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41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fd9b921b5e79bad\datas\&#35013;&#39280;-12001&amp;68003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ffd9b921b5e79bad\datas\&#27675;&#22260;&#22270;-12001&amp;67933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ffd9b921b5e79bad\datas\&#35013;&#39280;-12001&amp;68008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fd9b921b5e79bad\datas\氛围图-12001&amp;67933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fd9b921b5e79bad\datas\装饰-12001&amp;68003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fd9b921b5e79bad\datas\装饰-12001&amp;68008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image" Target="../media/image6.png"/><Relationship Id="rId6" Type="http://schemas.openxmlformats.org/officeDocument/2006/relationships/image" Target="../media/image21.jpeg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image" Target="C:/Users/mingsheng111035/AppData/Local/Temp/figmazip/slide_3c28cd5a764031f4\datas\&#27675;&#22260;&#22270;-12001&amp;278522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13.xml"/><Relationship Id="rId20" Type="http://schemas.openxmlformats.org/officeDocument/2006/relationships/tags" Target="../tags/tag212.xml"/><Relationship Id="rId2" Type="http://schemas.openxmlformats.org/officeDocument/2006/relationships/image" Target="../media/image20.png"/><Relationship Id="rId19" Type="http://schemas.openxmlformats.org/officeDocument/2006/relationships/tags" Target="../tags/tag211.xml"/><Relationship Id="rId18" Type="http://schemas.openxmlformats.org/officeDocument/2006/relationships/tags" Target="../tags/tag210.xml"/><Relationship Id="rId17" Type="http://schemas.openxmlformats.org/officeDocument/2006/relationships/tags" Target="../tags/tag209.xml"/><Relationship Id="rId16" Type="http://schemas.openxmlformats.org/officeDocument/2006/relationships/tags" Target="../tags/tag208.xml"/><Relationship Id="rId15" Type="http://schemas.openxmlformats.org/officeDocument/2006/relationships/image" Target="../media/image23.jpeg"/><Relationship Id="rId14" Type="http://schemas.openxmlformats.org/officeDocument/2006/relationships/tags" Target="../tags/tag207.xml"/><Relationship Id="rId13" Type="http://schemas.openxmlformats.org/officeDocument/2006/relationships/tags" Target="../tags/tag206.xml"/><Relationship Id="rId12" Type="http://schemas.openxmlformats.org/officeDocument/2006/relationships/tags" Target="../tags/tag205.xml"/><Relationship Id="rId11" Type="http://schemas.openxmlformats.org/officeDocument/2006/relationships/tags" Target="../tags/tag204.xml"/><Relationship Id="rId10" Type="http://schemas.openxmlformats.org/officeDocument/2006/relationships/image" Target="../media/image22.jpeg"/><Relationship Id="rId1" Type="http://schemas.openxmlformats.org/officeDocument/2006/relationships/tags" Target="../tags/tag19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22.xml"/><Relationship Id="rId8" Type="http://schemas.openxmlformats.org/officeDocument/2006/relationships/tags" Target="../tags/tag221.xml"/><Relationship Id="rId7" Type="http://schemas.openxmlformats.org/officeDocument/2006/relationships/tags" Target="../tags/tag220.xml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" Type="http://schemas.openxmlformats.org/officeDocument/2006/relationships/tags" Target="../tags/tag217.xml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23.xml"/><Relationship Id="rId11" Type="http://schemas.openxmlformats.org/officeDocument/2006/relationships/image" Target="../media/image6.png"/><Relationship Id="rId10" Type="http://schemas.openxmlformats.org/officeDocument/2006/relationships/image" Target="../media/image24.jpeg"/><Relationship Id="rId1" Type="http://schemas.openxmlformats.org/officeDocument/2006/relationships/tags" Target="../tags/tag21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235.xml"/><Relationship Id="rId13" Type="http://schemas.openxmlformats.org/officeDocument/2006/relationships/image" Target="../media/image6.png"/><Relationship Id="rId12" Type="http://schemas.openxmlformats.org/officeDocument/2006/relationships/image" Target="../media/image25.jpeg"/><Relationship Id="rId11" Type="http://schemas.openxmlformats.org/officeDocument/2006/relationships/tags" Target="../tags/tag234.xml"/><Relationship Id="rId10" Type="http://schemas.openxmlformats.org/officeDocument/2006/relationships/tags" Target="../tags/tag233.xml"/><Relationship Id="rId1" Type="http://schemas.openxmlformats.org/officeDocument/2006/relationships/tags" Target="../tags/tag22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tags" Target="../tags/tag23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3.xml"/><Relationship Id="rId8" Type="http://schemas.openxmlformats.org/officeDocument/2006/relationships/tags" Target="../tags/tag242.xml"/><Relationship Id="rId7" Type="http://schemas.openxmlformats.org/officeDocument/2006/relationships/image" Target="C:/Users/mingsheng111035/AppData/Local/Temp/figmazip/slide_45a6742b2fa7b83c\datas\&#35013;&#39280;-12001&amp;311872.png" TargetMode="External"/><Relationship Id="rId6" Type="http://schemas.openxmlformats.org/officeDocument/2006/relationships/image" Target="../media/image27.png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image" Target="C:/Users/mingsheng111035/AppData/Local/Temp/figmazip/slide_45a6742b2fa7b83c\datas\&#27675;&#22260;&#22270;-12001&amp;311844.png" TargetMode="External"/><Relationship Id="rId2" Type="http://schemas.openxmlformats.org/officeDocument/2006/relationships/image" Target="../media/image26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49.xml"/><Relationship Id="rId16" Type="http://schemas.openxmlformats.org/officeDocument/2006/relationships/tags" Target="../tags/tag248.xml"/><Relationship Id="rId15" Type="http://schemas.openxmlformats.org/officeDocument/2006/relationships/tags" Target="../tags/tag247.xml"/><Relationship Id="rId14" Type="http://schemas.openxmlformats.org/officeDocument/2006/relationships/tags" Target="../tags/tag246.xml"/><Relationship Id="rId13" Type="http://schemas.openxmlformats.org/officeDocument/2006/relationships/tags" Target="../tags/tag245.xml"/><Relationship Id="rId12" Type="http://schemas.openxmlformats.org/officeDocument/2006/relationships/tags" Target="../tags/tag244.xml"/><Relationship Id="rId11" Type="http://schemas.openxmlformats.org/officeDocument/2006/relationships/image" Target="../media/image6.png"/><Relationship Id="rId10" Type="http://schemas.openxmlformats.org/officeDocument/2006/relationships/image" Target="../media/image28.jpeg"/><Relationship Id="rId1" Type="http://schemas.openxmlformats.org/officeDocument/2006/relationships/tags" Target="../tags/tag23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tags" Target="../tags/tag254.xml"/><Relationship Id="rId7" Type="http://schemas.openxmlformats.org/officeDocument/2006/relationships/image" Target="../media/image30.jpeg"/><Relationship Id="rId6" Type="http://schemas.openxmlformats.org/officeDocument/2006/relationships/tags" Target="../tags/tag253.xml"/><Relationship Id="rId5" Type="http://schemas.openxmlformats.org/officeDocument/2006/relationships/image" Target="../media/image6.png"/><Relationship Id="rId4" Type="http://schemas.openxmlformats.org/officeDocument/2006/relationships/image" Target="../media/image29.jpeg"/><Relationship Id="rId3" Type="http://schemas.openxmlformats.org/officeDocument/2006/relationships/tags" Target="../tags/tag252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264.xml"/><Relationship Id="rId2" Type="http://schemas.openxmlformats.org/officeDocument/2006/relationships/tags" Target="../tags/tag251.xml"/><Relationship Id="rId19" Type="http://schemas.openxmlformats.org/officeDocument/2006/relationships/tags" Target="../tags/tag263.xml"/><Relationship Id="rId18" Type="http://schemas.openxmlformats.org/officeDocument/2006/relationships/tags" Target="../tags/tag262.xml"/><Relationship Id="rId17" Type="http://schemas.openxmlformats.org/officeDocument/2006/relationships/tags" Target="../tags/tag261.xml"/><Relationship Id="rId16" Type="http://schemas.openxmlformats.org/officeDocument/2006/relationships/tags" Target="../tags/tag260.xml"/><Relationship Id="rId15" Type="http://schemas.openxmlformats.org/officeDocument/2006/relationships/tags" Target="../tags/tag259.xml"/><Relationship Id="rId14" Type="http://schemas.openxmlformats.org/officeDocument/2006/relationships/tags" Target="../tags/tag258.xml"/><Relationship Id="rId13" Type="http://schemas.openxmlformats.org/officeDocument/2006/relationships/image" Target="../media/image32.jpeg"/><Relationship Id="rId12" Type="http://schemas.openxmlformats.org/officeDocument/2006/relationships/tags" Target="../tags/tag257.xml"/><Relationship Id="rId11" Type="http://schemas.openxmlformats.org/officeDocument/2006/relationships/tags" Target="../tags/tag256.xml"/><Relationship Id="rId10" Type="http://schemas.openxmlformats.org/officeDocument/2006/relationships/image" Target="../media/image31.jpeg"/><Relationship Id="rId1" Type="http://schemas.openxmlformats.org/officeDocument/2006/relationships/tags" Target="../tags/tag25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71.xml"/><Relationship Id="rId8" Type="http://schemas.openxmlformats.org/officeDocument/2006/relationships/tags" Target="../tags/tag270.xml"/><Relationship Id="rId7" Type="http://schemas.openxmlformats.org/officeDocument/2006/relationships/tags" Target="../tags/tag269.xml"/><Relationship Id="rId6" Type="http://schemas.openxmlformats.org/officeDocument/2006/relationships/image" Target="../media/image6.png"/><Relationship Id="rId5" Type="http://schemas.openxmlformats.org/officeDocument/2006/relationships/image" Target="../media/image33.jpeg"/><Relationship Id="rId4" Type="http://schemas.openxmlformats.org/officeDocument/2006/relationships/tags" Target="../tags/tag268.xml"/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79.xml"/><Relationship Id="rId16" Type="http://schemas.openxmlformats.org/officeDocument/2006/relationships/tags" Target="../tags/tag278.xml"/><Relationship Id="rId15" Type="http://schemas.openxmlformats.org/officeDocument/2006/relationships/tags" Target="../tags/tag277.xml"/><Relationship Id="rId14" Type="http://schemas.openxmlformats.org/officeDocument/2006/relationships/tags" Target="../tags/tag276.xml"/><Relationship Id="rId13" Type="http://schemas.openxmlformats.org/officeDocument/2006/relationships/tags" Target="../tags/tag275.xml"/><Relationship Id="rId12" Type="http://schemas.openxmlformats.org/officeDocument/2006/relationships/tags" Target="../tags/tag274.xml"/><Relationship Id="rId11" Type="http://schemas.openxmlformats.org/officeDocument/2006/relationships/tags" Target="../tags/tag273.xml"/><Relationship Id="rId10" Type="http://schemas.openxmlformats.org/officeDocument/2006/relationships/tags" Target="../tags/tag272.xml"/><Relationship Id="rId1" Type="http://schemas.openxmlformats.org/officeDocument/2006/relationships/tags" Target="../tags/tag26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tags" Target="../tags/tag283.xml"/><Relationship Id="rId7" Type="http://schemas.openxmlformats.org/officeDocument/2006/relationships/image" Target="C:/Users/mingsheng111035/AppData/Local/Temp/figmazip/slide_71178fc9dee83c5d\datas\&#35013;&#39280;-12001&amp;135025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1" Type="http://schemas.openxmlformats.org/officeDocument/2006/relationships/slideLayout" Target="../slideLayouts/slideLayout17.xml"/><Relationship Id="rId30" Type="http://schemas.openxmlformats.org/officeDocument/2006/relationships/tags" Target="../tags/tag300.xml"/><Relationship Id="rId3" Type="http://schemas.openxmlformats.org/officeDocument/2006/relationships/image" Target="C:/Users/mingsheng111035/AppData/Local/Temp/figmazip/slide_71178fc9dee83c5d\datas\&#27675;&#22260;&#22270;-12001&amp;134894.png" TargetMode="External"/><Relationship Id="rId29" Type="http://schemas.openxmlformats.org/officeDocument/2006/relationships/tags" Target="../tags/tag299.xml"/><Relationship Id="rId28" Type="http://schemas.openxmlformats.org/officeDocument/2006/relationships/tags" Target="../tags/tag298.xml"/><Relationship Id="rId27" Type="http://schemas.openxmlformats.org/officeDocument/2006/relationships/tags" Target="../tags/tag297.xml"/><Relationship Id="rId26" Type="http://schemas.openxmlformats.org/officeDocument/2006/relationships/tags" Target="../tags/tag296.xml"/><Relationship Id="rId25" Type="http://schemas.openxmlformats.org/officeDocument/2006/relationships/tags" Target="../tags/tag295.xml"/><Relationship Id="rId24" Type="http://schemas.openxmlformats.org/officeDocument/2006/relationships/tags" Target="../tags/tag294.xml"/><Relationship Id="rId23" Type="http://schemas.openxmlformats.org/officeDocument/2006/relationships/image" Target="../media/image37.jpeg"/><Relationship Id="rId22" Type="http://schemas.openxmlformats.org/officeDocument/2006/relationships/tags" Target="../tags/tag293.xml"/><Relationship Id="rId21" Type="http://schemas.openxmlformats.org/officeDocument/2006/relationships/tags" Target="../tags/tag292.xml"/><Relationship Id="rId20" Type="http://schemas.openxmlformats.org/officeDocument/2006/relationships/tags" Target="../tags/tag291.xml"/><Relationship Id="rId2" Type="http://schemas.openxmlformats.org/officeDocument/2006/relationships/image" Target="../media/image26.png"/><Relationship Id="rId19" Type="http://schemas.openxmlformats.org/officeDocument/2006/relationships/image" Target="../media/image36.jpeg"/><Relationship Id="rId18" Type="http://schemas.openxmlformats.org/officeDocument/2006/relationships/tags" Target="../tags/tag290.xml"/><Relationship Id="rId17" Type="http://schemas.openxmlformats.org/officeDocument/2006/relationships/tags" Target="../tags/tag289.xml"/><Relationship Id="rId16" Type="http://schemas.openxmlformats.org/officeDocument/2006/relationships/tags" Target="../tags/tag288.xml"/><Relationship Id="rId15" Type="http://schemas.openxmlformats.org/officeDocument/2006/relationships/image" Target="../media/image35.jpeg"/><Relationship Id="rId14" Type="http://schemas.openxmlformats.org/officeDocument/2006/relationships/tags" Target="../tags/tag287.xml"/><Relationship Id="rId13" Type="http://schemas.openxmlformats.org/officeDocument/2006/relationships/tags" Target="../tags/tag286.xml"/><Relationship Id="rId12" Type="http://schemas.openxmlformats.org/officeDocument/2006/relationships/image" Target="../media/image6.png"/><Relationship Id="rId11" Type="http://schemas.openxmlformats.org/officeDocument/2006/relationships/image" Target="../media/image34.jpeg"/><Relationship Id="rId10" Type="http://schemas.openxmlformats.org/officeDocument/2006/relationships/tags" Target="../tags/tag285.xml"/><Relationship Id="rId1" Type="http://schemas.openxmlformats.org/officeDocument/2006/relationships/tags" Target="../tags/tag280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" Type="http://schemas.openxmlformats.org/officeDocument/2006/relationships/tags" Target="../tags/tag30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38.jpeg"/><Relationship Id="rId7" Type="http://schemas.openxmlformats.org/officeDocument/2006/relationships/tags" Target="../tags/tag308.xml"/><Relationship Id="rId6" Type="http://schemas.openxmlformats.org/officeDocument/2006/relationships/tags" Target="../tags/tag307.xml"/><Relationship Id="rId5" Type="http://schemas.openxmlformats.org/officeDocument/2006/relationships/image" Target="C:/Users/mingsheng111035/AppData/Local/Temp/figmazip/slide_9de3ced00972c60f\datas\&#35013;&#39280;-12001&amp;557562.png" TargetMode="External"/><Relationship Id="rId4" Type="http://schemas.openxmlformats.org/officeDocument/2006/relationships/image" Target="../media/image27.png"/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315.xml"/><Relationship Id="rId15" Type="http://schemas.openxmlformats.org/officeDocument/2006/relationships/tags" Target="../tags/tag314.xml"/><Relationship Id="rId14" Type="http://schemas.openxmlformats.org/officeDocument/2006/relationships/tags" Target="../tags/tag313.xml"/><Relationship Id="rId13" Type="http://schemas.openxmlformats.org/officeDocument/2006/relationships/tags" Target="../tags/tag312.xml"/><Relationship Id="rId12" Type="http://schemas.openxmlformats.org/officeDocument/2006/relationships/tags" Target="../tags/tag311.xml"/><Relationship Id="rId11" Type="http://schemas.openxmlformats.org/officeDocument/2006/relationships/tags" Target="../tags/tag310.xml"/><Relationship Id="rId10" Type="http://schemas.openxmlformats.org/officeDocument/2006/relationships/tags" Target="../tags/tag309.xml"/><Relationship Id="rId1" Type="http://schemas.openxmlformats.org/officeDocument/2006/relationships/tags" Target="../tags/tag30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9" Type="http://schemas.openxmlformats.org/officeDocument/2006/relationships/slideLayout" Target="../slideLayouts/slideLayout23.xml"/><Relationship Id="rId18" Type="http://schemas.openxmlformats.org/officeDocument/2006/relationships/tags" Target="../tags/tag112.xml"/><Relationship Id="rId17" Type="http://schemas.openxmlformats.org/officeDocument/2006/relationships/tags" Target="../tags/tag111.xml"/><Relationship Id="rId16" Type="http://schemas.openxmlformats.org/officeDocument/2006/relationships/tags" Target="../tags/tag110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24.xml"/><Relationship Id="rId8" Type="http://schemas.openxmlformats.org/officeDocument/2006/relationships/tags" Target="../tags/tag323.xml"/><Relationship Id="rId7" Type="http://schemas.openxmlformats.org/officeDocument/2006/relationships/tags" Target="../tags/tag322.xml"/><Relationship Id="rId6" Type="http://schemas.openxmlformats.org/officeDocument/2006/relationships/tags" Target="../tags/tag321.xml"/><Relationship Id="rId5" Type="http://schemas.openxmlformats.org/officeDocument/2006/relationships/tags" Target="../tags/tag320.xml"/><Relationship Id="rId4" Type="http://schemas.openxmlformats.org/officeDocument/2006/relationships/tags" Target="../tags/tag319.xml"/><Relationship Id="rId3" Type="http://schemas.openxmlformats.org/officeDocument/2006/relationships/tags" Target="../tags/tag318.xml"/><Relationship Id="rId2" Type="http://schemas.openxmlformats.org/officeDocument/2006/relationships/tags" Target="../tags/tag317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328.xml"/><Relationship Id="rId14" Type="http://schemas.openxmlformats.org/officeDocument/2006/relationships/image" Target="../media/image6.png"/><Relationship Id="rId13" Type="http://schemas.openxmlformats.org/officeDocument/2006/relationships/image" Target="../media/image39.jpeg"/><Relationship Id="rId12" Type="http://schemas.openxmlformats.org/officeDocument/2006/relationships/tags" Target="../tags/tag327.xml"/><Relationship Id="rId11" Type="http://schemas.openxmlformats.org/officeDocument/2006/relationships/tags" Target="../tags/tag326.xml"/><Relationship Id="rId10" Type="http://schemas.openxmlformats.org/officeDocument/2006/relationships/tags" Target="../tags/tag325.xml"/><Relationship Id="rId1" Type="http://schemas.openxmlformats.org/officeDocument/2006/relationships/tags" Target="../tags/tag31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33.xml"/><Relationship Id="rId8" Type="http://schemas.openxmlformats.org/officeDocument/2006/relationships/tags" Target="../tags/tag332.xml"/><Relationship Id="rId7" Type="http://schemas.openxmlformats.org/officeDocument/2006/relationships/image" Target="C:/Users/mingsheng111035/AppData/Local/Temp/figmazip/slide_365e48068247c61d\datas\&#27675;&#22260;&#22270;-12001&amp;183168.png" TargetMode="External"/><Relationship Id="rId6" Type="http://schemas.openxmlformats.org/officeDocument/2006/relationships/image" Target="../media/image14.png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image" Target="C:/Users/mingsheng111035/AppData/Local/Temp/figmazip/slide_365e48068247c61d\datas\&#35013;&#39280;-12001&amp;183151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345.xml"/><Relationship Id="rId20" Type="http://schemas.openxmlformats.org/officeDocument/2006/relationships/tags" Target="../tags/tag344.xml"/><Relationship Id="rId2" Type="http://schemas.openxmlformats.org/officeDocument/2006/relationships/image" Target="../media/image2.png"/><Relationship Id="rId19" Type="http://schemas.openxmlformats.org/officeDocument/2006/relationships/tags" Target="../tags/tag343.xml"/><Relationship Id="rId18" Type="http://schemas.openxmlformats.org/officeDocument/2006/relationships/tags" Target="../tags/tag342.xml"/><Relationship Id="rId17" Type="http://schemas.openxmlformats.org/officeDocument/2006/relationships/tags" Target="../tags/tag341.xml"/><Relationship Id="rId16" Type="http://schemas.openxmlformats.org/officeDocument/2006/relationships/tags" Target="../tags/tag340.xml"/><Relationship Id="rId15" Type="http://schemas.openxmlformats.org/officeDocument/2006/relationships/tags" Target="../tags/tag339.xml"/><Relationship Id="rId14" Type="http://schemas.openxmlformats.org/officeDocument/2006/relationships/tags" Target="../tags/tag338.xml"/><Relationship Id="rId13" Type="http://schemas.openxmlformats.org/officeDocument/2006/relationships/tags" Target="../tags/tag337.xml"/><Relationship Id="rId12" Type="http://schemas.openxmlformats.org/officeDocument/2006/relationships/tags" Target="../tags/tag336.xml"/><Relationship Id="rId11" Type="http://schemas.openxmlformats.org/officeDocument/2006/relationships/tags" Target="../tags/tag335.xml"/><Relationship Id="rId10" Type="http://schemas.openxmlformats.org/officeDocument/2006/relationships/tags" Target="../tags/tag334.xml"/><Relationship Id="rId1" Type="http://schemas.openxmlformats.org/officeDocument/2006/relationships/tags" Target="../tags/tag32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52.xml"/><Relationship Id="rId8" Type="http://schemas.openxmlformats.org/officeDocument/2006/relationships/tags" Target="../tags/tag351.xml"/><Relationship Id="rId7" Type="http://schemas.openxmlformats.org/officeDocument/2006/relationships/tags" Target="../tags/tag350.xml"/><Relationship Id="rId6" Type="http://schemas.openxmlformats.org/officeDocument/2006/relationships/tags" Target="../tags/tag349.xml"/><Relationship Id="rId5" Type="http://schemas.openxmlformats.org/officeDocument/2006/relationships/tags" Target="../tags/tag348.xml"/><Relationship Id="rId4" Type="http://schemas.openxmlformats.org/officeDocument/2006/relationships/image" Target="C:/Users/mingsheng111035/AppData/Local/Temp/figmazip/slide_bbd419919d20048f\datas\&#35013;&#39280;-12001&amp;330974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47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356.xml"/><Relationship Id="rId14" Type="http://schemas.openxmlformats.org/officeDocument/2006/relationships/image" Target="../media/image6.png"/><Relationship Id="rId13" Type="http://schemas.openxmlformats.org/officeDocument/2006/relationships/image" Target="../media/image40.jpeg"/><Relationship Id="rId12" Type="http://schemas.openxmlformats.org/officeDocument/2006/relationships/tags" Target="../tags/tag355.xml"/><Relationship Id="rId11" Type="http://schemas.openxmlformats.org/officeDocument/2006/relationships/tags" Target="../tags/tag354.xml"/><Relationship Id="rId10" Type="http://schemas.openxmlformats.org/officeDocument/2006/relationships/tags" Target="../tags/tag353.xml"/><Relationship Id="rId1" Type="http://schemas.openxmlformats.org/officeDocument/2006/relationships/tags" Target="../tags/tag346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" Type="http://schemas.openxmlformats.org/officeDocument/2006/relationships/tags" Target="../tags/tag357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66.xml"/><Relationship Id="rId8" Type="http://schemas.openxmlformats.org/officeDocument/2006/relationships/image" Target="../media/image6.png"/><Relationship Id="rId7" Type="http://schemas.openxmlformats.org/officeDocument/2006/relationships/image" Target="../media/image41.jpeg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tags" Target="../tags/tag362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376.xml"/><Relationship Id="rId20" Type="http://schemas.openxmlformats.org/officeDocument/2006/relationships/tags" Target="../tags/tag375.xml"/><Relationship Id="rId2" Type="http://schemas.openxmlformats.org/officeDocument/2006/relationships/tags" Target="../tags/tag361.xml"/><Relationship Id="rId19" Type="http://schemas.openxmlformats.org/officeDocument/2006/relationships/tags" Target="../tags/tag374.xml"/><Relationship Id="rId18" Type="http://schemas.openxmlformats.org/officeDocument/2006/relationships/tags" Target="../tags/tag373.xml"/><Relationship Id="rId17" Type="http://schemas.openxmlformats.org/officeDocument/2006/relationships/tags" Target="../tags/tag372.xml"/><Relationship Id="rId16" Type="http://schemas.openxmlformats.org/officeDocument/2006/relationships/image" Target="../media/image43.jpeg"/><Relationship Id="rId15" Type="http://schemas.openxmlformats.org/officeDocument/2006/relationships/tags" Target="../tags/tag371.xml"/><Relationship Id="rId14" Type="http://schemas.openxmlformats.org/officeDocument/2006/relationships/tags" Target="../tags/tag370.xml"/><Relationship Id="rId13" Type="http://schemas.openxmlformats.org/officeDocument/2006/relationships/tags" Target="../tags/tag369.xml"/><Relationship Id="rId12" Type="http://schemas.openxmlformats.org/officeDocument/2006/relationships/tags" Target="../tags/tag368.xml"/><Relationship Id="rId11" Type="http://schemas.openxmlformats.org/officeDocument/2006/relationships/image" Target="../media/image42.jpeg"/><Relationship Id="rId10" Type="http://schemas.openxmlformats.org/officeDocument/2006/relationships/tags" Target="../tags/tag367.xml"/><Relationship Id="rId1" Type="http://schemas.openxmlformats.org/officeDocument/2006/relationships/tags" Target="../tags/tag360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83.xml"/><Relationship Id="rId8" Type="http://schemas.openxmlformats.org/officeDocument/2006/relationships/tags" Target="../tags/tag382.xml"/><Relationship Id="rId7" Type="http://schemas.openxmlformats.org/officeDocument/2006/relationships/image" Target="C:/Users/mingsheng111035/AppData/Local/Temp/figmazip/slide_c5861689b70d6d9e\datas\&#35013;&#39280;-12001&amp;246194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381.xml"/><Relationship Id="rId4" Type="http://schemas.openxmlformats.org/officeDocument/2006/relationships/tags" Target="../tags/tag380.xml"/><Relationship Id="rId3" Type="http://schemas.openxmlformats.org/officeDocument/2006/relationships/tags" Target="../tags/tag379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391.xml"/><Relationship Id="rId2" Type="http://schemas.openxmlformats.org/officeDocument/2006/relationships/tags" Target="../tags/tag378.xml"/><Relationship Id="rId19" Type="http://schemas.openxmlformats.org/officeDocument/2006/relationships/tags" Target="../tags/tag390.xml"/><Relationship Id="rId18" Type="http://schemas.openxmlformats.org/officeDocument/2006/relationships/tags" Target="../tags/tag389.xml"/><Relationship Id="rId17" Type="http://schemas.openxmlformats.org/officeDocument/2006/relationships/tags" Target="../tags/tag388.xml"/><Relationship Id="rId16" Type="http://schemas.openxmlformats.org/officeDocument/2006/relationships/tags" Target="../tags/tag387.xml"/><Relationship Id="rId15" Type="http://schemas.openxmlformats.org/officeDocument/2006/relationships/tags" Target="../tags/tag386.xml"/><Relationship Id="rId14" Type="http://schemas.openxmlformats.org/officeDocument/2006/relationships/image" Target="../media/image45.jpeg"/><Relationship Id="rId13" Type="http://schemas.openxmlformats.org/officeDocument/2006/relationships/tags" Target="../tags/tag385.xml"/><Relationship Id="rId12" Type="http://schemas.openxmlformats.org/officeDocument/2006/relationships/tags" Target="../tags/tag384.xml"/><Relationship Id="rId11" Type="http://schemas.openxmlformats.org/officeDocument/2006/relationships/image" Target="../media/image6.png"/><Relationship Id="rId10" Type="http://schemas.openxmlformats.org/officeDocument/2006/relationships/image" Target="../media/image44.jpeg"/><Relationship Id="rId1" Type="http://schemas.openxmlformats.org/officeDocument/2006/relationships/tags" Target="../tags/tag377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396.xml"/><Relationship Id="rId8" Type="http://schemas.openxmlformats.org/officeDocument/2006/relationships/tags" Target="../tags/tag395.xml"/><Relationship Id="rId7" Type="http://schemas.openxmlformats.org/officeDocument/2006/relationships/image" Target="C:/Users/mingsheng111035/AppData/Local/Temp/figmazip/slide_df88ebf529563fe4\datas\&#35013;&#39280;-12001&amp;117281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394.xml"/><Relationship Id="rId4" Type="http://schemas.openxmlformats.org/officeDocument/2006/relationships/tags" Target="../tags/tag393.xml"/><Relationship Id="rId3" Type="http://schemas.openxmlformats.org/officeDocument/2006/relationships/image" Target="C:/Users/mingsheng111035/AppData/Local/Temp/figmazip/slide_df88ebf529563fe4\datas\&#27675;&#22260;&#22270;-12001&amp;117258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408.xml"/><Relationship Id="rId20" Type="http://schemas.openxmlformats.org/officeDocument/2006/relationships/tags" Target="../tags/tag407.xml"/><Relationship Id="rId2" Type="http://schemas.openxmlformats.org/officeDocument/2006/relationships/image" Target="../media/image26.png"/><Relationship Id="rId19" Type="http://schemas.openxmlformats.org/officeDocument/2006/relationships/tags" Target="../tags/tag406.xml"/><Relationship Id="rId18" Type="http://schemas.openxmlformats.org/officeDocument/2006/relationships/tags" Target="../tags/tag405.xml"/><Relationship Id="rId17" Type="http://schemas.openxmlformats.org/officeDocument/2006/relationships/tags" Target="../tags/tag404.xml"/><Relationship Id="rId16" Type="http://schemas.openxmlformats.org/officeDocument/2006/relationships/tags" Target="../tags/tag403.xml"/><Relationship Id="rId15" Type="http://schemas.openxmlformats.org/officeDocument/2006/relationships/tags" Target="../tags/tag402.xml"/><Relationship Id="rId14" Type="http://schemas.openxmlformats.org/officeDocument/2006/relationships/tags" Target="../tags/tag401.xml"/><Relationship Id="rId13" Type="http://schemas.openxmlformats.org/officeDocument/2006/relationships/tags" Target="../tags/tag400.xml"/><Relationship Id="rId12" Type="http://schemas.openxmlformats.org/officeDocument/2006/relationships/tags" Target="../tags/tag399.xml"/><Relationship Id="rId11" Type="http://schemas.openxmlformats.org/officeDocument/2006/relationships/tags" Target="../tags/tag398.xml"/><Relationship Id="rId10" Type="http://schemas.openxmlformats.org/officeDocument/2006/relationships/tags" Target="../tags/tag397.xml"/><Relationship Id="rId1" Type="http://schemas.openxmlformats.org/officeDocument/2006/relationships/tags" Target="../tags/tag39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411.xml"/><Relationship Id="rId2" Type="http://schemas.openxmlformats.org/officeDocument/2006/relationships/tags" Target="../tags/tag410.xml"/><Relationship Id="rId1" Type="http://schemas.openxmlformats.org/officeDocument/2006/relationships/tags" Target="../tags/tag409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129.xml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tags" Target="../tags/tag11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7.jpeg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image" Target="C:/Users/mingsheng111035/AppData/Local/Temp/figmazip/slide_54b2da57734de40f\datas\&#35013;&#39280;-12001&amp;107726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32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146.xml"/><Relationship Id="rId22" Type="http://schemas.openxmlformats.org/officeDocument/2006/relationships/tags" Target="../tags/tag145.xml"/><Relationship Id="rId21" Type="http://schemas.openxmlformats.org/officeDocument/2006/relationships/tags" Target="../tags/tag144.xml"/><Relationship Id="rId20" Type="http://schemas.openxmlformats.org/officeDocument/2006/relationships/tags" Target="../tags/tag143.xml"/><Relationship Id="rId2" Type="http://schemas.openxmlformats.org/officeDocument/2006/relationships/tags" Target="../tags/tag131.xml"/><Relationship Id="rId19" Type="http://schemas.openxmlformats.org/officeDocument/2006/relationships/tags" Target="../tags/tag142.xml"/><Relationship Id="rId18" Type="http://schemas.openxmlformats.org/officeDocument/2006/relationships/tags" Target="../tags/tag141.xml"/><Relationship Id="rId17" Type="http://schemas.openxmlformats.org/officeDocument/2006/relationships/image" Target="../media/image9.jpeg"/><Relationship Id="rId16" Type="http://schemas.openxmlformats.org/officeDocument/2006/relationships/tags" Target="../tags/tag140.xml"/><Relationship Id="rId15" Type="http://schemas.openxmlformats.org/officeDocument/2006/relationships/image" Target="../media/image8.jpeg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tags" Target="../tags/tag13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image" Target="../media/image6.png"/><Relationship Id="rId7" Type="http://schemas.openxmlformats.org/officeDocument/2006/relationships/image" Target="../media/image10.jpeg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image" Target="C:/Users/mingsheng111035/AppData/Local/Temp/figmazip/slide_f8d19d9d9fbba3de\datas\&#35013;&#39280;-12001&amp;76426.png" TargetMode="External"/><Relationship Id="rId3" Type="http://schemas.openxmlformats.org/officeDocument/2006/relationships/image" Target="../media/image2.png"/><Relationship Id="rId28" Type="http://schemas.openxmlformats.org/officeDocument/2006/relationships/slideLayout" Target="../slideLayouts/slideLayout17.xml"/><Relationship Id="rId27" Type="http://schemas.openxmlformats.org/officeDocument/2006/relationships/tags" Target="../tags/tag166.xml"/><Relationship Id="rId26" Type="http://schemas.openxmlformats.org/officeDocument/2006/relationships/tags" Target="../tags/tag165.xml"/><Relationship Id="rId25" Type="http://schemas.openxmlformats.org/officeDocument/2006/relationships/tags" Target="../tags/tag164.xml"/><Relationship Id="rId24" Type="http://schemas.openxmlformats.org/officeDocument/2006/relationships/tags" Target="../tags/tag163.xml"/><Relationship Id="rId23" Type="http://schemas.openxmlformats.org/officeDocument/2006/relationships/tags" Target="../tags/tag162.xml"/><Relationship Id="rId22" Type="http://schemas.openxmlformats.org/officeDocument/2006/relationships/tags" Target="../tags/tag161.xml"/><Relationship Id="rId21" Type="http://schemas.openxmlformats.org/officeDocument/2006/relationships/tags" Target="../tags/tag160.xml"/><Relationship Id="rId20" Type="http://schemas.openxmlformats.org/officeDocument/2006/relationships/tags" Target="../tags/tag159.xml"/><Relationship Id="rId2" Type="http://schemas.openxmlformats.org/officeDocument/2006/relationships/tags" Target="../tags/tag148.xml"/><Relationship Id="rId19" Type="http://schemas.openxmlformats.org/officeDocument/2006/relationships/image" Target="../media/image13.jpeg"/><Relationship Id="rId18" Type="http://schemas.openxmlformats.org/officeDocument/2006/relationships/tags" Target="../tags/tag158.xml"/><Relationship Id="rId17" Type="http://schemas.openxmlformats.org/officeDocument/2006/relationships/tags" Target="../tags/tag157.xml"/><Relationship Id="rId16" Type="http://schemas.openxmlformats.org/officeDocument/2006/relationships/image" Target="../media/image12.jpeg"/><Relationship Id="rId15" Type="http://schemas.openxmlformats.org/officeDocument/2006/relationships/tags" Target="../tags/tag156.xml"/><Relationship Id="rId14" Type="http://schemas.openxmlformats.org/officeDocument/2006/relationships/tags" Target="../tags/tag155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image" Target="../media/image11.jpeg"/><Relationship Id="rId10" Type="http://schemas.openxmlformats.org/officeDocument/2006/relationships/tags" Target="../tags/tag152.xml"/><Relationship Id="rId1" Type="http://schemas.openxmlformats.org/officeDocument/2006/relationships/tags" Target="../tags/tag14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image" Target="C:/Users/mingsheng111035/AppData/Local/Temp/figmazip/slide_328537a41f526b74\datas\&#27675;&#22260;&#22270;-12001&amp;190443.png" TargetMode="External"/><Relationship Id="rId3" Type="http://schemas.openxmlformats.org/officeDocument/2006/relationships/image" Target="../media/image14.png"/><Relationship Id="rId25" Type="http://schemas.openxmlformats.org/officeDocument/2006/relationships/slideLayout" Target="../slideLayouts/slideLayout17.xml"/><Relationship Id="rId24" Type="http://schemas.openxmlformats.org/officeDocument/2006/relationships/tags" Target="../tags/tag184.xml"/><Relationship Id="rId23" Type="http://schemas.openxmlformats.org/officeDocument/2006/relationships/tags" Target="../tags/tag183.xml"/><Relationship Id="rId22" Type="http://schemas.openxmlformats.org/officeDocument/2006/relationships/tags" Target="../tags/tag182.xml"/><Relationship Id="rId21" Type="http://schemas.openxmlformats.org/officeDocument/2006/relationships/tags" Target="../tags/tag181.xml"/><Relationship Id="rId20" Type="http://schemas.openxmlformats.org/officeDocument/2006/relationships/tags" Target="../tags/tag180.xml"/><Relationship Id="rId2" Type="http://schemas.openxmlformats.org/officeDocument/2006/relationships/tags" Target="../tags/tag168.xml"/><Relationship Id="rId19" Type="http://schemas.openxmlformats.org/officeDocument/2006/relationships/tags" Target="../tags/tag179.xml"/><Relationship Id="rId18" Type="http://schemas.openxmlformats.org/officeDocument/2006/relationships/image" Target="../media/image17.jpeg"/><Relationship Id="rId17" Type="http://schemas.openxmlformats.org/officeDocument/2006/relationships/tags" Target="../tags/tag178.xml"/><Relationship Id="rId16" Type="http://schemas.openxmlformats.org/officeDocument/2006/relationships/tags" Target="../tags/tag177.xml"/><Relationship Id="rId15" Type="http://schemas.openxmlformats.org/officeDocument/2006/relationships/tags" Target="../tags/tag176.xml"/><Relationship Id="rId14" Type="http://schemas.openxmlformats.org/officeDocument/2006/relationships/tags" Target="../tags/tag175.xml"/><Relationship Id="rId13" Type="http://schemas.openxmlformats.org/officeDocument/2006/relationships/image" Target="../media/image16.jpeg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image" Target="../media/image6.png"/><Relationship Id="rId1" Type="http://schemas.openxmlformats.org/officeDocument/2006/relationships/tags" Target="../tags/tag16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image" Target="C:/Users/mingsheng111035/AppData/Local/Temp/figmazip/slide_a0e5cb90a6fe569c\datas\&#35013;&#39280;-12001&amp;526169.png" TargetMode="External"/><Relationship Id="rId5" Type="http://schemas.openxmlformats.org/officeDocument/2006/relationships/image" Target="../media/image19.png"/><Relationship Id="rId4" Type="http://schemas.openxmlformats.org/officeDocument/2006/relationships/tags" Target="../tags/tag189.xml"/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98.xml"/><Relationship Id="rId14" Type="http://schemas.openxmlformats.org/officeDocument/2006/relationships/tags" Target="../tags/tag197.xml"/><Relationship Id="rId13" Type="http://schemas.openxmlformats.org/officeDocument/2006/relationships/tags" Target="../tags/tag196.xml"/><Relationship Id="rId12" Type="http://schemas.openxmlformats.org/officeDocument/2006/relationships/tags" Target="../tags/tag195.xml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tags" Target="../tags/tag1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伤口照护技术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3c28cd5a764031f4\datas\氛围图-12001&amp;27852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炎症期特征与作用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1828800"/>
            <a:ext cx="10972801" cy="4419604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ffb486f6021dd231099e030cc2204148.jpgffb486f6021dd231099e030cc2204148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8217" t="-14" r="8217" b="14"/>
            <a:stretch>
              <a:fillRect/>
            </a:stretch>
          </p:blipFill>
          <p:spPr>
            <a:xfrm>
              <a:off x="96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96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30dcbec02f5de8ee78e8901ce76b8d26.jpg30dcbec02f5de8ee78e8901ce76b8d26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r="1652"/>
            <a:stretch>
              <a:fillRect/>
            </a:stretch>
          </p:blipFill>
          <p:spPr>
            <a:xfrm>
              <a:off x="688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688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血管反应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伤口发生后，血管会扩张并增加通透性，以便白细胞和抗体到达受伤区域。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d92de3cd0fe2f0568d2d945bb2939b58.jpgd92de3cd0fe2f0568d2d945bb2939b58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4043" r="4044"/>
            <a:stretch>
              <a:fillRect/>
            </a:stretch>
          </p:blipFill>
          <p:spPr>
            <a:xfrm>
              <a:off x="1280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1280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白细胞聚集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白细胞如中性粒细胞和巨噬细胞会迅速聚集到伤口处，吞噬细菌和死亡细胞，防止感染。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组织液渗出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炎症期间，血浆成分会渗出到组织间隙，形成血清肿，为伤口清理和修复提供环境。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8610603" y="0"/>
            <a:ext cx="3568700" cy="6858000"/>
          </a:xfrm>
          <a:custGeom>
            <a:avLst/>
            <a:gdLst>
              <a:gd name="connisteX0" fmla="*/ 395551 w 3568702"/>
              <a:gd name="connsiteY0" fmla="*/ 0 h 6858000"/>
              <a:gd name="connisteX1" fmla="*/ 93085 w 3568702"/>
              <a:gd name="connsiteY1" fmla="*/ 2115135 h 6858000"/>
              <a:gd name="connisteX2" fmla="*/ 1090275 w 3568702"/>
              <a:gd name="connsiteY2" fmla="*/ 5843756 h 6858000"/>
              <a:gd name="connisteX3" fmla="*/ 1680950 w 3568702"/>
              <a:gd name="connsiteY3" fmla="*/ 6858000 h 6858000"/>
              <a:gd name="connisteX4" fmla="*/ 3568702 w 3568702"/>
              <a:gd name="connsiteY4" fmla="*/ 6858000 h 6858000"/>
              <a:gd name="connisteX5" fmla="*/ 3568702 w 3568702"/>
              <a:gd name="connsiteY5" fmla="*/ 0 h 6858000"/>
              <a:gd name="connisteX6" fmla="*/ 395551 w 3568702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68702" h="6858000">
                <a:moveTo>
                  <a:pt x="395551" y="0"/>
                </a:moveTo>
                <a:cubicBezTo>
                  <a:pt x="24250" y="611862"/>
                  <a:pt x="-106509" y="1368857"/>
                  <a:pt x="93086" y="2115135"/>
                </a:cubicBezTo>
                <a:lnTo>
                  <a:pt x="1090276" y="5843757"/>
                </a:lnTo>
                <a:cubicBezTo>
                  <a:pt x="1196584" y="6241265"/>
                  <a:pt x="1405552" y="6591507"/>
                  <a:pt x="1680951" y="6858000"/>
                </a:cubicBezTo>
                <a:lnTo>
                  <a:pt x="3568702" y="6858000"/>
                </a:lnTo>
                <a:lnTo>
                  <a:pt x="3568702" y="0"/>
                </a:lnTo>
                <a:lnTo>
                  <a:pt x="395551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纤维组织增生期特征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09600" y="3556000"/>
            <a:ext cx="3505200" cy="2692400"/>
            <a:chOff x="960" y="5600"/>
            <a:chExt cx="5520" cy="424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560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5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胶原蛋白沉积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640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伤口愈合中，胶原蛋白逐渐沉积形成纤维组织，为伤口提供结构支持。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80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新生血管形成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88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纤维组织增生期，新生血管开始形成，为愈合区域输送养分和氧气。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96ad7d4167564651e442d901bda8b211.jpg96ad7d4167564651e442d901bda8b211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3889" r="3889"/>
          <a:stretch>
            <a:fillRect/>
          </a:stretch>
        </p:blipFill>
        <p:spPr>
          <a:xfrm>
            <a:off x="4648197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瘢痕形成修复期特征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7390765" cy="4418965"/>
          </a:xfrm>
          <a:custGeom>
            <a:avLst/>
            <a:gdLst>
              <a:gd name="connisteX0" fmla="*/ 0 w 7391396"/>
              <a:gd name="connsiteY0" fmla="*/ 304796 h 4419596"/>
              <a:gd name="connisteX1" fmla="*/ 304796 w 7391396"/>
              <a:gd name="connsiteY1" fmla="*/ 0 h 4419596"/>
              <a:gd name="connisteX2" fmla="*/ 7391396 w 7391396"/>
              <a:gd name="connsiteY2" fmla="*/ 0 h 4419596"/>
              <a:gd name="connisteX3" fmla="*/ 7391396 w 7391396"/>
              <a:gd name="connsiteY3" fmla="*/ 4419596 h 4419596"/>
              <a:gd name="connisteX4" fmla="*/ 304796 w 7391396"/>
              <a:gd name="connsiteY4" fmla="*/ 4419596 h 4419596"/>
              <a:gd name="connisteX5" fmla="*/ 0 w 7391396"/>
              <a:gd name="connsiteY5" fmla="*/ 4114800 h 4419596"/>
              <a:gd name="connisteX6" fmla="*/ 0 w 73913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7391397" y="0"/>
                </a:lnTo>
                <a:lnTo>
                  <a:pt x="73913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066800" y="2362200"/>
            <a:ext cx="6553200" cy="3352800"/>
            <a:chOff x="1680" y="3720"/>
            <a:chExt cx="10320" cy="528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胶原蛋白沉积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在修复期，胶原蛋白逐渐沉积，形成瘢痕组织，以替代受损的皮肤结构。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瘢痕颜色变化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新形成的瘢痕通常颜色较红或较暗，随着时间的推移，颜色会逐渐变浅，接近正常皮肤。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14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瘢痕成熟与收缩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14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随着时间推移，瘢痕组织会逐渐成熟并收缩，导致伤口边缘向中心靠拢。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14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瘢痕软化过程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14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瘢痕组织在修复后期会逐渐软化，弹性增加，但通常无法完全恢复到原有皮肤的柔软度。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d5510851a7d0fa90f2616391287bac12.jpgd5510851a7d0fa90f2616391287bac12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6557" r="16557"/>
          <a:stretch>
            <a:fillRect/>
          </a:stretch>
        </p:blipFill>
        <p:spPr>
          <a:xfrm>
            <a:off x="8001000" y="1828800"/>
            <a:ext cx="3581400" cy="4418965"/>
          </a:xfrm>
          <a:custGeom>
            <a:avLst/>
            <a:gdLst>
              <a:gd name="connisteX0" fmla="*/ 0 w 3581403"/>
              <a:gd name="connsiteY0" fmla="*/ 0 h 4419596"/>
              <a:gd name="connisteX1" fmla="*/ 3276596 w 3581403"/>
              <a:gd name="connsiteY1" fmla="*/ 0 h 4419596"/>
              <a:gd name="connisteX2" fmla="*/ 3581403 w 3581403"/>
              <a:gd name="connsiteY2" fmla="*/ 304796 h 4419596"/>
              <a:gd name="connisteX3" fmla="*/ 3581403 w 3581403"/>
              <a:gd name="connsiteY3" fmla="*/ 4114800 h 4419596"/>
              <a:gd name="connisteX4" fmla="*/ 3276596 w 3581403"/>
              <a:gd name="connsiteY4" fmla="*/ 4419596 h 4419596"/>
              <a:gd name="connisteX5" fmla="*/ 0 w 3581403"/>
              <a:gd name="connsiteY5" fmla="*/ 4419596 h 4419596"/>
              <a:gd name="connisteX6" fmla="*/ 0 w 35814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0"/>
                </a:moveTo>
                <a:lnTo>
                  <a:pt x="3276597" y="0"/>
                </a:lnTo>
                <a:cubicBezTo>
                  <a:pt x="3444938" y="0"/>
                  <a:pt x="3581403" y="136465"/>
                  <a:pt x="3581403" y="304797"/>
                </a:cubicBezTo>
                <a:lnTo>
                  <a:pt x="3581403" y="4114800"/>
                </a:lnTo>
                <a:cubicBezTo>
                  <a:pt x="3581403" y="4283141"/>
                  <a:pt x="3444938" y="4419597"/>
                  <a:pt x="32765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更换敷料操作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45a6742b2fa7b83c\datas\氛围图-12001&amp;31184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准备工作与环境要求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45a6742b2fa7b83c\datas\装饰-12001&amp;311872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96ceea9fb5dd0f50bedd9b114d11b89d.jpg96ceea9fb5dd0f50bedd9b114d11b89d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50" r="1738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304796 h 4419596"/>
              <a:gd name="connisteX1" fmla="*/ 304796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304796 w 6934196"/>
              <a:gd name="connsiteY4" fmla="*/ 4419596 h 4419596"/>
              <a:gd name="connisteX5" fmla="*/ 0 w 6934196"/>
              <a:gd name="connsiteY5" fmla="*/ 4114800 h 4419596"/>
              <a:gd name="connisteX6" fmla="*/ 0 w 69341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733796 w 4038603"/>
              <a:gd name="connsiteY1" fmla="*/ 0 h 4419596"/>
              <a:gd name="connisteX2" fmla="*/ 4038603 w 4038603"/>
              <a:gd name="connsiteY2" fmla="*/ 304796 h 4419596"/>
              <a:gd name="connisteX3" fmla="*/ 4038603 w 4038603"/>
              <a:gd name="connsiteY3" fmla="*/ 4114800 h 4419596"/>
              <a:gd name="connisteX4" fmla="*/ 3733796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4114800"/>
                </a:lnTo>
                <a:cubicBezTo>
                  <a:pt x="4038603" y="4283141"/>
                  <a:pt x="3902138" y="4419597"/>
                  <a:pt x="37337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确保无菌环境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在更换敷料前，需对手术室或治疗区域进行彻底消毒，确保无菌操作环境。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准备必要工具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准备更换敷料所需的所有工具，包括无菌手套、敷料、消毒液等，以保证操作顺利进行。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敷料选择与更换步骤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38400" y="2311402"/>
            <a:ext cx="9220200" cy="3454402"/>
            <a:chOff x="3840" y="3640"/>
            <a:chExt cx="14520" cy="5440"/>
          </a:xfrm>
        </p:grpSpPr>
        <p:pic>
          <p:nvPicPr>
            <p:cNvPr id="4" name="图片 3" descr="C:/Users/mingsheng111035/AppData/Roaming/Kingsoft/office6/wppai/generateppt/9fe5d7ba-9ec4-4cd3-8ab3-5a5a2e495da9.jpg9fe5d7ba-9ec4-4cd3-8ab3-5a5a2e495da9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384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ff45d94d-82b5-4234-970c-337b7be0620d.jpgff45d94d-82b5-4234-970c-337b7be0620d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>
            <a:xfrm>
              <a:off x="384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616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评估伤口状况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a7eb4119-593b-4c05-a6b4-644b52b1666a.jpga7eb4119-593b-4c05-a6b4-644b52b1666a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>
            <a:xfrm>
              <a:off x="1152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616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在更换敷料前，需评估伤口的大小、深度、分泌物及愈合情况，以选择合适的敷料。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a363fa4a-1b1e-40b0-a771-ed90067eb67a.jpga363fa4a-1b1e-40b0-a771-ed90067eb67a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>
            <a:xfrm>
              <a:off x="1152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616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无菌操作原则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616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更换敷料时必须遵循无菌操作原则，以避免伤口感染，确保伤口照护的安全性。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384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选择合适的敷料类型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384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根据伤口类型和愈合阶段选择湿性敷料、泡沫敷料或抗菌敷料等，以促进伤口恢复。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8"/>
              </p:custDataLst>
            </p:nvPr>
          </p:nvSpPr>
          <p:spPr>
            <a:xfrm>
              <a:off x="1384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正确固定敷料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1384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确保敷料牢固贴合伤口，避免移位或脱落，同时注意透气性，以促进伤口愈合。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117390fa-61c0-4a52-b2fa-5849be317239.jpg117390fa-61c0-4a52-b2fa-5849be317239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1235"/>
          <a:stretch>
            <a:fillRect/>
          </a:stretch>
        </p:blipFill>
        <p:spPr>
          <a:xfrm>
            <a:off x="609603" y="609603"/>
            <a:ext cx="10972800" cy="2844165"/>
          </a:xfrm>
          <a:custGeom>
            <a:avLst/>
            <a:gdLst>
              <a:gd name="connisteX0" fmla="*/ 0 w 10972800"/>
              <a:gd name="connsiteY0" fmla="*/ 304796 h 2844798"/>
              <a:gd name="connisteX1" fmla="*/ 304796 w 10972800"/>
              <a:gd name="connsiteY1" fmla="*/ 0 h 2844798"/>
              <a:gd name="connisteX2" fmla="*/ 10668003 w 10972800"/>
              <a:gd name="connsiteY2" fmla="*/ 0 h 2844798"/>
              <a:gd name="connisteX3" fmla="*/ 10972800 w 10972800"/>
              <a:gd name="connsiteY3" fmla="*/ 304796 h 2844798"/>
              <a:gd name="connisteX4" fmla="*/ 10972800 w 10972800"/>
              <a:gd name="connsiteY4" fmla="*/ 2540002 h 2844798"/>
              <a:gd name="connisteX5" fmla="*/ 10668003 w 10972800"/>
              <a:gd name="connsiteY5" fmla="*/ 2844798 h 2844798"/>
              <a:gd name="connisteX6" fmla="*/ 304796 w 10972800"/>
              <a:gd name="connsiteY6" fmla="*/ 2844798 h 2844798"/>
              <a:gd name="connisteX7" fmla="*/ 0 w 10972800"/>
              <a:gd name="connsiteY7" fmla="*/ 2540002 h 2844798"/>
              <a:gd name="connisteX8" fmla="*/ 0 w 10972800"/>
              <a:gd name="connsiteY8" fmla="*/ 304796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540002"/>
                </a:lnTo>
                <a:cubicBezTo>
                  <a:pt x="10972800" y="2708343"/>
                  <a:pt x="10836335" y="2844799"/>
                  <a:pt x="10668003" y="2844799"/>
                </a:cubicBezTo>
                <a:lnTo>
                  <a:pt x="304797" y="2844799"/>
                </a:lnTo>
                <a:cubicBezTo>
                  <a:pt x="136465" y="2844799"/>
                  <a:pt x="0" y="2708343"/>
                  <a:pt x="0" y="25400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3911602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换药过程中的注意事项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9600" y="5130800"/>
            <a:ext cx="11049000" cy="1117600"/>
            <a:chOff x="960" y="8080"/>
            <a:chExt cx="17400" cy="1760"/>
          </a:xfrm>
        </p:grpSpPr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6960" y="808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无菌操作原则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在更换敷料时，必须严格遵守无菌操作原则，避免伤口感染。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12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7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观察伤口变化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7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仔细观察伤口的大小、颜色、分泌物等，及时发现异常情况。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13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正确使用敷料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3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根据伤口类型选择合适的敷料，确保其正确贴合伤口，促进愈合。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71178fc9dee83c5d\datas\氛围图-12001&amp;13489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换药后的伤口观察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28" name="图片 27" descr="C:/Users/mingsheng111035/AppData/Local/Temp/figmazip/slide_71178fc9dee83c5d\datas\装饰-12001&amp;135025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29" name="任意多边形 28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30" name="组合 29"/>
          <p:cNvGrpSpPr/>
          <p:nvPr/>
        </p:nvGrpSpPr>
        <p:grpSpPr>
          <a:xfrm>
            <a:off x="609603" y="1828800"/>
            <a:ext cx="10972797" cy="4418965"/>
            <a:chOff x="960" y="2880"/>
            <a:chExt cx="17280" cy="6959"/>
          </a:xfrm>
        </p:grpSpPr>
        <p:sp>
          <p:nvSpPr>
            <p:cNvPr id="4" name="任意多边形 3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mingsheng111035/AppData/Roaming/Kingsoft/office6/wppai/generateppt/c75e916f-68de-4cd6-8d6a-ee4efe5d6120.jpgc75e916f-68de-4cd6-8d6a-ee4efe5d6120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144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960" y="64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eb47e966-55d8-489f-9d5d-2092be291823.jpgeb47e966-55d8-489f-9d5d-2092be291823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144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3840" y="36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观察伤口愈合情况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7"/>
              </p:custDataLst>
            </p:nvPr>
          </p:nvSpPr>
          <p:spPr>
            <a:xfrm>
              <a:off x="9720" y="28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C:/Users/mingsheng111035/AppData/Roaming/Kingsoft/office6/wppai/generateppt/3e7d1b1c-ac82-47cd-a089-2c5a5a7a7939.jpg3e7d1b1c-ac82-47cd-a089-2c5a5a7a7939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/>
            <a:stretch>
              <a:fillRect/>
            </a:stretch>
          </p:blipFill>
          <p:spPr>
            <a:xfrm>
              <a:off x="1020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文本框 8"/>
            <p:cNvSpPr txBox="1"/>
            <p:nvPr>
              <p:custDataLst>
                <p:tags r:id="rId20"/>
              </p:custDataLst>
            </p:nvPr>
          </p:nvSpPr>
          <p:spPr>
            <a:xfrm>
              <a:off x="3840" y="44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检查伤口边缘是否对齐，有无红肿、渗出，以及新生组织的形成情况。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21"/>
              </p:custDataLst>
            </p:nvPr>
          </p:nvSpPr>
          <p:spPr>
            <a:xfrm>
              <a:off x="9720" y="64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3" name="图片 22" descr="C:/Users/mingsheng111035/AppData/Roaming/Kingsoft/office6/wppai/generateppt/6171f807-73b5-454e-9b26-649e5287da3c.jpg6171f807-73b5-454e-9b26-649e5287da3c"/>
            <p:cNvPicPr preferRelativeResize="0"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>
            <a:xfrm>
              <a:off x="1020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文本框 13"/>
            <p:cNvSpPr txBox="1"/>
            <p:nvPr>
              <p:custDataLst>
                <p:tags r:id="rId24"/>
              </p:custDataLst>
            </p:nvPr>
          </p:nvSpPr>
          <p:spPr>
            <a:xfrm>
              <a:off x="3840" y="72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评估敷料粘附性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5"/>
              </p:custDataLst>
            </p:nvPr>
          </p:nvSpPr>
          <p:spPr>
            <a:xfrm>
              <a:off x="3840" y="80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检查敷料是否保持干燥和牢固，有无因渗液过多而需要提前更换。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6"/>
              </p:custDataLst>
            </p:nvPr>
          </p:nvSpPr>
          <p:spPr>
            <a:xfrm>
              <a:off x="12600" y="36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监测感染迹象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7"/>
              </p:custDataLst>
            </p:nvPr>
          </p:nvSpPr>
          <p:spPr>
            <a:xfrm>
              <a:off x="12600" y="44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留意伤口是否有增加的疼痛、发热、脓液分泌等感染迹象。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8"/>
              </p:custDataLst>
            </p:nvPr>
          </p:nvSpPr>
          <p:spPr>
            <a:xfrm>
              <a:off x="12600" y="72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记录患者反应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9"/>
              </p:custDataLst>
            </p:nvPr>
          </p:nvSpPr>
          <p:spPr>
            <a:xfrm>
              <a:off x="12600" y="80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记录患者对换药过程的反应，如疼痛程度、舒适度，以及有无不良反应。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注意事项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伤口感染的预防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9de3ced00972c60f\datas\装饰-12001&amp;557562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e6064775-66d2-45aa-b995-4f1eba150089.jpge6064775-66d2-45aa-b995-4f1eba150089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r="1235"/>
          <a:stretch>
            <a:fillRect/>
          </a:stretch>
        </p:blipFill>
        <p:spPr>
          <a:xfrm>
            <a:off x="609603" y="1828800"/>
            <a:ext cx="10972800" cy="2844165"/>
          </a:xfrm>
          <a:custGeom>
            <a:avLst/>
            <a:gdLst>
              <a:gd name="connisteX0" fmla="*/ 0 w 10972800"/>
              <a:gd name="connsiteY0" fmla="*/ 304796 h 2844798"/>
              <a:gd name="connisteX1" fmla="*/ 304796 w 10972800"/>
              <a:gd name="connsiteY1" fmla="*/ 0 h 2844798"/>
              <a:gd name="connisteX2" fmla="*/ 10668003 w 10972800"/>
              <a:gd name="connsiteY2" fmla="*/ 0 h 2844798"/>
              <a:gd name="connisteX3" fmla="*/ 10972800 w 10972800"/>
              <a:gd name="connsiteY3" fmla="*/ 304796 h 2844798"/>
              <a:gd name="connisteX4" fmla="*/ 10972800 w 10972800"/>
              <a:gd name="connsiteY4" fmla="*/ 2540002 h 2844798"/>
              <a:gd name="connisteX5" fmla="*/ 10668003 w 10972800"/>
              <a:gd name="connsiteY5" fmla="*/ 2844798 h 2844798"/>
              <a:gd name="connisteX6" fmla="*/ 304796 w 10972800"/>
              <a:gd name="connsiteY6" fmla="*/ 2844798 h 2844798"/>
              <a:gd name="connisteX7" fmla="*/ 0 w 10972800"/>
              <a:gd name="connsiteY7" fmla="*/ 2540002 h 2844798"/>
              <a:gd name="connisteX8" fmla="*/ 0 w 10972800"/>
              <a:gd name="connsiteY8" fmla="*/ 304796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540002"/>
                </a:lnTo>
                <a:cubicBezTo>
                  <a:pt x="10972800" y="2708343"/>
                  <a:pt x="10836335" y="2844799"/>
                  <a:pt x="10668003" y="2844799"/>
                </a:cubicBezTo>
                <a:lnTo>
                  <a:pt x="304797" y="2844799"/>
                </a:lnTo>
                <a:cubicBezTo>
                  <a:pt x="136465" y="2844799"/>
                  <a:pt x="0" y="2708343"/>
                  <a:pt x="0" y="25400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609600" y="5130800"/>
            <a:ext cx="9220200" cy="1117600"/>
            <a:chOff x="960" y="8080"/>
            <a:chExt cx="14520" cy="1760"/>
          </a:xfrm>
        </p:grpSpPr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852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保持伤口干燥清洁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0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定期更换敷料，避免伤口接触水和污染物，以减少细菌滋生的机会。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876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合理使用抗生素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876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在医生指导下合理使用抗生素，防止细菌产生抗药性，确保感染得到有效控制。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4283075" y="1385570"/>
            <a:ext cx="7375525" cy="4024630"/>
            <a:chOff x="6745" y="2182"/>
            <a:chExt cx="11615" cy="633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22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伤口分类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22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伤口愈合过程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46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更换敷料操作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46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注意事项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5"/>
              </p:custDataLst>
            </p:nvPr>
          </p:nvSpPr>
          <p:spPr>
            <a:xfrm>
              <a:off x="6745" y="69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05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6"/>
              </p:custDataLst>
            </p:nvPr>
          </p:nvSpPr>
          <p:spPr>
            <a:xfrm>
              <a:off x="8700" y="70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17"/>
              </p:custDataLst>
            </p:nvPr>
          </p:nvSpPr>
          <p:spPr>
            <a:xfrm>
              <a:off x="9120" y="70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老年人伤口照护的特殊考虑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疼痛管理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9220200" cy="1727200"/>
            <a:chOff x="960" y="2880"/>
            <a:chExt cx="14520" cy="272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评估疼痛程度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4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使用视觉模拟量表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(VAS)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或数字评分量表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(NRS)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来评估患者疼痛程度，为治疗提供依据。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6000" y="288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624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药物治疗选择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6240" y="3680"/>
              <a:ext cx="4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根据疼痛类型和程度选择合适的止痛药物，如非甾体抗炎药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(NSAIDs)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或阿片类药物。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1040" y="288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28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非药物治疗策略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280" y="3680"/>
              <a:ext cx="4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采用物理治疗、心理辅导或放松技巧等非药物方法，帮助患者减轻疼痛感受。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16a1c8f3-c8e6-4410-9160-ce2069743e93.jpg16a1c8f3-c8e6-4410-9160-ce2069743e93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895" r="895"/>
          <a:stretch>
            <a:fillRect/>
          </a:stretch>
        </p:blipFill>
        <p:spPr>
          <a:xfrm>
            <a:off x="609603" y="4013201"/>
            <a:ext cx="10972800" cy="2234565"/>
          </a:xfrm>
          <a:custGeom>
            <a:avLst/>
            <a:gdLst>
              <a:gd name="connisteX0" fmla="*/ 0 w 10972800"/>
              <a:gd name="connsiteY0" fmla="*/ 304796 h 2235195"/>
              <a:gd name="connisteX1" fmla="*/ 304796 w 10972800"/>
              <a:gd name="connsiteY1" fmla="*/ 0 h 2235195"/>
              <a:gd name="connisteX2" fmla="*/ 10668003 w 10972800"/>
              <a:gd name="connsiteY2" fmla="*/ 0 h 2235195"/>
              <a:gd name="connisteX3" fmla="*/ 10972800 w 10972800"/>
              <a:gd name="connsiteY3" fmla="*/ 304796 h 2235195"/>
              <a:gd name="connisteX4" fmla="*/ 10972800 w 10972800"/>
              <a:gd name="connsiteY4" fmla="*/ 1930398 h 2235195"/>
              <a:gd name="connisteX5" fmla="*/ 10668003 w 10972800"/>
              <a:gd name="connsiteY5" fmla="*/ 2235195 h 2235195"/>
              <a:gd name="connisteX6" fmla="*/ 304796 w 10972800"/>
              <a:gd name="connsiteY6" fmla="*/ 2235195 h 2235195"/>
              <a:gd name="connisteX7" fmla="*/ 0 w 10972800"/>
              <a:gd name="connsiteY7" fmla="*/ 1930398 h 2235195"/>
              <a:gd name="connisteX8" fmla="*/ 0 w 10972800"/>
              <a:gd name="connsiteY8" fmla="*/ 304796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930399"/>
                </a:lnTo>
                <a:cubicBezTo>
                  <a:pt x="10972800" y="2098740"/>
                  <a:pt x="10836335" y="2235196"/>
                  <a:pt x="10668003" y="2235196"/>
                </a:cubicBezTo>
                <a:lnTo>
                  <a:pt x="304797" y="2235196"/>
                </a:lnTo>
                <a:cubicBezTo>
                  <a:pt x="136465" y="2235196"/>
                  <a:pt x="0" y="2098740"/>
                  <a:pt x="0" y="19303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365e48068247c61d\datas\装饰-12001&amp;183151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1125200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4"/>
            </p:custDataLst>
          </p:nvPr>
        </p:nvSpPr>
        <p:spPr>
          <a:xfrm>
            <a:off x="11366504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Local/Temp/figmazip/slide_365e48068247c61d\datas\氛围图-12001&amp;183168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老年人伤口照护的特殊性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324100" y="2305685"/>
            <a:ext cx="9334500" cy="3460115"/>
            <a:chOff x="3660" y="3631"/>
            <a:chExt cx="14700" cy="5449"/>
          </a:xfrm>
        </p:grpSpPr>
        <p:sp>
          <p:nvSpPr>
            <p:cNvPr id="6" name="文本框 5"/>
            <p:cNvSpPr txBox="1"/>
            <p:nvPr>
              <p:custDataLst>
                <p:tags r:id="rId9"/>
              </p:custDataLst>
            </p:nvPr>
          </p:nvSpPr>
          <p:spPr>
            <a:xfrm>
              <a:off x="3660" y="363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6240" y="364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评估伤口愈合能力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6240" y="444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老年人的皮肤愈合较慢，需定期评估伤口状态，调整治疗方案。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3660" y="683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6240" y="684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药物副作用的监控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6240" y="764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老年人可能同时服用多种药物，伤口照护时需监控药物副作用，确保安全。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1340" y="363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3920" y="364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预防感染的重要性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13920" y="444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老年人免疫功能下降，伤口照护时要特别注意预防感染，避免并发症。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1340" y="683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13920" y="684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心理支持与沟通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13920" y="764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老年人可能对伤口愈合有焦虑，照护时应提供心理支持，保持良好沟通。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患者教育与沟通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bbd419919d20048f\datas\装饰-12001&amp;33097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4" name="组合 13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正确使用敷料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教育患者如何正确更换和使用不同类型的敷料，以促进伤口愈合，避免感染。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3020" y="10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32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识别伤口感染迹象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32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指导患者识别红肿、发热、分泌物增多等感染迹象，强调及时就医的重要性。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1" name="图片 10" descr="C:/Users/mingsheng111035/AppData/Roaming/Kingsoft/office6/wppai/generateppt/937de920-6fb9-44ac-9cc9-5cfcbb39aa4a.jpg937de920-6fb9-44ac-9cc9-5cfcbb39aa4a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909" r="909"/>
          <a:stretch>
            <a:fillRect/>
          </a:stretch>
        </p:blipFill>
        <p:spPr>
          <a:xfrm>
            <a:off x="609603" y="2590797"/>
            <a:ext cx="10972800" cy="3657600"/>
          </a:xfrm>
          <a:custGeom>
            <a:avLst/>
            <a:gdLst>
              <a:gd name="connisteX0" fmla="*/ 0 w 10972800"/>
              <a:gd name="connsiteY0" fmla="*/ 304796 h 3657600"/>
              <a:gd name="connisteX1" fmla="*/ 304796 w 10972800"/>
              <a:gd name="connsiteY1" fmla="*/ 0 h 3657600"/>
              <a:gd name="connisteX2" fmla="*/ 10668003 w 10972800"/>
              <a:gd name="connsiteY2" fmla="*/ 0 h 3657600"/>
              <a:gd name="connisteX3" fmla="*/ 10972800 w 10972800"/>
              <a:gd name="connsiteY3" fmla="*/ 304796 h 3657600"/>
              <a:gd name="connisteX4" fmla="*/ 10972800 w 10972800"/>
              <a:gd name="connsiteY4" fmla="*/ 3352803 h 3657600"/>
              <a:gd name="connisteX5" fmla="*/ 10668003 w 10972800"/>
              <a:gd name="connsiteY5" fmla="*/ 3657600 h 3657600"/>
              <a:gd name="connisteX6" fmla="*/ 304796 w 10972800"/>
              <a:gd name="connsiteY6" fmla="*/ 3657600 h 3657600"/>
              <a:gd name="connisteX7" fmla="*/ 0 w 10972800"/>
              <a:gd name="connsiteY7" fmla="*/ 3352803 h 3657600"/>
              <a:gd name="connisteX8" fmla="*/ 0 w 10972800"/>
              <a:gd name="connsiteY8" fmla="*/ 304796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657600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352803"/>
                </a:lnTo>
                <a:cubicBezTo>
                  <a:pt x="10972800" y="3521135"/>
                  <a:pt x="10836335" y="3657600"/>
                  <a:pt x="10668003" y="3657600"/>
                </a:cubicBezTo>
                <a:lnTo>
                  <a:pt x="304797" y="3657600"/>
                </a:lnTo>
                <a:cubicBezTo>
                  <a:pt x="136465" y="3657600"/>
                  <a:pt x="0" y="3521135"/>
                  <a:pt x="0" y="3352803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3500"/>
              <a:t>老年人伤口照护的特殊考虑</a:t>
            </a:r>
            <a:endParaRPr lang="zh-CN" altLang="en-US" sz="35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05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590165"/>
          </a:xfrm>
          <a:custGeom>
            <a:avLst/>
            <a:gdLst>
              <a:gd name="connisteX0" fmla="*/ 0 w 12191996"/>
              <a:gd name="connsiteY0" fmla="*/ 0 h 2590796"/>
              <a:gd name="connisteX1" fmla="*/ 12191996 w 12191996"/>
              <a:gd name="connsiteY1" fmla="*/ 0 h 2590796"/>
              <a:gd name="connisteX2" fmla="*/ 12191996 w 12191996"/>
              <a:gd name="connsiteY2" fmla="*/ 2082802 h 2590796"/>
              <a:gd name="connisteX3" fmla="*/ 11684002 w 12191996"/>
              <a:gd name="connsiteY3" fmla="*/ 2590796 h 2590796"/>
              <a:gd name="connisteX4" fmla="*/ 508004 w 12191996"/>
              <a:gd name="connsiteY4" fmla="*/ 2590796 h 2590796"/>
              <a:gd name="connisteX5" fmla="*/ 0 w 12191996"/>
              <a:gd name="connsiteY5" fmla="*/ 2082802 h 2590796"/>
              <a:gd name="connisteX6" fmla="*/ 0 w 12191996"/>
              <a:gd name="connsiteY6" fmla="*/ 0 h 2590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590797">
                <a:moveTo>
                  <a:pt x="0" y="0"/>
                </a:moveTo>
                <a:lnTo>
                  <a:pt x="12191997" y="0"/>
                </a:lnTo>
                <a:lnTo>
                  <a:pt x="12191997" y="2082802"/>
                </a:lnTo>
                <a:cubicBezTo>
                  <a:pt x="12191997" y="2363358"/>
                  <a:pt x="11964558" y="2590797"/>
                  <a:pt x="11684002" y="2590797"/>
                </a:cubicBezTo>
                <a:lnTo>
                  <a:pt x="508004" y="2590797"/>
                </a:lnTo>
                <a:cubicBezTo>
                  <a:pt x="227439" y="2590797"/>
                  <a:pt x="0" y="2363358"/>
                  <a:pt x="0" y="208280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634996"/>
            <a:ext cx="3543300" cy="1955800"/>
          </a:xfrm>
          <a:custGeom>
            <a:avLst/>
            <a:gdLst>
              <a:gd name="connisteX0" fmla="*/ 3543300 w 3543300"/>
              <a:gd name="connsiteY0" fmla="*/ 1955801 h 1955801"/>
              <a:gd name="connisteX1" fmla="*/ 507720 w 3543300"/>
              <a:gd name="connsiteY1" fmla="*/ 1955801 h 1955801"/>
              <a:gd name="connisteX2" fmla="*/ 0 w 3543300"/>
              <a:gd name="connsiteY2" fmla="*/ 1447796 h 1955801"/>
              <a:gd name="connisteX3" fmla="*/ 0 w 3543300"/>
              <a:gd name="connsiteY3" fmla="*/ 198232 h 1955801"/>
              <a:gd name="connisteX4" fmla="*/ 1002749 w 3543300"/>
              <a:gd name="connsiteY4" fmla="*/ 0 h 1955801"/>
              <a:gd name="connisteX5" fmla="*/ 3543300 w 3543300"/>
              <a:gd name="connsiteY5" fmla="*/ 1955801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543300" h="1955801">
                <a:moveTo>
                  <a:pt x="3543300" y="1955801"/>
                </a:moveTo>
                <a:lnTo>
                  <a:pt x="507721" y="1955801"/>
                </a:lnTo>
                <a:cubicBezTo>
                  <a:pt x="227311" y="1955801"/>
                  <a:pt x="0" y="1728353"/>
                  <a:pt x="0" y="1447797"/>
                </a:cubicBezTo>
                <a:lnTo>
                  <a:pt x="0" y="198233"/>
                </a:lnTo>
                <a:cubicBezTo>
                  <a:pt x="308985" y="70482"/>
                  <a:pt x="647642" y="0"/>
                  <a:pt x="1002749" y="0"/>
                </a:cubicBezTo>
                <a:cubicBezTo>
                  <a:pt x="2221315" y="0"/>
                  <a:pt x="3246147" y="830001"/>
                  <a:pt x="3543300" y="1955801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677397" y="0"/>
            <a:ext cx="2514600" cy="1955800"/>
          </a:xfrm>
          <a:custGeom>
            <a:avLst/>
            <a:gdLst>
              <a:gd name="connisteX0" fmla="*/ 12444 w 2514600"/>
              <a:gd name="connsiteY0" fmla="*/ 0 h 1955801"/>
              <a:gd name="connisteX1" fmla="*/ 2514600 w 2514600"/>
              <a:gd name="connsiteY1" fmla="*/ 0 h 1955801"/>
              <a:gd name="connisteX2" fmla="*/ 2514600 w 2514600"/>
              <a:gd name="connsiteY2" fmla="*/ 1778114 h 1955801"/>
              <a:gd name="connisteX3" fmla="*/ 1746247 w 2514600"/>
              <a:gd name="connsiteY3" fmla="*/ 1955801 h 1955801"/>
              <a:gd name="connisteX4" fmla="*/ 0 w 2514600"/>
              <a:gd name="connsiteY4" fmla="*/ 209553 h 1955801"/>
              <a:gd name="connisteX5" fmla="*/ 12444 w 2514600"/>
              <a:gd name="connsiteY5" fmla="*/ 0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14600" h="1955801">
                <a:moveTo>
                  <a:pt x="12445" y="0"/>
                </a:moveTo>
                <a:lnTo>
                  <a:pt x="2514600" y="0"/>
                </a:lnTo>
                <a:lnTo>
                  <a:pt x="2514600" y="1778115"/>
                </a:lnTo>
                <a:cubicBezTo>
                  <a:pt x="2282736" y="1891903"/>
                  <a:pt x="2021958" y="1955801"/>
                  <a:pt x="1746248" y="1955801"/>
                </a:cubicBezTo>
                <a:cubicBezTo>
                  <a:pt x="781821" y="1955801"/>
                  <a:pt x="0" y="1173980"/>
                  <a:pt x="0" y="209553"/>
                </a:cubicBezTo>
                <a:cubicBezTo>
                  <a:pt x="0" y="138632"/>
                  <a:pt x="4225" y="68708"/>
                  <a:pt x="12445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老年人皮肤特点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0debf2cc59dae7624eab750546983a6e.jpg0debf2cc59dae7624eab750546983a6e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4219" r="4278"/>
            <a:stretch>
              <a:fillRect/>
            </a:stretch>
          </p:blipFill>
          <p:spPr>
            <a:xfrm>
              <a:off x="1440" y="3360"/>
              <a:ext cx="4479" cy="3199"/>
            </a:xfrm>
            <a:custGeom>
              <a:avLst/>
              <a:gdLst>
                <a:gd name="connisteX0" fmla="*/ 0 w 2844798"/>
                <a:gd name="connsiteY0" fmla="*/ 304796 h 2031997"/>
                <a:gd name="connisteX1" fmla="*/ 304796 w 2844798"/>
                <a:gd name="connsiteY1" fmla="*/ 0 h 2031997"/>
                <a:gd name="connisteX2" fmla="*/ 2540002 w 2844798"/>
                <a:gd name="connsiteY2" fmla="*/ 0 h 2031997"/>
                <a:gd name="connisteX3" fmla="*/ 2844798 w 2844798"/>
                <a:gd name="connsiteY3" fmla="*/ 304796 h 2031997"/>
                <a:gd name="connisteX4" fmla="*/ 2844798 w 2844798"/>
                <a:gd name="connsiteY4" fmla="*/ 1727201 h 2031997"/>
                <a:gd name="connisteX5" fmla="*/ 2540002 w 2844798"/>
                <a:gd name="connsiteY5" fmla="*/ 2031997 h 2031997"/>
                <a:gd name="connisteX6" fmla="*/ 304796 w 2844798"/>
                <a:gd name="connsiteY6" fmla="*/ 2031997 h 2031997"/>
                <a:gd name="connisteX7" fmla="*/ 0 w 2844798"/>
                <a:gd name="connsiteY7" fmla="*/ 1727201 h 2031997"/>
                <a:gd name="connisteX8" fmla="*/ 0 w 2844798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1727201"/>
                  </a:lnTo>
                  <a:cubicBezTo>
                    <a:pt x="2844799" y="1895542"/>
                    <a:pt x="2708343" y="2031998"/>
                    <a:pt x="2540002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54762411e01c184174ed826304fa9964.jpg54762411e01c184174ed826304fa9964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r="2897"/>
            <a:stretch>
              <a:fillRect/>
            </a:stretch>
          </p:blipFill>
          <p:spPr>
            <a:xfrm>
              <a:off x="7360" y="3360"/>
              <a:ext cx="4479" cy="3199"/>
            </a:xfrm>
            <a:custGeom>
              <a:avLst/>
              <a:gdLst>
                <a:gd name="connisteX0" fmla="*/ 0 w 2844798"/>
                <a:gd name="connsiteY0" fmla="*/ 304796 h 2031997"/>
                <a:gd name="connisteX1" fmla="*/ 304796 w 2844798"/>
                <a:gd name="connsiteY1" fmla="*/ 0 h 2031997"/>
                <a:gd name="connisteX2" fmla="*/ 2540002 w 2844798"/>
                <a:gd name="connsiteY2" fmla="*/ 0 h 2031997"/>
                <a:gd name="connisteX3" fmla="*/ 2844798 w 2844798"/>
                <a:gd name="connsiteY3" fmla="*/ 304796 h 2031997"/>
                <a:gd name="connisteX4" fmla="*/ 2844798 w 2844798"/>
                <a:gd name="connsiteY4" fmla="*/ 1727201 h 2031997"/>
                <a:gd name="connisteX5" fmla="*/ 2540002 w 2844798"/>
                <a:gd name="connsiteY5" fmla="*/ 2031997 h 2031997"/>
                <a:gd name="connisteX6" fmla="*/ 304796 w 2844798"/>
                <a:gd name="connsiteY6" fmla="*/ 2031997 h 2031997"/>
                <a:gd name="connisteX7" fmla="*/ 0 w 2844798"/>
                <a:gd name="connsiteY7" fmla="*/ 1727201 h 2031997"/>
                <a:gd name="connisteX8" fmla="*/ 0 w 2844798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1727201"/>
                  </a:lnTo>
                  <a:cubicBezTo>
                    <a:pt x="2844799" y="1895542"/>
                    <a:pt x="2708343" y="2031998"/>
                    <a:pt x="2540002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皮肤变薄和干燥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随着年龄增长，老年人的皮肤会变得更加薄和干燥，容易出现裂纹和损伤。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4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Roaming/Kingsoft/office6/wppai/generateppt/e1f205c9ea58384ede5009a17113f5b6.jpge1f205c9ea58384ede5009a17113f5b6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t="14816" b="12911"/>
            <a:stretch>
              <a:fillRect/>
            </a:stretch>
          </p:blipFill>
          <p:spPr>
            <a:xfrm>
              <a:off x="13280" y="3360"/>
              <a:ext cx="4479" cy="3199"/>
            </a:xfrm>
            <a:custGeom>
              <a:avLst/>
              <a:gdLst>
                <a:gd name="connisteX0" fmla="*/ 0 w 2844798"/>
                <a:gd name="connsiteY0" fmla="*/ 304796 h 2031997"/>
                <a:gd name="connisteX1" fmla="*/ 304796 w 2844798"/>
                <a:gd name="connsiteY1" fmla="*/ 0 h 2031997"/>
                <a:gd name="connisteX2" fmla="*/ 2540002 w 2844798"/>
                <a:gd name="connsiteY2" fmla="*/ 0 h 2031997"/>
                <a:gd name="connisteX3" fmla="*/ 2844798 w 2844798"/>
                <a:gd name="connsiteY3" fmla="*/ 304796 h 2031997"/>
                <a:gd name="connisteX4" fmla="*/ 2844798 w 2844798"/>
                <a:gd name="connsiteY4" fmla="*/ 1727201 h 2031997"/>
                <a:gd name="connisteX5" fmla="*/ 2540002 w 2844798"/>
                <a:gd name="connsiteY5" fmla="*/ 2031997 h 2031997"/>
                <a:gd name="connisteX6" fmla="*/ 304796 w 2844798"/>
                <a:gd name="connsiteY6" fmla="*/ 2031997 h 2031997"/>
                <a:gd name="connisteX7" fmla="*/ 0 w 2844798"/>
                <a:gd name="connsiteY7" fmla="*/ 1727201 h 2031997"/>
                <a:gd name="connisteX8" fmla="*/ 0 w 2844798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1727201"/>
                  </a:lnTo>
                  <a:cubicBezTo>
                    <a:pt x="2844799" y="1895542"/>
                    <a:pt x="2708343" y="2031998"/>
                    <a:pt x="2540002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血液循环减缓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老年人血液循环减缓，导致伤口愈合速度变慢，需要更细致的护理。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9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感觉减退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老年人皮肤感觉减退，可能不会立即察觉到伤口或疼痛，增加了照护难度。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老年人伤口愈合特点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18" name="图片 17" descr="C:/Users/mingsheng111035/AppData/Local/Temp/figmazip/slide_c5861689b70d6d9e\datas\装饰-12001&amp;246194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19" name="任意多边形 18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0" name="组合 19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6" name="图片 5" descr="C:/Users/mingsheng111035/AppData/Roaming/Kingsoft/office6/wppai/generateppt/9747959b-9815-448d-8e23-e853925150a2.jpg9747959b-9815-448d-8e23-e853925150a2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b="55"/>
            <a:stretch>
              <a:fillRect/>
            </a:stretch>
          </p:blipFill>
          <p:spPr>
            <a:xfrm>
              <a:off x="960" y="2880"/>
              <a:ext cx="8399" cy="3840"/>
            </a:xfrm>
            <a:custGeom>
              <a:avLst/>
              <a:gdLst>
                <a:gd name="connisteX0" fmla="*/ 0 w 5333996"/>
                <a:gd name="connsiteY0" fmla="*/ 304796 h 2438403"/>
                <a:gd name="connisteX1" fmla="*/ 304796 w 5333996"/>
                <a:gd name="connsiteY1" fmla="*/ 0 h 2438403"/>
                <a:gd name="connisteX2" fmla="*/ 5029200 w 5333996"/>
                <a:gd name="connsiteY2" fmla="*/ 0 h 2438403"/>
                <a:gd name="connisteX3" fmla="*/ 5333996 w 5333996"/>
                <a:gd name="connsiteY3" fmla="*/ 304796 h 2438403"/>
                <a:gd name="connisteX4" fmla="*/ 5333996 w 5333996"/>
                <a:gd name="connsiteY4" fmla="*/ 2438403 h 2438403"/>
                <a:gd name="connisteX5" fmla="*/ 0 w 5333996"/>
                <a:gd name="connsiteY5" fmla="*/ 2438403 h 2438403"/>
                <a:gd name="connisteX6" fmla="*/ 0 w 5333996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33997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2"/>
              </p:custDataLst>
            </p:nvPr>
          </p:nvSpPr>
          <p:spPr>
            <a:xfrm>
              <a:off x="960" y="6720"/>
              <a:ext cx="8399" cy="3120"/>
            </a:xfrm>
            <a:custGeom>
              <a:avLst/>
              <a:gdLst>
                <a:gd name="connisteX0" fmla="*/ 0 w 5333996"/>
                <a:gd name="connsiteY0" fmla="*/ 0 h 1981203"/>
                <a:gd name="connisteX1" fmla="*/ 5333996 w 5333996"/>
                <a:gd name="connsiteY1" fmla="*/ 0 h 1981203"/>
                <a:gd name="connisteX2" fmla="*/ 5333996 w 5333996"/>
                <a:gd name="connsiteY2" fmla="*/ 1676396 h 1981203"/>
                <a:gd name="connisteX3" fmla="*/ 5029200 w 5333996"/>
                <a:gd name="connsiteY3" fmla="*/ 1981203 h 1981203"/>
                <a:gd name="connisteX4" fmla="*/ 304796 w 5333996"/>
                <a:gd name="connsiteY4" fmla="*/ 1981203 h 1981203"/>
                <a:gd name="connisteX5" fmla="*/ 0 w 5333996"/>
                <a:gd name="connsiteY5" fmla="*/ 1676396 h 1981203"/>
                <a:gd name="connisteX6" fmla="*/ 0 w 5333996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33997" h="1981203">
                  <a:moveTo>
                    <a:pt x="0" y="0"/>
                  </a:moveTo>
                  <a:lnTo>
                    <a:pt x="5333997" y="0"/>
                  </a:lnTo>
                  <a:lnTo>
                    <a:pt x="5333997" y="1676397"/>
                  </a:lnTo>
                  <a:cubicBezTo>
                    <a:pt x="5333997" y="1844738"/>
                    <a:pt x="5197541" y="1981203"/>
                    <a:pt x="5029200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2" name="图片 11" descr="C:/Users/mingsheng111035/AppData/Roaming/Kingsoft/office6/wppai/generateppt/8230acc6-b059-4cbc-8f14-d7436e2ee2e3.jpg8230acc6-b059-4cbc-8f14-d7436e2ee2e3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b="55"/>
            <a:stretch>
              <a:fillRect/>
            </a:stretch>
          </p:blipFill>
          <p:spPr>
            <a:xfrm>
              <a:off x="9840" y="2880"/>
              <a:ext cx="8399" cy="3840"/>
            </a:xfrm>
            <a:custGeom>
              <a:avLst/>
              <a:gdLst>
                <a:gd name="connisteX0" fmla="*/ 0 w 5333996"/>
                <a:gd name="connsiteY0" fmla="*/ 304796 h 2438403"/>
                <a:gd name="connisteX1" fmla="*/ 304796 w 5333996"/>
                <a:gd name="connsiteY1" fmla="*/ 0 h 2438403"/>
                <a:gd name="connisteX2" fmla="*/ 5029200 w 5333996"/>
                <a:gd name="connsiteY2" fmla="*/ 0 h 2438403"/>
                <a:gd name="connisteX3" fmla="*/ 5333996 w 5333996"/>
                <a:gd name="connsiteY3" fmla="*/ 304796 h 2438403"/>
                <a:gd name="connisteX4" fmla="*/ 5333996 w 5333996"/>
                <a:gd name="connsiteY4" fmla="*/ 2438403 h 2438403"/>
                <a:gd name="connisteX5" fmla="*/ 0 w 5333996"/>
                <a:gd name="connsiteY5" fmla="*/ 2438403 h 2438403"/>
                <a:gd name="connisteX6" fmla="*/ 0 w 5333996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33997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5" name="任意多边形 14"/>
            <p:cNvSpPr/>
            <p:nvPr>
              <p:custDataLst>
                <p:tags r:id="rId15"/>
              </p:custDataLst>
            </p:nvPr>
          </p:nvSpPr>
          <p:spPr>
            <a:xfrm>
              <a:off x="9840" y="6720"/>
              <a:ext cx="8400" cy="3120"/>
            </a:xfrm>
            <a:custGeom>
              <a:avLst/>
              <a:gdLst>
                <a:gd name="connisteX0" fmla="*/ 0 w 5333996"/>
                <a:gd name="connsiteY0" fmla="*/ 0 h 1981203"/>
                <a:gd name="connisteX1" fmla="*/ 5333996 w 5333996"/>
                <a:gd name="connsiteY1" fmla="*/ 0 h 1981203"/>
                <a:gd name="connisteX2" fmla="*/ 5333996 w 5333996"/>
                <a:gd name="connsiteY2" fmla="*/ 1676396 h 1981203"/>
                <a:gd name="connisteX3" fmla="*/ 5029200 w 5333996"/>
                <a:gd name="connsiteY3" fmla="*/ 1981203 h 1981203"/>
                <a:gd name="connisteX4" fmla="*/ 304796 w 5333996"/>
                <a:gd name="connsiteY4" fmla="*/ 1981203 h 1981203"/>
                <a:gd name="connisteX5" fmla="*/ 0 w 5333996"/>
                <a:gd name="connsiteY5" fmla="*/ 1676396 h 1981203"/>
                <a:gd name="connisteX6" fmla="*/ 0 w 5333996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33997" h="1981203">
                  <a:moveTo>
                    <a:pt x="0" y="0"/>
                  </a:moveTo>
                  <a:lnTo>
                    <a:pt x="5333997" y="0"/>
                  </a:lnTo>
                  <a:lnTo>
                    <a:pt x="5333997" y="1676397"/>
                  </a:lnTo>
                  <a:cubicBezTo>
                    <a:pt x="5333997" y="1844738"/>
                    <a:pt x="5197541" y="1981203"/>
                    <a:pt x="5029200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440" y="736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愈合速度减慢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7"/>
              </p:custDataLst>
            </p:nvPr>
          </p:nvSpPr>
          <p:spPr>
            <a:xfrm>
              <a:off x="1440" y="82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老年人由于新陈代谢减缓，伤口愈合速度通常比年轻人慢，需要更长时间恢复。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10320" y="736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愈合质量下降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10320" y="82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老年人的皮肤弹性降低，胶原蛋白合成减少，导致伤口愈合后可能留下较明显的疤痕。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df88ebf529563fe4\datas\氛围图-12001&amp;117258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老年人照护中的心理关怀</a:t>
            </a:r>
            <a:endParaRPr lang="zh-CN" altLang="en-US" sz="4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C:/Users/mingsheng111035/AppData/Local/Temp/figmazip/slide_df88ebf529563fe4\datas\装饰-12001&amp;117281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8" name="组合 17"/>
          <p:cNvGrpSpPr/>
          <p:nvPr/>
        </p:nvGrpSpPr>
        <p:grpSpPr>
          <a:xfrm>
            <a:off x="609600" y="2565400"/>
            <a:ext cx="9220200" cy="2946400"/>
            <a:chOff x="960" y="4040"/>
            <a:chExt cx="14520" cy="4640"/>
          </a:xfrm>
        </p:grpSpPr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60" y="4040"/>
              <a:ext cx="1920" cy="1920"/>
            </a:xfrm>
            <a:custGeom>
              <a:avLst/>
              <a:gdLst>
                <a:gd name="connisteX0" fmla="*/ 0 w 1219196"/>
                <a:gd name="connsiteY0" fmla="*/ 304796 h 1219196"/>
                <a:gd name="connisteX1" fmla="*/ 304796 w 1219196"/>
                <a:gd name="connsiteY1" fmla="*/ 0 h 1219196"/>
                <a:gd name="connisteX2" fmla="*/ 914400 w 1219196"/>
                <a:gd name="connsiteY2" fmla="*/ 0 h 1219196"/>
                <a:gd name="connisteX3" fmla="*/ 1219196 w 1219196"/>
                <a:gd name="connsiteY3" fmla="*/ 304796 h 1219196"/>
                <a:gd name="connisteX4" fmla="*/ 1219196 w 1219196"/>
                <a:gd name="connsiteY4" fmla="*/ 914400 h 1219196"/>
                <a:gd name="connisteX5" fmla="*/ 914400 w 1219196"/>
                <a:gd name="connsiteY5" fmla="*/ 1219196 h 1219196"/>
                <a:gd name="connisteX6" fmla="*/ 304796 w 1219196"/>
                <a:gd name="connsiteY6" fmla="*/ 1219196 h 1219196"/>
                <a:gd name="connisteX7" fmla="*/ 0 w 1219196"/>
                <a:gd name="connsiteY7" fmla="*/ 914400 h 1219196"/>
                <a:gd name="connisteX8" fmla="*/ 0 w 1219196"/>
                <a:gd name="connsiteY8" fmla="*/ 304796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914400" y="0"/>
                  </a:lnTo>
                  <a:cubicBezTo>
                    <a:pt x="1082732" y="0"/>
                    <a:pt x="1219197" y="136465"/>
                    <a:pt x="1219197" y="304797"/>
                  </a:cubicBezTo>
                  <a:lnTo>
                    <a:pt x="1219197" y="914400"/>
                  </a:lnTo>
                  <a:cubicBezTo>
                    <a:pt x="1219197" y="1082732"/>
                    <a:pt x="1082732" y="1219197"/>
                    <a:pt x="914400" y="1219197"/>
                  </a:cubicBezTo>
                  <a:lnTo>
                    <a:pt x="304797" y="1219197"/>
                  </a:lnTo>
                  <a:cubicBezTo>
                    <a:pt x="136465" y="1219197"/>
                    <a:pt x="0" y="1082732"/>
                    <a:pt x="0" y="9144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1230" y="432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960" y="64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建立信任关系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960" y="72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通过耐心沟通和倾听，建立与老年人的信任关系，缓解他们的焦虑和孤独感。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6080" y="4040"/>
              <a:ext cx="1920" cy="1920"/>
            </a:xfrm>
            <a:custGeom>
              <a:avLst/>
              <a:gdLst>
                <a:gd name="connisteX0" fmla="*/ 0 w 1219196"/>
                <a:gd name="connsiteY0" fmla="*/ 304796 h 1219196"/>
                <a:gd name="connisteX1" fmla="*/ 304796 w 1219196"/>
                <a:gd name="connsiteY1" fmla="*/ 0 h 1219196"/>
                <a:gd name="connisteX2" fmla="*/ 914400 w 1219196"/>
                <a:gd name="connsiteY2" fmla="*/ 0 h 1219196"/>
                <a:gd name="connisteX3" fmla="*/ 1219196 w 1219196"/>
                <a:gd name="connsiteY3" fmla="*/ 304796 h 1219196"/>
                <a:gd name="connisteX4" fmla="*/ 1219196 w 1219196"/>
                <a:gd name="connsiteY4" fmla="*/ 914400 h 1219196"/>
                <a:gd name="connisteX5" fmla="*/ 914400 w 1219196"/>
                <a:gd name="connsiteY5" fmla="*/ 1219196 h 1219196"/>
                <a:gd name="connisteX6" fmla="*/ 304796 w 1219196"/>
                <a:gd name="connsiteY6" fmla="*/ 1219196 h 1219196"/>
                <a:gd name="connisteX7" fmla="*/ 0 w 1219196"/>
                <a:gd name="connsiteY7" fmla="*/ 914400 h 1219196"/>
                <a:gd name="connisteX8" fmla="*/ 0 w 1219196"/>
                <a:gd name="connsiteY8" fmla="*/ 304796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914400" y="0"/>
                  </a:lnTo>
                  <a:cubicBezTo>
                    <a:pt x="1082732" y="0"/>
                    <a:pt x="1219197" y="136465"/>
                    <a:pt x="1219197" y="304797"/>
                  </a:cubicBezTo>
                  <a:lnTo>
                    <a:pt x="1219197" y="914400"/>
                  </a:lnTo>
                  <a:cubicBezTo>
                    <a:pt x="1219197" y="1082732"/>
                    <a:pt x="1082732" y="1219197"/>
                    <a:pt x="914400" y="1219197"/>
                  </a:cubicBezTo>
                  <a:lnTo>
                    <a:pt x="304797" y="1219197"/>
                  </a:lnTo>
                  <a:cubicBezTo>
                    <a:pt x="136465" y="1219197"/>
                    <a:pt x="0" y="1082732"/>
                    <a:pt x="0" y="9144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6350" y="432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6080" y="64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认知行为疗法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6080" y="72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运用认知行为疗法帮助老年人调整对疾病和伤口照护的消极认知，提升心理健康。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7"/>
              </p:custDataLst>
            </p:nvPr>
          </p:nvSpPr>
          <p:spPr>
            <a:xfrm>
              <a:off x="11200" y="4040"/>
              <a:ext cx="1919" cy="1920"/>
            </a:xfrm>
            <a:custGeom>
              <a:avLst/>
              <a:gdLst>
                <a:gd name="connisteX0" fmla="*/ 0 w 1219196"/>
                <a:gd name="connsiteY0" fmla="*/ 304796 h 1219196"/>
                <a:gd name="connisteX1" fmla="*/ 304796 w 1219196"/>
                <a:gd name="connsiteY1" fmla="*/ 0 h 1219196"/>
                <a:gd name="connisteX2" fmla="*/ 914400 w 1219196"/>
                <a:gd name="connsiteY2" fmla="*/ 0 h 1219196"/>
                <a:gd name="connisteX3" fmla="*/ 1219196 w 1219196"/>
                <a:gd name="connsiteY3" fmla="*/ 304796 h 1219196"/>
                <a:gd name="connisteX4" fmla="*/ 1219196 w 1219196"/>
                <a:gd name="connsiteY4" fmla="*/ 914400 h 1219196"/>
                <a:gd name="connisteX5" fmla="*/ 914400 w 1219196"/>
                <a:gd name="connsiteY5" fmla="*/ 1219196 h 1219196"/>
                <a:gd name="connisteX6" fmla="*/ 304796 w 1219196"/>
                <a:gd name="connsiteY6" fmla="*/ 1219196 h 1219196"/>
                <a:gd name="connisteX7" fmla="*/ 0 w 1219196"/>
                <a:gd name="connsiteY7" fmla="*/ 914400 h 1219196"/>
                <a:gd name="connisteX8" fmla="*/ 0 w 1219196"/>
                <a:gd name="connsiteY8" fmla="*/ 304796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914400" y="0"/>
                  </a:lnTo>
                  <a:cubicBezTo>
                    <a:pt x="1082732" y="0"/>
                    <a:pt x="1219197" y="136465"/>
                    <a:pt x="1219197" y="304797"/>
                  </a:cubicBezTo>
                  <a:lnTo>
                    <a:pt x="1219197" y="914400"/>
                  </a:lnTo>
                  <a:cubicBezTo>
                    <a:pt x="1219197" y="1082732"/>
                    <a:pt x="1082732" y="1219197"/>
                    <a:pt x="914400" y="1219197"/>
                  </a:cubicBezTo>
                  <a:lnTo>
                    <a:pt x="304797" y="1219197"/>
                  </a:lnTo>
                  <a:cubicBezTo>
                    <a:pt x="136465" y="1219197"/>
                    <a:pt x="0" y="1082732"/>
                    <a:pt x="0" y="9144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1470" y="432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11200" y="64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社交活动参与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11200" y="72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鼓励老年人参与社交活动，如小组讨论或兴趣小组，以减少社交隔离，增进心理福祉。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伤口分类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0835e8b7-640d-46e6-af87-3f42f595b420.jpg0835e8b7-640d-46e6-af87-3f42f595b420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346" r="1346"/>
          <a:stretch>
            <a:fillRect/>
          </a:stretch>
        </p:blipFill>
        <p:spPr>
          <a:xfrm>
            <a:off x="609603" y="609603"/>
            <a:ext cx="10972800" cy="2386965"/>
          </a:xfrm>
          <a:custGeom>
            <a:avLst/>
            <a:gdLst>
              <a:gd name="connisteX0" fmla="*/ 0 w 10972800"/>
              <a:gd name="connsiteY0" fmla="*/ 304796 h 2387598"/>
              <a:gd name="connisteX1" fmla="*/ 304796 w 10972800"/>
              <a:gd name="connsiteY1" fmla="*/ 0 h 2387598"/>
              <a:gd name="connisteX2" fmla="*/ 10668003 w 10972800"/>
              <a:gd name="connsiteY2" fmla="*/ 0 h 2387598"/>
              <a:gd name="connisteX3" fmla="*/ 10972800 w 10972800"/>
              <a:gd name="connsiteY3" fmla="*/ 304796 h 2387598"/>
              <a:gd name="connisteX4" fmla="*/ 10972800 w 10972800"/>
              <a:gd name="connsiteY4" fmla="*/ 2082802 h 2387598"/>
              <a:gd name="connisteX5" fmla="*/ 10668003 w 10972800"/>
              <a:gd name="connsiteY5" fmla="*/ 2387598 h 2387598"/>
              <a:gd name="connisteX6" fmla="*/ 304796 w 10972800"/>
              <a:gd name="connsiteY6" fmla="*/ 2387598 h 2387598"/>
              <a:gd name="connisteX7" fmla="*/ 0 w 10972800"/>
              <a:gd name="connsiteY7" fmla="*/ 2082802 h 2387598"/>
              <a:gd name="connisteX8" fmla="*/ 0 w 10972800"/>
              <a:gd name="connsiteY8" fmla="*/ 304796 h 23875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3875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082802"/>
                </a:lnTo>
                <a:cubicBezTo>
                  <a:pt x="10972800" y="2251143"/>
                  <a:pt x="10836335" y="2387599"/>
                  <a:pt x="10668003" y="2387599"/>
                </a:cubicBezTo>
                <a:lnTo>
                  <a:pt x="304797" y="2387599"/>
                </a:lnTo>
                <a:cubicBezTo>
                  <a:pt x="136465" y="2387599"/>
                  <a:pt x="0" y="2251143"/>
                  <a:pt x="0" y="20828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3606796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3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闭合性伤口与开放性伤口</a:t>
            </a:r>
            <a:endParaRPr lang="zh-CN" altLang="en-US" sz="43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648200" y="3606800"/>
            <a:ext cx="7010400" cy="2641600"/>
            <a:chOff x="7320" y="5680"/>
            <a:chExt cx="11040" cy="416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5680"/>
              <a:ext cx="52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闭合性伤口的定义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6560"/>
              <a:ext cx="51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闭合性伤口指皮肤未破裂，内部组织受损，如挫伤、肌肉拉伤等。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320" y="8000"/>
              <a:ext cx="52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闭合性伤口的处理方法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7320" y="8880"/>
              <a:ext cx="51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闭合性伤口需冷敷减轻肿胀，必要时进行包扎和固定。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3140" y="5680"/>
              <a:ext cx="52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开放性伤口的特点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3140" y="6560"/>
              <a:ext cx="51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开放性伤口涉及皮肤破裂，易感染，如割伤、撕裂伤等。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3140" y="8000"/>
              <a:ext cx="52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开放性伤口的急救措施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13140" y="8880"/>
              <a:ext cx="51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开放性伤口应先止血，清洁伤口后进行消毒包扎，防止感染。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清洁伤口特征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54b2da57734de40f\datas\装饰-12001&amp;107726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9144004" cy="4419604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ffadf23d4383343d113e89c22f6c1b66.jpgffadf23d4383343d113e89c22f6c1b66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11947" r="11947"/>
            <a:stretch>
              <a:fillRect/>
            </a:stretch>
          </p:blipFill>
          <p:spPr>
            <a:xfrm>
              <a:off x="960" y="2880"/>
              <a:ext cx="4479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777995 h 2082802"/>
                <a:gd name="connisteX3" fmla="*/ 2540002 w 2844798"/>
                <a:gd name="connsiteY3" fmla="*/ 2082802 h 2082802"/>
                <a:gd name="connisteX4" fmla="*/ 304796 w 2844798"/>
                <a:gd name="connsiteY4" fmla="*/ 2082802 h 2082802"/>
                <a:gd name="connisteX5" fmla="*/ 0 w 2844798"/>
                <a:gd name="connsiteY5" fmla="*/ 1777995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777996"/>
                  </a:lnTo>
                  <a:cubicBezTo>
                    <a:pt x="2844799" y="1946337"/>
                    <a:pt x="2708343" y="2082802"/>
                    <a:pt x="2540002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5920" y="2880"/>
              <a:ext cx="4480" cy="3280"/>
            </a:xfrm>
            <a:custGeom>
              <a:avLst/>
              <a:gdLst>
                <a:gd name="connisteX0" fmla="*/ 0 w 2844798"/>
                <a:gd name="connsiteY0" fmla="*/ 304796 h 2082802"/>
                <a:gd name="connisteX1" fmla="*/ 304796 w 2844798"/>
                <a:gd name="connsiteY1" fmla="*/ 0 h 2082802"/>
                <a:gd name="connisteX2" fmla="*/ 2540002 w 2844798"/>
                <a:gd name="connsiteY2" fmla="*/ 0 h 2082802"/>
                <a:gd name="connisteX3" fmla="*/ 2844798 w 2844798"/>
                <a:gd name="connsiteY3" fmla="*/ 304796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伤口无感染迹象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清洁伤口通常没有红肿、发热或脓液等感染迹象，愈合过程较为顺利。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2f5d82c1c98c6b596b4b13beb5db7e23.jpg2f5d82c1c98c6b596b4b13beb5db7e23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8009" r="8009"/>
            <a:stretch>
              <a:fillRect/>
            </a:stretch>
          </p:blipFill>
          <p:spPr>
            <a:xfrm>
              <a:off x="5920" y="6160"/>
              <a:ext cx="4479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031997 h 2336804"/>
                <a:gd name="connisteX3" fmla="*/ 2540002 w 2844798"/>
                <a:gd name="connsiteY3" fmla="*/ 2336804 h 2336804"/>
                <a:gd name="connisteX4" fmla="*/ 304796 w 2844798"/>
                <a:gd name="connsiteY4" fmla="*/ 2336804 h 2336804"/>
                <a:gd name="connisteX5" fmla="*/ 0 w 2844798"/>
                <a:gd name="connsiteY5" fmla="*/ 2031997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8" name="图片 17" descr="C:/Users/mingsheng111035/AppData/Roaming/Kingsoft/office6/wppai/generateppt/f1289a6ada7ee2fbe0c7207b4002282e.jpgf1289a6ada7ee2fbe0c7207b4002282e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1286" r="1345"/>
            <a:stretch>
              <a:fillRect/>
            </a:stretch>
          </p:blipFill>
          <p:spPr>
            <a:xfrm>
              <a:off x="10880" y="2880"/>
              <a:ext cx="4479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088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777995 h 2082802"/>
                <a:gd name="connisteX3" fmla="*/ 2540002 w 2844798"/>
                <a:gd name="connsiteY3" fmla="*/ 2082802 h 2082802"/>
                <a:gd name="connisteX4" fmla="*/ 304796 w 2844798"/>
                <a:gd name="connsiteY4" fmla="*/ 2082802 h 2082802"/>
                <a:gd name="connisteX5" fmla="*/ 0 w 2844798"/>
                <a:gd name="connsiteY5" fmla="*/ 1777995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777996"/>
                  </a:lnTo>
                  <a:cubicBezTo>
                    <a:pt x="2844799" y="1946337"/>
                    <a:pt x="2708343" y="2082802"/>
                    <a:pt x="2540002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伤口边缘整齐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6400" y="424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由于手术或轻微擦伤造成的清洁伤口，其边缘通常比较整齐，易于愈合。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伤口愈合速度快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136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清洁伤口由于细菌污染少，通常愈合速度较快，恢复期较短。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污染伤口特征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f8d19d9d9fbba3de\datas\装饰-12001&amp;76426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9" name="组合 28"/>
          <p:cNvGrpSpPr/>
          <p:nvPr/>
        </p:nvGrpSpPr>
        <p:grpSpPr>
          <a:xfrm>
            <a:off x="609600" y="1828800"/>
            <a:ext cx="10973434" cy="4419600"/>
            <a:chOff x="960" y="2880"/>
            <a:chExt cx="17281" cy="6960"/>
          </a:xfrm>
        </p:grpSpPr>
        <p:pic>
          <p:nvPicPr>
            <p:cNvPr id="5" name="图片 4" descr="C:/Users/mingsheng111035/AppData/Roaming/Kingsoft/office6/wppai/generateppt/afee9d253ad158c7baa8360c3b8fdd3b.jpgafee9d253ad158c7baa8360c3b8fdd3b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9500" b="9500"/>
            <a:stretch>
              <a:fillRect/>
            </a:stretch>
          </p:blipFill>
          <p:spPr>
            <a:xfrm>
              <a:off x="960" y="660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4960" y="6600"/>
              <a:ext cx="4401" cy="3240"/>
            </a:xfrm>
            <a:custGeom>
              <a:avLst/>
              <a:gdLst>
                <a:gd name="connisteX0" fmla="*/ 0 w 2794004"/>
                <a:gd name="connsiteY0" fmla="*/ 0 h 2057400"/>
                <a:gd name="connisteX1" fmla="*/ 2489197 w 2794004"/>
                <a:gd name="connsiteY1" fmla="*/ 0 h 2057400"/>
                <a:gd name="connisteX2" fmla="*/ 2794004 w 2794004"/>
                <a:gd name="connsiteY2" fmla="*/ 304796 h 2057400"/>
                <a:gd name="connisteX3" fmla="*/ 2794004 w 2794004"/>
                <a:gd name="connsiteY3" fmla="*/ 1752603 h 2057400"/>
                <a:gd name="connisteX4" fmla="*/ 2489197 w 2794004"/>
                <a:gd name="connsiteY4" fmla="*/ 2057400 h 2057400"/>
                <a:gd name="connisteX5" fmla="*/ 0 w 2794004"/>
                <a:gd name="connsiteY5" fmla="*/ 2057400 h 2057400"/>
                <a:gd name="connisteX6" fmla="*/ 0 w 2794004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794004" h="2057400">
                  <a:moveTo>
                    <a:pt x="0" y="0"/>
                  </a:moveTo>
                  <a:lnTo>
                    <a:pt x="2489198" y="0"/>
                  </a:lnTo>
                  <a:cubicBezTo>
                    <a:pt x="2657539" y="0"/>
                    <a:pt x="2794004" y="136465"/>
                    <a:pt x="2794004" y="304797"/>
                  </a:cubicBezTo>
                  <a:lnTo>
                    <a:pt x="2794004" y="1752603"/>
                  </a:lnTo>
                  <a:cubicBezTo>
                    <a:pt x="2794004" y="1920935"/>
                    <a:pt x="2657539" y="2057400"/>
                    <a:pt x="2489198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7be9809239f00cc450a6272d686f42cf.jpg7be9809239f00cc450a6272d686f42cf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8860" t="-15" r="8860" b="15"/>
            <a:stretch>
              <a:fillRect/>
            </a:stretch>
          </p:blipFill>
          <p:spPr>
            <a:xfrm>
              <a:off x="960" y="288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4960" y="2880"/>
              <a:ext cx="4401" cy="3240"/>
            </a:xfrm>
            <a:custGeom>
              <a:avLst/>
              <a:gdLst>
                <a:gd name="connisteX0" fmla="*/ 0 w 2794004"/>
                <a:gd name="connsiteY0" fmla="*/ 0 h 2057400"/>
                <a:gd name="connisteX1" fmla="*/ 2489197 w 2794004"/>
                <a:gd name="connsiteY1" fmla="*/ 0 h 2057400"/>
                <a:gd name="connisteX2" fmla="*/ 2794004 w 2794004"/>
                <a:gd name="connsiteY2" fmla="*/ 304796 h 2057400"/>
                <a:gd name="connisteX3" fmla="*/ 2794004 w 2794004"/>
                <a:gd name="connsiteY3" fmla="*/ 1752603 h 2057400"/>
                <a:gd name="connisteX4" fmla="*/ 2489197 w 2794004"/>
                <a:gd name="connsiteY4" fmla="*/ 2057400 h 2057400"/>
                <a:gd name="connisteX5" fmla="*/ 0 w 2794004"/>
                <a:gd name="connsiteY5" fmla="*/ 2057400 h 2057400"/>
                <a:gd name="connisteX6" fmla="*/ 0 w 2794004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794004" h="2057400">
                  <a:moveTo>
                    <a:pt x="0" y="0"/>
                  </a:moveTo>
                  <a:lnTo>
                    <a:pt x="2489198" y="0"/>
                  </a:lnTo>
                  <a:cubicBezTo>
                    <a:pt x="2657539" y="0"/>
                    <a:pt x="2794004" y="136465"/>
                    <a:pt x="2794004" y="304797"/>
                  </a:cubicBezTo>
                  <a:lnTo>
                    <a:pt x="2794004" y="1752603"/>
                  </a:lnTo>
                  <a:cubicBezTo>
                    <a:pt x="2794004" y="1920935"/>
                    <a:pt x="2657539" y="2057400"/>
                    <a:pt x="2489198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5440" y="7060"/>
              <a:ext cx="3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异物残留风险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5440" y="7940"/>
              <a:ext cx="3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污染伤口可能含有异物，如泥土、玻璃碎片等，增加了治疗难度。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b40b433d8823ec4fd501bffc618c9265.jpgb40b433d8823ec4fd501bffc618c9265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l="12963" r="12963"/>
            <a:stretch>
              <a:fillRect/>
            </a:stretch>
          </p:blipFill>
          <p:spPr>
            <a:xfrm>
              <a:off x="9840" y="660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3840" y="6600"/>
              <a:ext cx="4401" cy="3240"/>
            </a:xfrm>
            <a:custGeom>
              <a:avLst/>
              <a:gdLst>
                <a:gd name="connisteX0" fmla="*/ 0 w 2794004"/>
                <a:gd name="connsiteY0" fmla="*/ 0 h 2057400"/>
                <a:gd name="connisteX1" fmla="*/ 2489197 w 2794004"/>
                <a:gd name="connsiteY1" fmla="*/ 0 h 2057400"/>
                <a:gd name="connisteX2" fmla="*/ 2794004 w 2794004"/>
                <a:gd name="connsiteY2" fmla="*/ 304796 h 2057400"/>
                <a:gd name="connisteX3" fmla="*/ 2794004 w 2794004"/>
                <a:gd name="connsiteY3" fmla="*/ 1752603 h 2057400"/>
                <a:gd name="connisteX4" fmla="*/ 2489197 w 2794004"/>
                <a:gd name="connsiteY4" fmla="*/ 2057400 h 2057400"/>
                <a:gd name="connisteX5" fmla="*/ 0 w 2794004"/>
                <a:gd name="connsiteY5" fmla="*/ 2057400 h 2057400"/>
                <a:gd name="connisteX6" fmla="*/ 0 w 2794004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794004" h="2057400">
                  <a:moveTo>
                    <a:pt x="0" y="0"/>
                  </a:moveTo>
                  <a:lnTo>
                    <a:pt x="2489198" y="0"/>
                  </a:lnTo>
                  <a:cubicBezTo>
                    <a:pt x="2657539" y="0"/>
                    <a:pt x="2794004" y="136465"/>
                    <a:pt x="2794004" y="304797"/>
                  </a:cubicBezTo>
                  <a:lnTo>
                    <a:pt x="2794004" y="1752603"/>
                  </a:lnTo>
                  <a:cubicBezTo>
                    <a:pt x="2794004" y="1920935"/>
                    <a:pt x="2657539" y="2057400"/>
                    <a:pt x="2489198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3" name="图片 22" descr="C:/Users/mingsheng111035/AppData/Roaming/Kingsoft/office6/wppai/generateppt/1d060b07bee5d113c28b8305a26b2129.jpg1d060b07bee5d113c28b8305a26b2129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r="7407"/>
            <a:stretch>
              <a:fillRect/>
            </a:stretch>
          </p:blipFill>
          <p:spPr>
            <a:xfrm>
              <a:off x="9840" y="288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6" name="任意多边形 25"/>
            <p:cNvSpPr/>
            <p:nvPr>
              <p:custDataLst>
                <p:tags r:id="rId20"/>
              </p:custDataLst>
            </p:nvPr>
          </p:nvSpPr>
          <p:spPr>
            <a:xfrm>
              <a:off x="13840" y="2880"/>
              <a:ext cx="4401" cy="3240"/>
            </a:xfrm>
            <a:custGeom>
              <a:avLst/>
              <a:gdLst>
                <a:gd name="connisteX0" fmla="*/ 0 w 2794004"/>
                <a:gd name="connsiteY0" fmla="*/ 0 h 2057400"/>
                <a:gd name="connisteX1" fmla="*/ 2489197 w 2794004"/>
                <a:gd name="connsiteY1" fmla="*/ 0 h 2057400"/>
                <a:gd name="connisteX2" fmla="*/ 2794004 w 2794004"/>
                <a:gd name="connsiteY2" fmla="*/ 304796 h 2057400"/>
                <a:gd name="connisteX3" fmla="*/ 2794004 w 2794004"/>
                <a:gd name="connsiteY3" fmla="*/ 1752603 h 2057400"/>
                <a:gd name="connisteX4" fmla="*/ 2489197 w 2794004"/>
                <a:gd name="connsiteY4" fmla="*/ 2057400 h 2057400"/>
                <a:gd name="connisteX5" fmla="*/ 0 w 2794004"/>
                <a:gd name="connsiteY5" fmla="*/ 2057400 h 2057400"/>
                <a:gd name="connisteX6" fmla="*/ 0 w 2794004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794004" h="2057400">
                  <a:moveTo>
                    <a:pt x="0" y="0"/>
                  </a:moveTo>
                  <a:lnTo>
                    <a:pt x="2489198" y="0"/>
                  </a:lnTo>
                  <a:cubicBezTo>
                    <a:pt x="2657539" y="0"/>
                    <a:pt x="2794004" y="136465"/>
                    <a:pt x="2794004" y="304797"/>
                  </a:cubicBezTo>
                  <a:lnTo>
                    <a:pt x="2794004" y="1752603"/>
                  </a:lnTo>
                  <a:cubicBezTo>
                    <a:pt x="2794004" y="1920935"/>
                    <a:pt x="2657539" y="2057400"/>
                    <a:pt x="2489198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21"/>
              </p:custDataLst>
            </p:nvPr>
          </p:nvSpPr>
          <p:spPr>
            <a:xfrm>
              <a:off x="5440" y="3340"/>
              <a:ext cx="3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伤口感染迹象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22"/>
              </p:custDataLst>
            </p:nvPr>
          </p:nvSpPr>
          <p:spPr>
            <a:xfrm>
              <a:off x="5440" y="4220"/>
              <a:ext cx="3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污染伤口常伴有红肿、热痛和脓液，是细菌感染的明显迹象。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3"/>
              </p:custDataLst>
            </p:nvPr>
          </p:nvSpPr>
          <p:spPr>
            <a:xfrm>
              <a:off x="14320" y="7060"/>
              <a:ext cx="3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组织损伤程度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4"/>
              </p:custDataLst>
            </p:nvPr>
          </p:nvSpPr>
          <p:spPr>
            <a:xfrm>
              <a:off x="14320" y="7940"/>
              <a:ext cx="3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污染伤口往往伴随更严重的组织损伤，需要更细致的清创和护理。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5"/>
              </p:custDataLst>
            </p:nvPr>
          </p:nvSpPr>
          <p:spPr>
            <a:xfrm>
              <a:off x="14320" y="3340"/>
              <a:ext cx="3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伤口愈合延迟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6"/>
              </p:custDataLst>
            </p:nvPr>
          </p:nvSpPr>
          <p:spPr>
            <a:xfrm>
              <a:off x="14320" y="4220"/>
              <a:ext cx="3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由于污染物的存在，这类伤口的愈合速度通常比清洁伤口慢。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感染伤口处理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328537a41f526b74\datas\氛围图-12001&amp;19044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609603" y="1828800"/>
            <a:ext cx="1828800" cy="4418965"/>
          </a:xfrm>
          <a:custGeom>
            <a:avLst/>
            <a:gdLst>
              <a:gd name="connisteX0" fmla="*/ 0 w 1828800"/>
              <a:gd name="connsiteY0" fmla="*/ 304796 h 4419596"/>
              <a:gd name="connisteX1" fmla="*/ 304796 w 1828800"/>
              <a:gd name="connsiteY1" fmla="*/ 0 h 4419596"/>
              <a:gd name="connisteX2" fmla="*/ 1524003 w 1828800"/>
              <a:gd name="connsiteY2" fmla="*/ 0 h 4419596"/>
              <a:gd name="connisteX3" fmla="*/ 1828800 w 1828800"/>
              <a:gd name="connsiteY3" fmla="*/ 304796 h 4419596"/>
              <a:gd name="connisteX4" fmla="*/ 1828800 w 1828800"/>
              <a:gd name="connsiteY4" fmla="*/ 4114800 h 4419596"/>
              <a:gd name="connisteX5" fmla="*/ 1524003 w 1828800"/>
              <a:gd name="connsiteY5" fmla="*/ 4419596 h 4419596"/>
              <a:gd name="connisteX6" fmla="*/ 304796 w 1828800"/>
              <a:gd name="connsiteY6" fmla="*/ 4419596 h 4419596"/>
              <a:gd name="connisteX7" fmla="*/ 0 w 1828800"/>
              <a:gd name="connsiteY7" fmla="*/ 4114800 h 4419596"/>
              <a:gd name="connisteX8" fmla="*/ 0 w 1828800"/>
              <a:gd name="connsiteY8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8288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524003" y="0"/>
                </a:lnTo>
                <a:cubicBezTo>
                  <a:pt x="1692335" y="0"/>
                  <a:pt x="1828800" y="136465"/>
                  <a:pt x="1828800" y="304797"/>
                </a:cubicBezTo>
                <a:lnTo>
                  <a:pt x="1828800" y="4114800"/>
                </a:lnTo>
                <a:cubicBezTo>
                  <a:pt x="1828800" y="4283141"/>
                  <a:pt x="1692335" y="4419597"/>
                  <a:pt x="1524003" y="4419597"/>
                </a:cubicBez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609603" y="3479804"/>
            <a:ext cx="1536700" cy="2768600"/>
          </a:xfrm>
          <a:custGeom>
            <a:avLst/>
            <a:gdLst>
              <a:gd name="connisteX0" fmla="*/ 1307765 w 1536704"/>
              <a:gd name="connsiteY0" fmla="*/ 2768602 h 2768602"/>
              <a:gd name="connisteX1" fmla="*/ 304796 w 1536704"/>
              <a:gd name="connsiteY1" fmla="*/ 2768602 h 2768602"/>
              <a:gd name="connisteX2" fmla="*/ 0 w 1536704"/>
              <a:gd name="connsiteY2" fmla="*/ 2464573 h 2768602"/>
              <a:gd name="connisteX3" fmla="*/ 0 w 1536704"/>
              <a:gd name="connsiteY3" fmla="*/ 0 h 2768602"/>
              <a:gd name="connisteX4" fmla="*/ 1536704 w 1536704"/>
              <a:gd name="connsiteY4" fmla="*/ 1864690 h 2768602"/>
              <a:gd name="connisteX5" fmla="*/ 1307765 w 1536704"/>
              <a:gd name="connsiteY5" fmla="*/ 2768602 h 27686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536704" h="2768602">
                <a:moveTo>
                  <a:pt x="1307766" y="2768602"/>
                </a:moveTo>
                <a:lnTo>
                  <a:pt x="304797" y="2768602"/>
                </a:lnTo>
                <a:cubicBezTo>
                  <a:pt x="136465" y="2768602"/>
                  <a:pt x="0" y="2632484"/>
                  <a:pt x="0" y="2464573"/>
                </a:cubicBezTo>
                <a:lnTo>
                  <a:pt x="0" y="0"/>
                </a:lnTo>
                <a:cubicBezTo>
                  <a:pt x="875849" y="171130"/>
                  <a:pt x="1536704" y="940927"/>
                  <a:pt x="1536704" y="1864690"/>
                </a:cubicBezTo>
                <a:cubicBezTo>
                  <a:pt x="1536704" y="2191890"/>
                  <a:pt x="1453786" y="2499796"/>
                  <a:pt x="1307766" y="276860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1231898" y="1828800"/>
            <a:ext cx="1206500" cy="1739900"/>
          </a:xfrm>
          <a:custGeom>
            <a:avLst/>
            <a:gdLst>
              <a:gd name="connisteX0" fmla="*/ 1206495 w 1206495"/>
              <a:gd name="connsiteY0" fmla="*/ 1739902 h 1739902"/>
              <a:gd name="connisteX1" fmla="*/ 0 w 1206495"/>
              <a:gd name="connsiteY1" fmla="*/ 204843 h 1739902"/>
              <a:gd name="connisteX2" fmla="*/ 13176 w 1206495"/>
              <a:gd name="connsiteY2" fmla="*/ 0 h 1739902"/>
              <a:gd name="connisteX3" fmla="*/ 901698 w 1206495"/>
              <a:gd name="connsiteY3" fmla="*/ 0 h 1739902"/>
              <a:gd name="connisteX4" fmla="*/ 1206495 w 1206495"/>
              <a:gd name="connsiteY4" fmla="*/ 304513 h 1739902"/>
              <a:gd name="connisteX5" fmla="*/ 1206495 w 1206495"/>
              <a:gd name="connsiteY5" fmla="*/ 1739902 h 173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06496" h="1739902">
                <a:moveTo>
                  <a:pt x="1206496" y="1739902"/>
                </a:moveTo>
                <a:cubicBezTo>
                  <a:pt x="514094" y="1571817"/>
                  <a:pt x="0" y="948306"/>
                  <a:pt x="0" y="204844"/>
                </a:cubicBezTo>
                <a:cubicBezTo>
                  <a:pt x="0" y="135423"/>
                  <a:pt x="4481" y="67053"/>
                  <a:pt x="13177" y="0"/>
                </a:cubicBezTo>
                <a:lnTo>
                  <a:pt x="901699" y="0"/>
                </a:lnTo>
                <a:cubicBezTo>
                  <a:pt x="1070040" y="0"/>
                  <a:pt x="1206496" y="136337"/>
                  <a:pt x="1206496" y="304513"/>
                </a:cubicBezTo>
                <a:lnTo>
                  <a:pt x="1206496" y="1739902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2540000" y="1828800"/>
            <a:ext cx="9042396" cy="4419597"/>
            <a:chOff x="4000" y="2880"/>
            <a:chExt cx="14240" cy="6960"/>
          </a:xfrm>
        </p:grpSpPr>
        <p:pic>
          <p:nvPicPr>
            <p:cNvPr id="7" name="图片 6" descr="C:/Users/mingsheng111035/AppData/Roaming/Kingsoft/office6/wppai/generateppt/976f4c761d050cb13beb92b1c2b2343f.jpg976f4c761d050cb13beb92b1c2b2343f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-11" t="13796" r="11" b="13796"/>
            <a:stretch>
              <a:fillRect/>
            </a:stretch>
          </p:blipFill>
          <p:spPr>
            <a:xfrm>
              <a:off x="4000" y="2880"/>
              <a:ext cx="4639" cy="3359"/>
            </a:xfrm>
            <a:custGeom>
              <a:avLst/>
              <a:gdLst>
                <a:gd name="connisteX0" fmla="*/ 0 w 2946397"/>
                <a:gd name="connsiteY0" fmla="*/ 304796 h 2133596"/>
                <a:gd name="connisteX1" fmla="*/ 304796 w 2946397"/>
                <a:gd name="connsiteY1" fmla="*/ 0 h 2133596"/>
                <a:gd name="connisteX2" fmla="*/ 2641601 w 2946397"/>
                <a:gd name="connsiteY2" fmla="*/ 0 h 2133596"/>
                <a:gd name="connisteX3" fmla="*/ 2946397 w 2946397"/>
                <a:gd name="connsiteY3" fmla="*/ 304796 h 2133596"/>
                <a:gd name="connisteX4" fmla="*/ 2946397 w 2946397"/>
                <a:gd name="connsiteY4" fmla="*/ 2133596 h 2133596"/>
                <a:gd name="connisteX5" fmla="*/ 0 w 2946397"/>
                <a:gd name="connsiteY5" fmla="*/ 2133596 h 2133596"/>
                <a:gd name="connisteX6" fmla="*/ 0 w 2946397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4000" y="6240"/>
              <a:ext cx="4640" cy="3600"/>
            </a:xfrm>
            <a:custGeom>
              <a:avLst/>
              <a:gdLst>
                <a:gd name="connisteX0" fmla="*/ 0 w 2946397"/>
                <a:gd name="connsiteY0" fmla="*/ 0 h 2286000"/>
                <a:gd name="connisteX1" fmla="*/ 2946397 w 2946397"/>
                <a:gd name="connsiteY1" fmla="*/ 0 h 2286000"/>
                <a:gd name="connisteX2" fmla="*/ 2946397 w 2946397"/>
                <a:gd name="connsiteY2" fmla="*/ 1981203 h 2286000"/>
                <a:gd name="connisteX3" fmla="*/ 2641601 w 2946397"/>
                <a:gd name="connsiteY3" fmla="*/ 2286000 h 2286000"/>
                <a:gd name="connisteX4" fmla="*/ 304796 w 2946397"/>
                <a:gd name="connsiteY4" fmla="*/ 2286000 h 2286000"/>
                <a:gd name="connisteX5" fmla="*/ 0 w 2946397"/>
                <a:gd name="connsiteY5" fmla="*/ 1981203 h 2286000"/>
                <a:gd name="connisteX6" fmla="*/ 0 w 2946397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286000">
                  <a:moveTo>
                    <a:pt x="0" y="0"/>
                  </a:moveTo>
                  <a:lnTo>
                    <a:pt x="2946398" y="0"/>
                  </a:lnTo>
                  <a:lnTo>
                    <a:pt x="2946398" y="1981203"/>
                  </a:lnTo>
                  <a:cubicBezTo>
                    <a:pt x="2946398" y="2149535"/>
                    <a:pt x="2809942" y="2286000"/>
                    <a:pt x="2641601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d08e40002c9cbce8da4d2aaf03a5f536.jpgd08e40002c9cbce8da4d2aaf03a5f536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r="7956"/>
            <a:stretch>
              <a:fillRect/>
            </a:stretch>
          </p:blipFill>
          <p:spPr>
            <a:xfrm>
              <a:off x="8800" y="2880"/>
              <a:ext cx="4639" cy="3359"/>
            </a:xfrm>
            <a:custGeom>
              <a:avLst/>
              <a:gdLst>
                <a:gd name="connisteX0" fmla="*/ 0 w 2946397"/>
                <a:gd name="connsiteY0" fmla="*/ 304796 h 2133596"/>
                <a:gd name="connisteX1" fmla="*/ 304796 w 2946397"/>
                <a:gd name="connsiteY1" fmla="*/ 0 h 2133596"/>
                <a:gd name="connisteX2" fmla="*/ 2641601 w 2946397"/>
                <a:gd name="connsiteY2" fmla="*/ 0 h 2133596"/>
                <a:gd name="connisteX3" fmla="*/ 2946397 w 2946397"/>
                <a:gd name="connsiteY3" fmla="*/ 304796 h 2133596"/>
                <a:gd name="connisteX4" fmla="*/ 2946397 w 2946397"/>
                <a:gd name="connsiteY4" fmla="*/ 2133596 h 2133596"/>
                <a:gd name="connisteX5" fmla="*/ 0 w 2946397"/>
                <a:gd name="connsiteY5" fmla="*/ 2133596 h 2133596"/>
                <a:gd name="connisteX6" fmla="*/ 0 w 2946397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8800" y="6240"/>
              <a:ext cx="4640" cy="3600"/>
            </a:xfrm>
            <a:custGeom>
              <a:avLst/>
              <a:gdLst>
                <a:gd name="connisteX0" fmla="*/ 0 w 2946397"/>
                <a:gd name="connsiteY0" fmla="*/ 0 h 2286000"/>
                <a:gd name="connisteX1" fmla="*/ 2946397 w 2946397"/>
                <a:gd name="connsiteY1" fmla="*/ 0 h 2286000"/>
                <a:gd name="connisteX2" fmla="*/ 2946397 w 2946397"/>
                <a:gd name="connsiteY2" fmla="*/ 1981203 h 2286000"/>
                <a:gd name="connisteX3" fmla="*/ 2641601 w 2946397"/>
                <a:gd name="connsiteY3" fmla="*/ 2286000 h 2286000"/>
                <a:gd name="connisteX4" fmla="*/ 304796 w 2946397"/>
                <a:gd name="connsiteY4" fmla="*/ 2286000 h 2286000"/>
                <a:gd name="connisteX5" fmla="*/ 0 w 2946397"/>
                <a:gd name="connsiteY5" fmla="*/ 1981203 h 2286000"/>
                <a:gd name="connisteX6" fmla="*/ 0 w 2946397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286000">
                  <a:moveTo>
                    <a:pt x="0" y="0"/>
                  </a:moveTo>
                  <a:lnTo>
                    <a:pt x="2946398" y="0"/>
                  </a:lnTo>
                  <a:lnTo>
                    <a:pt x="2946398" y="1981203"/>
                  </a:lnTo>
                  <a:cubicBezTo>
                    <a:pt x="2946398" y="2149535"/>
                    <a:pt x="2809942" y="2286000"/>
                    <a:pt x="2641601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44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识别感染迹象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44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观察伤口是否有红肿、发热、脓液等感染迹象，及时识别并采取措施。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b9ef491fab4caff2005eaa63058f1241.jpgb9ef491fab4caff2005eaa63058f1241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t="4977" b="4977"/>
            <a:stretch>
              <a:fillRect/>
            </a:stretch>
          </p:blipFill>
          <p:spPr>
            <a:xfrm>
              <a:off x="13600" y="2880"/>
              <a:ext cx="4639" cy="3359"/>
            </a:xfrm>
            <a:custGeom>
              <a:avLst/>
              <a:gdLst>
                <a:gd name="connisteX0" fmla="*/ 0 w 2946397"/>
                <a:gd name="connsiteY0" fmla="*/ 304796 h 2133596"/>
                <a:gd name="connisteX1" fmla="*/ 304796 w 2946397"/>
                <a:gd name="connsiteY1" fmla="*/ 0 h 2133596"/>
                <a:gd name="connisteX2" fmla="*/ 2641601 w 2946397"/>
                <a:gd name="connsiteY2" fmla="*/ 0 h 2133596"/>
                <a:gd name="connisteX3" fmla="*/ 2946397 w 2946397"/>
                <a:gd name="connsiteY3" fmla="*/ 304796 h 2133596"/>
                <a:gd name="connisteX4" fmla="*/ 2946397 w 2946397"/>
                <a:gd name="connsiteY4" fmla="*/ 2133596 h 2133596"/>
                <a:gd name="connisteX5" fmla="*/ 0 w 2946397"/>
                <a:gd name="connsiteY5" fmla="*/ 2133596 h 2133596"/>
                <a:gd name="connisteX6" fmla="*/ 0 w 2946397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13600" y="6240"/>
              <a:ext cx="4640" cy="3600"/>
            </a:xfrm>
            <a:custGeom>
              <a:avLst/>
              <a:gdLst>
                <a:gd name="connisteX0" fmla="*/ 0 w 2946397"/>
                <a:gd name="connsiteY0" fmla="*/ 0 h 2286000"/>
                <a:gd name="connisteX1" fmla="*/ 2946397 w 2946397"/>
                <a:gd name="connsiteY1" fmla="*/ 0 h 2286000"/>
                <a:gd name="connisteX2" fmla="*/ 2946397 w 2946397"/>
                <a:gd name="connsiteY2" fmla="*/ 1981203 h 2286000"/>
                <a:gd name="connisteX3" fmla="*/ 2641601 w 2946397"/>
                <a:gd name="connsiteY3" fmla="*/ 2286000 h 2286000"/>
                <a:gd name="connisteX4" fmla="*/ 304796 w 2946397"/>
                <a:gd name="connsiteY4" fmla="*/ 2286000 h 2286000"/>
                <a:gd name="connisteX5" fmla="*/ 0 w 2946397"/>
                <a:gd name="connsiteY5" fmla="*/ 1981203 h 2286000"/>
                <a:gd name="connisteX6" fmla="*/ 0 w 2946397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286000">
                  <a:moveTo>
                    <a:pt x="0" y="0"/>
                  </a:moveTo>
                  <a:lnTo>
                    <a:pt x="2946398" y="0"/>
                  </a:lnTo>
                  <a:lnTo>
                    <a:pt x="2946398" y="1981203"/>
                  </a:lnTo>
                  <a:cubicBezTo>
                    <a:pt x="2946398" y="2149535"/>
                    <a:pt x="2809942" y="2286000"/>
                    <a:pt x="2641601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92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清创技术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92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使用适当的清创技术去除坏死组织和异物，减少细菌负荷，促进愈合。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40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抗生素的使用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>
              <a:off x="140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根据伤口感染的严重程度和细菌类型，合理使用抗生素，防止感染扩散。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伤口愈合过程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8dc502a91ca9fe93bc4cdb81db4bc6a3.jpg8dc502a91ca9fe93bc4cdb81db4bc6a3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419" r="3419"/>
          <a:stretch>
            <a:fillRect/>
          </a:stretch>
        </p:blipFill>
        <p:spPr>
          <a:xfrm>
            <a:off x="609602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6" name="图片 5" descr="C:/Users/mingsheng111035/AppData/Local/Temp/figmazip/slide_a0e5cb90a6fe569c\datas\装饰-12001&amp;526169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501015" y="2393950"/>
            <a:ext cx="418465" cy="65595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285750" y="1911352"/>
            <a:ext cx="418465" cy="659765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81534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急性伤口与慢性伤口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153400" y="2946400"/>
            <a:ext cx="3505200" cy="3302000"/>
            <a:chOff x="12840" y="4640"/>
            <a:chExt cx="5520" cy="520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284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1284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3080" y="46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急性伤口的愈合过程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3080" y="54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急性伤口通常愈合迅速，如小割伤或擦伤，通过炎症、增生和重塑三个阶段恢复。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3080" y="7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慢性伤口的特点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3080" y="840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慢性伤口如糖尿病足溃疡，愈合过程受阻，可能需要数周甚至数月才能愈合。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DIAGRAM_GROUP_CODE" val="1"/>
  <p:tag name="KSO_WM_UNIT_INDEX" val="1_5_2"/>
  <p:tag name="KSO_WM_UNIT_TYPE" val="l_h_i"/>
  <p:tag name="KSO_WM_SLIDE_FIGMA_DIAGRAM" val="1"/>
</p:tagLst>
</file>

<file path=ppt/tags/tag111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PRESET_TEXT" val="单击此处添加项标题"/>
  <p:tag name="KSO_WM_UNIT_TEXT_TYPE" val="1"/>
  <p:tag name="KSO_WM_UNIT_TYPE" val="l_h_a"/>
  <p:tag name="KSO_WM_SLIDE_FIGMA_DIAGRAM" val="1"/>
</p:tagLst>
</file>

<file path=ppt/tags/tag112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1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0835e8b7-640d-46e6-af87-3f42f595b420.jpg?Expires=1772089026&amp;AWSAccessKeyId=AKLT9NSy7kh8TIS1UzNqLRY2&amp;Signature=OOZO4behHaHTIa5WQqo6CTMasbI%3D&quot;}*auto_ai_ai_*1740553018078_1.149_4560693859ba-slide-3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129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20122445&quot;}*auto_galley_ai_*1740553018078_1.149_4560693859ba-slide-4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16437215&quot;}*auto_galley_ai_*1740553018078_1.149_4560693859ba-slide-4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46538779&quot;}*auto_galley_ai_*1740553018078_1.149_4560693859ba-slide-4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6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4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255517558&quot;}*auto_galley_ai_*1740553018078_1.149_4560693859ba-slide-5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57904687&quot;}*auto_galley_ai_*1740553018078_1.149_4560693859ba-slide-5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435446259&quot;}*auto_galley_ai_*1740553018078_1.149_4560693859ba-slide-5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50221077&quot;}*auto_galley_ai_*1740553018078_1.149_4560693859ba-slide-5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66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16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7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13991162&quot;}*auto_galley_ai_*1740553018078_1.149_4560693859ba-slide-6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669106180&quot;}*auto_galley_ai_*1740553018078_1.149_4560693859ba-slide-6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348297013&quot;}*auto_galley_ai_*1740553018078_1.149_4560693859ba-slide-6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4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18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8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87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8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949390752&quot;}*auto_galley_ai_*1740553018078_1.149_4560693859ba-slide-8"/>
</p:tagLst>
</file>

<file path=ppt/tags/tag18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8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19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693698062&quot;}*auto_galley_ai_*1740553018078_1.149_4560693859ba-slide-9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211232034517&quot;}*auto_galley_ai_*1740553018078_1.149_4560693859ba-slide-9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759518095&quot;}*auto_galley_ai_*1740553018078_1.149_4560693859ba-slide-9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3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21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2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698494648&quot;}*auto_galley_ai_*1740553018078_1.149_4560693859ba-slide-10"/>
</p:tagLst>
</file>

<file path=ppt/tags/tag223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22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126867370&quot;}*auto_galley_ai_*1740553018078_1.149_4560693859ba-slide-11"/>
</p:tagLst>
</file>

<file path=ppt/tags/tag235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23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3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38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3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4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4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087713374&quot;}*auto_galley_ai_*1740553018078_1.149_4560693859ba-slide-13"/>
</p:tagLst>
</file>

<file path=ppt/tags/tag24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9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9fe5d7ba-9ec4-4cd3-8ab3-5a5a2e495da9.jpg?Expires=1772089025&amp;AWSAccessKeyId=AKLT9NSy7kh8TIS1UzNqLRY2&amp;Signature=jII078b1SPOT2nvSrqzYTs4vzTI%3D&quot;}*auto_ai_ai_*1740553018078_1.149_4560693859ba-slide-14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ff45d94d-82b5-4234-970c-337b7be0620d.jpg?Expires=1772089028&amp;AWSAccessKeyId=AKLT9NSy7kh8TIS1UzNqLRY2&amp;Signature=K4aq4sBB16WxzCiEh42lMGdYCRk%3D&quot;}*auto_ai_ai_*1740553018078_1.149_4560693859ba-slide-14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a7eb4119-593b-4c05-a6b4-644b52b1666a.jpg?Expires=1772089030&amp;AWSAccessKeyId=AKLT9NSy7kh8TIS1UzNqLRY2&amp;Signature=OYiFVa7CdAasDpWJnH%2Bflg3ckrc%3D&quot;}*auto_ai_ai_*1740553018078_1.149_4560693859ba-slide-14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2/a363fa4a-1b1e-40b0-a771-ed90067eb67a.jpg?Expires=1772089026&amp;AWSAccessKeyId=AKLT9NSy7kh8TIS1UzNqLRY2&amp;Signature=BSqlZTN0u7kcQ9kGcNOfOUl2SQ4%3D&quot;}*auto_ai_ai_*1740553018078_1.149_4560693859ba-slide-14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4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26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6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117390fa-61c0-4a52-b2fa-5849be317239.jpg?Expires=1772089025&amp;AWSAccessKeyId=AKLT9NSy7kh8TIS1UzNqLRY2&amp;Signature=MvgzWrztdRijrx5o75WED8f%2BDiE%3D&quot;}*auto_ai_ai_*1740553018078_1.149_4560693859ba-slide-15"/>
</p:tagLst>
</file>

<file path=ppt/tags/tag26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79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8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c75e916f-68de-4cd6-8d6a-ee4efe5d6120.jpg?Expires=1772089027&amp;AWSAccessKeyId=AKLT9NSy7kh8TIS1UzNqLRY2&amp;Signature=NLQkR4DXokDjfZTD7eUBC3rrtRE%3D&quot;}*auto_ai_ai_*1740553018078_1.149_4560693859ba-slide-16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eb47e966-55d8-489f-9d5d-2092be291823.jpg?Expires=1772089029&amp;AWSAccessKeyId=AKLT9NSy7kh8TIS1UzNqLRY2&amp;Signature=%2Fc%2FCHe5ihssH2jQCM8ObPLXZRlw%3D&quot;}*auto_ai_ai_*1740553018078_1.149_4560693859ba-slide-16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3e7d1b1c-ac82-47cd-a089-2c5a5a7a7939.jpg?Expires=1772089028&amp;AWSAccessKeyId=AKLT9NSy7kh8TIS1UzNqLRY2&amp;Signature=WRzCfcuM3IzktGIA3QuR8xlVa30%3D&quot;}*auto_ai_ai_*1740553018078_1.149_4560693859ba-slide-16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2/6171f807-73b5-454e-9b26-649e5287da3c.jpg?Expires=1772089030&amp;AWSAccessKeyId=AKLT9NSy7kh8TIS1UzNqLRY2&amp;Signature=wl9ZeYEFx4BJr1RJPBaglH7iKsQ%3D&quot;}*auto_ai_ai_*1740553018078_1.149_4560693859ba-slide-16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30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03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30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0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e6064775-66d2-45aa-b995-4f1eba150089.jpg?Expires=1772089028&amp;AWSAccessKeyId=AKLT9NSy7kh8TIS1UzNqLRY2&amp;Signature=oL9rl3NHQF7r4egrcBfBu1%2FZEdw%3D&quot;}*auto_ai_ai_*1740553018078_1.149_4560693859ba-slide-18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5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31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16a1c8f3-c8e6-4410-9160-ce2069743e93.jpg?Expires=1772089025&amp;AWSAccessKeyId=AKLT9NSy7kh8TIS1UzNqLRY2&amp;Signature=nP36%2BDRKG9F4euJarSJzAvtGI4c%3D&quot;}*auto_ai_ai_*1740553018078_1.149_4560693859ba-slide-19"/>
</p:tagLst>
</file>

<file path=ppt/tags/tag328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32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3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3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SUBTYPE" val="d"/>
  <p:tag name="KSO_WM_UNIT_TYPE" val="l_h_i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SUBTYPE" val="d"/>
  <p:tag name="KSO_WM_UNIT_TYPE" val="l_h_i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SUBTYPE" val="d"/>
  <p:tag name="KSO_WM_UNIT_TYPE" val="l_h_i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SUBTYPE" val="d"/>
  <p:tag name="KSO_WM_UNIT_TYPE" val="l_h_i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5.xml><?xml version="1.0" encoding="utf-8"?>
<p:tagLst xmlns:p="http://schemas.openxmlformats.org/presentationml/2006/main">
  <p:tag name="KSO_WM_FIGMA_LIMIT" val=""/>
  <p:tag name="KSO_WM_FIGMA_SLIDE_GROUP" val="36"/>
  <p:tag name="KSO_WM_SLIDE_TYPE" val="text"/>
  <p:tag name="KSO_WM_TEMPLATE_SUBCATEGORY" val="29"/>
</p:tagLst>
</file>

<file path=ppt/tags/tag34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4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4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937de920-6fb9-44ac-9cc9-5cfcbb39aa4a.jpg?Expires=1772089030&amp;AWSAccessKeyId=AKLT9NSy7kh8TIS1UzNqLRY2&amp;Signature=yyntjznQ4bCHilI24ozPHYOVyAs%3D&quot;}*auto_ai_ai_*1740553018078_1.149_4560693859ba-slide-21"/>
</p:tagLst>
</file>

<file path=ppt/tags/tag356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35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5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59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6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6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6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624967056&quot;}*auto_galley_ai_*1740553018078_1.149_4560693859ba-slide-23"/>
</p:tagLst>
</file>

<file path=ppt/tags/tag3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929486792&quot;}*auto_galley_ai_*1740553018078_1.149_4560693859ba-slide-23"/>
</p:tagLst>
</file>

<file path=ppt/tags/tag3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944011456&quot;}*auto_galley_ai_*1740553018078_1.149_4560693859ba-slide-23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6.xml><?xml version="1.0" encoding="utf-8"?>
<p:tagLst xmlns:p="http://schemas.openxmlformats.org/presentationml/2006/main">
  <p:tag name="KSO_WM_FIGMA_LIMIT" val=""/>
  <p:tag name="KSO_WM_FIGMA_SLIDE_GROUP" val="49"/>
  <p:tag name="KSO_WM_SLIDE_TYPE" val="text"/>
  <p:tag name="KSO_WM_TEMPLATE_SUBCATEGORY" val="29"/>
</p:tagLst>
</file>

<file path=ppt/tags/tag37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7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7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8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82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9747959b-9815-448d-8e23-e853925150a2.jpg?Expires=1772089034&amp;AWSAccessKeyId=AKLT9NSy7kh8TIS1UzNqLRY2&amp;Signature=C%2Bn8Lb3zMYcCEXS8%2BsyYJP9BjGI%3D&quot;}*auto_ai_ai_*1740553018078_1.149_4560693859ba-slide-24"/>
</p:tagLst>
</file>

<file path=ppt/tags/tag3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8230acc6-b059-4cbc-8f14-d7436e2ee2e3.jpg?Expires=1772089032&amp;AWSAccessKeyId=AKLT9NSy7kh8TIS1UzNqLRY2&amp;Signature=D%2FMC66xV99DJpdAA2aJE3bWxU5E%3D&quot;}*auto_ai_ai_*1740553018078_1.149_4560693859ba-slide-24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91.xml><?xml version="1.0" encoding="utf-8"?>
<p:tagLst xmlns:p="http://schemas.openxmlformats.org/presentationml/2006/main">
  <p:tag name="KSO_WM_FIGMA_LIMIT" val=""/>
  <p:tag name="KSO_WM_FIGMA_SLIDE_GROUP" val="54"/>
  <p:tag name="KSO_WM_SLIDE_TYPE" val="text"/>
  <p:tag name="KSO_WM_TEMPLATE_SUBCATEGORY" val="29"/>
</p:tagLst>
</file>

<file path=ppt/tags/tag39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9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9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9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9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97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SUBTYPE" val="d"/>
  <p:tag name="KSO_WM_UNIT_TYPE" val="l_h_i"/>
</p:tagLst>
</file>

<file path=ppt/tags/tag3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01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SUBTYPE" val="d"/>
  <p:tag name="KSO_WM_UNIT_TYPE" val="l_h_i"/>
</p:tagLst>
</file>

<file path=ppt/tags/tag40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0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405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SUBTYPE" val="d"/>
  <p:tag name="KSO_WM_UNIT_TYPE" val="l_h_i"/>
</p:tagLst>
</file>

<file path=ppt/tags/tag40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0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08.xml><?xml version="1.0" encoding="utf-8"?>
<p:tagLst xmlns:p="http://schemas.openxmlformats.org/presentationml/2006/main">
  <p:tag name="KSO_WM_FIGMA_LIMIT" val=""/>
  <p:tag name="KSO_WM_FIGMA_SLIDE_GROUP" val="28"/>
  <p:tag name="KSO_WM_SLIDE_TYPE" val="text"/>
  <p:tag name="KSO_WM_TEMPLATE_SUBCATEGORY" val="29"/>
</p:tagLst>
</file>

<file path=ppt/tags/tag40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411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412.xml><?xml version="1.0" encoding="utf-8"?>
<p:tagLst xmlns:p="http://schemas.openxmlformats.org/presentationml/2006/main">
  <p:tag name="KSO_WM_PRESENTATION_SOURCE" val="WPPAIGeneratePPT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2504</Words>
  <Application>WPS 演示</Application>
  <PresentationFormat>宽屏</PresentationFormat>
  <Paragraphs>331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2025-02-26T06:57:39Z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38ADE5DDCD174A23B7AC495DAFAAAAD7_13</vt:lpwstr>
  </property>
  <property fmtid="{D5CDD505-2E9C-101B-9397-08002B2CF9AE}" pid="3" name="KSOProductBuildVer">
    <vt:lpwstr>2052-12.1.0.20305</vt:lpwstr>
  </property>
</Properties>
</file>