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273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f3807eb5a39044d3\datas\&#35013;&#39280;-12001&amp;67924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f3807eb5a39044d3\datas\&#27675;&#22260;&#22270;-12001&amp;67865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3" Type="http://schemas.openxmlformats.org/officeDocument/2006/relationships/image" Target="C:/Users/mingsheng111035/AppData/Local/Temp/figmazip/slide_f3807eb5a39044d3\datas\&#35013;&#39280;-12001&amp;67929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f3807eb5a39044d3\datas\氛围图-12001&amp;6786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f3807eb5a39044d3\datas\装饰-12001&amp;67924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f3807eb5a39044d3\datas\装饰-12001&amp;67929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tags" Target="../tags/tag17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85.xml"/><Relationship Id="rId8" Type="http://schemas.openxmlformats.org/officeDocument/2006/relationships/tags" Target="../tags/tag184.xml"/><Relationship Id="rId7" Type="http://schemas.openxmlformats.org/officeDocument/2006/relationships/tags" Target="../tags/tag183.xml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193.xml"/><Relationship Id="rId16" Type="http://schemas.openxmlformats.org/officeDocument/2006/relationships/tags" Target="../tags/tag192.xml"/><Relationship Id="rId15" Type="http://schemas.openxmlformats.org/officeDocument/2006/relationships/tags" Target="../tags/tag191.xml"/><Relationship Id="rId14" Type="http://schemas.openxmlformats.org/officeDocument/2006/relationships/tags" Target="../tags/tag190.xml"/><Relationship Id="rId13" Type="http://schemas.openxmlformats.org/officeDocument/2006/relationships/tags" Target="../tags/tag189.xml"/><Relationship Id="rId12" Type="http://schemas.openxmlformats.org/officeDocument/2006/relationships/tags" Target="../tags/tag188.xml"/><Relationship Id="rId11" Type="http://schemas.openxmlformats.org/officeDocument/2006/relationships/tags" Target="../tags/tag187.xml"/><Relationship Id="rId10" Type="http://schemas.openxmlformats.org/officeDocument/2006/relationships/tags" Target="../tags/tag186.xml"/><Relationship Id="rId1" Type="http://schemas.openxmlformats.org/officeDocument/2006/relationships/tags" Target="../tags/tag17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image" Target="../media/image6.png"/><Relationship Id="rId7" Type="http://schemas.openxmlformats.org/officeDocument/2006/relationships/image" Target="../media/image16.jpeg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image" Target="C:/Users/mingsheng111035/AppData/Local/Temp/figmazip/slide_1e59dcbc8ec25320\datas\&#35013;&#39280;-12001&amp;70518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95.xml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05.xml"/><Relationship Id="rId16" Type="http://schemas.openxmlformats.org/officeDocument/2006/relationships/tags" Target="../tags/tag204.xml"/><Relationship Id="rId15" Type="http://schemas.openxmlformats.org/officeDocument/2006/relationships/tags" Target="../tags/tag203.xml"/><Relationship Id="rId14" Type="http://schemas.openxmlformats.org/officeDocument/2006/relationships/tags" Target="../tags/tag202.xml"/><Relationship Id="rId13" Type="http://schemas.openxmlformats.org/officeDocument/2006/relationships/tags" Target="../tags/tag201.xml"/><Relationship Id="rId12" Type="http://schemas.openxmlformats.org/officeDocument/2006/relationships/tags" Target="../tags/tag200.xml"/><Relationship Id="rId11" Type="http://schemas.openxmlformats.org/officeDocument/2006/relationships/image" Target="../media/image17.jpeg"/><Relationship Id="rId10" Type="http://schemas.openxmlformats.org/officeDocument/2006/relationships/tags" Target="../tags/tag199.xml"/><Relationship Id="rId1" Type="http://schemas.openxmlformats.org/officeDocument/2006/relationships/tags" Target="../tags/tag19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tags" Target="../tags/tag213.xml"/><Relationship Id="rId7" Type="http://schemas.openxmlformats.org/officeDocument/2006/relationships/tags" Target="../tags/tag212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Relationship Id="rId3" Type="http://schemas.openxmlformats.org/officeDocument/2006/relationships/tags" Target="../tags/tag208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222.xml"/><Relationship Id="rId20" Type="http://schemas.openxmlformats.org/officeDocument/2006/relationships/tags" Target="../tags/tag221.xml"/><Relationship Id="rId2" Type="http://schemas.openxmlformats.org/officeDocument/2006/relationships/tags" Target="../tags/tag207.xml"/><Relationship Id="rId19" Type="http://schemas.openxmlformats.org/officeDocument/2006/relationships/image" Target="C:/Users/mingsheng111035/AppData/Local/Temp/figmazip/slide_19d1b4c5ed18a382\datas\&#35013;&#39280;-12001&amp;507883.png" TargetMode="External"/><Relationship Id="rId18" Type="http://schemas.openxmlformats.org/officeDocument/2006/relationships/image" Target="../media/image19.png"/><Relationship Id="rId17" Type="http://schemas.openxmlformats.org/officeDocument/2006/relationships/tags" Target="../tags/tag220.xml"/><Relationship Id="rId16" Type="http://schemas.openxmlformats.org/officeDocument/2006/relationships/image" Target="../media/image6.png"/><Relationship Id="rId15" Type="http://schemas.openxmlformats.org/officeDocument/2006/relationships/image" Target="../media/image18.jpeg"/><Relationship Id="rId14" Type="http://schemas.openxmlformats.org/officeDocument/2006/relationships/tags" Target="../tags/tag219.xml"/><Relationship Id="rId13" Type="http://schemas.openxmlformats.org/officeDocument/2006/relationships/tags" Target="../tags/tag218.xml"/><Relationship Id="rId12" Type="http://schemas.openxmlformats.org/officeDocument/2006/relationships/tags" Target="../tags/tag217.xml"/><Relationship Id="rId11" Type="http://schemas.openxmlformats.org/officeDocument/2006/relationships/tags" Target="../tags/tag216.xml"/><Relationship Id="rId10" Type="http://schemas.openxmlformats.org/officeDocument/2006/relationships/tags" Target="../tags/tag215.xml"/><Relationship Id="rId1" Type="http://schemas.openxmlformats.org/officeDocument/2006/relationships/tags" Target="../tags/tag20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1.jpeg"/><Relationship Id="rId7" Type="http://schemas.openxmlformats.org/officeDocument/2006/relationships/tags" Target="../tags/tag227.xml"/><Relationship Id="rId6" Type="http://schemas.openxmlformats.org/officeDocument/2006/relationships/tags" Target="../tags/tag226.xml"/><Relationship Id="rId5" Type="http://schemas.openxmlformats.org/officeDocument/2006/relationships/image" Target="C:/Users/mingsheng111035/AppData/Local/Temp/figmazip/slide_9de3ced00972c60f\datas\&#35013;&#39280;-12001&amp;557562.png" TargetMode="External"/><Relationship Id="rId4" Type="http://schemas.openxmlformats.org/officeDocument/2006/relationships/image" Target="../media/image20.png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234.xml"/><Relationship Id="rId15" Type="http://schemas.openxmlformats.org/officeDocument/2006/relationships/tags" Target="../tags/tag233.xml"/><Relationship Id="rId14" Type="http://schemas.openxmlformats.org/officeDocument/2006/relationships/tags" Target="../tags/tag232.xml"/><Relationship Id="rId13" Type="http://schemas.openxmlformats.org/officeDocument/2006/relationships/tags" Target="../tags/tag231.xml"/><Relationship Id="rId12" Type="http://schemas.openxmlformats.org/officeDocument/2006/relationships/tags" Target="../tags/tag230.xml"/><Relationship Id="rId11" Type="http://schemas.openxmlformats.org/officeDocument/2006/relationships/tags" Target="../tags/tag229.xml"/><Relationship Id="rId10" Type="http://schemas.openxmlformats.org/officeDocument/2006/relationships/tags" Target="../tags/tag228.xml"/><Relationship Id="rId1" Type="http://schemas.openxmlformats.org/officeDocument/2006/relationships/tags" Target="../tags/tag22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37.xml"/><Relationship Id="rId2" Type="http://schemas.openxmlformats.org/officeDocument/2006/relationships/tags" Target="../tags/tag236.xml"/><Relationship Id="rId1" Type="http://schemas.openxmlformats.org/officeDocument/2006/relationships/tags" Target="../tags/tag235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43.xml"/><Relationship Id="rId8" Type="http://schemas.openxmlformats.org/officeDocument/2006/relationships/tags" Target="../tags/tag242.xml"/><Relationship Id="rId7" Type="http://schemas.openxmlformats.org/officeDocument/2006/relationships/image" Target="../media/image23.jpeg"/><Relationship Id="rId6" Type="http://schemas.openxmlformats.org/officeDocument/2006/relationships/tags" Target="../tags/tag241.xml"/><Relationship Id="rId5" Type="http://schemas.openxmlformats.org/officeDocument/2006/relationships/image" Target="../media/image6.png"/><Relationship Id="rId4" Type="http://schemas.openxmlformats.org/officeDocument/2006/relationships/image" Target="../media/image22.jpeg"/><Relationship Id="rId3" Type="http://schemas.openxmlformats.org/officeDocument/2006/relationships/tags" Target="../tags/tag240.xml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252.xml"/><Relationship Id="rId2" Type="http://schemas.openxmlformats.org/officeDocument/2006/relationships/tags" Target="../tags/tag239.xml"/><Relationship Id="rId19" Type="http://schemas.openxmlformats.org/officeDocument/2006/relationships/tags" Target="../tags/tag251.xml"/><Relationship Id="rId18" Type="http://schemas.openxmlformats.org/officeDocument/2006/relationships/tags" Target="../tags/tag250.xml"/><Relationship Id="rId17" Type="http://schemas.openxmlformats.org/officeDocument/2006/relationships/tags" Target="../tags/tag249.xml"/><Relationship Id="rId16" Type="http://schemas.openxmlformats.org/officeDocument/2006/relationships/tags" Target="../tags/tag248.xml"/><Relationship Id="rId15" Type="http://schemas.openxmlformats.org/officeDocument/2006/relationships/tags" Target="../tags/tag247.xml"/><Relationship Id="rId14" Type="http://schemas.openxmlformats.org/officeDocument/2006/relationships/tags" Target="../tags/tag246.xml"/><Relationship Id="rId13" Type="http://schemas.openxmlformats.org/officeDocument/2006/relationships/image" Target="../media/image25.jpeg"/><Relationship Id="rId12" Type="http://schemas.openxmlformats.org/officeDocument/2006/relationships/tags" Target="../tags/tag245.xml"/><Relationship Id="rId11" Type="http://schemas.openxmlformats.org/officeDocument/2006/relationships/tags" Target="../tags/tag244.xml"/><Relationship Id="rId10" Type="http://schemas.openxmlformats.org/officeDocument/2006/relationships/image" Target="../media/image24.jpeg"/><Relationship Id="rId1" Type="http://schemas.openxmlformats.org/officeDocument/2006/relationships/tags" Target="../tags/tag23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59.xml"/><Relationship Id="rId8" Type="http://schemas.openxmlformats.org/officeDocument/2006/relationships/image" Target="../media/image6.png"/><Relationship Id="rId7" Type="http://schemas.openxmlformats.org/officeDocument/2006/relationships/image" Target="../media/image26.jpeg"/><Relationship Id="rId6" Type="http://schemas.openxmlformats.org/officeDocument/2006/relationships/tags" Target="../tags/tag258.xml"/><Relationship Id="rId5" Type="http://schemas.openxmlformats.org/officeDocument/2006/relationships/tags" Target="../tags/tag257.xml"/><Relationship Id="rId4" Type="http://schemas.openxmlformats.org/officeDocument/2006/relationships/tags" Target="../tags/tag256.xml"/><Relationship Id="rId3" Type="http://schemas.openxmlformats.org/officeDocument/2006/relationships/tags" Target="../tags/tag255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269.xml"/><Relationship Id="rId20" Type="http://schemas.openxmlformats.org/officeDocument/2006/relationships/tags" Target="../tags/tag268.xml"/><Relationship Id="rId2" Type="http://schemas.openxmlformats.org/officeDocument/2006/relationships/tags" Target="../tags/tag254.xml"/><Relationship Id="rId19" Type="http://schemas.openxmlformats.org/officeDocument/2006/relationships/tags" Target="../tags/tag267.xml"/><Relationship Id="rId18" Type="http://schemas.openxmlformats.org/officeDocument/2006/relationships/tags" Target="../tags/tag266.xml"/><Relationship Id="rId17" Type="http://schemas.openxmlformats.org/officeDocument/2006/relationships/tags" Target="../tags/tag265.xml"/><Relationship Id="rId16" Type="http://schemas.openxmlformats.org/officeDocument/2006/relationships/image" Target="../media/image28.jpeg"/><Relationship Id="rId15" Type="http://schemas.openxmlformats.org/officeDocument/2006/relationships/tags" Target="../tags/tag264.xml"/><Relationship Id="rId14" Type="http://schemas.openxmlformats.org/officeDocument/2006/relationships/tags" Target="../tags/tag263.xml"/><Relationship Id="rId13" Type="http://schemas.openxmlformats.org/officeDocument/2006/relationships/tags" Target="../tags/tag262.xml"/><Relationship Id="rId12" Type="http://schemas.openxmlformats.org/officeDocument/2006/relationships/tags" Target="../tags/tag261.xml"/><Relationship Id="rId11" Type="http://schemas.openxmlformats.org/officeDocument/2006/relationships/image" Target="../media/image27.jpeg"/><Relationship Id="rId10" Type="http://schemas.openxmlformats.org/officeDocument/2006/relationships/tags" Target="../tags/tag260.xml"/><Relationship Id="rId1" Type="http://schemas.openxmlformats.org/officeDocument/2006/relationships/tags" Target="../tags/tag253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tags" Target="../tags/tag27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image" Target="../media/image6.png"/><Relationship Id="rId3" Type="http://schemas.openxmlformats.org/officeDocument/2006/relationships/image" Target="../media/image5.jpeg"/><Relationship Id="rId2" Type="http://schemas.openxmlformats.org/officeDocument/2006/relationships/tags" Target="../tags/tag114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image" Target="../media/image6.png"/><Relationship Id="rId6" Type="http://schemas.openxmlformats.org/officeDocument/2006/relationships/image" Target="../media/image8.jpeg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image" Target="C:/Users/mingsheng111035/AppData/Local/Temp/figmazip/slide_0ca981134bee12cd\datas\&#27675;&#22260;&#22270;-12001&amp;277059.png" TargetMode="External"/><Relationship Id="rId2" Type="http://schemas.openxmlformats.org/officeDocument/2006/relationships/image" Target="../media/image7.png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133.xml"/><Relationship Id="rId15" Type="http://schemas.openxmlformats.org/officeDocument/2006/relationships/tags" Target="../tags/tag132.xml"/><Relationship Id="rId14" Type="http://schemas.openxmlformats.org/officeDocument/2006/relationships/tags" Target="../tags/tag131.xml"/><Relationship Id="rId13" Type="http://schemas.openxmlformats.org/officeDocument/2006/relationships/tags" Target="../tags/tag130.xml"/><Relationship Id="rId12" Type="http://schemas.openxmlformats.org/officeDocument/2006/relationships/tags" Target="../tags/tag129.xml"/><Relationship Id="rId11" Type="http://schemas.openxmlformats.org/officeDocument/2006/relationships/tags" Target="../tags/tag128.xml"/><Relationship Id="rId10" Type="http://schemas.openxmlformats.org/officeDocument/2006/relationships/image" Target="../media/image9.jpeg"/><Relationship Id="rId1" Type="http://schemas.openxmlformats.org/officeDocument/2006/relationships/tags" Target="../tags/tag12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10.jpeg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image" Target="C:/Users/mingsheng111035/AppData/Local/Temp/figmazip/slide_54b2da57734de40f\datas\&#35013;&#39280;-12001&amp;107726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39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153.xml"/><Relationship Id="rId22" Type="http://schemas.openxmlformats.org/officeDocument/2006/relationships/tags" Target="../tags/tag152.xml"/><Relationship Id="rId21" Type="http://schemas.openxmlformats.org/officeDocument/2006/relationships/tags" Target="../tags/tag151.xml"/><Relationship Id="rId20" Type="http://schemas.openxmlformats.org/officeDocument/2006/relationships/tags" Target="../tags/tag150.xml"/><Relationship Id="rId2" Type="http://schemas.openxmlformats.org/officeDocument/2006/relationships/tags" Target="../tags/tag138.xml"/><Relationship Id="rId19" Type="http://schemas.openxmlformats.org/officeDocument/2006/relationships/tags" Target="../tags/tag149.xml"/><Relationship Id="rId18" Type="http://schemas.openxmlformats.org/officeDocument/2006/relationships/tags" Target="../tags/tag148.xml"/><Relationship Id="rId17" Type="http://schemas.openxmlformats.org/officeDocument/2006/relationships/image" Target="../media/image12.jpeg"/><Relationship Id="rId16" Type="http://schemas.openxmlformats.org/officeDocument/2006/relationships/tags" Target="../tags/tag147.xml"/><Relationship Id="rId15" Type="http://schemas.openxmlformats.org/officeDocument/2006/relationships/image" Target="../media/image11.jpeg"/><Relationship Id="rId14" Type="http://schemas.openxmlformats.org/officeDocument/2006/relationships/tags" Target="../tags/tag146.xml"/><Relationship Id="rId13" Type="http://schemas.openxmlformats.org/officeDocument/2006/relationships/tags" Target="../tags/tag145.xml"/><Relationship Id="rId12" Type="http://schemas.openxmlformats.org/officeDocument/2006/relationships/tags" Target="../tags/tag144.xml"/><Relationship Id="rId11" Type="http://schemas.openxmlformats.org/officeDocument/2006/relationships/tags" Target="../tags/tag143.xml"/><Relationship Id="rId10" Type="http://schemas.openxmlformats.org/officeDocument/2006/relationships/tags" Target="../tags/tag142.xml"/><Relationship Id="rId1" Type="http://schemas.openxmlformats.org/officeDocument/2006/relationships/tags" Target="../tags/tag13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165.xml"/><Relationship Id="rId13" Type="http://schemas.openxmlformats.org/officeDocument/2006/relationships/image" Target="../media/image6.png"/><Relationship Id="rId12" Type="http://schemas.openxmlformats.org/officeDocument/2006/relationships/image" Target="../media/image13.jpeg"/><Relationship Id="rId11" Type="http://schemas.openxmlformats.org/officeDocument/2006/relationships/tags" Target="../tags/tag164.xml"/><Relationship Id="rId10" Type="http://schemas.openxmlformats.org/officeDocument/2006/relationships/tags" Target="../tags/tag163.xml"/><Relationship Id="rId1" Type="http://schemas.openxmlformats.org/officeDocument/2006/relationships/tags" Target="../tags/tag15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tags" Target="../tags/tag172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175.xml"/><Relationship Id="rId11" Type="http://schemas.openxmlformats.org/officeDocument/2006/relationships/image" Target="../media/image6.png"/><Relationship Id="rId10" Type="http://schemas.openxmlformats.org/officeDocument/2006/relationships/image" Target="../media/image14.jpeg"/><Relationship Id="rId1" Type="http://schemas.openxmlformats.org/officeDocument/2006/relationships/tags" Target="../tags/tag1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口服用药照护技术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口服用药的注意事项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Roaming/Kingsoft/office6/wppai/generateppt/1ae1a98ca4c6195e8be77c67564c9c8e.jpg1ae1a98ca4c6195e8be77c67564c9c8e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3889" r="23889"/>
          <a:stretch>
            <a:fillRect/>
          </a:stretch>
        </p:blipFill>
        <p:spPr>
          <a:xfrm>
            <a:off x="0" y="0"/>
            <a:ext cx="3581400" cy="6858000"/>
          </a:xfrm>
          <a:custGeom>
            <a:avLst/>
            <a:gdLst>
              <a:gd name="connisteX0" fmla="*/ 0 w 3581403"/>
              <a:gd name="connsiteY0" fmla="*/ 0 h 6858000"/>
              <a:gd name="connisteX1" fmla="*/ 3276596 w 3581403"/>
              <a:gd name="connsiteY1" fmla="*/ 0 h 6858000"/>
              <a:gd name="connisteX2" fmla="*/ 3581403 w 3581403"/>
              <a:gd name="connsiteY2" fmla="*/ 304796 h 6858000"/>
              <a:gd name="connisteX3" fmla="*/ 3581403 w 3581403"/>
              <a:gd name="connsiteY3" fmla="*/ 6553203 h 6858000"/>
              <a:gd name="connisteX4" fmla="*/ 3276596 w 3581403"/>
              <a:gd name="connsiteY4" fmla="*/ 6858000 h 6858000"/>
              <a:gd name="connisteX5" fmla="*/ 0 w 3581403"/>
              <a:gd name="connsiteY5" fmla="*/ 6858000 h 6858000"/>
              <a:gd name="connisteX6" fmla="*/ 0 w 3581403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6858000">
                <a:moveTo>
                  <a:pt x="0" y="0"/>
                </a:moveTo>
                <a:lnTo>
                  <a:pt x="3276597" y="0"/>
                </a:lnTo>
                <a:cubicBezTo>
                  <a:pt x="3444938" y="0"/>
                  <a:pt x="3581403" y="136465"/>
                  <a:pt x="3581403" y="304797"/>
                </a:cubicBezTo>
                <a:lnTo>
                  <a:pt x="3581403" y="6553203"/>
                </a:lnTo>
                <a:cubicBezTo>
                  <a:pt x="3581403" y="6721535"/>
                  <a:pt x="3444938" y="6858000"/>
                  <a:pt x="3276597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190997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服药时机与方法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191000" y="2336800"/>
            <a:ext cx="7467600" cy="3911600"/>
            <a:chOff x="6600" y="3680"/>
            <a:chExt cx="11760" cy="6160"/>
          </a:xfrm>
        </p:grpSpPr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6600" y="368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>
              <p:custDataLst>
                <p:tags r:id="rId6"/>
              </p:custDataLst>
            </p:nvPr>
          </p:nvSpPr>
          <p:spPr>
            <a:xfrm>
              <a:off x="6600" y="712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6840" y="3680"/>
              <a:ext cx="5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服药前的饮食注意事项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6840" y="4480"/>
              <a:ext cx="54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服药前应避免食用可能影响药物吸收的食物，如高脂食物或葡萄柚汁。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12660" y="368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6840" y="7120"/>
              <a:ext cx="5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服药时间的把握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6840" y="7920"/>
              <a:ext cx="54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根据医嘱定时服药，如餐前、餐后或睡前，以确保药物效果和减少副作用。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2"/>
              </p:custDataLst>
            </p:nvPr>
          </p:nvSpPr>
          <p:spPr>
            <a:xfrm>
              <a:off x="1266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12900" y="3680"/>
              <a:ext cx="5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正确服药姿势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12900" y="4480"/>
              <a:ext cx="54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站立或坐着服药，用足够的水送服，避免躺着服药导致药物卡在食道。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5"/>
              </p:custDataLst>
            </p:nvPr>
          </p:nvSpPr>
          <p:spPr>
            <a:xfrm>
              <a:off x="12900" y="7120"/>
              <a:ext cx="5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药物相互作用的预防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2900" y="7920"/>
              <a:ext cx="54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注意不同药物间的相互作用，避免同时服用可能产生不良反应的药物组合。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特殊药物的服用指导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1e59dcbc8ec25320\datas\装饰-12001&amp;70518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7" name="组合 16"/>
          <p:cNvGrpSpPr/>
          <p:nvPr/>
        </p:nvGrpSpPr>
        <p:grpSpPr>
          <a:xfrm>
            <a:off x="609600" y="1828800"/>
            <a:ext cx="10972802" cy="4419600"/>
            <a:chOff x="960" y="2880"/>
            <a:chExt cx="17280" cy="6960"/>
          </a:xfrm>
        </p:grpSpPr>
        <p:pic>
          <p:nvPicPr>
            <p:cNvPr id="5" name="图片 4" descr="C:/Users/mingsheng111035/AppData/Roaming/Kingsoft/office6/wppai/generateppt/ad77c801-cc57-4007-ba1a-80c4b3a4b2be.jpgad77c801-cc57-4007-ba1a-80c4b3a4b2be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r="1716"/>
            <a:stretch>
              <a:fillRect/>
            </a:stretch>
          </p:blipFill>
          <p:spPr>
            <a:xfrm>
              <a:off x="960" y="2880"/>
              <a:ext cx="8799" cy="3240"/>
            </a:xfrm>
            <a:custGeom>
              <a:avLst/>
              <a:gdLst>
                <a:gd name="connisteX0" fmla="*/ 0 w 5587998"/>
                <a:gd name="connsiteY0" fmla="*/ 304796 h 2057400"/>
                <a:gd name="connisteX1" fmla="*/ 304796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304796 w 5587998"/>
                <a:gd name="connsiteY4" fmla="*/ 2057400 h 2057400"/>
                <a:gd name="connisteX5" fmla="*/ 0 w 5587998"/>
                <a:gd name="connsiteY5" fmla="*/ 1752603 h 2057400"/>
                <a:gd name="connisteX6" fmla="*/ 0 w 5587998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760" y="2880"/>
              <a:ext cx="8480" cy="3240"/>
            </a:xfrm>
            <a:custGeom>
              <a:avLst/>
              <a:gdLst>
                <a:gd name="connisteX0" fmla="*/ 0 w 5384801"/>
                <a:gd name="connsiteY0" fmla="*/ 0 h 2057400"/>
                <a:gd name="connisteX1" fmla="*/ 5080004 w 5384801"/>
                <a:gd name="connsiteY1" fmla="*/ 0 h 2057400"/>
                <a:gd name="connisteX2" fmla="*/ 5384801 w 5384801"/>
                <a:gd name="connsiteY2" fmla="*/ 304796 h 2057400"/>
                <a:gd name="connisteX3" fmla="*/ 5384801 w 5384801"/>
                <a:gd name="connsiteY3" fmla="*/ 1752603 h 2057400"/>
                <a:gd name="connisteX4" fmla="*/ 5080004 w 5384801"/>
                <a:gd name="connsiteY4" fmla="*/ 2057400 h 2057400"/>
                <a:gd name="connisteX5" fmla="*/ 0 w 5384801"/>
                <a:gd name="connsiteY5" fmla="*/ 2057400 h 2057400"/>
                <a:gd name="connisteX6" fmla="*/ 0 w 53848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84801" h="2057400">
                  <a:moveTo>
                    <a:pt x="0" y="0"/>
                  </a:moveTo>
                  <a:lnTo>
                    <a:pt x="5080004" y="0"/>
                  </a:lnTo>
                  <a:cubicBezTo>
                    <a:pt x="5248336" y="0"/>
                    <a:pt x="5384801" y="136465"/>
                    <a:pt x="5384801" y="304797"/>
                  </a:cubicBezTo>
                  <a:lnTo>
                    <a:pt x="5384801" y="1752603"/>
                  </a:lnTo>
                  <a:cubicBezTo>
                    <a:pt x="5384801" y="1920935"/>
                    <a:pt x="5248336" y="2057400"/>
                    <a:pt x="5080004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4131c49f-f5aa-463c-a620-1ce32c30f1c8.jpg4131c49f-f5aa-463c-a620-1ce32c30f1c8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858" r="858"/>
            <a:stretch>
              <a:fillRect/>
            </a:stretch>
          </p:blipFill>
          <p:spPr>
            <a:xfrm>
              <a:off x="960" y="6600"/>
              <a:ext cx="8799" cy="3240"/>
            </a:xfrm>
            <a:custGeom>
              <a:avLst/>
              <a:gdLst>
                <a:gd name="connisteX0" fmla="*/ 0 w 5587998"/>
                <a:gd name="connsiteY0" fmla="*/ 304796 h 2057400"/>
                <a:gd name="connisteX1" fmla="*/ 304796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304796 w 5587998"/>
                <a:gd name="connsiteY4" fmla="*/ 2057400 h 2057400"/>
                <a:gd name="connisteX5" fmla="*/ 0 w 5587998"/>
                <a:gd name="connsiteY5" fmla="*/ 1752603 h 2057400"/>
                <a:gd name="connisteX6" fmla="*/ 0 w 5587998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9760" y="6600"/>
              <a:ext cx="8480" cy="3240"/>
            </a:xfrm>
            <a:custGeom>
              <a:avLst/>
              <a:gdLst>
                <a:gd name="connisteX0" fmla="*/ 0 w 5384801"/>
                <a:gd name="connsiteY0" fmla="*/ 0 h 2057400"/>
                <a:gd name="connisteX1" fmla="*/ 5080004 w 5384801"/>
                <a:gd name="connsiteY1" fmla="*/ 0 h 2057400"/>
                <a:gd name="connisteX2" fmla="*/ 5384801 w 5384801"/>
                <a:gd name="connsiteY2" fmla="*/ 304796 h 2057400"/>
                <a:gd name="connisteX3" fmla="*/ 5384801 w 5384801"/>
                <a:gd name="connsiteY3" fmla="*/ 1752603 h 2057400"/>
                <a:gd name="connisteX4" fmla="*/ 5080004 w 5384801"/>
                <a:gd name="connsiteY4" fmla="*/ 2057400 h 2057400"/>
                <a:gd name="connisteX5" fmla="*/ 0 w 5384801"/>
                <a:gd name="connsiteY5" fmla="*/ 2057400 h 2057400"/>
                <a:gd name="connisteX6" fmla="*/ 0 w 53848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84801" h="2057400">
                  <a:moveTo>
                    <a:pt x="0" y="0"/>
                  </a:moveTo>
                  <a:lnTo>
                    <a:pt x="5080004" y="0"/>
                  </a:lnTo>
                  <a:cubicBezTo>
                    <a:pt x="5248336" y="0"/>
                    <a:pt x="5384801" y="136465"/>
                    <a:pt x="5384801" y="304797"/>
                  </a:cubicBezTo>
                  <a:lnTo>
                    <a:pt x="5384801" y="1752603"/>
                  </a:lnTo>
                  <a:cubicBezTo>
                    <a:pt x="5384801" y="1920935"/>
                    <a:pt x="5248336" y="2057400"/>
                    <a:pt x="5080004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0240" y="3580"/>
              <a:ext cx="7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药物相互作用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10240" y="4460"/>
              <a:ext cx="76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服用特殊药物时，需注意可能与其他药物产生相互作用，如抗凝血药与某些草药的相互作用。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10240" y="7300"/>
              <a:ext cx="7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服药时间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240" y="8180"/>
              <a:ext cx="76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某些特殊药物需要在特定时间服用，例如降糖药需在餐前或餐后服用，以确保药效。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6464296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异常情况的处理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09600" y="2946400"/>
            <a:ext cx="6400800" cy="3302000"/>
            <a:chOff x="960" y="4640"/>
            <a:chExt cx="10080" cy="5200"/>
          </a:xfrm>
        </p:grpSpPr>
        <p:sp>
          <p:nvSpPr>
            <p:cNvPr id="3" name="任意多边形 2"/>
            <p:cNvSpPr/>
            <p:nvPr>
              <p:custDataLst>
                <p:tags r:id="rId2"/>
              </p:custDataLst>
            </p:nvPr>
          </p:nvSpPr>
          <p:spPr>
            <a:xfrm>
              <a:off x="96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20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识别药物过敏反应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如患者出现皮疹、呼吸困难等症状，应立即停药并寻求医疗帮助。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20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处理药物过量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若患者不慎服用过量药物，应立即联系医生或前往急诊室。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630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654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监测药物副作用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654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长期服药可能导致副作用，如胃痛、头晕等，需定期检查并调整治疗方案。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63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654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应对药物相互作用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654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患者在同时服用多种药物时，需注意可能发生的药物相互作用，避免不良后果。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5" name="图片 14" descr="C:/Users/mingsheng111035/AppData/Roaming/Kingsoft/office6/wppai/generateppt/bf86c0a6e0fce5248a3f3f8e4240dbb1.jpgbf86c0a6e0fce5248a3f3f8e4240dbb1"/>
          <p:cNvPicPr preferRelativeResize="0"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l="14189" r="14189"/>
          <a:stretch>
            <a:fillRect/>
          </a:stretch>
        </p:blipFill>
        <p:spPr>
          <a:xfrm>
            <a:off x="7543800" y="609603"/>
            <a:ext cx="4038600" cy="5638800"/>
          </a:xfrm>
          <a:custGeom>
            <a:avLst/>
            <a:gdLst>
              <a:gd name="connisteX0" fmla="*/ 0 w 4038603"/>
              <a:gd name="connsiteY0" fmla="*/ 304796 h 5638803"/>
              <a:gd name="connisteX1" fmla="*/ 304796 w 4038603"/>
              <a:gd name="connsiteY1" fmla="*/ 0 h 5638803"/>
              <a:gd name="connisteX2" fmla="*/ 3733796 w 4038603"/>
              <a:gd name="connsiteY2" fmla="*/ 0 h 5638803"/>
              <a:gd name="connisteX3" fmla="*/ 4038603 w 4038603"/>
              <a:gd name="connsiteY3" fmla="*/ 304796 h 5638803"/>
              <a:gd name="connisteX4" fmla="*/ 4038603 w 4038603"/>
              <a:gd name="connsiteY4" fmla="*/ 5333996 h 5638803"/>
              <a:gd name="connisteX5" fmla="*/ 3733796 w 4038603"/>
              <a:gd name="connsiteY5" fmla="*/ 5638803 h 5638803"/>
              <a:gd name="connisteX6" fmla="*/ 304796 w 4038603"/>
              <a:gd name="connsiteY6" fmla="*/ 5638803 h 5638803"/>
              <a:gd name="connisteX7" fmla="*/ 0 w 4038603"/>
              <a:gd name="connsiteY7" fmla="*/ 5333996 h 5638803"/>
              <a:gd name="connisteX8" fmla="*/ 0 w 4038603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5333997"/>
                </a:lnTo>
                <a:cubicBezTo>
                  <a:pt x="4038603" y="5502338"/>
                  <a:pt x="3902138" y="5638803"/>
                  <a:pt x="3733797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pic>
        <p:nvPicPr>
          <p:cNvPr id="18" name="图片 17" descr="C:/Users/mingsheng111035/AppData/Local/Temp/figmazip/slide_19d1b4c5ed18a382\datas\装饰-12001&amp;507883.png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11487150" y="3041650"/>
            <a:ext cx="418465" cy="655955"/>
          </a:xfrm>
          <a:prstGeom prst="rect">
            <a:avLst/>
          </a:prstGeom>
        </p:spPr>
      </p:pic>
      <p:sp>
        <p:nvSpPr>
          <p:cNvPr id="19" name="任意多边形 18"/>
          <p:cNvSpPr/>
          <p:nvPr>
            <p:custDataLst>
              <p:tags r:id="rId20"/>
            </p:custDataLst>
          </p:nvPr>
        </p:nvSpPr>
        <p:spPr>
          <a:xfrm>
            <a:off x="11271251" y="2559049"/>
            <a:ext cx="418465" cy="660400"/>
          </a:xfrm>
          <a:custGeom>
            <a:avLst/>
            <a:gdLst>
              <a:gd name="connisteX0" fmla="*/ 0 w 419096"/>
              <a:gd name="connsiteY0" fmla="*/ 0 h 660397"/>
              <a:gd name="connisteX1" fmla="*/ 419096 w 419096"/>
              <a:gd name="connsiteY1" fmla="*/ 0 h 660397"/>
              <a:gd name="connisteX2" fmla="*/ 419096 w 419096"/>
              <a:gd name="connsiteY2" fmla="*/ 660397 h 660397"/>
              <a:gd name="connisteX3" fmla="*/ 0 w 419096"/>
              <a:gd name="connsiteY3" fmla="*/ 660397 h 660397"/>
              <a:gd name="connisteX4" fmla="*/ 0 w 419096"/>
              <a:gd name="connsiteY4" fmla="*/ 330198 h 660397"/>
              <a:gd name="connisteX5" fmla="*/ 0 w 419096"/>
              <a:gd name="connsiteY5" fmla="*/ 0 h 6603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19097" h="660398">
                <a:moveTo>
                  <a:pt x="0" y="0"/>
                </a:moveTo>
                <a:lnTo>
                  <a:pt x="419097" y="0"/>
                </a:lnTo>
                <a:lnTo>
                  <a:pt x="419097" y="660398"/>
                </a:lnTo>
                <a:lnTo>
                  <a:pt x="0" y="660398"/>
                </a:lnTo>
                <a:lnTo>
                  <a:pt x="0" y="330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药物配伍禁忌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9de3ced00972c60f\datas\装饰-12001&amp;557562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15aacd3c-7b93-4574-8264-a9f469b4ff11.jpg15aacd3c-7b93-4574-8264-a9f469b4ff11"/>
          <p:cNvPicPr preferRelativeResize="0"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r="1235"/>
          <a:stretch>
            <a:fillRect/>
          </a:stretch>
        </p:blipFill>
        <p:spPr>
          <a:xfrm>
            <a:off x="609603" y="1828800"/>
            <a:ext cx="10972800" cy="2844165"/>
          </a:xfrm>
          <a:custGeom>
            <a:avLst/>
            <a:gdLst>
              <a:gd name="connisteX0" fmla="*/ 0 w 10972800"/>
              <a:gd name="connsiteY0" fmla="*/ 304796 h 2844798"/>
              <a:gd name="connisteX1" fmla="*/ 304796 w 10972800"/>
              <a:gd name="connsiteY1" fmla="*/ 0 h 2844798"/>
              <a:gd name="connisteX2" fmla="*/ 10668003 w 10972800"/>
              <a:gd name="connsiteY2" fmla="*/ 0 h 2844798"/>
              <a:gd name="connisteX3" fmla="*/ 10972800 w 10972800"/>
              <a:gd name="connsiteY3" fmla="*/ 304796 h 2844798"/>
              <a:gd name="connisteX4" fmla="*/ 10972800 w 10972800"/>
              <a:gd name="connsiteY4" fmla="*/ 2540002 h 2844798"/>
              <a:gd name="connisteX5" fmla="*/ 10668003 w 10972800"/>
              <a:gd name="connsiteY5" fmla="*/ 2844798 h 2844798"/>
              <a:gd name="connisteX6" fmla="*/ 304796 w 10972800"/>
              <a:gd name="connsiteY6" fmla="*/ 2844798 h 2844798"/>
              <a:gd name="connisteX7" fmla="*/ 0 w 10972800"/>
              <a:gd name="connsiteY7" fmla="*/ 2540002 h 2844798"/>
              <a:gd name="connisteX8" fmla="*/ 0 w 10972800"/>
              <a:gd name="connsiteY8" fmla="*/ 304796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540002"/>
                </a:lnTo>
                <a:cubicBezTo>
                  <a:pt x="10972800" y="2708343"/>
                  <a:pt x="10836335" y="2844799"/>
                  <a:pt x="10668003" y="2844799"/>
                </a:cubicBezTo>
                <a:lnTo>
                  <a:pt x="304797" y="2844799"/>
                </a:lnTo>
                <a:cubicBezTo>
                  <a:pt x="136465" y="2844799"/>
                  <a:pt x="0" y="2708343"/>
                  <a:pt x="0" y="2540002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609600" y="5130800"/>
            <a:ext cx="9220200" cy="1117600"/>
            <a:chOff x="960" y="8080"/>
            <a:chExt cx="14520" cy="1760"/>
          </a:xfrm>
        </p:grpSpPr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852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80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避免药物相互作用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200" y="88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例如，阿司匹林与抗凝血药物同时服用可能导致出血风险增加。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8760" y="80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注意食物与药物的相互影响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8760" y="88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如葡萄柚汁可影响某些药物的代谢，导致血药浓度异常。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3200"/>
              <a:t>用药照护中的关心爱护老年人</a:t>
            </a:r>
            <a:endParaRPr lang="zh-CN" altLang="en-US" sz="32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用药目的与健康教育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400300" y="2209800"/>
            <a:ext cx="9220200" cy="3657600"/>
            <a:chOff x="3780" y="3480"/>
            <a:chExt cx="14520" cy="5760"/>
          </a:xfrm>
        </p:grpSpPr>
        <p:pic>
          <p:nvPicPr>
            <p:cNvPr id="4" name="图片 3" descr="C:/Users/mingsheng111035/AppData/Roaming/Kingsoft/office6/wppai/generateppt/b8365c4afb62fcb04e37226b8b7348c4.jpgb8365c4afb62fcb04e37226b8b7348c4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5529" r="17824"/>
            <a:stretch>
              <a:fillRect/>
            </a:stretch>
          </p:blipFill>
          <p:spPr>
            <a:xfrm>
              <a:off x="4080" y="348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9730f47a7174aba6789dc13760762c15.jpg9730f47a7174aba6789dc13760762c15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>
            <a:xfrm>
              <a:off x="7920" y="348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3780" y="6440"/>
              <a:ext cx="3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明确用药目标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13459e46767a8c7a5da88bfcfa4e6de1.jpg13459e46767a8c7a5da88bfcfa4e6de1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>
            <a:xfrm>
              <a:off x="11760" y="348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3800" y="7320"/>
              <a:ext cx="29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针对老年人用药，需明确治疗目的，如缓解症状、控制病情，提高生活质量。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92b1383afbf564914d5fa5549c51b718.jpg92b1383afbf564914d5fa5549c51b718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16676" r="16676"/>
            <a:stretch>
              <a:fillRect/>
            </a:stretch>
          </p:blipFill>
          <p:spPr>
            <a:xfrm>
              <a:off x="15600" y="348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7620" y="6440"/>
              <a:ext cx="3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提供用药指导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7640" y="7320"/>
              <a:ext cx="29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为老年人提供详细的用药指导，包括剂量、时间、可能的副作用及应对措施。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1460" y="6440"/>
              <a:ext cx="3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强化健康教育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1480" y="7320"/>
              <a:ext cx="29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通过健康教育，让老年人了解疾病知识，增强自我管理能力，提升用药依从性。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8"/>
              </p:custDataLst>
            </p:nvPr>
          </p:nvSpPr>
          <p:spPr>
            <a:xfrm>
              <a:off x="15300" y="6440"/>
              <a:ext cx="3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监测用药效果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15320" y="7320"/>
              <a:ext cx="29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定期监测老年人的用药效果，及时调整治疗方案，确保用药安全有效。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590165"/>
          </a:xfrm>
          <a:custGeom>
            <a:avLst/>
            <a:gdLst>
              <a:gd name="connisteX0" fmla="*/ 0 w 12191996"/>
              <a:gd name="connsiteY0" fmla="*/ 0 h 2590796"/>
              <a:gd name="connisteX1" fmla="*/ 12191996 w 12191996"/>
              <a:gd name="connsiteY1" fmla="*/ 0 h 2590796"/>
              <a:gd name="connisteX2" fmla="*/ 12191996 w 12191996"/>
              <a:gd name="connsiteY2" fmla="*/ 2082802 h 2590796"/>
              <a:gd name="connisteX3" fmla="*/ 11684002 w 12191996"/>
              <a:gd name="connsiteY3" fmla="*/ 2590796 h 2590796"/>
              <a:gd name="connisteX4" fmla="*/ 508004 w 12191996"/>
              <a:gd name="connsiteY4" fmla="*/ 2590796 h 2590796"/>
              <a:gd name="connisteX5" fmla="*/ 0 w 12191996"/>
              <a:gd name="connsiteY5" fmla="*/ 2082802 h 2590796"/>
              <a:gd name="connisteX6" fmla="*/ 0 w 12191996"/>
              <a:gd name="connsiteY6" fmla="*/ 0 h 2590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590797">
                <a:moveTo>
                  <a:pt x="0" y="0"/>
                </a:moveTo>
                <a:lnTo>
                  <a:pt x="12191997" y="0"/>
                </a:lnTo>
                <a:lnTo>
                  <a:pt x="12191997" y="2082802"/>
                </a:lnTo>
                <a:cubicBezTo>
                  <a:pt x="12191997" y="2363358"/>
                  <a:pt x="11964558" y="2590797"/>
                  <a:pt x="11684002" y="2590797"/>
                </a:cubicBezTo>
                <a:lnTo>
                  <a:pt x="508004" y="2590797"/>
                </a:lnTo>
                <a:cubicBezTo>
                  <a:pt x="227439" y="2590797"/>
                  <a:pt x="0" y="2363358"/>
                  <a:pt x="0" y="208280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634996"/>
            <a:ext cx="3543300" cy="1955800"/>
          </a:xfrm>
          <a:custGeom>
            <a:avLst/>
            <a:gdLst>
              <a:gd name="connisteX0" fmla="*/ 3543300 w 3543300"/>
              <a:gd name="connsiteY0" fmla="*/ 1955801 h 1955801"/>
              <a:gd name="connisteX1" fmla="*/ 507720 w 3543300"/>
              <a:gd name="connsiteY1" fmla="*/ 1955801 h 1955801"/>
              <a:gd name="connisteX2" fmla="*/ 0 w 3543300"/>
              <a:gd name="connsiteY2" fmla="*/ 1447796 h 1955801"/>
              <a:gd name="connisteX3" fmla="*/ 0 w 3543300"/>
              <a:gd name="connsiteY3" fmla="*/ 198232 h 1955801"/>
              <a:gd name="connisteX4" fmla="*/ 1002749 w 3543300"/>
              <a:gd name="connsiteY4" fmla="*/ 0 h 1955801"/>
              <a:gd name="connisteX5" fmla="*/ 3543300 w 3543300"/>
              <a:gd name="connsiteY5" fmla="*/ 1955801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543300" h="1955801">
                <a:moveTo>
                  <a:pt x="3543300" y="1955801"/>
                </a:moveTo>
                <a:lnTo>
                  <a:pt x="507721" y="1955801"/>
                </a:lnTo>
                <a:cubicBezTo>
                  <a:pt x="227311" y="1955801"/>
                  <a:pt x="0" y="1728353"/>
                  <a:pt x="0" y="1447797"/>
                </a:cubicBezTo>
                <a:lnTo>
                  <a:pt x="0" y="198233"/>
                </a:lnTo>
                <a:cubicBezTo>
                  <a:pt x="308985" y="70482"/>
                  <a:pt x="647642" y="0"/>
                  <a:pt x="1002749" y="0"/>
                </a:cubicBezTo>
                <a:cubicBezTo>
                  <a:pt x="2221315" y="0"/>
                  <a:pt x="3246147" y="830001"/>
                  <a:pt x="3543300" y="1955801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677397" y="0"/>
            <a:ext cx="2514600" cy="1955800"/>
          </a:xfrm>
          <a:custGeom>
            <a:avLst/>
            <a:gdLst>
              <a:gd name="connisteX0" fmla="*/ 12444 w 2514600"/>
              <a:gd name="connsiteY0" fmla="*/ 0 h 1955801"/>
              <a:gd name="connisteX1" fmla="*/ 2514600 w 2514600"/>
              <a:gd name="connsiteY1" fmla="*/ 0 h 1955801"/>
              <a:gd name="connisteX2" fmla="*/ 2514600 w 2514600"/>
              <a:gd name="connsiteY2" fmla="*/ 1778114 h 1955801"/>
              <a:gd name="connisteX3" fmla="*/ 1746247 w 2514600"/>
              <a:gd name="connsiteY3" fmla="*/ 1955801 h 1955801"/>
              <a:gd name="connisteX4" fmla="*/ 0 w 2514600"/>
              <a:gd name="connsiteY4" fmla="*/ 209553 h 1955801"/>
              <a:gd name="connisteX5" fmla="*/ 12444 w 2514600"/>
              <a:gd name="connsiteY5" fmla="*/ 0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14600" h="1955801">
                <a:moveTo>
                  <a:pt x="12445" y="0"/>
                </a:moveTo>
                <a:lnTo>
                  <a:pt x="2514600" y="0"/>
                </a:lnTo>
                <a:lnTo>
                  <a:pt x="2514600" y="1778115"/>
                </a:lnTo>
                <a:cubicBezTo>
                  <a:pt x="2282736" y="1891903"/>
                  <a:pt x="2021958" y="1955801"/>
                  <a:pt x="1746248" y="1955801"/>
                </a:cubicBezTo>
                <a:cubicBezTo>
                  <a:pt x="781821" y="1955801"/>
                  <a:pt x="0" y="1173980"/>
                  <a:pt x="0" y="209553"/>
                </a:cubicBezTo>
                <a:cubicBezTo>
                  <a:pt x="0" y="138632"/>
                  <a:pt x="4225" y="68708"/>
                  <a:pt x="12445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关注老年人用药反应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Roaming/Kingsoft/office6/wppai/generateppt/2b93c1571be2312c63ef61e0790ff2f4.jpg2b93c1571be2312c63ef61e0790ff2f4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3343" r="3343"/>
            <a:stretch>
              <a:fillRect/>
            </a:stretch>
          </p:blipFill>
          <p:spPr>
            <a:xfrm>
              <a:off x="1440" y="3360"/>
              <a:ext cx="4479" cy="3199"/>
            </a:xfrm>
            <a:custGeom>
              <a:avLst/>
              <a:gdLst>
                <a:gd name="connisteX0" fmla="*/ 0 w 2844798"/>
                <a:gd name="connsiteY0" fmla="*/ 304796 h 2031997"/>
                <a:gd name="connisteX1" fmla="*/ 304796 w 2844798"/>
                <a:gd name="connsiteY1" fmla="*/ 0 h 2031997"/>
                <a:gd name="connisteX2" fmla="*/ 2540002 w 2844798"/>
                <a:gd name="connsiteY2" fmla="*/ 0 h 2031997"/>
                <a:gd name="connisteX3" fmla="*/ 2844798 w 2844798"/>
                <a:gd name="connsiteY3" fmla="*/ 304796 h 2031997"/>
                <a:gd name="connisteX4" fmla="*/ 2844798 w 2844798"/>
                <a:gd name="connsiteY4" fmla="*/ 1727201 h 2031997"/>
                <a:gd name="connisteX5" fmla="*/ 2540002 w 2844798"/>
                <a:gd name="connsiteY5" fmla="*/ 2031997 h 2031997"/>
                <a:gd name="connisteX6" fmla="*/ 304796 w 2844798"/>
                <a:gd name="connsiteY6" fmla="*/ 2031997 h 2031997"/>
                <a:gd name="connisteX7" fmla="*/ 0 w 2844798"/>
                <a:gd name="connsiteY7" fmla="*/ 1727201 h 2031997"/>
                <a:gd name="connisteX8" fmla="*/ 0 w 2844798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1727201"/>
                  </a:lnTo>
                  <a:cubicBezTo>
                    <a:pt x="2844799" y="1895542"/>
                    <a:pt x="2708343" y="2031998"/>
                    <a:pt x="2540002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4f57a2e19062c66c67d1d5f7986d13ba.jpg4f57a2e19062c66c67d1d5f7986d13ba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3313" r="3372"/>
            <a:stretch>
              <a:fillRect/>
            </a:stretch>
          </p:blipFill>
          <p:spPr>
            <a:xfrm>
              <a:off x="7360" y="3360"/>
              <a:ext cx="4479" cy="3199"/>
            </a:xfrm>
            <a:custGeom>
              <a:avLst/>
              <a:gdLst>
                <a:gd name="connisteX0" fmla="*/ 0 w 2844798"/>
                <a:gd name="connsiteY0" fmla="*/ 304796 h 2031997"/>
                <a:gd name="connisteX1" fmla="*/ 304796 w 2844798"/>
                <a:gd name="connsiteY1" fmla="*/ 0 h 2031997"/>
                <a:gd name="connisteX2" fmla="*/ 2540002 w 2844798"/>
                <a:gd name="connsiteY2" fmla="*/ 0 h 2031997"/>
                <a:gd name="connisteX3" fmla="*/ 2844798 w 2844798"/>
                <a:gd name="connsiteY3" fmla="*/ 304796 h 2031997"/>
                <a:gd name="connisteX4" fmla="*/ 2844798 w 2844798"/>
                <a:gd name="connsiteY4" fmla="*/ 1727201 h 2031997"/>
                <a:gd name="connisteX5" fmla="*/ 2540002 w 2844798"/>
                <a:gd name="connsiteY5" fmla="*/ 2031997 h 2031997"/>
                <a:gd name="connisteX6" fmla="*/ 304796 w 2844798"/>
                <a:gd name="connsiteY6" fmla="*/ 2031997 h 2031997"/>
                <a:gd name="connisteX7" fmla="*/ 0 w 2844798"/>
                <a:gd name="connsiteY7" fmla="*/ 1727201 h 2031997"/>
                <a:gd name="connisteX8" fmla="*/ 0 w 2844798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1727201"/>
                  </a:lnTo>
                  <a:cubicBezTo>
                    <a:pt x="2844799" y="1895542"/>
                    <a:pt x="2708343" y="2031998"/>
                    <a:pt x="2540002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监测药物副作用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老年人对药物敏感，需密切观察用药后的副作用，如头晕、嗜睡等，及时调整治疗方案。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4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C:/Users/mingsheng111035/AppData/Roaming/Kingsoft/office6/wppai/generateppt/a165692cd9388a0e66617bf56b7f3705.jpga165692cd9388a0e66617bf56b7f3705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r="6686"/>
            <a:stretch>
              <a:fillRect/>
            </a:stretch>
          </p:blipFill>
          <p:spPr>
            <a:xfrm>
              <a:off x="13280" y="3360"/>
              <a:ext cx="4479" cy="3199"/>
            </a:xfrm>
            <a:custGeom>
              <a:avLst/>
              <a:gdLst>
                <a:gd name="connisteX0" fmla="*/ 0 w 2844798"/>
                <a:gd name="connsiteY0" fmla="*/ 304796 h 2031997"/>
                <a:gd name="connisteX1" fmla="*/ 304796 w 2844798"/>
                <a:gd name="connsiteY1" fmla="*/ 0 h 2031997"/>
                <a:gd name="connisteX2" fmla="*/ 2540002 w 2844798"/>
                <a:gd name="connsiteY2" fmla="*/ 0 h 2031997"/>
                <a:gd name="connisteX3" fmla="*/ 2844798 w 2844798"/>
                <a:gd name="connsiteY3" fmla="*/ 304796 h 2031997"/>
                <a:gd name="connisteX4" fmla="*/ 2844798 w 2844798"/>
                <a:gd name="connsiteY4" fmla="*/ 1727201 h 2031997"/>
                <a:gd name="connisteX5" fmla="*/ 2540002 w 2844798"/>
                <a:gd name="connsiteY5" fmla="*/ 2031997 h 2031997"/>
                <a:gd name="connisteX6" fmla="*/ 304796 w 2844798"/>
                <a:gd name="connsiteY6" fmla="*/ 2031997 h 2031997"/>
                <a:gd name="connisteX7" fmla="*/ 0 w 2844798"/>
                <a:gd name="connsiteY7" fmla="*/ 1727201 h 2031997"/>
                <a:gd name="connisteX8" fmla="*/ 0 w 2844798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1727201"/>
                  </a:lnTo>
                  <a:cubicBezTo>
                    <a:pt x="2844799" y="1895542"/>
                    <a:pt x="2708343" y="2031998"/>
                    <a:pt x="2540002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评估药物相互作用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老年人常服用多种药物，需评估药物间可能的相互作用，避免不良反应，确保用药安全。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9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关注用药依从性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0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确保老年人正确理解用药指导，提高用药依从性，避免漏服或错服药物，保障治疗效果。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283075" y="1944370"/>
            <a:ext cx="7375525" cy="2907030"/>
            <a:chOff x="6745" y="3062"/>
            <a:chExt cx="11615" cy="457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74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870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912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1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口服用药的概念</a:t>
              </a:r>
              <a:endParaRPr lang="zh-CN" altLang="en-US" sz="21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291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487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529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1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口服用药的操作流程</a:t>
              </a:r>
              <a:endParaRPr lang="zh-CN" altLang="en-US" sz="21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674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870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912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1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口服用药的注意事项</a:t>
              </a:r>
              <a:endParaRPr lang="zh-CN" altLang="en-US" sz="21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291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487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29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1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用药照护中的关心爱护老年人</a:t>
              </a:r>
              <a:endParaRPr lang="zh-CN" altLang="en-US" sz="21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口服用药的概念</a:t>
            </a:r>
            <a:endParaRPr lang="zh-CN" altLang="en-US" sz="47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28800" cy="6858000"/>
          </a:xfrm>
          <a:custGeom>
            <a:avLst/>
            <a:gdLst>
              <a:gd name="connisteX0" fmla="*/ 0 w 1828800"/>
              <a:gd name="connsiteY0" fmla="*/ 0 h 6858000"/>
              <a:gd name="connisteX1" fmla="*/ 1320795 w 1828800"/>
              <a:gd name="connsiteY1" fmla="*/ 0 h 6858000"/>
              <a:gd name="connisteX2" fmla="*/ 1828800 w 1828800"/>
              <a:gd name="connsiteY2" fmla="*/ 508004 h 6858000"/>
              <a:gd name="connisteX3" fmla="*/ 1828800 w 1828800"/>
              <a:gd name="connsiteY3" fmla="*/ 6349995 h 6858000"/>
              <a:gd name="connisteX4" fmla="*/ 1320795 w 1828800"/>
              <a:gd name="connsiteY4" fmla="*/ 6858000 h 6858000"/>
              <a:gd name="connisteX5" fmla="*/ 0 w 1828800"/>
              <a:gd name="connsiteY5" fmla="*/ 6858000 h 6858000"/>
              <a:gd name="connisteX6" fmla="*/ 0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0" y="0"/>
                </a:moveTo>
                <a:lnTo>
                  <a:pt x="1320796" y="0"/>
                </a:lnTo>
                <a:cubicBezTo>
                  <a:pt x="1601352" y="0"/>
                  <a:pt x="1828800" y="227439"/>
                  <a:pt x="1828800" y="508004"/>
                </a:cubicBezTo>
                <a:lnTo>
                  <a:pt x="1828800" y="6349996"/>
                </a:lnTo>
                <a:cubicBezTo>
                  <a:pt x="1828800" y="6630552"/>
                  <a:pt x="1601352" y="6858000"/>
                  <a:pt x="1320796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mingsheng111035/AppData/Roaming/Kingsoft/office6/wppai/generateppt/e478ef54-2355-4d5f-b2ac-ddab1669b4d4.jpge478ef54-2355-4d5f-b2ac-ddab1669b4d4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r="610"/>
          <a:stretch>
            <a:fillRect/>
          </a:stretch>
        </p:blipFill>
        <p:spPr>
          <a:xfrm>
            <a:off x="2438403" y="609603"/>
            <a:ext cx="9144000" cy="2488565"/>
          </a:xfrm>
          <a:custGeom>
            <a:avLst/>
            <a:gdLst>
              <a:gd name="connisteX0" fmla="*/ 0 w 9144000"/>
              <a:gd name="connsiteY0" fmla="*/ 304796 h 2489197"/>
              <a:gd name="connisteX1" fmla="*/ 304796 w 9144000"/>
              <a:gd name="connsiteY1" fmla="*/ 0 h 2489197"/>
              <a:gd name="connisteX2" fmla="*/ 8839203 w 9144000"/>
              <a:gd name="connsiteY2" fmla="*/ 0 h 2489197"/>
              <a:gd name="connisteX3" fmla="*/ 9144000 w 9144000"/>
              <a:gd name="connsiteY3" fmla="*/ 304796 h 2489197"/>
              <a:gd name="connisteX4" fmla="*/ 9144000 w 9144000"/>
              <a:gd name="connsiteY4" fmla="*/ 2184401 h 2489197"/>
              <a:gd name="connisteX5" fmla="*/ 8839203 w 9144000"/>
              <a:gd name="connsiteY5" fmla="*/ 2489197 h 2489197"/>
              <a:gd name="connisteX6" fmla="*/ 304796 w 9144000"/>
              <a:gd name="connsiteY6" fmla="*/ 2489197 h 2489197"/>
              <a:gd name="connisteX7" fmla="*/ 0 w 9144000"/>
              <a:gd name="connsiteY7" fmla="*/ 2184401 h 2489197"/>
              <a:gd name="connisteX8" fmla="*/ 0 w 9144000"/>
              <a:gd name="connsiteY8" fmla="*/ 304796 h 24891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0" h="2489198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8839203" y="0"/>
                </a:lnTo>
                <a:cubicBezTo>
                  <a:pt x="9007535" y="0"/>
                  <a:pt x="9144000" y="136465"/>
                  <a:pt x="9144000" y="304797"/>
                </a:cubicBezTo>
                <a:lnTo>
                  <a:pt x="9144000" y="2184401"/>
                </a:lnTo>
                <a:cubicBezTo>
                  <a:pt x="9144000" y="2352742"/>
                  <a:pt x="9007535" y="2489198"/>
                  <a:pt x="8839203" y="2489198"/>
                </a:cubicBezTo>
                <a:lnTo>
                  <a:pt x="304797" y="2489198"/>
                </a:lnTo>
                <a:cubicBezTo>
                  <a:pt x="136465" y="2489198"/>
                  <a:pt x="0" y="2352742"/>
                  <a:pt x="0" y="2184401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438403" y="3556001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药物吸收与疗效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438400" y="4775200"/>
            <a:ext cx="9220200" cy="1473200"/>
            <a:chOff x="3840" y="7520"/>
            <a:chExt cx="14520" cy="2320"/>
          </a:xfrm>
        </p:grpSpPr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3840" y="752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药物的吸收机制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3840" y="840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药物通过胃肠道吸收进入血液循环，其速度和程度受多种因素影响，如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pH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值和食物。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8880" y="752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药物的生物利用度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8880" y="840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生物利用度是指药物吸收进入全身循环的量，影响药物疗效和安全性。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3920" y="752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药物疗效的个体差异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920" y="840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不同个体对同一药物的反应可能不同，这与遗传、年龄、性别等因素有关。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0ca981134bee12cd\datas\氛围图-12001&amp;277059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口服用药定义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10972796" cy="4419600"/>
            <a:chOff x="960" y="2880"/>
            <a:chExt cx="17280" cy="6960"/>
          </a:xfrm>
        </p:grpSpPr>
        <p:pic>
          <p:nvPicPr>
            <p:cNvPr id="4" name="图片 3" descr="C:/Users/mingsheng111035/AppData/Roaming/Kingsoft/office6/wppai/generateppt/30e9395445efaf5dc7c72b409069fd8d.jpg30e9395445efaf5dc7c72b409069fd8d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t="9500" b="9500"/>
            <a:stretch>
              <a:fillRect/>
            </a:stretch>
          </p:blipFill>
          <p:spPr>
            <a:xfrm>
              <a:off x="960" y="2880"/>
              <a:ext cx="4000" cy="3240"/>
            </a:xfrm>
            <a:custGeom>
              <a:avLst/>
              <a:gdLst>
                <a:gd name="connisteX0" fmla="*/ 0 w 2540002"/>
                <a:gd name="connsiteY0" fmla="*/ 304796 h 2057400"/>
                <a:gd name="connisteX1" fmla="*/ 304796 w 2540002"/>
                <a:gd name="connsiteY1" fmla="*/ 0 h 2057400"/>
                <a:gd name="connisteX2" fmla="*/ 2540002 w 2540002"/>
                <a:gd name="connsiteY2" fmla="*/ 0 h 2057400"/>
                <a:gd name="connisteX3" fmla="*/ 2540002 w 2540002"/>
                <a:gd name="connsiteY3" fmla="*/ 2057400 h 2057400"/>
                <a:gd name="connisteX4" fmla="*/ 304796 w 2540002"/>
                <a:gd name="connsiteY4" fmla="*/ 2057400 h 2057400"/>
                <a:gd name="connisteX5" fmla="*/ 0 w 2540002"/>
                <a:gd name="connsiteY5" fmla="*/ 1752603 h 2057400"/>
                <a:gd name="connisteX6" fmla="*/ 0 w 2540002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4960" y="2880"/>
              <a:ext cx="13280" cy="3240"/>
            </a:xfrm>
            <a:custGeom>
              <a:avLst/>
              <a:gdLst>
                <a:gd name="connisteX0" fmla="*/ 0 w 8432797"/>
                <a:gd name="connsiteY0" fmla="*/ 0 h 2057400"/>
                <a:gd name="connisteX1" fmla="*/ 8128001 w 8432797"/>
                <a:gd name="connsiteY1" fmla="*/ 0 h 2057400"/>
                <a:gd name="connisteX2" fmla="*/ 8432797 w 8432797"/>
                <a:gd name="connsiteY2" fmla="*/ 304796 h 2057400"/>
                <a:gd name="connisteX3" fmla="*/ 8432797 w 8432797"/>
                <a:gd name="connsiteY3" fmla="*/ 1752603 h 2057400"/>
                <a:gd name="connisteX4" fmla="*/ 8128001 w 8432797"/>
                <a:gd name="connsiteY4" fmla="*/ 2057400 h 2057400"/>
                <a:gd name="connisteX5" fmla="*/ 0 w 8432797"/>
                <a:gd name="connsiteY5" fmla="*/ 2057400 h 2057400"/>
                <a:gd name="connisteX6" fmla="*/ 0 w 8432797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2057400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752603"/>
                  </a:lnTo>
                  <a:cubicBezTo>
                    <a:pt x="8432798" y="1920935"/>
                    <a:pt x="8296342" y="2057400"/>
                    <a:pt x="8128001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2ad5be9f2f50822270fe5a2dd9e79bf1.jpg2ad5be9f2f50822270fe5a2dd9e79bf1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t="9500" b="9500"/>
            <a:stretch>
              <a:fillRect/>
            </a:stretch>
          </p:blipFill>
          <p:spPr>
            <a:xfrm>
              <a:off x="960" y="6600"/>
              <a:ext cx="4000" cy="3240"/>
            </a:xfrm>
            <a:custGeom>
              <a:avLst/>
              <a:gdLst>
                <a:gd name="connisteX0" fmla="*/ 0 w 2540002"/>
                <a:gd name="connsiteY0" fmla="*/ 304796 h 2057400"/>
                <a:gd name="connisteX1" fmla="*/ 304796 w 2540002"/>
                <a:gd name="connsiteY1" fmla="*/ 0 h 2057400"/>
                <a:gd name="connisteX2" fmla="*/ 2540002 w 2540002"/>
                <a:gd name="connsiteY2" fmla="*/ 0 h 2057400"/>
                <a:gd name="connisteX3" fmla="*/ 2540002 w 2540002"/>
                <a:gd name="connsiteY3" fmla="*/ 2057400 h 2057400"/>
                <a:gd name="connisteX4" fmla="*/ 304796 w 2540002"/>
                <a:gd name="connsiteY4" fmla="*/ 2057400 h 2057400"/>
                <a:gd name="connisteX5" fmla="*/ 0 w 2540002"/>
                <a:gd name="connsiteY5" fmla="*/ 1752603 h 2057400"/>
                <a:gd name="connisteX6" fmla="*/ 0 w 2540002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4960" y="6600"/>
              <a:ext cx="13280" cy="3240"/>
            </a:xfrm>
            <a:custGeom>
              <a:avLst/>
              <a:gdLst>
                <a:gd name="connisteX0" fmla="*/ 0 w 8432797"/>
                <a:gd name="connsiteY0" fmla="*/ 0 h 2057400"/>
                <a:gd name="connisteX1" fmla="*/ 8128001 w 8432797"/>
                <a:gd name="connsiteY1" fmla="*/ 0 h 2057400"/>
                <a:gd name="connisteX2" fmla="*/ 8432797 w 8432797"/>
                <a:gd name="connsiteY2" fmla="*/ 304796 h 2057400"/>
                <a:gd name="connisteX3" fmla="*/ 8432797 w 8432797"/>
                <a:gd name="connsiteY3" fmla="*/ 1752603 h 2057400"/>
                <a:gd name="connisteX4" fmla="*/ 8128001 w 8432797"/>
                <a:gd name="connsiteY4" fmla="*/ 2057400 h 2057400"/>
                <a:gd name="connisteX5" fmla="*/ 0 w 8432797"/>
                <a:gd name="connsiteY5" fmla="*/ 2057400 h 2057400"/>
                <a:gd name="connisteX6" fmla="*/ 0 w 8432797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2057400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752603"/>
                  </a:lnTo>
                  <a:cubicBezTo>
                    <a:pt x="8432798" y="1920935"/>
                    <a:pt x="8296342" y="2057400"/>
                    <a:pt x="8128001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5440" y="382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口服药物的给药方式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5440" y="470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口服药物是通过嘴巴摄入，经消化系统吸收进入血液循环，发挥治疗作用。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5440" y="754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口服药物的常见类型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5440" y="842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包括片剂、胶囊、悬浮液等，根据药物特性和患者需求选择合适剂型。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口服用药的操作流程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执行发药查对制度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54b2da57734de40f\datas\装饰-12001&amp;107726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4" name="组合 23"/>
          <p:cNvGrpSpPr/>
          <p:nvPr/>
        </p:nvGrpSpPr>
        <p:grpSpPr>
          <a:xfrm>
            <a:off x="609600" y="1828800"/>
            <a:ext cx="9144004" cy="4419604"/>
            <a:chOff x="960" y="2880"/>
            <a:chExt cx="14400" cy="6960"/>
          </a:xfrm>
        </p:grpSpPr>
        <p:pic>
          <p:nvPicPr>
            <p:cNvPr id="6" name="图片 5" descr="C:/Users/mingsheng111035/AppData/Roaming/Kingsoft/office6/wppai/generateppt/191fe9fbc315a21a325272ddb872489a.jpg191fe9fbc315a21a325272ddb872489a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6618" r="12265"/>
            <a:stretch>
              <a:fillRect/>
            </a:stretch>
          </p:blipFill>
          <p:spPr>
            <a:xfrm>
              <a:off x="960" y="2880"/>
              <a:ext cx="4479" cy="3680"/>
            </a:xfrm>
            <a:custGeom>
              <a:avLst/>
              <a:gdLst>
                <a:gd name="connisteX0" fmla="*/ 0 w 2844798"/>
                <a:gd name="connsiteY0" fmla="*/ 304796 h 2336804"/>
                <a:gd name="connisteX1" fmla="*/ 304796 w 2844798"/>
                <a:gd name="connsiteY1" fmla="*/ 0 h 2336804"/>
                <a:gd name="connisteX2" fmla="*/ 2540002 w 2844798"/>
                <a:gd name="connsiteY2" fmla="*/ 0 h 2336804"/>
                <a:gd name="connisteX3" fmla="*/ 2844798 w 2844798"/>
                <a:gd name="connsiteY3" fmla="*/ 304796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6560"/>
              <a:ext cx="4480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777995 h 2082802"/>
                <a:gd name="connisteX3" fmla="*/ 2540002 w 2844798"/>
                <a:gd name="connsiteY3" fmla="*/ 2082802 h 2082802"/>
                <a:gd name="connisteX4" fmla="*/ 304796 w 2844798"/>
                <a:gd name="connsiteY4" fmla="*/ 2082802 h 2082802"/>
                <a:gd name="connisteX5" fmla="*/ 0 w 2844798"/>
                <a:gd name="connsiteY5" fmla="*/ 1777995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777996"/>
                  </a:lnTo>
                  <a:cubicBezTo>
                    <a:pt x="2844799" y="1946337"/>
                    <a:pt x="2708343" y="2082802"/>
                    <a:pt x="2540002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5920" y="2880"/>
              <a:ext cx="4480" cy="3280"/>
            </a:xfrm>
            <a:custGeom>
              <a:avLst/>
              <a:gdLst>
                <a:gd name="connisteX0" fmla="*/ 0 w 2844798"/>
                <a:gd name="connsiteY0" fmla="*/ 304796 h 2082802"/>
                <a:gd name="connisteX1" fmla="*/ 304796 w 2844798"/>
                <a:gd name="connsiteY1" fmla="*/ 0 h 2082802"/>
                <a:gd name="connisteX2" fmla="*/ 2540002 w 2844798"/>
                <a:gd name="connsiteY2" fmla="*/ 0 h 2082802"/>
                <a:gd name="connisteX3" fmla="*/ 2844798 w 2844798"/>
                <a:gd name="connsiteY3" fmla="*/ 304796 h 2082802"/>
                <a:gd name="connisteX4" fmla="*/ 2844798 w 2844798"/>
                <a:gd name="connsiteY4" fmla="*/ 2082802 h 2082802"/>
                <a:gd name="connisteX5" fmla="*/ 0 w 2844798"/>
                <a:gd name="connsiteY5" fmla="*/ 2082802 h 2082802"/>
                <a:gd name="connisteX6" fmla="*/ 0 w 2844798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70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核对患者信息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792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确保药物与患者医嘱相符，避免发错药，保障患者安全。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5" name="图片 14" descr="C:/Users/mingsheng111035/AppData/Roaming/Kingsoft/office6/wppai/generateppt/a5096e1569a42849919543e4e7868f8c.jpga5096e1569a42849919543e4e7868f8c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r="17021"/>
            <a:stretch>
              <a:fillRect/>
            </a:stretch>
          </p:blipFill>
          <p:spPr>
            <a:xfrm>
              <a:off x="5920" y="6160"/>
              <a:ext cx="4479" cy="3680"/>
            </a:xfrm>
            <a:custGeom>
              <a:avLst/>
              <a:gdLst>
                <a:gd name="connisteX0" fmla="*/ 0 w 2844798"/>
                <a:gd name="connsiteY0" fmla="*/ 0 h 2336804"/>
                <a:gd name="connisteX1" fmla="*/ 2844798 w 2844798"/>
                <a:gd name="connsiteY1" fmla="*/ 0 h 2336804"/>
                <a:gd name="connisteX2" fmla="*/ 2844798 w 2844798"/>
                <a:gd name="connsiteY2" fmla="*/ 2031997 h 2336804"/>
                <a:gd name="connisteX3" fmla="*/ 2540002 w 2844798"/>
                <a:gd name="connsiteY3" fmla="*/ 2336804 h 2336804"/>
                <a:gd name="connisteX4" fmla="*/ 304796 w 2844798"/>
                <a:gd name="connsiteY4" fmla="*/ 2336804 h 2336804"/>
                <a:gd name="connisteX5" fmla="*/ 0 w 2844798"/>
                <a:gd name="connsiteY5" fmla="*/ 2031997 h 2336804"/>
                <a:gd name="connisteX6" fmla="*/ 0 w 2844798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0"/>
                  </a:moveTo>
                  <a:lnTo>
                    <a:pt x="2844799" y="0"/>
                  </a:lnTo>
                  <a:lnTo>
                    <a:pt x="2844799" y="2031998"/>
                  </a:lnTo>
                  <a:cubicBezTo>
                    <a:pt x="2844799" y="2200339"/>
                    <a:pt x="2708343" y="2336804"/>
                    <a:pt x="2540002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8" name="图片 17" descr="C:/Users/mingsheng111035/AppData/Roaming/Kingsoft/office6/wppai/generateppt/3d127b65d7df3b725d348572072f23e7.jpg3d127b65d7df3b725d348572072f23e7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9441" t="-14" r="9441" b="14"/>
            <a:stretch>
              <a:fillRect/>
            </a:stretch>
          </p:blipFill>
          <p:spPr>
            <a:xfrm>
              <a:off x="10880" y="2880"/>
              <a:ext cx="4479" cy="3680"/>
            </a:xfrm>
            <a:custGeom>
              <a:avLst/>
              <a:gdLst>
                <a:gd name="connisteX0" fmla="*/ 0 w 2844798"/>
                <a:gd name="connsiteY0" fmla="*/ 304796 h 2336804"/>
                <a:gd name="connisteX1" fmla="*/ 304796 w 2844798"/>
                <a:gd name="connsiteY1" fmla="*/ 0 h 2336804"/>
                <a:gd name="connisteX2" fmla="*/ 2540002 w 2844798"/>
                <a:gd name="connsiteY2" fmla="*/ 0 h 2336804"/>
                <a:gd name="connisteX3" fmla="*/ 2844798 w 2844798"/>
                <a:gd name="connsiteY3" fmla="*/ 304796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1" name="任意多边形 20"/>
            <p:cNvSpPr/>
            <p:nvPr>
              <p:custDataLst>
                <p:tags r:id="rId18"/>
              </p:custDataLst>
            </p:nvPr>
          </p:nvSpPr>
          <p:spPr>
            <a:xfrm>
              <a:off x="10880" y="6560"/>
              <a:ext cx="4480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777995 h 2082802"/>
                <a:gd name="connisteX3" fmla="*/ 2540002 w 2844798"/>
                <a:gd name="connsiteY3" fmla="*/ 2082802 h 2082802"/>
                <a:gd name="connisteX4" fmla="*/ 304796 w 2844798"/>
                <a:gd name="connsiteY4" fmla="*/ 2082802 h 2082802"/>
                <a:gd name="connisteX5" fmla="*/ 0 w 2844798"/>
                <a:gd name="connsiteY5" fmla="*/ 1777995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777996"/>
                  </a:lnTo>
                  <a:cubicBezTo>
                    <a:pt x="2844799" y="1946337"/>
                    <a:pt x="2708343" y="2082802"/>
                    <a:pt x="2540002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6400" y="3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检查药物有效期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6400" y="424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仔细检查药物包装上的有效期，确保发放的药物在有效期内。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1360" y="70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记录发药详情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11360" y="792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详细记录发药时间、药物名称、剂量等信息，便于追踪和管理。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服药方法与送服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7390765" cy="4418965"/>
          </a:xfrm>
          <a:custGeom>
            <a:avLst/>
            <a:gdLst>
              <a:gd name="connisteX0" fmla="*/ 0 w 7391396"/>
              <a:gd name="connsiteY0" fmla="*/ 304796 h 4419596"/>
              <a:gd name="connisteX1" fmla="*/ 304796 w 7391396"/>
              <a:gd name="connsiteY1" fmla="*/ 0 h 4419596"/>
              <a:gd name="connisteX2" fmla="*/ 7391396 w 7391396"/>
              <a:gd name="connsiteY2" fmla="*/ 0 h 4419596"/>
              <a:gd name="connisteX3" fmla="*/ 7391396 w 7391396"/>
              <a:gd name="connsiteY3" fmla="*/ 4419596 h 4419596"/>
              <a:gd name="connisteX4" fmla="*/ 304796 w 7391396"/>
              <a:gd name="connsiteY4" fmla="*/ 4419596 h 4419596"/>
              <a:gd name="connisteX5" fmla="*/ 0 w 7391396"/>
              <a:gd name="connsiteY5" fmla="*/ 4114800 h 4419596"/>
              <a:gd name="connisteX6" fmla="*/ 0 w 73913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7391397" y="0"/>
                </a:lnTo>
                <a:lnTo>
                  <a:pt x="73913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066800" y="2362200"/>
            <a:ext cx="6553200" cy="3352800"/>
            <a:chOff x="1680" y="3720"/>
            <a:chExt cx="10320" cy="528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正确测量药物剂量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使用量杯或药匙准确量取液体药物，避免剂量错误影响疗效。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服药姿势的指导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指导患者采取正确的坐姿或站姿，避免躺着服药导致食道损伤。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714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选择合适的送服方式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14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根据药物类型选择水、牛奶或果汁等送服，以减少胃部不适。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14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服药后注意事项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14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服药后应保持直立</a:t>
              </a:r>
              <a:r>
                <a:rPr lang="en-US" altLang="zh-CN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30</a:t>
              </a: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分钟，避免立即躺下，确保药物顺利进入胃部。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2" name="图片 11" descr="C:/Users/mingsheng111035/AppData/Roaming/Kingsoft/office6/wppai/generateppt/3ae64069488cb803b04e4053b365afc4.jpg3ae64069488cb803b04e4053b365afc4"/>
          <p:cNvPicPr preferRelativeResize="0"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9477" r="9477"/>
          <a:stretch>
            <a:fillRect/>
          </a:stretch>
        </p:blipFill>
        <p:spPr>
          <a:xfrm>
            <a:off x="8001000" y="1828800"/>
            <a:ext cx="3581400" cy="4418965"/>
          </a:xfrm>
          <a:custGeom>
            <a:avLst/>
            <a:gdLst>
              <a:gd name="connisteX0" fmla="*/ 0 w 3581403"/>
              <a:gd name="connsiteY0" fmla="*/ 0 h 4419596"/>
              <a:gd name="connisteX1" fmla="*/ 3276596 w 3581403"/>
              <a:gd name="connsiteY1" fmla="*/ 0 h 4419596"/>
              <a:gd name="connisteX2" fmla="*/ 3581403 w 3581403"/>
              <a:gd name="connsiteY2" fmla="*/ 304796 h 4419596"/>
              <a:gd name="connisteX3" fmla="*/ 3581403 w 3581403"/>
              <a:gd name="connsiteY3" fmla="*/ 4114800 h 4419596"/>
              <a:gd name="connisteX4" fmla="*/ 3276596 w 3581403"/>
              <a:gd name="connsiteY4" fmla="*/ 4419596 h 4419596"/>
              <a:gd name="connisteX5" fmla="*/ 0 w 3581403"/>
              <a:gd name="connsiteY5" fmla="*/ 4419596 h 4419596"/>
              <a:gd name="connisteX6" fmla="*/ 0 w 35814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0"/>
                </a:moveTo>
                <a:lnTo>
                  <a:pt x="3276597" y="0"/>
                </a:lnTo>
                <a:cubicBezTo>
                  <a:pt x="3444938" y="0"/>
                  <a:pt x="3581403" y="136465"/>
                  <a:pt x="3581403" y="304797"/>
                </a:cubicBezTo>
                <a:lnTo>
                  <a:pt x="3581403" y="4114800"/>
                </a:lnTo>
                <a:cubicBezTo>
                  <a:pt x="3581403" y="4283141"/>
                  <a:pt x="3444938" y="4419597"/>
                  <a:pt x="32765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药物剂量与配伍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09600" y="1828800"/>
            <a:ext cx="9220200" cy="1117600"/>
            <a:chOff x="960" y="2880"/>
            <a:chExt cx="14520" cy="176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288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28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确定药物剂量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36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根据患者年龄、体重和病情，精确计算药物剂量，确保疗效与安全。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8520" y="288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8760" y="28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药物配伍禁忌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8760" y="36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注意药物间的相互作用，避免配伍禁忌，防止降低药效或产生不良反应。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0" name="图片 9" descr="C:/Users/mingsheng111035/AppData/Roaming/Kingsoft/office6/wppai/generateppt/5aa71fed-cea8-413e-a59d-c4cafbe9450f.jpg5aa71fed-cea8-413e-a59d-c4cafbe9450f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618" r="618"/>
          <a:stretch>
            <a:fillRect/>
          </a:stretch>
        </p:blipFill>
        <p:spPr>
          <a:xfrm>
            <a:off x="609603" y="3403598"/>
            <a:ext cx="10972800" cy="2844165"/>
          </a:xfrm>
          <a:custGeom>
            <a:avLst/>
            <a:gdLst>
              <a:gd name="connisteX0" fmla="*/ 0 w 10972800"/>
              <a:gd name="connsiteY0" fmla="*/ 304796 h 2844798"/>
              <a:gd name="connisteX1" fmla="*/ 304796 w 10972800"/>
              <a:gd name="connsiteY1" fmla="*/ 0 h 2844798"/>
              <a:gd name="connisteX2" fmla="*/ 10668003 w 10972800"/>
              <a:gd name="connsiteY2" fmla="*/ 0 h 2844798"/>
              <a:gd name="connisteX3" fmla="*/ 10972800 w 10972800"/>
              <a:gd name="connsiteY3" fmla="*/ 304796 h 2844798"/>
              <a:gd name="connisteX4" fmla="*/ 10972800 w 10972800"/>
              <a:gd name="connsiteY4" fmla="*/ 2540002 h 2844798"/>
              <a:gd name="connisteX5" fmla="*/ 10668003 w 10972800"/>
              <a:gd name="connsiteY5" fmla="*/ 2844798 h 2844798"/>
              <a:gd name="connisteX6" fmla="*/ 304796 w 10972800"/>
              <a:gd name="connsiteY6" fmla="*/ 2844798 h 2844798"/>
              <a:gd name="connisteX7" fmla="*/ 0 w 10972800"/>
              <a:gd name="connsiteY7" fmla="*/ 2540002 h 2844798"/>
              <a:gd name="connisteX8" fmla="*/ 0 w 10972800"/>
              <a:gd name="connsiteY8" fmla="*/ 304796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540002"/>
                </a:lnTo>
                <a:cubicBezTo>
                  <a:pt x="10972800" y="2708343"/>
                  <a:pt x="10836335" y="2844799"/>
                  <a:pt x="10668003" y="2844799"/>
                </a:cubicBezTo>
                <a:lnTo>
                  <a:pt x="304797" y="2844799"/>
                </a:lnTo>
                <a:cubicBezTo>
                  <a:pt x="136465" y="2844799"/>
                  <a:pt x="0" y="2708343"/>
                  <a:pt x="0" y="2540002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ags/tag106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7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8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09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1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12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1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1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e478ef54-2355-4d5f-b2ac-ddab1669b4d4.jpg?Expires=1772089360&amp;AWSAccessKeyId=AKLT9NSy7kh8TIS1UzNqLRY2&amp;Signature=gWiz7T8Rk2urGHKf5666GQLxOFs%3D&quot;}*auto_ai_ai_*1740553353406_1.149_4b5987847e36-slide-3"/>
</p:tagLst>
</file>

<file path=ppt/tags/tag11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2.xml><?xml version="1.0" encoding="utf-8"?>
<p:tagLst xmlns:p="http://schemas.openxmlformats.org/presentationml/2006/main">
  <p:tag name="KSO_WM_FIGMA_LIMIT" val=""/>
  <p:tag name="KSO_WM_FIGMA_SLIDE_GROUP" val="52"/>
  <p:tag name="KSO_WM_SLIDE_TYPE" val="text"/>
  <p:tag name="KSO_WM_TEMPLATE_SUBCATEGORY" val="29"/>
</p:tagLst>
</file>

<file path=ppt/tags/tag12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17968917&quot;}*auto_galley_ai_*1740553353406_1.149_4b5987847e36-slide-4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211344927472&quot;}*auto_galley_ai_*1740553353406_1.149_4b5987847e36-slide-4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3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13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36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3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3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3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940800792&quot;}*auto_galley_ai_*1740553353406_1.149_4b5987847e36-slide-6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93158785&quot;}*auto_galley_ai_*1740553353406_1.149_4b5987847e36-slide-6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59631626&quot;}*auto_galley_ai_*1740553353406_1.149_4b5987847e36-slide-6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3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15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5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292698638&quot;}*auto_galley_ai_*1740553353406_1.149_4b5987847e36-slide-7"/>
</p:tagLst>
</file>

<file path=ppt/tags/tag165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</p:tagLst>
</file>

<file path=ppt/tags/tag16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5aa71fed-cea8-413e-a59d-c4cafbe9450f.jpg?Expires=1772089359&amp;AWSAccessKeyId=AKLT9NSy7kh8TIS1UzNqLRY2&amp;Signature=kCURD9nn%2BdZZqw9NGrDFAK13Bf8%3D&quot;}*auto_ai_ai_*1740553353406_1.149_4b5987847e36-slide-8"/>
</p:tagLst>
</file>

<file path=ppt/tags/tag175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17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7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78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7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482149255&quot;}*auto_galley_ai_*1740553353406_1.149_4b5987847e36-slide-10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3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19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ad77c801-cc57-4007-ba1a-80c4b3a4b2be.jpg?Expires=1772089362&amp;AWSAccessKeyId=AKLT9NSy7kh8TIS1UzNqLRY2&amp;Signature=YTG5HBCIKqKG0hrWqd2jWLWQafU%3D&quot;}*auto_ai_ai_*1740553353406_1.149_4b5987847e36-slide-11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4131c49f-f5aa-463c-a620-1ce32c30f1c8.jpg?Expires=1772089361&amp;AWSAccessKeyId=AKLT9NSy7kh8TIS1UzNqLRY2&amp;Signature=U7wdZM%2F8gNYp9B%2FdHgn2JwXVpu4%3D&quot;}*auto_ai_ai_*1740553353406_1.149_4b5987847e36-slide-11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5.xml><?xml version="1.0" encoding="utf-8"?>
<p:tagLst xmlns:p="http://schemas.openxmlformats.org/presentationml/2006/main">
  <p:tag name="KSO_WM_FIGMA_LIMIT" val=""/>
  <p:tag name="KSO_WM_FIGMA_SLIDE_GROUP" val="3"/>
  <p:tag name="KSO_WM_SLIDE_TYPE" val="text"/>
  <p:tag name="KSO_WM_TEMPLATE_SUBCATEGORY" val="29"/>
</p:tagLst>
</file>

<file path=ppt/tags/tag20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211398716669&quot;}*auto_galley_ai_*1740553353406_1.149_4b5987847e36-slide-12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22.xml><?xml version="1.0" encoding="utf-8"?>
<p:tagLst xmlns:p="http://schemas.openxmlformats.org/presentationml/2006/main">
  <p:tag name="KSO_WM_FIGMA_LIMIT" val=""/>
  <p:tag name="KSO_WM_FIGMA_SLIDE_GROUP" val="7"/>
  <p:tag name="KSO_WM_SLIDE_TYPE" val="text"/>
  <p:tag name="KSO_WM_TEMPLATE_SUBCATEGORY" val="29"/>
</p:tagLst>
</file>

<file path=ppt/tags/tag22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2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15aacd3c-7b93-4574-8264-a9f469b4ff11.jpg?Expires=1772089364&amp;AWSAccessKeyId=AKLT9NSy7kh8TIS1UzNqLRY2&amp;Signature=LqXUjSukOaf%2FjRWZp30pn%2BNw8eM%3D&quot;}*auto_ai_ai_*1740553353406_1.149_4b5987847e36-slide-13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4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23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3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37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3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11925801&quot;}*auto_galley_ai_*1740553353406_1.149_4b5987847e36-slide-15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46644839&quot;}*auto_galley_ai_*1740553353406_1.149_4b5987847e36-slide-15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67903916&quot;}*auto_galley_ai_*1740553353406_1.149_4b5987847e36-slide-15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1449500114&quot;}*auto_galley_ai_*1740553353406_1.149_4b5987847e36-slide-15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2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25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5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5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70114617&quot;}*auto_galley_ai_*1740553353406_1.149_4b5987847e36-slide-16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476559879&quot;}*auto_galley_ai_*1740553353406_1.149_4b5987847e36-slide-16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407889611&quot;}*auto_galley_ai_*1740553353406_1.149_4b5987847e36-slide-16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9.xml><?xml version="1.0" encoding="utf-8"?>
<p:tagLst xmlns:p="http://schemas.openxmlformats.org/presentationml/2006/main">
  <p:tag name="KSO_WM_FIGMA_LIMIT" val=""/>
  <p:tag name="KSO_WM_FIGMA_SLIDE_GROUP" val="49"/>
  <p:tag name="KSO_WM_SLIDE_TYPE" val="text"/>
  <p:tag name="KSO_WM_TEMPLATE_SUBCATEGORY" val="29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7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272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273.xml><?xml version="1.0" encoding="utf-8"?>
<p:tagLst xmlns:p="http://schemas.openxmlformats.org/presentationml/2006/main">
  <p:tag name="KSO_WM_PRESENTATION_SOURCE" val="WPPAIGeneratePPT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4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1496</Words>
  <Application>WPS 演示</Application>
  <PresentationFormat>宽屏</PresentationFormat>
  <Paragraphs>197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2025-02-26T07:03:14Z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D687928C3EE04CE4A4E445FAA79FF62D_13</vt:lpwstr>
  </property>
  <property fmtid="{D5CDD505-2E9C-101B-9397-08002B2CF9AE}" pid="3" name="KSOProductBuildVer">
    <vt:lpwstr>2052-12.1.0.20305</vt:lpwstr>
  </property>
</Properties>
</file>