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287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3807eb5a39044d3\datas\&#35013;&#39280;-12001&amp;67924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3807eb5a39044d3\datas\&#27675;&#22260;&#22270;-12001&amp;6786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3807eb5a39044d3\datas\&#35013;&#39280;-12001&amp;67929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3807eb5a39044d3\datas\氛围图-12001&amp;6786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3807eb5a39044d3\datas\装饰-12001&amp;67924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3807eb5a39044d3\datas\装饰-12001&amp;67929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image" Target="C:/Users/mingsheng111035/AppData/Local/Temp/figmazip/slide_26656bfd7b4ca973\datas\&#35013;&#39280;-12001&amp;532452.png" TargetMode="External"/><Relationship Id="rId5" Type="http://schemas.openxmlformats.org/officeDocument/2006/relationships/image" Target="../media/image18.png"/><Relationship Id="rId4" Type="http://schemas.openxmlformats.org/officeDocument/2006/relationships/tags" Target="../tags/tag190.xml"/><Relationship Id="rId3" Type="http://schemas.openxmlformats.org/officeDocument/2006/relationships/image" Target="../media/image6.png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05.xml"/><Relationship Id="rId20" Type="http://schemas.openxmlformats.org/officeDocument/2006/relationships/tags" Target="../tags/tag204.xml"/><Relationship Id="rId2" Type="http://schemas.openxmlformats.org/officeDocument/2006/relationships/image" Target="../media/image17.jpeg"/><Relationship Id="rId19" Type="http://schemas.openxmlformats.org/officeDocument/2006/relationships/tags" Target="../tags/tag203.xml"/><Relationship Id="rId18" Type="http://schemas.openxmlformats.org/officeDocument/2006/relationships/tags" Target="../tags/tag202.xml"/><Relationship Id="rId17" Type="http://schemas.openxmlformats.org/officeDocument/2006/relationships/tags" Target="../tags/tag201.xml"/><Relationship Id="rId16" Type="http://schemas.openxmlformats.org/officeDocument/2006/relationships/tags" Target="../tags/tag200.xml"/><Relationship Id="rId15" Type="http://schemas.openxmlformats.org/officeDocument/2006/relationships/tags" Target="../tags/tag199.xml"/><Relationship Id="rId14" Type="http://schemas.openxmlformats.org/officeDocument/2006/relationships/tags" Target="../tags/tag198.xml"/><Relationship Id="rId13" Type="http://schemas.openxmlformats.org/officeDocument/2006/relationships/tags" Target="../tags/tag197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tags" Target="../tags/tag18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tags" Target="../tags/tag20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image" Target="C:/Users/mingsheng111035/AppData/Local/Temp/figmazip/slide_edd40db412944bc9\datas\&#27675;&#22260;&#22270;-12001&amp;195791.png" TargetMode="External"/><Relationship Id="rId3" Type="http://schemas.openxmlformats.org/officeDocument/2006/relationships/image" Target="../media/image20.png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234.xml"/><Relationship Id="rId25" Type="http://schemas.openxmlformats.org/officeDocument/2006/relationships/tags" Target="../tags/tag233.xml"/><Relationship Id="rId24" Type="http://schemas.openxmlformats.org/officeDocument/2006/relationships/tags" Target="../tags/tag232.xml"/><Relationship Id="rId23" Type="http://schemas.openxmlformats.org/officeDocument/2006/relationships/tags" Target="../tags/tag231.xml"/><Relationship Id="rId22" Type="http://schemas.openxmlformats.org/officeDocument/2006/relationships/tags" Target="../tags/tag230.xml"/><Relationship Id="rId21" Type="http://schemas.openxmlformats.org/officeDocument/2006/relationships/image" Target="../media/image24.jpeg"/><Relationship Id="rId20" Type="http://schemas.openxmlformats.org/officeDocument/2006/relationships/tags" Target="../tags/tag229.xml"/><Relationship Id="rId2" Type="http://schemas.openxmlformats.org/officeDocument/2006/relationships/tags" Target="../tags/tag217.xml"/><Relationship Id="rId19" Type="http://schemas.openxmlformats.org/officeDocument/2006/relationships/tags" Target="../tags/tag228.xml"/><Relationship Id="rId18" Type="http://schemas.openxmlformats.org/officeDocument/2006/relationships/image" Target="../media/image23.jpeg"/><Relationship Id="rId17" Type="http://schemas.openxmlformats.org/officeDocument/2006/relationships/tags" Target="../tags/tag227.xml"/><Relationship Id="rId16" Type="http://schemas.openxmlformats.org/officeDocument/2006/relationships/tags" Target="../tags/tag226.xml"/><Relationship Id="rId15" Type="http://schemas.openxmlformats.org/officeDocument/2006/relationships/tags" Target="../tags/tag225.xml"/><Relationship Id="rId14" Type="http://schemas.openxmlformats.org/officeDocument/2006/relationships/tags" Target="../tags/tag224.xml"/><Relationship Id="rId13" Type="http://schemas.openxmlformats.org/officeDocument/2006/relationships/image" Target="../media/image22.jpeg"/><Relationship Id="rId12" Type="http://schemas.openxmlformats.org/officeDocument/2006/relationships/tags" Target="../tags/tag223.xml"/><Relationship Id="rId11" Type="http://schemas.openxmlformats.org/officeDocument/2006/relationships/tags" Target="../tags/tag222.xml"/><Relationship Id="rId10" Type="http://schemas.openxmlformats.org/officeDocument/2006/relationships/image" Target="../media/image6.png"/><Relationship Id="rId1" Type="http://schemas.openxmlformats.org/officeDocument/2006/relationships/tags" Target="../tags/tag21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tags" Target="../tags/tag23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image" Target="../media/image6.png"/><Relationship Id="rId7" Type="http://schemas.openxmlformats.org/officeDocument/2006/relationships/image" Target="../media/image25.jpeg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image" Target="C:/Users/mingsheng111035/AppData/Local/Temp/figmazip/slide_0b72698283799db5\datas\&#35013;&#39280;-12001&amp;73527.png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53.xml"/><Relationship Id="rId21" Type="http://schemas.openxmlformats.org/officeDocument/2006/relationships/tags" Target="../tags/tag252.xml"/><Relationship Id="rId20" Type="http://schemas.openxmlformats.org/officeDocument/2006/relationships/tags" Target="../tags/tag251.xml"/><Relationship Id="rId2" Type="http://schemas.openxmlformats.org/officeDocument/2006/relationships/tags" Target="../tags/tag239.xml"/><Relationship Id="rId19" Type="http://schemas.openxmlformats.org/officeDocument/2006/relationships/tags" Target="../tags/tag250.xml"/><Relationship Id="rId18" Type="http://schemas.openxmlformats.org/officeDocument/2006/relationships/tags" Target="../tags/tag249.xml"/><Relationship Id="rId17" Type="http://schemas.openxmlformats.org/officeDocument/2006/relationships/tags" Target="../tags/tag248.xml"/><Relationship Id="rId16" Type="http://schemas.openxmlformats.org/officeDocument/2006/relationships/image" Target="../media/image27.jpeg"/><Relationship Id="rId15" Type="http://schemas.openxmlformats.org/officeDocument/2006/relationships/tags" Target="../tags/tag247.xml"/><Relationship Id="rId14" Type="http://schemas.openxmlformats.org/officeDocument/2006/relationships/tags" Target="../tags/tag246.xml"/><Relationship Id="rId13" Type="http://schemas.openxmlformats.org/officeDocument/2006/relationships/tags" Target="../tags/tag245.xml"/><Relationship Id="rId12" Type="http://schemas.openxmlformats.org/officeDocument/2006/relationships/tags" Target="../tags/tag244.xml"/><Relationship Id="rId11" Type="http://schemas.openxmlformats.org/officeDocument/2006/relationships/image" Target="../media/image26.jpeg"/><Relationship Id="rId10" Type="http://schemas.openxmlformats.org/officeDocument/2006/relationships/tags" Target="../tags/tag243.xml"/><Relationship Id="rId1" Type="http://schemas.openxmlformats.org/officeDocument/2006/relationships/tags" Target="../tags/tag23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image" Target="C:/Users/mingsheng111035/AppData/Local/Temp/figmazip/slide_20146e758e9fa581\datas\&#35013;&#39280;-12001&amp;318669.png" TargetMode="External"/><Relationship Id="rId6" Type="http://schemas.openxmlformats.org/officeDocument/2006/relationships/image" Target="../media/image29.png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image" Target="C:/Users/mingsheng111035/AppData/Local/Temp/figmazip/slide_20146e758e9fa581\datas\&#27675;&#22260;&#22270;-12001&amp;318641.png" TargetMode="Externa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68.xml"/><Relationship Id="rId20" Type="http://schemas.openxmlformats.org/officeDocument/2006/relationships/tags" Target="../tags/tag267.xml"/><Relationship Id="rId2" Type="http://schemas.openxmlformats.org/officeDocument/2006/relationships/image" Target="../media/image28.png"/><Relationship Id="rId19" Type="http://schemas.openxmlformats.org/officeDocument/2006/relationships/tags" Target="../tags/tag266.xml"/><Relationship Id="rId18" Type="http://schemas.openxmlformats.org/officeDocument/2006/relationships/tags" Target="../tags/tag265.xml"/><Relationship Id="rId17" Type="http://schemas.openxmlformats.org/officeDocument/2006/relationships/tags" Target="../tags/tag264.xml"/><Relationship Id="rId16" Type="http://schemas.openxmlformats.org/officeDocument/2006/relationships/tags" Target="../tags/tag263.xml"/><Relationship Id="rId15" Type="http://schemas.openxmlformats.org/officeDocument/2006/relationships/tags" Target="../tags/tag262.xml"/><Relationship Id="rId14" Type="http://schemas.openxmlformats.org/officeDocument/2006/relationships/tags" Target="../tags/tag261.xml"/><Relationship Id="rId13" Type="http://schemas.openxmlformats.org/officeDocument/2006/relationships/tags" Target="../tags/tag260.xml"/><Relationship Id="rId12" Type="http://schemas.openxmlformats.org/officeDocument/2006/relationships/tags" Target="../tags/tag259.xml"/><Relationship Id="rId11" Type="http://schemas.openxmlformats.org/officeDocument/2006/relationships/image" Target="../media/image6.png"/><Relationship Id="rId10" Type="http://schemas.openxmlformats.org/officeDocument/2006/relationships/image" Target="../media/image30.jpeg"/><Relationship Id="rId1" Type="http://schemas.openxmlformats.org/officeDocument/2006/relationships/tags" Target="../tags/tag25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77.xml"/><Relationship Id="rId8" Type="http://schemas.openxmlformats.org/officeDocument/2006/relationships/tags" Target="../tags/tag276.xml"/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83.xml"/><Relationship Id="rId16" Type="http://schemas.openxmlformats.org/officeDocument/2006/relationships/image" Target="../media/image6.png"/><Relationship Id="rId15" Type="http://schemas.openxmlformats.org/officeDocument/2006/relationships/image" Target="../media/image31.jpeg"/><Relationship Id="rId14" Type="http://schemas.openxmlformats.org/officeDocument/2006/relationships/tags" Target="../tags/tag282.xml"/><Relationship Id="rId13" Type="http://schemas.openxmlformats.org/officeDocument/2006/relationships/tags" Target="../tags/tag281.xml"/><Relationship Id="rId12" Type="http://schemas.openxmlformats.org/officeDocument/2006/relationships/tags" Target="../tags/tag280.xml"/><Relationship Id="rId11" Type="http://schemas.openxmlformats.org/officeDocument/2006/relationships/tags" Target="../tags/tag279.xml"/><Relationship Id="rId10" Type="http://schemas.openxmlformats.org/officeDocument/2006/relationships/tags" Target="../tags/tag278.xml"/><Relationship Id="rId1" Type="http://schemas.openxmlformats.org/officeDocument/2006/relationships/tags" Target="../tags/tag26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" Type="http://schemas.openxmlformats.org/officeDocument/2006/relationships/tags" Target="../tags/tag28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image" Target="C:/Users/mingsheng111035/AppData/Local/Temp/figmazip/slide_bbd419919d20048f\datas\&#35013;&#39280;-12001&amp;330974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14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23.xml"/><Relationship Id="rId14" Type="http://schemas.openxmlformats.org/officeDocument/2006/relationships/image" Target="../media/image6.png"/><Relationship Id="rId13" Type="http://schemas.openxmlformats.org/officeDocument/2006/relationships/image" Target="../media/image5.png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image" Target="C:/Users/mingsheng111035/AppData/Local/Temp/figmazip/slide_c29c197b603ba04a\datas\&#35013;&#39280;-12001&amp;129943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image" Target="C:/Users/mingsheng111035/AppData/Local/Temp/figmazip/slide_c29c197b603ba04a\datas\&#27675;&#22260;&#22270;-12001&amp;129839.png" TargetMode="External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140.xml"/><Relationship Id="rId24" Type="http://schemas.openxmlformats.org/officeDocument/2006/relationships/tags" Target="../tags/tag139.xml"/><Relationship Id="rId23" Type="http://schemas.openxmlformats.org/officeDocument/2006/relationships/tags" Target="../tags/tag138.xml"/><Relationship Id="rId22" Type="http://schemas.openxmlformats.org/officeDocument/2006/relationships/tags" Target="../tags/tag137.xml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image" Target="../media/image7.png"/><Relationship Id="rId19" Type="http://schemas.openxmlformats.org/officeDocument/2006/relationships/image" Target="../media/image10.jpeg"/><Relationship Id="rId18" Type="http://schemas.openxmlformats.org/officeDocument/2006/relationships/tags" Target="../tags/tag134.xml"/><Relationship Id="rId17" Type="http://schemas.openxmlformats.org/officeDocument/2006/relationships/tags" Target="../tags/tag133.xml"/><Relationship Id="rId16" Type="http://schemas.openxmlformats.org/officeDocument/2006/relationships/tags" Target="../tags/tag132.xml"/><Relationship Id="rId15" Type="http://schemas.openxmlformats.org/officeDocument/2006/relationships/image" Target="../media/image9.jpeg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image" Target="../media/image6.png"/><Relationship Id="rId11" Type="http://schemas.openxmlformats.org/officeDocument/2006/relationships/image" Target="../media/image8.jpeg"/><Relationship Id="rId10" Type="http://schemas.openxmlformats.org/officeDocument/2006/relationships/tags" Target="../tags/tag129.xml"/><Relationship Id="rId1" Type="http://schemas.openxmlformats.org/officeDocument/2006/relationships/tags" Target="../tags/tag12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image" Target="C:/Users/mingsheng111035/AppData/Local/Temp/figmazip/slide_bd8aa485b68ffb4c\datas\&#35013;&#39280;-12001&amp;106035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56.xml"/><Relationship Id="rId17" Type="http://schemas.openxmlformats.org/officeDocument/2006/relationships/tags" Target="../tags/tag155.xml"/><Relationship Id="rId16" Type="http://schemas.openxmlformats.org/officeDocument/2006/relationships/tags" Target="../tags/tag154.xml"/><Relationship Id="rId15" Type="http://schemas.openxmlformats.org/officeDocument/2006/relationships/tags" Target="../tags/tag153.xml"/><Relationship Id="rId14" Type="http://schemas.openxmlformats.org/officeDocument/2006/relationships/image" Target="../media/image12.jpeg"/><Relationship Id="rId13" Type="http://schemas.openxmlformats.org/officeDocument/2006/relationships/tags" Target="../tags/tag152.xml"/><Relationship Id="rId12" Type="http://schemas.openxmlformats.org/officeDocument/2006/relationships/image" Target="../media/image6.png"/><Relationship Id="rId11" Type="http://schemas.openxmlformats.org/officeDocument/2006/relationships/image" Target="../media/image11.jpeg"/><Relationship Id="rId10" Type="http://schemas.openxmlformats.org/officeDocument/2006/relationships/tags" Target="../tags/tag151.xml"/><Relationship Id="rId1" Type="http://schemas.openxmlformats.org/officeDocument/2006/relationships/tags" Target="../tags/tag14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image" Target="../media/image6.png"/><Relationship Id="rId7" Type="http://schemas.openxmlformats.org/officeDocument/2006/relationships/image" Target="../media/image13.jpeg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image" Target="C:/Users/mingsheng111035/AppData/Local/Temp/figmazip/slide_8f699d38124ff1ad\datas\&#35013;&#39280;-12001&amp;553367.png" TargetMode="External"/><Relationship Id="rId3" Type="http://schemas.openxmlformats.org/officeDocument/2006/relationships/image" Target="../media/image2.png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73.xml"/><Relationship Id="rId20" Type="http://schemas.openxmlformats.org/officeDocument/2006/relationships/tags" Target="../tags/tag172.xml"/><Relationship Id="rId2" Type="http://schemas.openxmlformats.org/officeDocument/2006/relationships/tags" Target="../tags/tag158.xml"/><Relationship Id="rId19" Type="http://schemas.openxmlformats.org/officeDocument/2006/relationships/tags" Target="../tags/tag171.xml"/><Relationship Id="rId18" Type="http://schemas.openxmlformats.org/officeDocument/2006/relationships/tags" Target="../tags/tag170.xml"/><Relationship Id="rId17" Type="http://schemas.openxmlformats.org/officeDocument/2006/relationships/tags" Target="../tags/tag169.xml"/><Relationship Id="rId16" Type="http://schemas.openxmlformats.org/officeDocument/2006/relationships/tags" Target="../tags/tag168.xml"/><Relationship Id="rId15" Type="http://schemas.openxmlformats.org/officeDocument/2006/relationships/tags" Target="../tags/tag167.xml"/><Relationship Id="rId14" Type="http://schemas.openxmlformats.org/officeDocument/2006/relationships/tags" Target="../tags/tag166.xml"/><Relationship Id="rId13" Type="http://schemas.openxmlformats.org/officeDocument/2006/relationships/tags" Target="../tags/tag165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tags" Target="../tags/tag15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image" Target="../media/image15.jpeg"/><Relationship Id="rId6" Type="http://schemas.openxmlformats.org/officeDocument/2006/relationships/tags" Target="../tags/tag177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185.xml"/><Relationship Id="rId15" Type="http://schemas.openxmlformats.org/officeDocument/2006/relationships/tags" Target="../tags/tag184.xml"/><Relationship Id="rId14" Type="http://schemas.openxmlformats.org/officeDocument/2006/relationships/tags" Target="../tags/tag183.xml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image" Target="../media/image16.jpeg"/><Relationship Id="rId1" Type="http://schemas.openxmlformats.org/officeDocument/2006/relationships/tags" Target="../tags/tag1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雾化吸入照护技术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氧气雾化吸入法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95fe869348f4b241cbc24f4dbabf8def.jpg95fe869348f4b241cbc24f4dbabf8def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4189" r="14189"/>
          <a:stretch>
            <a:fillRect/>
          </a:stretch>
        </p:blipFill>
        <p:spPr>
          <a:xfrm>
            <a:off x="609602" y="609603"/>
            <a:ext cx="4038600" cy="5638800"/>
          </a:xfrm>
          <a:custGeom>
            <a:avLst/>
            <a:gdLst>
              <a:gd name="connisteX0" fmla="*/ 0 w 4038603"/>
              <a:gd name="connsiteY0" fmla="*/ 304796 h 5638803"/>
              <a:gd name="connisteX1" fmla="*/ 304796 w 4038603"/>
              <a:gd name="connsiteY1" fmla="*/ 0 h 5638803"/>
              <a:gd name="connisteX2" fmla="*/ 3733796 w 4038603"/>
              <a:gd name="connsiteY2" fmla="*/ 0 h 5638803"/>
              <a:gd name="connisteX3" fmla="*/ 4038603 w 4038603"/>
              <a:gd name="connsiteY3" fmla="*/ 304796 h 5638803"/>
              <a:gd name="connisteX4" fmla="*/ 4038603 w 4038603"/>
              <a:gd name="connsiteY4" fmla="*/ 5333996 h 5638803"/>
              <a:gd name="connisteX5" fmla="*/ 3733796 w 4038603"/>
              <a:gd name="connsiteY5" fmla="*/ 5638803 h 5638803"/>
              <a:gd name="connisteX6" fmla="*/ 304796 w 4038603"/>
              <a:gd name="connsiteY6" fmla="*/ 5638803 h 5638803"/>
              <a:gd name="connisteX7" fmla="*/ 0 w 4038603"/>
              <a:gd name="connsiteY7" fmla="*/ 5333996 h 5638803"/>
              <a:gd name="connisteX8" fmla="*/ 0 w 4038603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5333997"/>
                </a:lnTo>
                <a:cubicBezTo>
                  <a:pt x="4038603" y="5502338"/>
                  <a:pt x="3902138" y="5638803"/>
                  <a:pt x="3733797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6" name="图片 5" descr="C:/Users/mingsheng111035/AppData/Local/Temp/figmazip/slide_26656bfd7b4ca973\datas\装饰-12001&amp;532452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01015" y="2393950"/>
            <a:ext cx="418465" cy="65595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285750" y="1911352"/>
            <a:ext cx="418465" cy="659765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257800" y="609603"/>
            <a:ext cx="6464296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操作目的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257800" y="2946400"/>
            <a:ext cx="6400800" cy="3302000"/>
            <a:chOff x="8280" y="4640"/>
            <a:chExt cx="10080" cy="520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828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8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852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提高药物疗效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852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氧气雾化吸入法通过微小液滴直接作用于呼吸道，增强药物吸收，快速缓解症状。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13620" y="46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852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改善呼吸功能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852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雾化药物可直接作用于气道，帮助扩张气管，改善呼吸困难，提升呼吸功能。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16"/>
              </p:custDataLst>
            </p:nvPr>
          </p:nvSpPr>
          <p:spPr>
            <a:xfrm>
              <a:off x="1362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386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减少药物副作用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386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该方法可减少药物在胃肠道的吸收，降低全身性副作用，提高治疗的安全性。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386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便于患者使用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386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氧气雾化吸入操作简便，尤其适合儿童和老年人等无法口服药物的患者使用。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428229c0-e977-40c0-8ad4-743cd9c26cf2.jpg428229c0-e977-40c0-8ad4-743cd9c26cf2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251"/>
          <a:stretch>
            <a:fillRect/>
          </a:stretch>
        </p:blipFill>
        <p:spPr>
          <a:xfrm>
            <a:off x="609603" y="609603"/>
            <a:ext cx="10972800" cy="3504565"/>
          </a:xfrm>
          <a:custGeom>
            <a:avLst/>
            <a:gdLst>
              <a:gd name="connisteX0" fmla="*/ 0 w 10972800"/>
              <a:gd name="connsiteY0" fmla="*/ 304796 h 3505196"/>
              <a:gd name="connisteX1" fmla="*/ 304796 w 10972800"/>
              <a:gd name="connsiteY1" fmla="*/ 0 h 3505196"/>
              <a:gd name="connisteX2" fmla="*/ 10668003 w 10972800"/>
              <a:gd name="connsiteY2" fmla="*/ 0 h 3505196"/>
              <a:gd name="connisteX3" fmla="*/ 10972800 w 10972800"/>
              <a:gd name="connsiteY3" fmla="*/ 304796 h 3505196"/>
              <a:gd name="connisteX4" fmla="*/ 10972800 w 10972800"/>
              <a:gd name="connsiteY4" fmla="*/ 3200400 h 3505196"/>
              <a:gd name="connisteX5" fmla="*/ 10668003 w 10972800"/>
              <a:gd name="connsiteY5" fmla="*/ 3505196 h 3505196"/>
              <a:gd name="connisteX6" fmla="*/ 304796 w 10972800"/>
              <a:gd name="connsiteY6" fmla="*/ 3505196 h 3505196"/>
              <a:gd name="connisteX7" fmla="*/ 0 w 10972800"/>
              <a:gd name="connsiteY7" fmla="*/ 3200400 h 3505196"/>
              <a:gd name="connisteX8" fmla="*/ 0 w 10972800"/>
              <a:gd name="connsiteY8" fmla="*/ 304796 h 35051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5051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200400"/>
                </a:lnTo>
                <a:cubicBezTo>
                  <a:pt x="10972800" y="3368741"/>
                  <a:pt x="10836335" y="3505197"/>
                  <a:pt x="10668003" y="3505197"/>
                </a:cubicBezTo>
                <a:lnTo>
                  <a:pt x="304797" y="3505197"/>
                </a:lnTo>
                <a:cubicBezTo>
                  <a:pt x="136465" y="3505197"/>
                  <a:pt x="0" y="3368741"/>
                  <a:pt x="0" y="32004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技术要点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48200" y="4902200"/>
            <a:ext cx="7010400" cy="1168400"/>
            <a:chOff x="7320" y="7720"/>
            <a:chExt cx="11040" cy="1840"/>
          </a:xfrm>
        </p:grpSpPr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772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雾化器的选择与使用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320" y="8600"/>
              <a:ext cx="53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选择合适的雾化器，确保药物有效分散成微小颗粒，便于患者吸入。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020" y="772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氧气流量的调节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3020" y="8600"/>
              <a:ext cx="53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根据患者情况调节适宜的氧气流量，以达到最佳雾化效果和氧气供应。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健康教育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edd40db412944bc9\datas\氛围图-12001&amp;195791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氧气雾化吸入的适应症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介绍哪些患者适合使用氧气雾化吸入法，如哮喘、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COPD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7" name="图片 6" descr="C:/Users/mingsheng111035/AppData/Roaming/Kingsoft/office6/wppai/generateppt/d615e26c7c51347617a15e899c0ae782.jpgd615e26c7c51347617a15e899c0ae782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12963" r="12963"/>
            <a:stretch>
              <a:fillRect/>
            </a:stretch>
          </p:blipFill>
          <p:spPr>
            <a:xfrm>
              <a:off x="696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6000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b1d056c572ea53171bc943ef82ca847a.jpgb1d056c572ea53171bc943ef82ca847a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l="12963" r="12963"/>
            <a:stretch>
              <a:fillRect/>
            </a:stretch>
          </p:blipFill>
          <p:spPr>
            <a:xfrm>
              <a:off x="696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雾化吸入过程中的注意事项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强调在雾化吸入过程中患者需要注意的事项，如呼吸方式和时间控制。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2ee9b7f60a0cb1960175a2553eaf8255.jpg2ee9b7f60a0cb1960175a2553eaf8255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t="2879"/>
            <a:stretch>
              <a:fillRect/>
            </a:stretch>
          </p:blipFill>
          <p:spPr>
            <a:xfrm>
              <a:off x="15840" y="288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6001" cy="3240"/>
            </a:xfrm>
            <a:custGeom>
              <a:avLst/>
              <a:gdLst>
                <a:gd name="connisteX0" fmla="*/ 0 w 3810003"/>
                <a:gd name="connsiteY0" fmla="*/ 304796 h 2057400"/>
                <a:gd name="connisteX1" fmla="*/ 304796 w 3810003"/>
                <a:gd name="connsiteY1" fmla="*/ 0 h 2057400"/>
                <a:gd name="connisteX2" fmla="*/ 3810003 w 3810003"/>
                <a:gd name="connsiteY2" fmla="*/ 0 h 2057400"/>
                <a:gd name="connisteX3" fmla="*/ 3810003 w 3810003"/>
                <a:gd name="connsiteY3" fmla="*/ 2057400 h 2057400"/>
                <a:gd name="connisteX4" fmla="*/ 304796 w 3810003"/>
                <a:gd name="connsiteY4" fmla="*/ 2057400 h 2057400"/>
                <a:gd name="connisteX5" fmla="*/ 0 w 3810003"/>
                <a:gd name="connsiteY5" fmla="*/ 1752603 h 2057400"/>
                <a:gd name="connisteX6" fmla="*/ 0 w 3810003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810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810003" y="0"/>
                  </a:lnTo>
                  <a:lnTo>
                    <a:pt x="3810003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730e5a19a98fc61cea0d3dab1a0c042c.jpg730e5a19a98fc61cea0d3dab1a0c042c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l="11947" r="11826"/>
            <a:stretch>
              <a:fillRect/>
            </a:stretch>
          </p:blipFill>
          <p:spPr>
            <a:xfrm>
              <a:off x="15840" y="6600"/>
              <a:ext cx="2400" cy="3240"/>
            </a:xfrm>
            <a:custGeom>
              <a:avLst/>
              <a:gdLst>
                <a:gd name="connisteX0" fmla="*/ 0 w 1524003"/>
                <a:gd name="connsiteY0" fmla="*/ 304796 h 2057400"/>
                <a:gd name="connisteX1" fmla="*/ 304796 w 1524003"/>
                <a:gd name="connsiteY1" fmla="*/ 0 h 2057400"/>
                <a:gd name="connisteX2" fmla="*/ 1219196 w 1524003"/>
                <a:gd name="connsiteY2" fmla="*/ 0 h 2057400"/>
                <a:gd name="connisteX3" fmla="*/ 1524003 w 1524003"/>
                <a:gd name="connsiteY3" fmla="*/ 304796 h 2057400"/>
                <a:gd name="connisteX4" fmla="*/ 1524003 w 1524003"/>
                <a:gd name="connsiteY4" fmla="*/ 1752603 h 2057400"/>
                <a:gd name="connisteX5" fmla="*/ 1219196 w 1524003"/>
                <a:gd name="connsiteY5" fmla="*/ 2057400 h 2057400"/>
                <a:gd name="connisteX6" fmla="*/ 304796 w 1524003"/>
                <a:gd name="connsiteY6" fmla="*/ 2057400 h 2057400"/>
                <a:gd name="connisteX7" fmla="*/ 0 w 1524003"/>
                <a:gd name="connsiteY7" fmla="*/ 1752603 h 2057400"/>
                <a:gd name="connisteX8" fmla="*/ 0 w 1524003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219197" y="0"/>
                  </a:lnTo>
                  <a:cubicBezTo>
                    <a:pt x="1387538" y="0"/>
                    <a:pt x="1524003" y="136465"/>
                    <a:pt x="1524003" y="304797"/>
                  </a:cubicBezTo>
                  <a:lnTo>
                    <a:pt x="1524003" y="1752603"/>
                  </a:lnTo>
                  <a:cubicBezTo>
                    <a:pt x="1524003" y="1920935"/>
                    <a:pt x="1387538" y="2057400"/>
                    <a:pt x="1219197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操作前的准备工作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讲解患者在进行氧气雾化吸入前需要准备的事项，例如检查设备。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雾化吸入后的处理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说明雾化吸入后如何正确处理设备和药物残留，以及如何维护个人卫生。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200"/>
              <a:t>老年人的雾化吸入照护</a:t>
            </a:r>
            <a:endParaRPr lang="zh-CN" altLang="en-US" sz="42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照护前的准备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b72698283799db5\datas\装饰-12001&amp;7352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10972800" cy="4424045"/>
            <a:chOff x="960" y="2880"/>
            <a:chExt cx="17280" cy="6967"/>
          </a:xfrm>
        </p:grpSpPr>
        <p:pic>
          <p:nvPicPr>
            <p:cNvPr id="5" name="图片 4" descr="C:/Users/mingsheng111035/AppData/Roaming/Kingsoft/office6/wppai/generateppt/d0161523528931817d73d5834fd2f949.jpgd0161523528931817d73d5834fd2f949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17134"/>
            <a:stretch>
              <a:fillRect/>
            </a:stretch>
          </p:blipFill>
          <p:spPr>
            <a:xfrm>
              <a:off x="960" y="2880"/>
              <a:ext cx="4000" cy="2213"/>
            </a:xfrm>
            <a:custGeom>
              <a:avLst/>
              <a:gdLst>
                <a:gd name="connisteX0" fmla="*/ 0 w 2540002"/>
                <a:gd name="connsiteY0" fmla="*/ 304796 h 1405469"/>
                <a:gd name="connisteX1" fmla="*/ 304796 w 2540002"/>
                <a:gd name="connsiteY1" fmla="*/ 0 h 1405469"/>
                <a:gd name="connisteX2" fmla="*/ 2540002 w 2540002"/>
                <a:gd name="connsiteY2" fmla="*/ 0 h 1405469"/>
                <a:gd name="connisteX3" fmla="*/ 2540002 w 2540002"/>
                <a:gd name="connsiteY3" fmla="*/ 1405469 h 1405469"/>
                <a:gd name="connisteX4" fmla="*/ 304796 w 2540002"/>
                <a:gd name="connsiteY4" fmla="*/ 1405469 h 1405469"/>
                <a:gd name="connisteX5" fmla="*/ 0 w 2540002"/>
                <a:gd name="connsiteY5" fmla="*/ 1100663 h 1405469"/>
                <a:gd name="connisteX6" fmla="*/ 0 w 2540002"/>
                <a:gd name="connsiteY6" fmla="*/ 304796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1405469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1405469"/>
                  </a:lnTo>
                  <a:lnTo>
                    <a:pt x="304797" y="1405469"/>
                  </a:lnTo>
                  <a:cubicBezTo>
                    <a:pt x="136465" y="1405469"/>
                    <a:pt x="0" y="1269004"/>
                    <a:pt x="0" y="110066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4960" y="2880"/>
              <a:ext cx="13280" cy="2220"/>
            </a:xfrm>
            <a:custGeom>
              <a:avLst/>
              <a:gdLst>
                <a:gd name="connisteX0" fmla="*/ 0 w 8432797"/>
                <a:gd name="connsiteY0" fmla="*/ 0 h 1409703"/>
                <a:gd name="connisteX1" fmla="*/ 8128001 w 8432797"/>
                <a:gd name="connsiteY1" fmla="*/ 0 h 1409703"/>
                <a:gd name="connisteX2" fmla="*/ 8432797 w 8432797"/>
                <a:gd name="connsiteY2" fmla="*/ 304796 h 1409703"/>
                <a:gd name="connisteX3" fmla="*/ 8432797 w 8432797"/>
                <a:gd name="connsiteY3" fmla="*/ 1104896 h 1409703"/>
                <a:gd name="connisteX4" fmla="*/ 8128001 w 8432797"/>
                <a:gd name="connsiteY4" fmla="*/ 1409703 h 1409703"/>
                <a:gd name="connisteX5" fmla="*/ 0 w 8432797"/>
                <a:gd name="connsiteY5" fmla="*/ 1409703 h 1409703"/>
                <a:gd name="connisteX6" fmla="*/ 0 w 8432797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1409703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104897"/>
                  </a:lnTo>
                  <a:cubicBezTo>
                    <a:pt x="8432798" y="1273238"/>
                    <a:pt x="8296342" y="1409703"/>
                    <a:pt x="81280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8c5c3ccc0c43734a37697dc07c196517.jpg8c5c3ccc0c43734a37697dc07c196517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8494" b="8494"/>
            <a:stretch>
              <a:fillRect/>
            </a:stretch>
          </p:blipFill>
          <p:spPr>
            <a:xfrm>
              <a:off x="960" y="5253"/>
              <a:ext cx="4000" cy="2213"/>
            </a:xfrm>
            <a:custGeom>
              <a:avLst/>
              <a:gdLst>
                <a:gd name="connisteX0" fmla="*/ 0 w 2540002"/>
                <a:gd name="connsiteY0" fmla="*/ 304796 h 1405469"/>
                <a:gd name="connisteX1" fmla="*/ 304796 w 2540002"/>
                <a:gd name="connsiteY1" fmla="*/ 0 h 1405469"/>
                <a:gd name="connisteX2" fmla="*/ 2540002 w 2540002"/>
                <a:gd name="connsiteY2" fmla="*/ 0 h 1405469"/>
                <a:gd name="connisteX3" fmla="*/ 2540002 w 2540002"/>
                <a:gd name="connsiteY3" fmla="*/ 1405469 h 1405469"/>
                <a:gd name="connisteX4" fmla="*/ 304796 w 2540002"/>
                <a:gd name="connsiteY4" fmla="*/ 1405469 h 1405469"/>
                <a:gd name="connisteX5" fmla="*/ 0 w 2540002"/>
                <a:gd name="connsiteY5" fmla="*/ 1100663 h 1405469"/>
                <a:gd name="connisteX6" fmla="*/ 0 w 2540002"/>
                <a:gd name="connsiteY6" fmla="*/ 304796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1405469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1405469"/>
                  </a:lnTo>
                  <a:lnTo>
                    <a:pt x="304797" y="1405469"/>
                  </a:lnTo>
                  <a:cubicBezTo>
                    <a:pt x="136465" y="1405469"/>
                    <a:pt x="0" y="1269004"/>
                    <a:pt x="0" y="110066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4960" y="5253"/>
              <a:ext cx="13280" cy="2220"/>
            </a:xfrm>
            <a:custGeom>
              <a:avLst/>
              <a:gdLst>
                <a:gd name="connisteX0" fmla="*/ 0 w 8432797"/>
                <a:gd name="connsiteY0" fmla="*/ 0 h 1409703"/>
                <a:gd name="connisteX1" fmla="*/ 8128001 w 8432797"/>
                <a:gd name="connsiteY1" fmla="*/ 0 h 1409703"/>
                <a:gd name="connisteX2" fmla="*/ 8432797 w 8432797"/>
                <a:gd name="connsiteY2" fmla="*/ 304796 h 1409703"/>
                <a:gd name="connisteX3" fmla="*/ 8432797 w 8432797"/>
                <a:gd name="connsiteY3" fmla="*/ 1104896 h 1409703"/>
                <a:gd name="connisteX4" fmla="*/ 8128001 w 8432797"/>
                <a:gd name="connsiteY4" fmla="*/ 1409703 h 1409703"/>
                <a:gd name="connisteX5" fmla="*/ 0 w 8432797"/>
                <a:gd name="connsiteY5" fmla="*/ 1409703 h 1409703"/>
                <a:gd name="connisteX6" fmla="*/ 0 w 8432797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1409703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104897"/>
                  </a:lnTo>
                  <a:cubicBezTo>
                    <a:pt x="8432798" y="1273238"/>
                    <a:pt x="8296342" y="1409703"/>
                    <a:pt x="81280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5440" y="3307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评估老年人的健康状况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5440" y="4187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在雾化吸入前，需评估老年人的呼吸功能、药物过敏史及当前健康状况，确保安全。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15b1fa8327823b7aa7eefa51f621e5e2.jpg15b1fa8327823b7aa7eefa51f621e5e2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8494" b="8494"/>
            <a:stretch>
              <a:fillRect/>
            </a:stretch>
          </p:blipFill>
          <p:spPr>
            <a:xfrm>
              <a:off x="960" y="7627"/>
              <a:ext cx="4000" cy="2213"/>
            </a:xfrm>
            <a:custGeom>
              <a:avLst/>
              <a:gdLst>
                <a:gd name="connisteX0" fmla="*/ 0 w 2540002"/>
                <a:gd name="connsiteY0" fmla="*/ 304796 h 1405469"/>
                <a:gd name="connisteX1" fmla="*/ 304796 w 2540002"/>
                <a:gd name="connsiteY1" fmla="*/ 0 h 1405469"/>
                <a:gd name="connisteX2" fmla="*/ 2540002 w 2540002"/>
                <a:gd name="connsiteY2" fmla="*/ 0 h 1405469"/>
                <a:gd name="connisteX3" fmla="*/ 2540002 w 2540002"/>
                <a:gd name="connsiteY3" fmla="*/ 1405469 h 1405469"/>
                <a:gd name="connisteX4" fmla="*/ 304796 w 2540002"/>
                <a:gd name="connsiteY4" fmla="*/ 1405469 h 1405469"/>
                <a:gd name="connisteX5" fmla="*/ 0 w 2540002"/>
                <a:gd name="connsiteY5" fmla="*/ 1100663 h 1405469"/>
                <a:gd name="connisteX6" fmla="*/ 0 w 2540002"/>
                <a:gd name="connsiteY6" fmla="*/ 304796 h 1405469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1405469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1405469"/>
                  </a:lnTo>
                  <a:lnTo>
                    <a:pt x="304797" y="1405469"/>
                  </a:lnTo>
                  <a:cubicBezTo>
                    <a:pt x="136465" y="1405469"/>
                    <a:pt x="0" y="1269004"/>
                    <a:pt x="0" y="110066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4960" y="7627"/>
              <a:ext cx="13280" cy="2220"/>
            </a:xfrm>
            <a:custGeom>
              <a:avLst/>
              <a:gdLst>
                <a:gd name="connisteX0" fmla="*/ 0 w 8432797"/>
                <a:gd name="connsiteY0" fmla="*/ 0 h 1409703"/>
                <a:gd name="connisteX1" fmla="*/ 8128001 w 8432797"/>
                <a:gd name="connsiteY1" fmla="*/ 0 h 1409703"/>
                <a:gd name="connisteX2" fmla="*/ 8432797 w 8432797"/>
                <a:gd name="connsiteY2" fmla="*/ 304796 h 1409703"/>
                <a:gd name="connisteX3" fmla="*/ 8432797 w 8432797"/>
                <a:gd name="connsiteY3" fmla="*/ 1104896 h 1409703"/>
                <a:gd name="connisteX4" fmla="*/ 8128001 w 8432797"/>
                <a:gd name="connsiteY4" fmla="*/ 1409703 h 1409703"/>
                <a:gd name="connisteX5" fmla="*/ 0 w 8432797"/>
                <a:gd name="connsiteY5" fmla="*/ 1409703 h 1409703"/>
                <a:gd name="connisteX6" fmla="*/ 0 w 8432797"/>
                <a:gd name="connsiteY6" fmla="*/ 0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8432798" h="1409703">
                  <a:moveTo>
                    <a:pt x="0" y="0"/>
                  </a:moveTo>
                  <a:lnTo>
                    <a:pt x="8128001" y="0"/>
                  </a:lnTo>
                  <a:cubicBezTo>
                    <a:pt x="8296342" y="0"/>
                    <a:pt x="8432798" y="136465"/>
                    <a:pt x="8432798" y="304797"/>
                  </a:cubicBezTo>
                  <a:lnTo>
                    <a:pt x="8432798" y="1104897"/>
                  </a:lnTo>
                  <a:cubicBezTo>
                    <a:pt x="8432798" y="1273238"/>
                    <a:pt x="8296342" y="1409703"/>
                    <a:pt x="8128001" y="1409703"/>
                  </a:cubicBezTo>
                  <a:lnTo>
                    <a:pt x="0" y="1409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5440" y="568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选择合适的雾化器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5440" y="656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根据老年人的病情和使用习惯，选择适宜的雾化器类型，如压缩式或超声波式。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5440" y="8053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准备雾化药物和辅助工具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5440" y="8933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准备所需的雾化药物，并确保辅助工具如面罩或咬嘴适合老年人使用，提高吸入效率。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20146e758e9fa581\datas\氛围图-12001&amp;318641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照护过程中的注意事项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20146e758e9fa581\datas\装饰-12001&amp;318669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c56b96bc15cfacf6abe1f12df8633d30.jpgc56b96bc15cfacf6abe1f12df8633d30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8883" b="8883"/>
          <a:stretch>
            <a:fillRect/>
          </a:stretch>
        </p:blipFill>
        <p:spPr>
          <a:xfrm>
            <a:off x="609603" y="1828800"/>
            <a:ext cx="3581400" cy="4418965"/>
          </a:xfrm>
          <a:custGeom>
            <a:avLst/>
            <a:gdLst>
              <a:gd name="connisteX0" fmla="*/ 0 w 3581403"/>
              <a:gd name="connsiteY0" fmla="*/ 304796 h 4419596"/>
              <a:gd name="connisteX1" fmla="*/ 304796 w 3581403"/>
              <a:gd name="connsiteY1" fmla="*/ 0 h 4419596"/>
              <a:gd name="connisteX2" fmla="*/ 3581403 w 3581403"/>
              <a:gd name="connsiteY2" fmla="*/ 0 h 4419596"/>
              <a:gd name="connisteX3" fmla="*/ 3581403 w 3581403"/>
              <a:gd name="connsiteY3" fmla="*/ 4419596 h 4419596"/>
              <a:gd name="connisteX4" fmla="*/ 304796 w 3581403"/>
              <a:gd name="connsiteY4" fmla="*/ 4419596 h 4419596"/>
              <a:gd name="connisteX5" fmla="*/ 0 w 3581403"/>
              <a:gd name="connsiteY5" fmla="*/ 4114800 h 4419596"/>
              <a:gd name="connisteX6" fmla="*/ 0 w 3581403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581403" y="0"/>
                </a:lnTo>
                <a:lnTo>
                  <a:pt x="3581403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4190997" y="1828800"/>
            <a:ext cx="7391400" cy="4418965"/>
          </a:xfrm>
          <a:custGeom>
            <a:avLst/>
            <a:gdLst>
              <a:gd name="connisteX0" fmla="*/ 0 w 7391396"/>
              <a:gd name="connsiteY0" fmla="*/ 0 h 4419596"/>
              <a:gd name="connisteX1" fmla="*/ 7086600 w 7391396"/>
              <a:gd name="connsiteY1" fmla="*/ 0 h 4419596"/>
              <a:gd name="connisteX2" fmla="*/ 7391396 w 7391396"/>
              <a:gd name="connsiteY2" fmla="*/ 304796 h 4419596"/>
              <a:gd name="connisteX3" fmla="*/ 7391396 w 7391396"/>
              <a:gd name="connsiteY3" fmla="*/ 4114800 h 4419596"/>
              <a:gd name="connisteX4" fmla="*/ 7086600 w 7391396"/>
              <a:gd name="connsiteY4" fmla="*/ 4419596 h 4419596"/>
              <a:gd name="connisteX5" fmla="*/ 0 w 7391396"/>
              <a:gd name="connsiteY5" fmla="*/ 4419596 h 4419596"/>
              <a:gd name="connisteX6" fmla="*/ 0 w 73913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0"/>
                </a:moveTo>
                <a:lnTo>
                  <a:pt x="7086600" y="0"/>
                </a:lnTo>
                <a:cubicBezTo>
                  <a:pt x="7254941" y="0"/>
                  <a:pt x="7391397" y="136465"/>
                  <a:pt x="7391397" y="304797"/>
                </a:cubicBezTo>
                <a:lnTo>
                  <a:pt x="7391397" y="4114800"/>
                </a:lnTo>
                <a:cubicBezTo>
                  <a:pt x="7391397" y="4283141"/>
                  <a:pt x="7254941" y="4419597"/>
                  <a:pt x="7086600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648200" y="2336800"/>
            <a:ext cx="6553200" cy="3403600"/>
            <a:chOff x="7320" y="3680"/>
            <a:chExt cx="1032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732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选择合适的雾化器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732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根据老年人的病情和使用习惯，选择适宜的雾化器，确保药物有效送达。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732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保持雾化器清洁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732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定期清洁和消毒雾化器，防止细菌滋生，确保吸入过程的卫生安全。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12780" y="3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监测药物反应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2780" y="4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密切观察老年人使用雾化吸入药物后的反应，及时调整剂量或药物种类。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12780" y="6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教育患者正确使用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12780" y="7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向老年人及其照护者提供正确的雾化吸入方法培训，确保他们能够正确操作设备。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照护后的健康教育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0" y="1828800"/>
            <a:ext cx="10972800" cy="2082800"/>
            <a:chOff x="960" y="2880"/>
            <a:chExt cx="17280" cy="3280"/>
          </a:xfrm>
        </p:grpSpPr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44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雾化器的清洁与维护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44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教育老年人如何正确清洁和维护雾化器，以保证设备卫生和使用寿命。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8"/>
              </p:custDataLst>
            </p:nvPr>
          </p:nvSpPr>
          <p:spPr>
            <a:xfrm>
              <a:off x="680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28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药物使用指导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28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提供详细的药物使用说明，包括剂量、使用频率及可能的副作用，确保老年人正确用药。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1"/>
              </p:custDataLst>
            </p:nvPr>
          </p:nvSpPr>
          <p:spPr>
            <a:xfrm>
              <a:off x="12640" y="2880"/>
              <a:ext cx="560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3120" y="33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呼吸功能训练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120" y="42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介绍呼吸功能训练方法，如腹式呼吸，帮助老年人改善肺功能，增强雾化治疗效果。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5" name="图片 14" descr="C:/Users/mingsheng111035/AppData/Roaming/Kingsoft/office6/wppai/generateppt/47faeef3-e623-4ab1-8a33-076e605c4f77.jpg47faeef3-e623-4ab1-8a33-076e605c4f77"/>
          <p:cNvPicPr preferRelativeResize="0"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113" r="135"/>
          <a:stretch>
            <a:fillRect/>
          </a:stretch>
        </p:blipFill>
        <p:spPr>
          <a:xfrm>
            <a:off x="609603" y="4063996"/>
            <a:ext cx="10972800" cy="2184400"/>
          </a:xfrm>
          <a:custGeom>
            <a:avLst/>
            <a:gdLst>
              <a:gd name="connisteX0" fmla="*/ 0 w 10972800"/>
              <a:gd name="connsiteY0" fmla="*/ 304796 h 2184401"/>
              <a:gd name="connisteX1" fmla="*/ 304796 w 10972800"/>
              <a:gd name="connsiteY1" fmla="*/ 0 h 2184401"/>
              <a:gd name="connisteX2" fmla="*/ 10668003 w 10972800"/>
              <a:gd name="connsiteY2" fmla="*/ 0 h 2184401"/>
              <a:gd name="connisteX3" fmla="*/ 10972800 w 10972800"/>
              <a:gd name="connsiteY3" fmla="*/ 304796 h 2184401"/>
              <a:gd name="connisteX4" fmla="*/ 10972800 w 10972800"/>
              <a:gd name="connsiteY4" fmla="*/ 1879604 h 2184401"/>
              <a:gd name="connisteX5" fmla="*/ 10668003 w 10972800"/>
              <a:gd name="connsiteY5" fmla="*/ 2184401 h 2184401"/>
              <a:gd name="connisteX6" fmla="*/ 304796 w 10972800"/>
              <a:gd name="connsiteY6" fmla="*/ 2184401 h 2184401"/>
              <a:gd name="connisteX7" fmla="*/ 0 w 10972800"/>
              <a:gd name="connsiteY7" fmla="*/ 1879604 h 2184401"/>
              <a:gd name="connisteX8" fmla="*/ 0 w 10972800"/>
              <a:gd name="connsiteY8" fmla="*/ 304796 h 21844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184401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879604"/>
                </a:lnTo>
                <a:cubicBezTo>
                  <a:pt x="10972800" y="2047936"/>
                  <a:pt x="10836335" y="2184401"/>
                  <a:pt x="10668003" y="2184401"/>
                </a:cubicBezTo>
                <a:lnTo>
                  <a:pt x="304797" y="2184401"/>
                </a:lnTo>
                <a:cubicBezTo>
                  <a:pt x="136465" y="2184401"/>
                  <a:pt x="0" y="2047936"/>
                  <a:pt x="0" y="1879604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283075" y="1944370"/>
            <a:ext cx="7375525" cy="2907030"/>
            <a:chOff x="6745" y="3062"/>
            <a:chExt cx="11615" cy="457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雾化吸入的概念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超声雾化吸入法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氧气雾化吸入法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老年人的雾化吸入照护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雾化吸入的概念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定义与原理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bbd419919d20048f\datas\装饰-12001&amp;33097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4" name="组合 13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雾化吸入的定义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雾化吸入是一种将药物转化为微小气溶胶颗粒，通过呼吸吸入直达肺部的治疗方法。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雾化吸入的工作原理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利用雾化器将药物溶液或粉末转化为雾状，患者通过吸气将药物颗粒带入呼吸道和肺部。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1" name="图片 10" descr="C:/Users/mingsheng111035/AppData/Roaming/Kingsoft/office6/wppai/generateppt/8677e2cbf377cd36_img1.png8677e2cbf377cd36_img1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20370" b="20370"/>
          <a:stretch>
            <a:fillRect/>
          </a:stretch>
        </p:blipFill>
        <p:spPr>
          <a:xfrm>
            <a:off x="609602" y="2590797"/>
            <a:ext cx="10972800" cy="3657600"/>
          </a:xfrm>
          <a:custGeom>
            <a:avLst/>
            <a:gdLst>
              <a:gd name="connisteX0" fmla="*/ 0 w 10972800"/>
              <a:gd name="connsiteY0" fmla="*/ 304796 h 3657600"/>
              <a:gd name="connisteX1" fmla="*/ 304796 w 10972800"/>
              <a:gd name="connsiteY1" fmla="*/ 0 h 3657600"/>
              <a:gd name="connisteX2" fmla="*/ 10668003 w 10972800"/>
              <a:gd name="connsiteY2" fmla="*/ 0 h 3657600"/>
              <a:gd name="connisteX3" fmla="*/ 10972800 w 10972800"/>
              <a:gd name="connsiteY3" fmla="*/ 304796 h 3657600"/>
              <a:gd name="connisteX4" fmla="*/ 10972800 w 10972800"/>
              <a:gd name="connsiteY4" fmla="*/ 3352803 h 3657600"/>
              <a:gd name="connisteX5" fmla="*/ 10668003 w 10972800"/>
              <a:gd name="connsiteY5" fmla="*/ 3657600 h 3657600"/>
              <a:gd name="connisteX6" fmla="*/ 304796 w 10972800"/>
              <a:gd name="connsiteY6" fmla="*/ 3657600 h 3657600"/>
              <a:gd name="connisteX7" fmla="*/ 0 w 10972800"/>
              <a:gd name="connsiteY7" fmla="*/ 3352803 h 3657600"/>
              <a:gd name="connisteX8" fmla="*/ 0 w 10972800"/>
              <a:gd name="connsiteY8" fmla="*/ 304796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352803"/>
                </a:lnTo>
                <a:cubicBezTo>
                  <a:pt x="10972800" y="3521135"/>
                  <a:pt x="10836335" y="3657600"/>
                  <a:pt x="10668003" y="3657600"/>
                </a:cubicBezTo>
                <a:lnTo>
                  <a:pt x="304797" y="3657600"/>
                </a:lnTo>
                <a:cubicBezTo>
                  <a:pt x="136465" y="3657600"/>
                  <a:pt x="0" y="3521135"/>
                  <a:pt x="0" y="3352803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c29c197b603ba04a\datas\氛围图-12001&amp;129839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临床应用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22" name="图片 21" descr="C:/Users/mingsheng111035/AppData/Local/Temp/figmazip/slide_c29c197b603ba04a\datas\装饰-12001&amp;129943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23" name="任意多边形 22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3" y="1828800"/>
            <a:ext cx="9144000" cy="4423828"/>
            <a:chOff x="960" y="2880"/>
            <a:chExt cx="14400" cy="6967"/>
          </a:xfrm>
        </p:grpSpPr>
        <p:sp>
          <p:nvSpPr>
            <p:cNvPr id="4" name="任意多边形 3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14400" cy="2220"/>
            </a:xfrm>
            <a:custGeom>
              <a:avLst/>
              <a:gdLst>
                <a:gd name="connisteX0" fmla="*/ 0 w 9144000"/>
                <a:gd name="connsiteY0" fmla="*/ 304796 h 1409703"/>
                <a:gd name="connisteX1" fmla="*/ 304796 w 9144000"/>
                <a:gd name="connsiteY1" fmla="*/ 0 h 1409703"/>
                <a:gd name="connisteX2" fmla="*/ 8839203 w 9144000"/>
                <a:gd name="connsiteY2" fmla="*/ 0 h 1409703"/>
                <a:gd name="connisteX3" fmla="*/ 9144000 w 9144000"/>
                <a:gd name="connsiteY3" fmla="*/ 304796 h 1409703"/>
                <a:gd name="connisteX4" fmla="*/ 9144000 w 9144000"/>
                <a:gd name="connsiteY4" fmla="*/ 1104896 h 1409703"/>
                <a:gd name="connisteX5" fmla="*/ 8839203 w 9144000"/>
                <a:gd name="connsiteY5" fmla="*/ 1409703 h 1409703"/>
                <a:gd name="connisteX6" fmla="*/ 304796 w 9144000"/>
                <a:gd name="connsiteY6" fmla="*/ 1409703 h 1409703"/>
                <a:gd name="connisteX7" fmla="*/ 0 w 9144000"/>
                <a:gd name="connsiteY7" fmla="*/ 1104896 h 1409703"/>
                <a:gd name="connisteX8" fmla="*/ 0 w 9144000"/>
                <a:gd name="connsiteY8" fmla="*/ 304796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14097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8839203" y="0"/>
                  </a:lnTo>
                  <a:cubicBezTo>
                    <a:pt x="9007535" y="0"/>
                    <a:pt x="9144000" y="136465"/>
                    <a:pt x="9144000" y="304797"/>
                  </a:cubicBezTo>
                  <a:lnTo>
                    <a:pt x="9144000" y="1104897"/>
                  </a:lnTo>
                  <a:cubicBezTo>
                    <a:pt x="9144000" y="1273238"/>
                    <a:pt x="9007535" y="1409703"/>
                    <a:pt x="8839203" y="1409703"/>
                  </a:cubicBezTo>
                  <a:lnTo>
                    <a:pt x="304797" y="1409703"/>
                  </a:lnTo>
                  <a:cubicBezTo>
                    <a:pt x="136465" y="1409703"/>
                    <a:pt x="0" y="1273238"/>
                    <a:pt x="0" y="1104897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Roaming/Kingsoft/office6/wppai/generateppt/a57e8e45-1da3-4933-a05d-738a4fb67957.jpga57e8e45-1da3-4933-a05d-738a4fb67957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440" y="3267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960" y="5253"/>
              <a:ext cx="14400" cy="2220"/>
            </a:xfrm>
            <a:custGeom>
              <a:avLst/>
              <a:gdLst>
                <a:gd name="connisteX0" fmla="*/ 0 w 9144000"/>
                <a:gd name="connsiteY0" fmla="*/ 304796 h 1409703"/>
                <a:gd name="connisteX1" fmla="*/ 304796 w 9144000"/>
                <a:gd name="connsiteY1" fmla="*/ 0 h 1409703"/>
                <a:gd name="connisteX2" fmla="*/ 8839203 w 9144000"/>
                <a:gd name="connsiteY2" fmla="*/ 0 h 1409703"/>
                <a:gd name="connisteX3" fmla="*/ 9144000 w 9144000"/>
                <a:gd name="connsiteY3" fmla="*/ 304796 h 1409703"/>
                <a:gd name="connisteX4" fmla="*/ 9144000 w 9144000"/>
                <a:gd name="connsiteY4" fmla="*/ 1104896 h 1409703"/>
                <a:gd name="connisteX5" fmla="*/ 8839203 w 9144000"/>
                <a:gd name="connsiteY5" fmla="*/ 1409703 h 1409703"/>
                <a:gd name="connisteX6" fmla="*/ 304796 w 9144000"/>
                <a:gd name="connsiteY6" fmla="*/ 1409703 h 1409703"/>
                <a:gd name="connisteX7" fmla="*/ 0 w 9144000"/>
                <a:gd name="connsiteY7" fmla="*/ 1104896 h 1409703"/>
                <a:gd name="connisteX8" fmla="*/ 0 w 9144000"/>
                <a:gd name="connsiteY8" fmla="*/ 304796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14097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8839203" y="0"/>
                  </a:lnTo>
                  <a:cubicBezTo>
                    <a:pt x="9007535" y="0"/>
                    <a:pt x="9144000" y="136465"/>
                    <a:pt x="9144000" y="304797"/>
                  </a:cubicBezTo>
                  <a:lnTo>
                    <a:pt x="9144000" y="1104897"/>
                  </a:lnTo>
                  <a:cubicBezTo>
                    <a:pt x="9144000" y="1273238"/>
                    <a:pt x="9007535" y="1409703"/>
                    <a:pt x="8839203" y="1409703"/>
                  </a:cubicBezTo>
                  <a:lnTo>
                    <a:pt x="304797" y="1409703"/>
                  </a:lnTo>
                  <a:cubicBezTo>
                    <a:pt x="136465" y="1409703"/>
                    <a:pt x="0" y="1273238"/>
                    <a:pt x="0" y="1104897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f6220e6e-4440-4b73-b957-7054d137f8da.jpgf6220e6e-4440-4b73-b957-7054d137f8da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440" y="5640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3280" y="3347"/>
              <a:ext cx="11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治疗哮喘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7"/>
              </p:custDataLst>
            </p:nvPr>
          </p:nvSpPr>
          <p:spPr>
            <a:xfrm>
              <a:off x="960" y="7627"/>
              <a:ext cx="14400" cy="2220"/>
            </a:xfrm>
            <a:custGeom>
              <a:avLst/>
              <a:gdLst>
                <a:gd name="connisteX0" fmla="*/ 0 w 9144000"/>
                <a:gd name="connsiteY0" fmla="*/ 304796 h 1409703"/>
                <a:gd name="connisteX1" fmla="*/ 304796 w 9144000"/>
                <a:gd name="connsiteY1" fmla="*/ 0 h 1409703"/>
                <a:gd name="connisteX2" fmla="*/ 8839203 w 9144000"/>
                <a:gd name="connsiteY2" fmla="*/ 0 h 1409703"/>
                <a:gd name="connisteX3" fmla="*/ 9144000 w 9144000"/>
                <a:gd name="connsiteY3" fmla="*/ 304796 h 1409703"/>
                <a:gd name="connisteX4" fmla="*/ 9144000 w 9144000"/>
                <a:gd name="connsiteY4" fmla="*/ 1104896 h 1409703"/>
                <a:gd name="connisteX5" fmla="*/ 8839203 w 9144000"/>
                <a:gd name="connsiteY5" fmla="*/ 1409703 h 1409703"/>
                <a:gd name="connisteX6" fmla="*/ 304796 w 9144000"/>
                <a:gd name="connsiteY6" fmla="*/ 1409703 h 1409703"/>
                <a:gd name="connisteX7" fmla="*/ 0 w 9144000"/>
                <a:gd name="connsiteY7" fmla="*/ 1104896 h 1409703"/>
                <a:gd name="connisteX8" fmla="*/ 0 w 9144000"/>
                <a:gd name="connsiteY8" fmla="*/ 304796 h 14097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0" h="1409703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8839203" y="0"/>
                  </a:lnTo>
                  <a:cubicBezTo>
                    <a:pt x="9007535" y="0"/>
                    <a:pt x="9144000" y="136465"/>
                    <a:pt x="9144000" y="304797"/>
                  </a:cubicBezTo>
                  <a:lnTo>
                    <a:pt x="9144000" y="1104897"/>
                  </a:lnTo>
                  <a:cubicBezTo>
                    <a:pt x="9144000" y="1273238"/>
                    <a:pt x="9007535" y="1409703"/>
                    <a:pt x="8839203" y="1409703"/>
                  </a:cubicBezTo>
                  <a:lnTo>
                    <a:pt x="304797" y="1409703"/>
                  </a:lnTo>
                  <a:cubicBezTo>
                    <a:pt x="136465" y="1409703"/>
                    <a:pt x="0" y="1273238"/>
                    <a:pt x="0" y="1104897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C:/Users/mingsheng111035/AppData/Roaming/Kingsoft/office6/wppai/generateppt/39528da5-52ce-4a75-b8ad-f2ce8fcefc97.jpg39528da5-52ce-4a75-b8ad-f2ce8fcefc97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/>
            <a:stretch>
              <a:fillRect/>
            </a:stretch>
          </p:blipFill>
          <p:spPr>
            <a:xfrm>
              <a:off x="1440" y="8013"/>
              <a:ext cx="1440" cy="1440"/>
            </a:xfrm>
            <a:custGeom>
              <a:avLst/>
              <a:gdLst>
                <a:gd name="connisteX0" fmla="*/ 0 w 914400"/>
                <a:gd name="connsiteY0" fmla="*/ 457200 h 914400"/>
                <a:gd name="connisteX1" fmla="*/ 457200 w 914400"/>
                <a:gd name="connsiteY1" fmla="*/ 0 h 914400"/>
                <a:gd name="connisteX2" fmla="*/ 457200 w 914400"/>
                <a:gd name="connsiteY2" fmla="*/ 0 h 914400"/>
                <a:gd name="connisteX3" fmla="*/ 914400 w 914400"/>
                <a:gd name="connsiteY3" fmla="*/ 457200 h 914400"/>
                <a:gd name="connisteX4" fmla="*/ 914400 w 914400"/>
                <a:gd name="connsiteY4" fmla="*/ 457200 h 914400"/>
                <a:gd name="connisteX5" fmla="*/ 457200 w 914400"/>
                <a:gd name="connsiteY5" fmla="*/ 914400 h 914400"/>
                <a:gd name="connisteX6" fmla="*/ 457200 w 914400"/>
                <a:gd name="connsiteY6" fmla="*/ 914400 h 914400"/>
                <a:gd name="connisteX7" fmla="*/ 0 w 914400"/>
                <a:gd name="connsiteY7" fmla="*/ 457200 h 914400"/>
                <a:gd name="connisteX8" fmla="*/ 0 w 914400"/>
                <a:gd name="connsiteY8" fmla="*/ 457200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457200"/>
                  </a:moveTo>
                  <a:cubicBezTo>
                    <a:pt x="0" y="204698"/>
                    <a:pt x="204698" y="0"/>
                    <a:pt x="457200" y="0"/>
                  </a:cubicBezTo>
                  <a:lnTo>
                    <a:pt x="457200" y="0"/>
                  </a:lnTo>
                  <a:cubicBezTo>
                    <a:pt x="709702" y="0"/>
                    <a:pt x="914400" y="204698"/>
                    <a:pt x="914400" y="457200"/>
                  </a:cubicBezTo>
                  <a:lnTo>
                    <a:pt x="914400" y="457200"/>
                  </a:lnTo>
                  <a:cubicBezTo>
                    <a:pt x="914400" y="709702"/>
                    <a:pt x="709702" y="914400"/>
                    <a:pt x="457200" y="914400"/>
                  </a:cubicBezTo>
                  <a:lnTo>
                    <a:pt x="457200" y="914400"/>
                  </a:lnTo>
                  <a:cubicBezTo>
                    <a:pt x="204698" y="914400"/>
                    <a:pt x="0" y="709702"/>
                    <a:pt x="0" y="457200"/>
                  </a:cubicBezTo>
                  <a:lnTo>
                    <a:pt x="0" y="457200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20"/>
              </p:custDataLst>
            </p:nvPr>
          </p:nvSpPr>
          <p:spPr>
            <a:xfrm>
              <a:off x="3280" y="4147"/>
              <a:ext cx="11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雾化吸入技术在哮喘治疗中应用广泛，通过吸入药物迅速缓解气道炎症和痉挛。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3280" y="5720"/>
              <a:ext cx="11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缓解慢性阻塞性肺疾病（</a:t>
              </a:r>
              <a:r>
                <a:rPr lang="en-US" altLang="zh-CN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COPD</a:t>
              </a: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）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3280" y="6520"/>
              <a:ext cx="11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COPD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患者通过雾化吸入药物，可以有效改善呼吸困难，减少急性发作。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3"/>
              </p:custDataLst>
            </p:nvPr>
          </p:nvSpPr>
          <p:spPr>
            <a:xfrm>
              <a:off x="3280" y="8093"/>
              <a:ext cx="11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儿童呼吸道感染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4"/>
              </p:custDataLst>
            </p:nvPr>
          </p:nvSpPr>
          <p:spPr>
            <a:xfrm>
              <a:off x="3280" y="8893"/>
              <a:ext cx="116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雾化吸入抗生素或抗病毒药物，是治疗儿童呼吸道感染的有效手段之一。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超声雾化吸入法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操作目的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bd8aa485b68ffb4c\datas\装饰-12001&amp;106035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8" name="组合 17"/>
          <p:cNvGrpSpPr/>
          <p:nvPr/>
        </p:nvGrpSpPr>
        <p:grpSpPr>
          <a:xfrm>
            <a:off x="609600" y="1828800"/>
            <a:ext cx="9144002" cy="4419600"/>
            <a:chOff x="960" y="2880"/>
            <a:chExt cx="14400" cy="6960"/>
          </a:xfrm>
        </p:grpSpPr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5600" cy="3240"/>
            </a:xfrm>
            <a:custGeom>
              <a:avLst/>
              <a:gdLst>
                <a:gd name="connisteX0" fmla="*/ 0 w 3556001"/>
                <a:gd name="connsiteY0" fmla="*/ 304796 h 2057400"/>
                <a:gd name="connisteX1" fmla="*/ 304796 w 3556001"/>
                <a:gd name="connsiteY1" fmla="*/ 0 h 2057400"/>
                <a:gd name="connisteX2" fmla="*/ 3556001 w 3556001"/>
                <a:gd name="connsiteY2" fmla="*/ 0 h 2057400"/>
                <a:gd name="connisteX3" fmla="*/ 3556001 w 3556001"/>
                <a:gd name="connsiteY3" fmla="*/ 2057400 h 2057400"/>
                <a:gd name="connisteX4" fmla="*/ 304796 w 3556001"/>
                <a:gd name="connsiteY4" fmla="*/ 2057400 h 2057400"/>
                <a:gd name="connisteX5" fmla="*/ 0 w 3556001"/>
                <a:gd name="connsiteY5" fmla="*/ 1752603 h 2057400"/>
                <a:gd name="connisteX6" fmla="*/ 0 w 3556001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556001" y="0"/>
                  </a:lnTo>
                  <a:lnTo>
                    <a:pt x="3556001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440" y="334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提高药物吸收效率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1440" y="422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超声雾化吸入法通过将药物转化为微小雾滴，增加药物与呼吸道粘膜接触面积，提高吸收效率。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9" name="图片 8" descr="C:/Users/mingsheng111035/AppData/Roaming/Kingsoft/office6/wppai/generateppt/d7e6f14d-9319-47f1-856b-8b70780d0f8d.jpgd7e6f14d-9319-47f1-856b-8b70780d0f8d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828" r="888"/>
            <a:stretch>
              <a:fillRect/>
            </a:stretch>
          </p:blipFill>
          <p:spPr>
            <a:xfrm>
              <a:off x="6560" y="2880"/>
              <a:ext cx="8799" cy="3240"/>
            </a:xfrm>
            <a:custGeom>
              <a:avLst/>
              <a:gdLst>
                <a:gd name="connisteX0" fmla="*/ 0 w 5587998"/>
                <a:gd name="connsiteY0" fmla="*/ 0 h 2057400"/>
                <a:gd name="connisteX1" fmla="*/ 5283202 w 5587998"/>
                <a:gd name="connsiteY1" fmla="*/ 0 h 2057400"/>
                <a:gd name="connisteX2" fmla="*/ 5587998 w 5587998"/>
                <a:gd name="connsiteY2" fmla="*/ 304796 h 2057400"/>
                <a:gd name="connisteX3" fmla="*/ 5587998 w 5587998"/>
                <a:gd name="connsiteY3" fmla="*/ 1752603 h 2057400"/>
                <a:gd name="connisteX4" fmla="*/ 5283202 w 5587998"/>
                <a:gd name="connsiteY4" fmla="*/ 2057400 h 2057400"/>
                <a:gd name="connisteX5" fmla="*/ 0 w 5587998"/>
                <a:gd name="connsiteY5" fmla="*/ 2057400 h 2057400"/>
                <a:gd name="connisteX6" fmla="*/ 0 w 5587998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0"/>
                  </a:moveTo>
                  <a:lnTo>
                    <a:pt x="5283202" y="0"/>
                  </a:lnTo>
                  <a:cubicBezTo>
                    <a:pt x="5451543" y="0"/>
                    <a:pt x="5587999" y="136465"/>
                    <a:pt x="5587999" y="304797"/>
                  </a:cubicBezTo>
                  <a:lnTo>
                    <a:pt x="5587999" y="1752603"/>
                  </a:lnTo>
                  <a:cubicBezTo>
                    <a:pt x="5587999" y="1920935"/>
                    <a:pt x="5451543" y="2057400"/>
                    <a:pt x="5283202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2" name="图片 11" descr="C:/Users/mingsheng111035/AppData/Roaming/Kingsoft/office6/wppai/generateppt/34d53f2d-243f-4096-b45d-851b8e47ea66.jpg34d53f2d-243f-4096-b45d-851b8e47ea66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858" r="858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304796 h 2057400"/>
                <a:gd name="connisteX1" fmla="*/ 304796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304796 w 5587998"/>
                <a:gd name="connsiteY4" fmla="*/ 2057400 h 2057400"/>
                <a:gd name="connisteX5" fmla="*/ 0 w 5587998"/>
                <a:gd name="connsiteY5" fmla="*/ 1752603 h 2057400"/>
                <a:gd name="connisteX6" fmla="*/ 0 w 5587998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5" name="任意多边形 14"/>
            <p:cNvSpPr/>
            <p:nvPr>
              <p:custDataLst>
                <p:tags r:id="rId15"/>
              </p:custDataLst>
            </p:nvPr>
          </p:nvSpPr>
          <p:spPr>
            <a:xfrm>
              <a:off x="9760" y="6600"/>
              <a:ext cx="5600" cy="3240"/>
            </a:xfrm>
            <a:custGeom>
              <a:avLst/>
              <a:gdLst>
                <a:gd name="connisteX0" fmla="*/ 0 w 3556001"/>
                <a:gd name="connsiteY0" fmla="*/ 0 h 2057400"/>
                <a:gd name="connisteX1" fmla="*/ 3251204 w 3556001"/>
                <a:gd name="connsiteY1" fmla="*/ 0 h 2057400"/>
                <a:gd name="connisteX2" fmla="*/ 3556001 w 3556001"/>
                <a:gd name="connsiteY2" fmla="*/ 304796 h 2057400"/>
                <a:gd name="connisteX3" fmla="*/ 3556001 w 3556001"/>
                <a:gd name="connsiteY3" fmla="*/ 1752603 h 2057400"/>
                <a:gd name="connisteX4" fmla="*/ 3251204 w 3556001"/>
                <a:gd name="connsiteY4" fmla="*/ 2057400 h 2057400"/>
                <a:gd name="connisteX5" fmla="*/ 0 w 3556001"/>
                <a:gd name="connsiteY5" fmla="*/ 2057400 h 2057400"/>
                <a:gd name="connisteX6" fmla="*/ 0 w 35560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0"/>
                  </a:moveTo>
                  <a:lnTo>
                    <a:pt x="3251204" y="0"/>
                  </a:lnTo>
                  <a:cubicBezTo>
                    <a:pt x="3419536" y="0"/>
                    <a:pt x="3556001" y="136465"/>
                    <a:pt x="3556001" y="304797"/>
                  </a:cubicBezTo>
                  <a:lnTo>
                    <a:pt x="3556001" y="1752603"/>
                  </a:lnTo>
                  <a:cubicBezTo>
                    <a:pt x="3556001" y="1920935"/>
                    <a:pt x="3419536" y="2057400"/>
                    <a:pt x="3251204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240" y="70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缓解呼吸系统症状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240" y="79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此方法能迅速作用于呼吸道，有效缓解哮喘、慢性阻塞性肺疾病等呼吸系统疾病的症状。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技术要点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8f699d38124ff1ad\datas\装饰-12001&amp;55336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fa39f954-3d43-4365-9389-47cb100095d1.jpgfa39f954-3d43-4365-9389-47cb100095d1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873" r="917"/>
          <a:stretch>
            <a:fillRect/>
          </a:stretch>
        </p:blipFill>
        <p:spPr>
          <a:xfrm>
            <a:off x="609603" y="1828800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超声波发生器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超声雾化器的核心是超声波发生器，它通过高频振动产生微小的水滴，形成雾气。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雾化器的维护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定期清洁和更换雾化器的零件，如振动膜和喷嘴，以保证雾化效率和设备寿命。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16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药物剂量控制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精确控制药物剂量对于治疗效果至关重要，超声雾化器需配备准确的剂量控制装置。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使用环境要求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确保使用超声雾化器的环境干净、通风，避免雾化药物在空气中扩散造成污染。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健康教育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438400" y="1905000"/>
            <a:ext cx="9220200" cy="4266565"/>
            <a:chOff x="3840" y="3000"/>
            <a:chExt cx="14520" cy="6719"/>
          </a:xfrm>
        </p:grpSpPr>
        <p:pic>
          <p:nvPicPr>
            <p:cNvPr id="4" name="图片 3" descr="C:/Users/mingsheng111035/AppData/Roaming/Kingsoft/office6/wppai/generateppt/17caa3fc-57b1-4c10-b4f9-c5e43ca2a486.jpg17caa3fc-57b1-4c10-b4f9-c5e43ca2a486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3840" y="30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95daebcb-28e2-4e5b-bc35-a1e6da931871.jpg95daebcb-28e2-4e5b-bc35-a1e6da931871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>
              <a:off x="3840" y="54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6160" y="3320"/>
              <a:ext cx="12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超声雾化吸入法的原理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9c643b31-52ce-41b0-bb82-95a54d1d0454.jpg9c643b31-52ce-41b0-bb82-95a54d1d0454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>
            <a:xfrm>
              <a:off x="3840" y="78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6160" y="4120"/>
              <a:ext cx="121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通过超声波振动产生微细水滴，使药物以气雾形式吸入，达到治疗目的。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6160" y="5720"/>
              <a:ext cx="12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超声雾化吸入法的使用方法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6160" y="6520"/>
              <a:ext cx="121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介绍如何正确使用超声雾化器，包括设备的准备、药物的配制和吸入过程。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6160" y="8120"/>
              <a:ext cx="12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超声雾化吸入法的注意事项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6160" y="8920"/>
              <a:ext cx="1216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强调使用超声雾化吸入法时的注意事项，如定期清洁设备、避免交叉感染等。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s://ai-generator-dimension.wpscdn.cn/slide_res/20241121/8677e2cbf377cd36_img1.png&quot;}*auto_preset_ai_*1740553457575_1.149_a5a8bdf63348-slide-3"/>
</p:tagLst>
</file>

<file path=ppt/tags/tag123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12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a57e8e45-1da3-4933-a05d-738a4fb67957.jpg?Expires=1772089468&amp;AWSAccessKeyId=AKLT9NSy7kh8TIS1UzNqLRY2&amp;Signature=v15wUt6VeqheAaHvEycG%2F2yssvQ%3D&quot;}*auto_ai_ai_*1740553457575_1.149_a5a8bdf63348-slide-4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f6220e6e-4440-4b73-b957-7054d137f8da.jpg?Expires=1772089467&amp;AWSAccessKeyId=AKLT9NSy7kh8TIS1UzNqLRY2&amp;Signature=9tlPSQN6IpNZzfGe0hyA3YswOpE%3D&quot;}*auto_ai_ai_*1740553457575_1.149_a5a8bdf63348-slide-4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39528da5-52ce-4a75-b8ad-f2ce8fcefc97.jpg?Expires=1772089466&amp;AWSAccessKeyId=AKLT9NSy7kh8TIS1UzNqLRY2&amp;Signature=4WHh%2FZNEeVW%2Bfv5%2FfrIrX4dslGk%3D&quot;}*auto_ai_ai_*1740553457575_1.149_a5a8bdf63348-slide-4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内容"/>
  <p:tag name="KSO_WM_UNIT_TEXT_TYPE" val="1"/>
  <p:tag name="KSO_WM_UNIT_TYPE" val="l_h_a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14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43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d7e6f14d-9319-47f1-856b-8b70780d0f8d.jpg?Expires=1772089467&amp;AWSAccessKeyId=AKLT9NSy7kh8TIS1UzNqLRY2&amp;Signature=p6B9JGSqwWPbTRPgvqfRKuAe4HM%3D&quot;}*auto_ai_ai_*1740553457575_1.149_a5a8bdf63348-slide-6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34d53f2d-243f-4096-b45d-851b8e47ea66.jpg?Expires=1772089464&amp;AWSAccessKeyId=AKLT9NSy7kh8TIS1UzNqLRY2&amp;Signature=hv5DnTuiEEIwtKoIAwc67LnPEzE%3D&quot;}*auto_ai_ai_*1740553457575_1.149_a5a8bdf63348-slide-6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6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5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fa39f954-3d43-4365-9389-47cb100095d1.jpg?Expires=1772089464&amp;AWSAccessKeyId=AKLT9NSy7kh8TIS1UzNqLRY2&amp;Signature=i2B25SmHdoAx2XgxkyK8%2B2qiOYQ%3D&quot;}*auto_ai_ai_*1740553457575_1.149_a5a8bdf63348-slide-7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3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17caa3fc-57b1-4c10-b4f9-c5e43ca2a486.jpg?Expires=1772089465&amp;AWSAccessKeyId=AKLT9NSy7kh8TIS1UzNqLRY2&amp;Signature=ILvoFj7QtqNbxtH0GYb0tOFWkT0%3D&quot;}*auto_ai_ai_*1740553457575_1.149_a5a8bdf63348-slide-8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95daebcb-28e2-4e5b-bc35-a1e6da931871.jpg?Expires=1772089465&amp;AWSAccessKeyId=AKLT9NSy7kh8TIS1UzNqLRY2&amp;Signature=6y8tDcy33g50nj8JV%2FSQnIGplWs%3D&quot;}*auto_ai_ai_*1740553457575_1.149_a5a8bdf63348-slide-8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9c643b31-52ce-41b0-bb82-95a54d1d0454.jpg?Expires=1772089465&amp;AWSAccessKeyId=AKLT9NSy7kh8TIS1UzNqLRY2&amp;Signature=OateoADQ05IgYNh44m8xXrpuOKI%3D&quot;}*auto_ai_ai_*1740553457575_1.149_a5a8bdf63348-slide-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内容"/>
  <p:tag name="KSO_WM_UNIT_TEXT_TYPE" val="1"/>
  <p:tag name="KSO_WM_UNIT_TYPE" val="l_h_a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5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18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8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88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8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287644226&quot;}*auto_galley_ai_*1740553457575_1.149_a5a8bdf63348-slide-1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5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20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0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428229c0-e977-40c0-8ad4-743cd9c26cf2.jpg?Expires=1772089467&amp;AWSAccessKeyId=AKLT9NSy7kh8TIS1UzNqLRY2&amp;Signature=Em7zz97mLzdjoLP6euDX8D1PkLk%3D&quot;}*auto_ai_ai_*1740553457575_1.149_a5a8bdf63348-slide-11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15.xml><?xml version="1.0" encoding="utf-8"?>
<p:tagLst xmlns:p="http://schemas.openxmlformats.org/presentationml/2006/main">
  <p:tag name="KSO_WM_FIGMA_LIMIT" val=""/>
  <p:tag name="KSO_WM_FIGMA_SLIDE_GROUP" val="64"/>
  <p:tag name="KSO_WM_SLIDE_TYPE" val="text"/>
  <p:tag name="KSO_WM_TEMPLATE_SUBCATEGORY" val="29"/>
</p:tagLst>
</file>

<file path=ppt/tags/tag21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1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06661974&quot;}*auto_galley_ai_*1740553457575_1.149_a5a8bdf63348-slide-12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13698281&quot;}*auto_galley_ai_*1740553457575_1.149_a5a8bdf63348-slide-12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909939810&quot;}*auto_galley_ai_*1740553457575_1.149_a5a8bdf63348-slide-12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311912533&quot;}*auto_galley_ai_*1740553457575_1.149_a5a8bdf63348-slide-12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4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23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3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37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126859461&quot;}*auto_galley_ai_*1740553457575_1.149_a5a8bdf63348-slide-14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64235455&quot;}*auto_galley_ai_*1740553457575_1.149_a5a8bdf63348-slide-14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026851964&quot;}*auto_galley_ai_*1740553457575_1.149_a5a8bdf63348-slide-14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添加项标题内容"/>
  <p:tag name="KSO_WM_UNIT_TEXT_TYPE" val="1"/>
  <p:tag name="KSO_WM_UNIT_TYPE" val="l_h_a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3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25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58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06464454&quot;}*auto_galley_ai_*1740553457575_1.149_a5a8bdf63348-slide-15"/>
</p:tagLst>
</file>

<file path=ppt/tags/tag259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8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7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47faeef3-e623-4ab1-8a33-076e605c4f77.jpg?Expires=1772089470&amp;AWSAccessKeyId=AKLT9NSy7kh8TIS1UzNqLRY2&amp;Signature=Go%2FPqj911%2FmtU%2BmfxymHxHp2zGc%3D&quot;}*auto_ai_ai_*1740553457575_1.149_a5a8bdf63348-slide-16"/>
</p:tagLst>
</file>

<file path=ppt/tags/tag283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28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85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286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287.xml><?xml version="1.0" encoding="utf-8"?>
<p:tagLst xmlns:p="http://schemas.openxmlformats.org/presentationml/2006/main">
  <p:tag name="KSO_WM_PRESENTATION_SOURCE" val="WPPAIGeneratePPT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1603</Words>
  <Application>WPS 演示</Application>
  <PresentationFormat>宽屏</PresentationFormat>
  <Paragraphs>201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2025-02-26T07:04:53Z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49E22F77216E4B8A8A18B4680E708115_13</vt:lpwstr>
  </property>
  <property fmtid="{D5CDD505-2E9C-101B-9397-08002B2CF9AE}" pid="3" name="KSOProductBuildVer">
    <vt:lpwstr>2052-12.1.0.20305</vt:lpwstr>
  </property>
</Properties>
</file>