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334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7.jpeg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image" Target="C:/Users/mingsheng111035/AppData/Local/Temp/figmazip/slide_9de3ced00972c60f\datas\&#35013;&#39280;-12001&amp;557562.png" TargetMode="External"/><Relationship Id="rId4" Type="http://schemas.openxmlformats.org/officeDocument/2006/relationships/image" Target="../media/image16.png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image" Target="C:/Users/mingsheng111035/AppData/Local/Temp/figmazip/slide_4af241001c88c846\datas\&#35013;&#39280;-12001&amp;135524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21.xml"/><Relationship Id="rId3" Type="http://schemas.openxmlformats.org/officeDocument/2006/relationships/image" Target="C:/Users/mingsheng111035/AppData/Local/Temp/figmazip/slide_4af241001c88c846\datas\&#27675;&#22260;&#22270;-12001&amp;135393.png" TargetMode="External"/><Relationship Id="rId29" Type="http://schemas.openxmlformats.org/officeDocument/2006/relationships/tags" Target="../tags/tag220.xml"/><Relationship Id="rId28" Type="http://schemas.openxmlformats.org/officeDocument/2006/relationships/tags" Target="../tags/tag219.xml"/><Relationship Id="rId27" Type="http://schemas.openxmlformats.org/officeDocument/2006/relationships/tags" Target="../tags/tag218.xml"/><Relationship Id="rId26" Type="http://schemas.openxmlformats.org/officeDocument/2006/relationships/tags" Target="../tags/tag217.xml"/><Relationship Id="rId25" Type="http://schemas.openxmlformats.org/officeDocument/2006/relationships/tags" Target="../tags/tag216.xml"/><Relationship Id="rId24" Type="http://schemas.openxmlformats.org/officeDocument/2006/relationships/tags" Target="../tags/tag215.xml"/><Relationship Id="rId23" Type="http://schemas.openxmlformats.org/officeDocument/2006/relationships/image" Target="../media/image22.jpeg"/><Relationship Id="rId22" Type="http://schemas.openxmlformats.org/officeDocument/2006/relationships/tags" Target="../tags/tag214.xml"/><Relationship Id="rId21" Type="http://schemas.openxmlformats.org/officeDocument/2006/relationships/tags" Target="../tags/tag213.xml"/><Relationship Id="rId20" Type="http://schemas.openxmlformats.org/officeDocument/2006/relationships/tags" Target="../tags/tag212.xml"/><Relationship Id="rId2" Type="http://schemas.openxmlformats.org/officeDocument/2006/relationships/image" Target="../media/image18.png"/><Relationship Id="rId19" Type="http://schemas.openxmlformats.org/officeDocument/2006/relationships/image" Target="../media/image21.jpeg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image" Target="../media/image20.jpeg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image" Target="../media/image6.png"/><Relationship Id="rId11" Type="http://schemas.openxmlformats.org/officeDocument/2006/relationships/image" Target="../media/image19.jpeg"/><Relationship Id="rId10" Type="http://schemas.openxmlformats.org/officeDocument/2006/relationships/tags" Target="../tags/tag206.xml"/><Relationship Id="rId1" Type="http://schemas.openxmlformats.org/officeDocument/2006/relationships/tags" Target="../tags/tag20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image" Target="C:/Users/mingsheng111035/AppData/Local/Temp/figmazip/slide_a0e5cb90a6fe569c\datas\&#35013;&#39280;-12001&amp;526169.png" TargetMode="External"/><Relationship Id="rId5" Type="http://schemas.openxmlformats.org/officeDocument/2006/relationships/image" Target="../media/image24.png"/><Relationship Id="rId4" Type="http://schemas.openxmlformats.org/officeDocument/2006/relationships/tags" Target="../tags/tag223.xml"/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2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image" Target="../media/image26.jpeg"/><Relationship Id="rId6" Type="http://schemas.openxmlformats.org/officeDocument/2006/relationships/tags" Target="../tags/tag236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Relationship Id="rId3" Type="http://schemas.openxmlformats.org/officeDocument/2006/relationships/tags" Target="../tags/tag235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47.xml"/><Relationship Id="rId2" Type="http://schemas.openxmlformats.org/officeDocument/2006/relationships/tags" Target="../tags/tag234.xml"/><Relationship Id="rId19" Type="http://schemas.openxmlformats.org/officeDocument/2006/relationships/tags" Target="../tags/tag246.xml"/><Relationship Id="rId18" Type="http://schemas.openxmlformats.org/officeDocument/2006/relationships/tags" Target="../tags/tag245.xml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image" Target="../media/image28.jpeg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image" Target="../media/image27.jpeg"/><Relationship Id="rId1" Type="http://schemas.openxmlformats.org/officeDocument/2006/relationships/tags" Target="../tags/tag23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image" Target="../media/image6.png"/><Relationship Id="rId7" Type="http://schemas.openxmlformats.org/officeDocument/2006/relationships/image" Target="../media/image29.jpeg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image" Target="C:/Users/mingsheng111035/AppData/Local/Temp/figmazip/slide_0b72698283799db5\datas\&#35013;&#39280;-12001&amp;73527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63.xml"/><Relationship Id="rId21" Type="http://schemas.openxmlformats.org/officeDocument/2006/relationships/tags" Target="../tags/tag262.xml"/><Relationship Id="rId20" Type="http://schemas.openxmlformats.org/officeDocument/2006/relationships/tags" Target="../tags/tag261.xml"/><Relationship Id="rId2" Type="http://schemas.openxmlformats.org/officeDocument/2006/relationships/tags" Target="../tags/tag249.xml"/><Relationship Id="rId19" Type="http://schemas.openxmlformats.org/officeDocument/2006/relationships/tags" Target="../tags/tag260.xml"/><Relationship Id="rId18" Type="http://schemas.openxmlformats.org/officeDocument/2006/relationships/tags" Target="../tags/tag259.xml"/><Relationship Id="rId17" Type="http://schemas.openxmlformats.org/officeDocument/2006/relationships/tags" Target="../tags/tag258.xml"/><Relationship Id="rId16" Type="http://schemas.openxmlformats.org/officeDocument/2006/relationships/image" Target="../media/image31.jpeg"/><Relationship Id="rId15" Type="http://schemas.openxmlformats.org/officeDocument/2006/relationships/tags" Target="../tags/tag257.xml"/><Relationship Id="rId14" Type="http://schemas.openxmlformats.org/officeDocument/2006/relationships/tags" Target="../tags/tag256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image" Target="../media/image30.jpeg"/><Relationship Id="rId10" Type="http://schemas.openxmlformats.org/officeDocument/2006/relationships/tags" Target="../tags/tag253.xml"/><Relationship Id="rId1" Type="http://schemas.openxmlformats.org/officeDocument/2006/relationships/tags" Target="../tags/tag24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290.xml"/><Relationship Id="rId40" Type="http://schemas.openxmlformats.org/officeDocument/2006/relationships/tags" Target="../tags/tag289.xml"/><Relationship Id="rId4" Type="http://schemas.openxmlformats.org/officeDocument/2006/relationships/image" Target="C:/Users/mingsheng111035/AppData/Local/Temp/figmazip/slide_9fb519d68bf14861\datas\&#27675;&#22260;&#22270;-12001&amp;212733.png" TargetMode="External"/><Relationship Id="rId39" Type="http://schemas.openxmlformats.org/officeDocument/2006/relationships/tags" Target="../tags/tag288.xml"/><Relationship Id="rId38" Type="http://schemas.openxmlformats.org/officeDocument/2006/relationships/image" Target="C:/Users/mingsheng111035/AppData/Local/Temp/figmazip/slide_9fb519d68bf14861\datas\earth-12001&amp;212905.svg" TargetMode="External"/><Relationship Id="rId37" Type="http://schemas.openxmlformats.org/officeDocument/2006/relationships/image" Target="../media/image39.svg"/><Relationship Id="rId36" Type="http://schemas.openxmlformats.org/officeDocument/2006/relationships/image" Target="../media/image38.png"/><Relationship Id="rId35" Type="http://schemas.openxmlformats.org/officeDocument/2006/relationships/tags" Target="../tags/tag287.xml"/><Relationship Id="rId34" Type="http://schemas.openxmlformats.org/officeDocument/2006/relationships/tags" Target="../tags/tag286.xml"/><Relationship Id="rId33" Type="http://schemas.openxmlformats.org/officeDocument/2006/relationships/tags" Target="../tags/tag285.xml"/><Relationship Id="rId32" Type="http://schemas.openxmlformats.org/officeDocument/2006/relationships/tags" Target="../tags/tag284.xml"/><Relationship Id="rId31" Type="http://schemas.openxmlformats.org/officeDocument/2006/relationships/tags" Target="../tags/tag283.xml"/><Relationship Id="rId30" Type="http://schemas.openxmlformats.org/officeDocument/2006/relationships/tags" Target="../tags/tag282.xml"/><Relationship Id="rId3" Type="http://schemas.openxmlformats.org/officeDocument/2006/relationships/image" Target="../media/image7.png"/><Relationship Id="rId29" Type="http://schemas.openxmlformats.org/officeDocument/2006/relationships/image" Target="C:/Users/mingsheng111035/AppData/Local/Temp/figmazip/slide_9fb519d68bf14861\datas\earth-12001&amp;212873.svg" TargetMode="External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tags" Target="../tags/tag281.xml"/><Relationship Id="rId25" Type="http://schemas.openxmlformats.org/officeDocument/2006/relationships/tags" Target="../tags/tag280.xml"/><Relationship Id="rId24" Type="http://schemas.openxmlformats.org/officeDocument/2006/relationships/tags" Target="../tags/tag279.xml"/><Relationship Id="rId23" Type="http://schemas.openxmlformats.org/officeDocument/2006/relationships/tags" Target="../tags/tag278.xml"/><Relationship Id="rId22" Type="http://schemas.openxmlformats.org/officeDocument/2006/relationships/tags" Target="../tags/tag277.xml"/><Relationship Id="rId21" Type="http://schemas.openxmlformats.org/officeDocument/2006/relationships/tags" Target="../tags/tag276.xml"/><Relationship Id="rId20" Type="http://schemas.openxmlformats.org/officeDocument/2006/relationships/image" Target="C:/Users/mingsheng111035/AppData/Local/Temp/figmazip/slide_9fb519d68bf14861\datas\earth-12001&amp;212819.svg" TargetMode="External"/><Relationship Id="rId2" Type="http://schemas.openxmlformats.org/officeDocument/2006/relationships/tags" Target="../tags/tag265.xml"/><Relationship Id="rId19" Type="http://schemas.openxmlformats.org/officeDocument/2006/relationships/image" Target="../media/image35.svg"/><Relationship Id="rId18" Type="http://schemas.openxmlformats.org/officeDocument/2006/relationships/image" Target="../media/image34.png"/><Relationship Id="rId17" Type="http://schemas.openxmlformats.org/officeDocument/2006/relationships/tags" Target="../tags/tag275.xml"/><Relationship Id="rId16" Type="http://schemas.openxmlformats.org/officeDocument/2006/relationships/tags" Target="../tags/tag274.xml"/><Relationship Id="rId15" Type="http://schemas.openxmlformats.org/officeDocument/2006/relationships/tags" Target="../tags/tag273.xml"/><Relationship Id="rId14" Type="http://schemas.openxmlformats.org/officeDocument/2006/relationships/tags" Target="../tags/tag272.xml"/><Relationship Id="rId13" Type="http://schemas.openxmlformats.org/officeDocument/2006/relationships/tags" Target="../tags/tag271.xml"/><Relationship Id="rId12" Type="http://schemas.openxmlformats.org/officeDocument/2006/relationships/tags" Target="../tags/tag270.xml"/><Relationship Id="rId11" Type="http://schemas.openxmlformats.org/officeDocument/2006/relationships/image" Target="C:/Users/mingsheng111035/AppData/Local/Temp/figmazip/slide_9fb519d68bf14861\datas\earth-12001&amp;212787.svg" TargetMode="External"/><Relationship Id="rId10" Type="http://schemas.openxmlformats.org/officeDocument/2006/relationships/image" Target="../media/image33.svg"/><Relationship Id="rId1" Type="http://schemas.openxmlformats.org/officeDocument/2006/relationships/tags" Target="../tags/tag26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image" Target="../media/image6.png"/><Relationship Id="rId3" Type="http://schemas.openxmlformats.org/officeDocument/2006/relationships/image" Target="../media/image40.jpeg"/><Relationship Id="rId2" Type="http://schemas.openxmlformats.org/officeDocument/2006/relationships/tags" Target="../tags/tag292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tags" Target="../tags/tag29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15.xml"/><Relationship Id="rId13" Type="http://schemas.openxmlformats.org/officeDocument/2006/relationships/image" Target="../media/image6.png"/><Relationship Id="rId12" Type="http://schemas.openxmlformats.org/officeDocument/2006/relationships/image" Target="../media/image41.jpeg"/><Relationship Id="rId11" Type="http://schemas.openxmlformats.org/officeDocument/2006/relationships/tags" Target="../tags/tag314.xml"/><Relationship Id="rId10" Type="http://schemas.openxmlformats.org/officeDocument/2006/relationships/tags" Target="../tags/tag313.xml"/><Relationship Id="rId1" Type="http://schemas.openxmlformats.org/officeDocument/2006/relationships/tags" Target="../tags/tag30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image" Target="../media/image6.png"/><Relationship Id="rId6" Type="http://schemas.openxmlformats.org/officeDocument/2006/relationships/image" Target="../media/image43.jpeg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image" Target="C:/Users/mingsheng111035/AppData/Local/Temp/figmazip/slide_e2ae6c97bc5114e8\datas\&#27675;&#22260;&#22270;-12001&amp;279929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30.xml"/><Relationship Id="rId20" Type="http://schemas.openxmlformats.org/officeDocument/2006/relationships/tags" Target="../tags/tag329.xml"/><Relationship Id="rId2" Type="http://schemas.openxmlformats.org/officeDocument/2006/relationships/image" Target="../media/image42.png"/><Relationship Id="rId19" Type="http://schemas.openxmlformats.org/officeDocument/2006/relationships/tags" Target="../tags/tag328.xml"/><Relationship Id="rId18" Type="http://schemas.openxmlformats.org/officeDocument/2006/relationships/tags" Target="../tags/tag327.xml"/><Relationship Id="rId17" Type="http://schemas.openxmlformats.org/officeDocument/2006/relationships/tags" Target="../tags/tag326.xml"/><Relationship Id="rId16" Type="http://schemas.openxmlformats.org/officeDocument/2006/relationships/tags" Target="../tags/tag325.xml"/><Relationship Id="rId15" Type="http://schemas.openxmlformats.org/officeDocument/2006/relationships/image" Target="../media/image45.jpeg"/><Relationship Id="rId14" Type="http://schemas.openxmlformats.org/officeDocument/2006/relationships/tags" Target="../tags/tag324.xml"/><Relationship Id="rId13" Type="http://schemas.openxmlformats.org/officeDocument/2006/relationships/tags" Target="../tags/tag323.xml"/><Relationship Id="rId12" Type="http://schemas.openxmlformats.org/officeDocument/2006/relationships/tags" Target="../tags/tag322.xml"/><Relationship Id="rId11" Type="http://schemas.openxmlformats.org/officeDocument/2006/relationships/tags" Target="../tags/tag321.xml"/><Relationship Id="rId10" Type="http://schemas.openxmlformats.org/officeDocument/2006/relationships/image" Target="../media/image44.jpeg"/><Relationship Id="rId1" Type="http://schemas.openxmlformats.org/officeDocument/2006/relationships/tags" Target="../tags/tag31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tags" Target="../tags/tag33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23.xml"/><Relationship Id="rId14" Type="http://schemas.openxmlformats.org/officeDocument/2006/relationships/image" Target="../media/image6.png"/><Relationship Id="rId13" Type="http://schemas.openxmlformats.org/officeDocument/2006/relationships/image" Target="../media/image5.jpeg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7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4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image" Target="../media/image11.jpeg"/><Relationship Id="rId20" Type="http://schemas.openxmlformats.org/officeDocument/2006/relationships/tags" Target="../tags/tag137.xml"/><Relationship Id="rId2" Type="http://schemas.openxmlformats.org/officeDocument/2006/relationships/tags" Target="../tags/tag125.xml"/><Relationship Id="rId19" Type="http://schemas.openxmlformats.org/officeDocument/2006/relationships/tags" Target="../tags/tag136.xml"/><Relationship Id="rId18" Type="http://schemas.openxmlformats.org/officeDocument/2006/relationships/image" Target="../media/image10.jpeg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image" Target="../media/image9.jpeg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image" Target="../media/image6.png"/><Relationship Id="rId1" Type="http://schemas.openxmlformats.org/officeDocument/2006/relationships/tags" Target="../tags/tag12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60.xml"/><Relationship Id="rId16" Type="http://schemas.openxmlformats.org/officeDocument/2006/relationships/image" Target="../media/image6.png"/><Relationship Id="rId15" Type="http://schemas.openxmlformats.org/officeDocument/2006/relationships/image" Target="../media/image12.jpeg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image" Target="C:/Users/mingsheng111035/AppData/Local/Temp/figmazip/slide_bd8aa485b68ffb4c\datas\&#35013;&#39280;-12001&amp;106035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image" Target="../media/image14.jpeg"/><Relationship Id="rId13" Type="http://schemas.openxmlformats.org/officeDocument/2006/relationships/tags" Target="../tags/tag169.xml"/><Relationship Id="rId12" Type="http://schemas.openxmlformats.org/officeDocument/2006/relationships/image" Target="../media/image6.png"/><Relationship Id="rId11" Type="http://schemas.openxmlformats.org/officeDocument/2006/relationships/image" Target="../media/image13.jpeg"/><Relationship Id="rId10" Type="http://schemas.openxmlformats.org/officeDocument/2006/relationships/tags" Target="../tags/tag168.xml"/><Relationship Id="rId1" Type="http://schemas.openxmlformats.org/officeDocument/2006/relationships/tags" Target="../tags/tag16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皮肤用药照护技术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应对不良反应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9de3ced00972c60f\datas\装饰-12001&amp;55756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adf71ff3-a95a-4205-a498-fc3418df5c8b.jpgadf71ff3-a95a-4205-a498-fc3418df5c8b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235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识别和记录不良反应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详细记录用药后皮肤出现的任何异常反应，如红斑、瘙痒等，并及时向医生报告。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调整用药方案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根据不良反应的严重程度，医生可能会调整药物剂量或更换其他治疗方案。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不同剂型的用药方法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af241001c88c846\datas\氛围图-12001&amp;13539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溶液剂的使用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4af241001c88c846\datas\装饰-12001&amp;13552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0f9b00ce-95c1-4dc6-a962-aad2c29a8289.jpg0f9b00ce-95c1-4dc6-a962-aad2c29a8289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2f3a383f-4ca6-4679-89b6-3e0c70db4a0b.jpg2f3a383f-4ca6-4679-89b6-3e0c70db4a0b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84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正确测量剂量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020a7cb4-adde-4f4c-aeb4-7e2ee4134be5.jpg020a7cb4-adde-4f4c-aeb4-7e2ee4134be5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84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使用量杯或滴管准确量取溶液剂，避免过量或不足影响疗效。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4eb744c6-8b5a-4daf-a661-a3e3b6bd2b12.jpg4eb744c6-8b5a-4daf-a661-a3e3b6bd2b12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384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遵循医嘱定时使用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384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根据医生指导定时涂抹溶液剂，确保药物在体内维持有效浓度。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60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皮肤清洁后使用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260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在清洁干燥的皮肤上涂抹溶液剂，以提高药物吸收和减少感染风险。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260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260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使用前应告知医生所有正在使用的药物，避免溶液剂与其他药物产生不良反应。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282fb34a408d46d9b7528ba441b7eb25.jpg282fb34a408d46d9b7528ba441b7eb25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6256" b="14903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a0e5cb90a6fe569c\datas\装饰-12001&amp;526169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糊剂的使用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正确涂抹方法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使用糊剂时，应先清洁患处，然后均匀涂抹薄层，轻轻按摩至吸收。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避免接触健康皮肤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涂抹糊剂时需小心，避免药物接触周围的健康皮肤，以免引起不必要的刺激或过敏。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软膏的使用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8183727a-9e5e-4e12-8dad-136fd0f253b3.jpg8183727a-9e5e-4e12-8dad-136fd0f253b3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64a8e081-2f54-45c5-ba4c-65bee3f226d7.jpg64a8e081-2f54-45c5-ba4c-65bee3f226d7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选择合适的软膏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fa196a21-3fb7-4f25-b895-eafc4fe42094.jpgfa196a21-3fb7-4f25-b895-eafc4fe42094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根据皮肤问题和医生建议选择适合的软膏，如抗生素软膏用于细菌感染。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647c8bf3-9176-45a6-bcdb-2ec723d8b15a.jpg647c8bf3-9176-45a6-bcdb-2ec723d8b15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正确涂抹技巧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用无菌棉签或指尖取适量软膏，轻轻涂抹于患处，并避免接触眼睛等敏感部位。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清洁患处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在涂抹软膏前，先用温水和温和的肥皂清洁患处，保持皮肤干燥。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遵循医嘱使用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严格按照医生的指示使用软膏，包括使用频率和持续时间，以确保疗效。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乳膏剂的使用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b72698283799db5\datas\装饰-12001&amp;7352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796" cy="4423837"/>
            <a:chOff x="960" y="2880"/>
            <a:chExt cx="17280" cy="6967"/>
          </a:xfrm>
        </p:grpSpPr>
        <p:pic>
          <p:nvPicPr>
            <p:cNvPr id="5" name="图片 4" descr="C:/Users/mingsheng111035/AppData/Roaming/Kingsoft/office6/wppai/generateppt/784db9d7902efe6b75e0215a0ca6aac2.jpg784db9d7902efe6b75e0215a0ca6aac2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9625"/>
            <a:stretch>
              <a:fillRect/>
            </a:stretch>
          </p:blipFill>
          <p:spPr>
            <a:xfrm>
              <a:off x="960" y="2880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4960" y="2880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d9776404b633fb27c8769e2997a0a548.jpgd9776404b633fb27c8769e2997a0a548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22966" b="3498"/>
            <a:stretch>
              <a:fillRect/>
            </a:stretch>
          </p:blipFill>
          <p:spPr>
            <a:xfrm>
              <a:off x="960" y="5253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4960" y="5253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3307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清洁皮肤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5440" y="4187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在使用乳膏剂前，应先用温水和温和的清洁剂清洁患处，去除污垢和油脂。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371dcf0850dcf81a3c9ef094e5a00934.jpg371dcf0850dcf81a3c9ef094e5a00934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8819" b="9254"/>
            <a:stretch>
              <a:fillRect/>
            </a:stretch>
          </p:blipFill>
          <p:spPr>
            <a:xfrm>
              <a:off x="960" y="7627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4960" y="7627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5440" y="568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正确涂抹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5440" y="656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取适量乳膏剂于指尖，轻轻涂抹于患处，并以打圈方式按摩至完全吸收。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5440" y="8053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避免接触眼睛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5440" y="8933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使用乳膏剂时应小心，避免乳膏接触眼睛或其他敏感部位，以免引起刺激或不适。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酊剂和醑剂的使用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fb519d68bf14861\datas\氛围图-12001&amp;21273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060" y="288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9fb519d68bf14861\datas\earth-12001&amp;21278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328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酊剂的正确使用方法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28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酊剂通常用于外用，如消毒杀菌，使用时需按说明稀释并涂抹于患处。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960" y="660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7060" y="660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9fb519d68bf14861\datas\earth-12001&amp;212819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酊剂和醑剂的储存条件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为保持药效，酊剂和醑剂应存放在阴凉干燥处，避免阳光直射和高温。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9840" y="288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594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984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9fb519d68bf14861\datas\earth-12001&amp;212873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216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醑剂的使用注意事项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216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醑剂多为口服，需注意剂量和服用时间，避免与酒精或其他药物相互作用。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2"/>
              </p:custDataLst>
            </p:nvPr>
          </p:nvSpPr>
          <p:spPr>
            <a:xfrm>
              <a:off x="9840" y="660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>
              <p:custDataLst>
                <p:tags r:id="rId33"/>
              </p:custDataLst>
            </p:nvPr>
          </p:nvSpPr>
          <p:spPr>
            <a:xfrm>
              <a:off x="15940" y="660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34"/>
              </p:custDataLst>
            </p:nvPr>
          </p:nvSpPr>
          <p:spPr>
            <a:xfrm>
              <a:off x="9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Local/Temp/figmazip/slide_9fb519d68bf14861\datas\earth-12001&amp;212905.sv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 r:link="rId38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39"/>
              </p:custDataLst>
            </p:nvPr>
          </p:nvSpPr>
          <p:spPr>
            <a:xfrm>
              <a:off x="1216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酊剂和醑剂的副作用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0"/>
              </p:custDataLst>
            </p:nvPr>
          </p:nvSpPr>
          <p:spPr>
            <a:xfrm>
              <a:off x="1216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使用过程中若出现过敏反应或其他不适，应立即停药并咨询医生。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dbfb70ab-4131-46a5-9560-a0907a988b22.jpgdbfb70ab-4131-46a5-9560-a0907a988b22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56" r="254"/>
          <a:stretch>
            <a:fillRect/>
          </a:stretch>
        </p:blipFill>
        <p:spPr>
          <a:xfrm>
            <a:off x="2438403" y="609603"/>
            <a:ext cx="9144000" cy="2488565"/>
          </a:xfrm>
          <a:custGeom>
            <a:avLst/>
            <a:gdLst>
              <a:gd name="connisteX0" fmla="*/ 0 w 9144000"/>
              <a:gd name="connsiteY0" fmla="*/ 304796 h 2489197"/>
              <a:gd name="connisteX1" fmla="*/ 304796 w 9144000"/>
              <a:gd name="connsiteY1" fmla="*/ 0 h 2489197"/>
              <a:gd name="connisteX2" fmla="*/ 8839203 w 9144000"/>
              <a:gd name="connsiteY2" fmla="*/ 0 h 2489197"/>
              <a:gd name="connisteX3" fmla="*/ 9144000 w 9144000"/>
              <a:gd name="connsiteY3" fmla="*/ 304796 h 2489197"/>
              <a:gd name="connisteX4" fmla="*/ 9144000 w 9144000"/>
              <a:gd name="connsiteY4" fmla="*/ 2184401 h 2489197"/>
              <a:gd name="connisteX5" fmla="*/ 8839203 w 9144000"/>
              <a:gd name="connsiteY5" fmla="*/ 2489197 h 2489197"/>
              <a:gd name="connisteX6" fmla="*/ 304796 w 9144000"/>
              <a:gd name="connsiteY6" fmla="*/ 2489197 h 2489197"/>
              <a:gd name="connisteX7" fmla="*/ 0 w 9144000"/>
              <a:gd name="connsiteY7" fmla="*/ 2184401 h 2489197"/>
              <a:gd name="connisteX8" fmla="*/ 0 w 9144000"/>
              <a:gd name="connsiteY8" fmla="*/ 304796 h 24891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489198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184401"/>
                </a:lnTo>
                <a:cubicBezTo>
                  <a:pt x="9144000" y="2352742"/>
                  <a:pt x="9007535" y="2489198"/>
                  <a:pt x="8839203" y="2489198"/>
                </a:cubicBezTo>
                <a:lnTo>
                  <a:pt x="304797" y="2489198"/>
                </a:lnTo>
                <a:cubicBezTo>
                  <a:pt x="136465" y="2489198"/>
                  <a:pt x="0" y="2352742"/>
                  <a:pt x="0" y="2184401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3556001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粉剂的使用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38400" y="4775200"/>
            <a:ext cx="9220200" cy="1473200"/>
            <a:chOff x="3840" y="7520"/>
            <a:chExt cx="14520" cy="232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正确剂量的测量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使用量匙或量杯准确测量粉剂，确保每次使用剂量一致，避免过量或不足。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88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混合使用方法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888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将粉剂与适量的水或其他液体混合，搅拌均匀后使用，以提高药物的吸收和效果。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92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储存与保管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92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粉剂应存放在干燥、阴凉处，避免受潮结块，确保药效稳定和使用安全。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对老年人的关怀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关心爱护的重要性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提升老年人生活质量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通过关怀爱护，可以有效提高老年人的生活满意度和幸福感。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增强老年人安全感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给予老年人足够的关心和爱护，有助于增强他们的安全感和被重视感。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预防皮肤问题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定期的皮肤用药照护可以预防老年人常见的皮肤问题，如褥疮和干燥。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促进家庭和谐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对老年人的关怀爱护有助于增进家庭成员间的情感交流，促进家庭和谐。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e718a64033386a059a61d8f24ed39941.jpge718a64033386a059a61d8f24ed39941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12526" b="9232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皮肤用药的操作流程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不同剂型的用药方法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对老年人的关怀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2ae6c97bc5114e8\datas\氛围图-12001&amp;27992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老年人用药的特殊考虑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24045"/>
            <a:chOff x="960" y="2880"/>
            <a:chExt cx="17280" cy="6967"/>
          </a:xfrm>
        </p:grpSpPr>
        <p:pic>
          <p:nvPicPr>
            <p:cNvPr id="4" name="图片 3" descr="C:/Users/mingsheng111035/AppData/Roaming/Kingsoft/office6/wppai/generateppt/a165692cd9388a0e66617bf56b7f3705.jpga165692cd9388a0e66617bf56b7f3705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11318" b="5670"/>
            <a:stretch>
              <a:fillRect/>
            </a:stretch>
          </p:blipFill>
          <p:spPr>
            <a:xfrm>
              <a:off x="960" y="2880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116a03e7668e35a39a0539a40080ea18.jpg116a03e7668e35a39a0539a40080ea18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15114" b="1874"/>
            <a:stretch>
              <a:fillRect/>
            </a:stretch>
          </p:blipFill>
          <p:spPr>
            <a:xfrm>
              <a:off x="960" y="5253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5253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307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药物剂量调整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187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老年人代谢减慢，需根据肾功能调整药物剂量，避免药物积累导致副作用。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52ca6d5c6546761ba4e111d21b835389.jpg52ca6d5c6546761ba4e111d21b835389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3967" b="4454"/>
            <a:stretch>
              <a:fillRect/>
            </a:stretch>
          </p:blipFill>
          <p:spPr>
            <a:xfrm>
              <a:off x="960" y="7627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4960" y="7627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5440" y="568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多重用药管理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5440" y="656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老年人常需同时服用多种药物，需注意药物间相互作用，避免不良反应。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5440" y="8053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药物副作用监测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5440" y="8933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老年人对药物副作用更敏感，用药期间需密切监测，及时调整治疗方案。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皮肤用药的概念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定义与作用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皮肤用药的基本概念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皮肤用药是指直接应用于皮肤表面，用于治疗皮肤病或改善皮肤状况的药物。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皮肤用药的主要作用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皮肤用药可以治疗皮肤疾病，如痤疮、湿疹，同时具有保湿、防晒等护肤功效。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6301324e-59aa-4c2d-91a6-c456f26c39c8.jpg6301324e-59aa-4c2d-91a6-c456f26c39c8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818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重要性说明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皮肤用药的预防作用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通过正确使用皮肤用药，可以预防皮肤疾病的发生，维护皮肤健康。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a48eacf0a6220ed29bce2b5255985183.jpga48eacf0a6220ed29bce2b5255985183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2934" r="12992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ca81b52668a7221f22ea76c7d76cc72d.jpgca81b52668a7221f22ea76c7d76cc72d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2963" r="1296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皮肤用药的安全性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合理使用皮肤用药，可以减少药物副作用，确保用药安全。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634b91cd268191cc6120f086e0055693.jpg634b91cd268191cc6120f086e0055693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2963" r="12963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57fb45f0be294bc0fa132d17d8f9f332.jpg57fb45f0be294bc0fa132d17d8f9f332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2963" r="12963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皮肤用药的治疗效果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皮肤用药能够针对性地治疗各种皮肤病，如痤疮、湿疹等，改善患者症状。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皮肤用药的便捷性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现代皮肤用药多为外用制剂，使用方便，易于患者日常管理。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皮肤用药的操作流程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准备阶段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评估患者皮肤状况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在用药前，医生需评估患者皮肤的类型、敏感度及当前状况，以选择合适的药物。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680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选择合适的药物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根据患者皮肤状况和治疗需求，选择最适宜的药物，包括药膏、乳液或口服药物。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1264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准备用药工具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准备必要的工具，如药匙、手套、棉签等，确保用药过程的卫生和准确。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79874909-cf8d-49cb-99c8-b1bcc966aab3.jpg79874909-cf8d-49cb-99c8-b1bcc966aab3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247"/>
          <a:stretch>
            <a:fillRect/>
          </a:stretch>
        </p:blipFill>
        <p:spPr>
          <a:xfrm>
            <a:off x="609603" y="4063996"/>
            <a:ext cx="10972800" cy="2184400"/>
          </a:xfrm>
          <a:custGeom>
            <a:avLst/>
            <a:gdLst>
              <a:gd name="connisteX0" fmla="*/ 0 w 10972800"/>
              <a:gd name="connsiteY0" fmla="*/ 304796 h 2184401"/>
              <a:gd name="connisteX1" fmla="*/ 304796 w 10972800"/>
              <a:gd name="connsiteY1" fmla="*/ 0 h 2184401"/>
              <a:gd name="connisteX2" fmla="*/ 10668003 w 10972800"/>
              <a:gd name="connsiteY2" fmla="*/ 0 h 2184401"/>
              <a:gd name="connisteX3" fmla="*/ 10972800 w 10972800"/>
              <a:gd name="connsiteY3" fmla="*/ 304796 h 2184401"/>
              <a:gd name="connisteX4" fmla="*/ 10972800 w 10972800"/>
              <a:gd name="connsiteY4" fmla="*/ 1879604 h 2184401"/>
              <a:gd name="connisteX5" fmla="*/ 10668003 w 10972800"/>
              <a:gd name="connsiteY5" fmla="*/ 2184401 h 2184401"/>
              <a:gd name="connisteX6" fmla="*/ 304796 w 10972800"/>
              <a:gd name="connsiteY6" fmla="*/ 2184401 h 2184401"/>
              <a:gd name="connisteX7" fmla="*/ 0 w 10972800"/>
              <a:gd name="connsiteY7" fmla="*/ 1879604 h 2184401"/>
              <a:gd name="connisteX8" fmla="*/ 0 w 10972800"/>
              <a:gd name="connsiteY8" fmla="*/ 304796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1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879604"/>
                </a:lnTo>
                <a:cubicBezTo>
                  <a:pt x="10972800" y="2047936"/>
                  <a:pt x="10836335" y="2184401"/>
                  <a:pt x="10668003" y="2184401"/>
                </a:cubicBezTo>
                <a:lnTo>
                  <a:pt x="304797" y="2184401"/>
                </a:lnTo>
                <a:cubicBezTo>
                  <a:pt x="136465" y="2184401"/>
                  <a:pt x="0" y="2047936"/>
                  <a:pt x="0" y="1879604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涂药方法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bd8aa485b68ffb4c\datas\装饰-12001&amp;106035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304796 h 2057400"/>
                <a:gd name="connisteX1" fmla="*/ 304796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304796 w 3556001"/>
                <a:gd name="connsiteY4" fmla="*/ 2057400 h 2057400"/>
                <a:gd name="connisteX5" fmla="*/ 0 w 3556001"/>
                <a:gd name="connsiteY5" fmla="*/ 1752603 h 2057400"/>
                <a:gd name="connisteX6" fmla="*/ 0 w 3556001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清洁皮肤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在涂药前，应先用温水和温和的清洁剂清洁患处，去除污垢和油脂，确保药物能更好地吸收。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d5481e94-dd6f-4117-bab9-0658ae6c8243.jpgd5481e94-dd6f-4117-bab9-0658ae6c8243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858" r="858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283202 w 5587998"/>
                <a:gd name="connsiteY1" fmla="*/ 0 h 2057400"/>
                <a:gd name="connisteX2" fmla="*/ 5587998 w 5587998"/>
                <a:gd name="connsiteY2" fmla="*/ 304796 h 2057400"/>
                <a:gd name="connisteX3" fmla="*/ 5587998 w 5587998"/>
                <a:gd name="connsiteY3" fmla="*/ 1752603 h 2057400"/>
                <a:gd name="connisteX4" fmla="*/ 5283202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283202" y="0"/>
                  </a:lnTo>
                  <a:cubicBezTo>
                    <a:pt x="5451543" y="0"/>
                    <a:pt x="5587999" y="136465"/>
                    <a:pt x="5587999" y="304797"/>
                  </a:cubicBezTo>
                  <a:lnTo>
                    <a:pt x="5587999" y="1752603"/>
                  </a:lnTo>
                  <a:cubicBezTo>
                    <a:pt x="5587999" y="1920935"/>
                    <a:pt x="5451543" y="2057400"/>
                    <a:pt x="5283202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ed335542-6674-4941-98ef-d76c411340cf.jpged335542-6674-4941-98ef-d76c411340cf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716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251204 w 3556001"/>
                <a:gd name="connsiteY1" fmla="*/ 0 h 2057400"/>
                <a:gd name="connisteX2" fmla="*/ 3556001 w 3556001"/>
                <a:gd name="connsiteY2" fmla="*/ 304796 h 2057400"/>
                <a:gd name="connisteX3" fmla="*/ 3556001 w 3556001"/>
                <a:gd name="connsiteY3" fmla="*/ 1752603 h 2057400"/>
                <a:gd name="connisteX4" fmla="*/ 3251204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251204" y="0"/>
                  </a:lnTo>
                  <a:cubicBezTo>
                    <a:pt x="3419536" y="0"/>
                    <a:pt x="3556001" y="136465"/>
                    <a:pt x="3556001" y="304797"/>
                  </a:cubicBezTo>
                  <a:lnTo>
                    <a:pt x="3556001" y="1752603"/>
                  </a:lnTo>
                  <a:cubicBezTo>
                    <a:pt x="3556001" y="1920935"/>
                    <a:pt x="3419536" y="2057400"/>
                    <a:pt x="32512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正确涂抹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根据医嘱，使用指腹轻轻涂抹药物，避免用力搓揉，以免刺激皮肤或破坏药效。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1344dff5-28e6-46d1-962d-dbf1f60211a0.jpg1344dff5-28e6-46d1-962d-dbf1f60211a0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923"/>
          <a:stretch>
            <a:fillRect/>
          </a:stretch>
        </p:blipFill>
        <p:spPr>
          <a:xfrm>
            <a:off x="609603" y="609603"/>
            <a:ext cx="10972800" cy="3251200"/>
          </a:xfrm>
          <a:custGeom>
            <a:avLst/>
            <a:gdLst>
              <a:gd name="connisteX0" fmla="*/ 0 w 10972800"/>
              <a:gd name="connsiteY0" fmla="*/ 304796 h 3251204"/>
              <a:gd name="connisteX1" fmla="*/ 304796 w 10972800"/>
              <a:gd name="connsiteY1" fmla="*/ 0 h 3251204"/>
              <a:gd name="connisteX2" fmla="*/ 10668003 w 10972800"/>
              <a:gd name="connsiteY2" fmla="*/ 0 h 3251204"/>
              <a:gd name="connisteX3" fmla="*/ 10972800 w 10972800"/>
              <a:gd name="connsiteY3" fmla="*/ 304796 h 3251204"/>
              <a:gd name="connisteX4" fmla="*/ 10972800 w 10972800"/>
              <a:gd name="connsiteY4" fmla="*/ 2946397 h 3251204"/>
              <a:gd name="connisteX5" fmla="*/ 10668003 w 10972800"/>
              <a:gd name="connsiteY5" fmla="*/ 3251204 h 3251204"/>
              <a:gd name="connisteX6" fmla="*/ 304796 w 10972800"/>
              <a:gd name="connsiteY6" fmla="*/ 3251204 h 3251204"/>
              <a:gd name="connisteX7" fmla="*/ 0 w 10972800"/>
              <a:gd name="connsiteY7" fmla="*/ 2946397 h 3251204"/>
              <a:gd name="connisteX8" fmla="*/ 0 w 10972800"/>
              <a:gd name="connsiteY8" fmla="*/ 304796 h 32512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4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946398"/>
                </a:lnTo>
                <a:cubicBezTo>
                  <a:pt x="10972800" y="3114739"/>
                  <a:pt x="10836335" y="3251204"/>
                  <a:pt x="10668003" y="3251204"/>
                </a:cubicBezTo>
                <a:lnTo>
                  <a:pt x="304797" y="3251204"/>
                </a:lnTo>
                <a:cubicBezTo>
                  <a:pt x="136465" y="3251204"/>
                  <a:pt x="0" y="3114739"/>
                  <a:pt x="0" y="2946398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470401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观察与评估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8200" y="4470400"/>
            <a:ext cx="7010400" cy="1778000"/>
            <a:chOff x="7320" y="7040"/>
            <a:chExt cx="11040" cy="280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皮肤状况检查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在用药前，医生会仔细检查患者的皮肤状况，包括红斑、疹子等，以确定病情。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1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过敏性测试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为了预防过敏反应，医生会对患者进行过敏性测试，确保所选药物的安全性。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9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病史询问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医生会询问患者的过往病史和药物过敏史，评估用药的适宜性和潜在风险。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301324e-59aa-4c2d-91a6-c456f26c39c8.jpg?Expires=1772089634&amp;AWSAccessKeyId=AKLT9NSy7kh8TIS1UzNqLRY2&amp;Signature=whaEvuV70FH6stpPXwtDPc5PWkA%3D&quot;}*auto_ai_ai_*1740553627771_1.149_78d4df962112-slide-3"/>
</p:tagLst>
</file>

<file path=ppt/tags/tag123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5299394&quot;}*auto_galley_ai_*1740553627771_1.149_78d4df962112-slide-4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13610023&quot;}*auto_galley_ai_*1740553627771_1.149_78d4df962112-slide-4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55137644&quot;}*auto_galley_ai_*1740553627771_1.149_78d4df962112-slide-4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211248090261&quot;}*auto_galley_ai_*1740553627771_1.149_78d4df962112-slide-4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2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79874909-cf8d-49cb-99c8-b1bcc966aab3.jpg?Expires=1772089635&amp;AWSAccessKeyId=AKLT9NSy7kh8TIS1UzNqLRY2&amp;Signature=s7I5I9SsCN2jIGxzaQ7%2Fvxe%2BmQU%3D&quot;}*auto_ai_ai_*1740553627771_1.149_78d4df962112-slide-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d5481e94-dd6f-4117-bab9-0658ae6c8243.jpg?Expires=1772089634&amp;AWSAccessKeyId=AKLT9NSy7kh8TIS1UzNqLRY2&amp;Signature=w%2BaVLYHM6AlSF9%2B%2B8i%2FsVj9p%2Bow%3D&quot;}*auto_ai_ai_*1740553627771_1.149_78d4df962112-slide-7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ed335542-6674-4941-98ef-d76c411340cf.jpg?Expires=1772089634&amp;AWSAccessKeyId=AKLT9NSy7kh8TIS1UzNqLRY2&amp;Signature=9Z6hZ1e072oEhVw8MMbQAE7NeE0%3D&quot;}*auto_ai_ai_*1740553627771_1.149_78d4df962112-slide-7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344dff5-28e6-46d1-962d-dbf1f60211a0.jpg?Expires=1772089634&amp;AWSAccessKeyId=AKLT9NSy7kh8TIS1UzNqLRY2&amp;Signature=SW%2BQlQE4StsdahX2kvIh23pey%2BQ%3D&quot;}*auto_ai_ai_*1740553627771_1.149_78d4df962112-slide-8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18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df71ff3-a95a-4205-a498-fc3418df5c8b.jpg?Expires=1772089634&amp;AWSAccessKeyId=AKLT9NSy7kh8TIS1UzNqLRY2&amp;Signature=mmJYbH3fxSMVMB%2FjS3VWIwWwatk%3D&quot;}*auto_ai_ai_*1740553627771_1.149_78d4df962112-slide-9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7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9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0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0f9b00ce-95c1-4dc6-a962-aad2c29a8289.jpg?Expires=1772089635&amp;AWSAccessKeyId=AKLT9NSy7kh8TIS1UzNqLRY2&amp;Signature=1fvJk%2Bjc9GNNDx8Ibu0PSEoX2rg%3D&quot;}*auto_ai_ai_*1740553627771_1.149_78d4df962112-slide-11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2f3a383f-4ca6-4679-89b6-3e0c70db4a0b.jpg?Expires=1772089637&amp;AWSAccessKeyId=AKLT9NSy7kh8TIS1UzNqLRY2&amp;Signature=eeHvvC0pjIDZwfBFnqFU49IgDc0%3D&quot;}*auto_ai_ai_*1740553627771_1.149_78d4df962112-slide-11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020a7cb4-adde-4f4c-aeb4-7e2ee4134be5.jpg?Expires=1772089636&amp;AWSAccessKeyId=AKLT9NSy7kh8TIS1UzNqLRY2&amp;Signature=8t9%2FIpqicksRrdOOkU29k%2BY41So%3D&quot;}*auto_ai_ai_*1740553627771_1.149_78d4df962112-slide-11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4eb744c6-8b5a-4daf-a661-a3e3b6bd2b12.jpg?Expires=1772089637&amp;AWSAccessKeyId=AKLT9NSy7kh8TIS1UzNqLRY2&amp;Signature=lGEkL5PQDxRoKAj3j1edI8t5ZFQ%3D&quot;}*auto_ai_ai_*1740553627771_1.149_78d4df962112-slide-11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87285516&quot;}*auto_galley_ai_*1740553627771_1.149_78d4df962112-slide-12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8183727a-9e5e-4e12-8dad-136fd0f253b3.jpg?Expires=1772089646&amp;AWSAccessKeyId=AKLT9NSy7kh8TIS1UzNqLRY2&amp;Signature=vgRIAEolRwELqRRcGhSPNPD8br0%3D&quot;}*auto_ai_ai_*1740553627771_1.149_78d4df962112-slide-13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64a8e081-2f54-45c5-ba4c-65bee3f226d7.jpg?Expires=1772089640&amp;AWSAccessKeyId=AKLT9NSy7kh8TIS1UzNqLRY2&amp;Signature=FPCA89u%2BTCsuFwHbBw2MdBJ36VQ%3D&quot;}*auto_ai_ai_*1740553627771_1.149_78d4df962112-slide-13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fa196a21-3fb7-4f25-b895-eafc4fe42094.jpg?Expires=1772089641&amp;AWSAccessKeyId=AKLT9NSy7kh8TIS1UzNqLRY2&amp;Signature=opM2rsH5J%2B%2ByD%2FlEwvLC1N7lhkM%3D&quot;}*auto_ai_ai_*1740553627771_1.149_78d4df962112-slide-13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647c8bf3-9176-45a6-bcdb-2ec723d8b15a.jpg?Expires=1772089640&amp;AWSAccessKeyId=AKLT9NSy7kh8TIS1UzNqLRY2&amp;Signature=EtwzDwF38lKur3obTWevUw3Iwt8%3D&quot;}*auto_ai_ai_*1740553627771_1.149_78d4df962112-slide-13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84432043&quot;}*auto_galley_ai_*1740553627771_1.149_78d4df962112-slide-14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99044954&quot;}*auto_galley_ai_*1740553627771_1.149_78d4df962112-slide-14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98642305&quot;}*auto_galley_ai_*1740553627771_1.149_78d4df962112-slide-14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2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bfb70ab-4131-46a5-9560-a0907a988b22.jpg?Expires=1772089640&amp;AWSAccessKeyId=AKLT9NSy7kh8TIS1UzNqLRY2&amp;Signature=GJ2OvqIoK6%2Fn4kMzMj%2FoQl4Kp%2Bg%3D&quot;}*auto_ai_ai_*1740553627771_1.149_78d4df962112-slide-16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30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0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0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60961349&quot;}*auto_galley_ai_*1740553627771_1.149_78d4df962112-slide-18"/>
</p:tagLst>
</file>

<file path=ppt/tags/tag315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3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07889611&quot;}*auto_galley_ai_*1740553627771_1.149_78d4df962112-slide-19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71409515&quot;}*auto_galley_ai_*1740553627771_1.149_78d4df962112-slide-19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871081700&quot;}*auto_galley_ai_*1740553627771_1.149_78d4df962112-slide-19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33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34.xml><?xml version="1.0" encoding="utf-8"?>
<p:tagLst xmlns:p="http://schemas.openxmlformats.org/presentationml/2006/main">
  <p:tag name="KSO_WM_PRESENTATION_SOURCE" val="WPPAIGeneratePPT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1878</Words>
  <Application>WPS 演示</Application>
  <PresentationFormat>宽屏</PresentationFormat>
  <Paragraphs>243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8C0536B2DA52495981CE7975145383DB_13</vt:lpwstr>
  </property>
  <property fmtid="{D5CDD505-2E9C-101B-9397-08002B2CF9AE}" pid="3" name="KSOProductBuildVer">
    <vt:lpwstr>2052-12.1.0.20305</vt:lpwstr>
  </property>
</Properties>
</file>