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39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b27c7a5baa84b115\datas\&#35013;&#39280;-12001&amp;68091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b27c7a5baa84b115\datas\&#27675;&#22260;&#22270;-12001&amp;6804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b27c7a5baa84b115\datas\&#35013;&#39280;-12001&amp;68096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C:/Users/mingsheng111035/AppData/Local/Temp/figmazip/slide_b27c7a5baa84b115\datas\氛围图-12001&amp;6804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b27c7a5baa84b115\datas\装饰-12001&amp;68091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b27c7a5baa84b115\datas\装饰-12001&amp;68096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12.xml"/><Relationship Id="rId17" Type="http://schemas.openxmlformats.org/officeDocument/2006/relationships/tags" Target="../tags/tag211.xml"/><Relationship Id="rId16" Type="http://schemas.openxmlformats.org/officeDocument/2006/relationships/image" Target="C:/Users/mingsheng111035/AppData/Local/Temp/figmazip/slide_ef46a99741f66fd4\datas\&#35013;&#39280;-12001&amp;503736.png" TargetMode="External"/><Relationship Id="rId15" Type="http://schemas.openxmlformats.org/officeDocument/2006/relationships/image" Target="../media/image10.png"/><Relationship Id="rId14" Type="http://schemas.openxmlformats.org/officeDocument/2006/relationships/tags" Target="../tags/tag210.xml"/><Relationship Id="rId13" Type="http://schemas.openxmlformats.org/officeDocument/2006/relationships/image" Target="../media/image6.png"/><Relationship Id="rId12" Type="http://schemas.openxmlformats.org/officeDocument/2006/relationships/image" Target="../media/image17.jpeg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tags" Target="../tags/tag19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19.png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18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26.xml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image" Target="../media/image6.png"/><Relationship Id="rId10" Type="http://schemas.openxmlformats.org/officeDocument/2006/relationships/image" Target="../media/image20.jpeg"/><Relationship Id="rId1" Type="http://schemas.openxmlformats.org/officeDocument/2006/relationships/tags" Target="../tags/tag21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image" Target="C:/Users/mingsheng111035/AppData/Local/Temp/figmazip/slide_a6103880c4bc6eaf\datas\&#27675;&#22260;&#22270;-12001&amp;130553.png" TargetMode="External"/><Relationship Id="rId7" Type="http://schemas.openxmlformats.org/officeDocument/2006/relationships/image" Target="../media/image18.png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image" Target="C:/Users/mingsheng111035/AppData/Local/Temp/figmazip/slide_a6103880c4bc6eaf\datas\&#35013;&#39280;-12001&amp;130536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243.xml"/><Relationship Id="rId24" Type="http://schemas.openxmlformats.org/officeDocument/2006/relationships/tags" Target="../tags/tag242.xml"/><Relationship Id="rId23" Type="http://schemas.openxmlformats.org/officeDocument/2006/relationships/tags" Target="../tags/tag241.xml"/><Relationship Id="rId22" Type="http://schemas.openxmlformats.org/officeDocument/2006/relationships/tags" Target="../tags/tag240.xml"/><Relationship Id="rId21" Type="http://schemas.openxmlformats.org/officeDocument/2006/relationships/tags" Target="../tags/tag239.xml"/><Relationship Id="rId20" Type="http://schemas.openxmlformats.org/officeDocument/2006/relationships/image" Target="../media/image23.jpeg"/><Relationship Id="rId2" Type="http://schemas.openxmlformats.org/officeDocument/2006/relationships/tags" Target="../tags/tag228.xml"/><Relationship Id="rId19" Type="http://schemas.openxmlformats.org/officeDocument/2006/relationships/tags" Target="../tags/tag238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tags" Target="../tags/tag235.xml"/><Relationship Id="rId15" Type="http://schemas.openxmlformats.org/officeDocument/2006/relationships/image" Target="../media/image22.jpeg"/><Relationship Id="rId14" Type="http://schemas.openxmlformats.org/officeDocument/2006/relationships/tags" Target="../tags/tag234.xml"/><Relationship Id="rId13" Type="http://schemas.openxmlformats.org/officeDocument/2006/relationships/tags" Target="../tags/tag233.xml"/><Relationship Id="rId12" Type="http://schemas.openxmlformats.org/officeDocument/2006/relationships/image" Target="../media/image6.png"/><Relationship Id="rId11" Type="http://schemas.openxmlformats.org/officeDocument/2006/relationships/image" Target="../media/image21.jpeg"/><Relationship Id="rId10" Type="http://schemas.openxmlformats.org/officeDocument/2006/relationships/tags" Target="../tags/tag232.xml"/><Relationship Id="rId1" Type="http://schemas.openxmlformats.org/officeDocument/2006/relationships/tags" Target="../tags/tag22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image" Target="../media/image25.jpeg"/><Relationship Id="rId6" Type="http://schemas.openxmlformats.org/officeDocument/2006/relationships/tags" Target="../tags/tag250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Relationship Id="rId3" Type="http://schemas.openxmlformats.org/officeDocument/2006/relationships/tags" Target="../tags/tag249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61.xml"/><Relationship Id="rId2" Type="http://schemas.openxmlformats.org/officeDocument/2006/relationships/tags" Target="../tags/tag248.xml"/><Relationship Id="rId19" Type="http://schemas.openxmlformats.org/officeDocument/2006/relationships/tags" Target="../tags/tag260.xml"/><Relationship Id="rId18" Type="http://schemas.openxmlformats.org/officeDocument/2006/relationships/tags" Target="../tags/tag259.xml"/><Relationship Id="rId17" Type="http://schemas.openxmlformats.org/officeDocument/2006/relationships/tags" Target="../tags/tag258.xml"/><Relationship Id="rId16" Type="http://schemas.openxmlformats.org/officeDocument/2006/relationships/tags" Target="../tags/tag25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image" Target="../media/image27.jpeg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image" Target="../media/image26.jpeg"/><Relationship Id="rId1" Type="http://schemas.openxmlformats.org/officeDocument/2006/relationships/tags" Target="../tags/tag2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image" Target="../media/image6.png"/><Relationship Id="rId3" Type="http://schemas.openxmlformats.org/officeDocument/2006/relationships/image" Target="../media/image28.jpeg"/><Relationship Id="rId2" Type="http://schemas.openxmlformats.org/officeDocument/2006/relationships/tags" Target="../tags/tag263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69.xml"/><Relationship Id="rId1" Type="http://schemas.openxmlformats.org/officeDocument/2006/relationships/tags" Target="../tags/tag26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image" Target="../media/image6.png"/><Relationship Id="rId7" Type="http://schemas.openxmlformats.org/officeDocument/2006/relationships/image" Target="../media/image29.jpeg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image" Target="C:/Users/mingsheng111035/AppData/Local/Temp/figmazip/slide_0b72698283799db5\datas\&#35013;&#39280;-12001&amp;73527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88.xml"/><Relationship Id="rId21" Type="http://schemas.openxmlformats.org/officeDocument/2006/relationships/tags" Target="../tags/tag287.xml"/><Relationship Id="rId20" Type="http://schemas.openxmlformats.org/officeDocument/2006/relationships/tags" Target="../tags/tag286.xml"/><Relationship Id="rId2" Type="http://schemas.openxmlformats.org/officeDocument/2006/relationships/tags" Target="../tags/tag274.xml"/><Relationship Id="rId19" Type="http://schemas.openxmlformats.org/officeDocument/2006/relationships/tags" Target="../tags/tag285.xml"/><Relationship Id="rId18" Type="http://schemas.openxmlformats.org/officeDocument/2006/relationships/tags" Target="../tags/tag284.xml"/><Relationship Id="rId17" Type="http://schemas.openxmlformats.org/officeDocument/2006/relationships/tags" Target="../tags/tag283.xml"/><Relationship Id="rId16" Type="http://schemas.openxmlformats.org/officeDocument/2006/relationships/image" Target="../media/image31.jpeg"/><Relationship Id="rId15" Type="http://schemas.openxmlformats.org/officeDocument/2006/relationships/tags" Target="../tags/tag282.xml"/><Relationship Id="rId14" Type="http://schemas.openxmlformats.org/officeDocument/2006/relationships/tags" Target="../tags/tag281.xml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image" Target="../media/image30.jpeg"/><Relationship Id="rId10" Type="http://schemas.openxmlformats.org/officeDocument/2006/relationships/tags" Target="../tags/tag278.xml"/><Relationship Id="rId1" Type="http://schemas.openxmlformats.org/officeDocument/2006/relationships/tags" Target="../tags/tag2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04.xml"/><Relationship Id="rId17" Type="http://schemas.openxmlformats.org/officeDocument/2006/relationships/image" Target="../media/image6.png"/><Relationship Id="rId16" Type="http://schemas.openxmlformats.org/officeDocument/2006/relationships/image" Target="../media/image32.jpeg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tags" Target="../tags/tag28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2" Type="http://schemas.openxmlformats.org/officeDocument/2006/relationships/slideLayout" Target="../slideLayouts/slideLayout23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tags" Target="../tags/tag310.xml"/><Relationship Id="rId7" Type="http://schemas.openxmlformats.org/officeDocument/2006/relationships/tags" Target="../tags/tag309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14.xml"/><Relationship Id="rId11" Type="http://schemas.openxmlformats.org/officeDocument/2006/relationships/tags" Target="../tags/tag313.xml"/><Relationship Id="rId10" Type="http://schemas.openxmlformats.org/officeDocument/2006/relationships/tags" Target="../tags/tag312.xml"/><Relationship Id="rId1" Type="http://schemas.openxmlformats.org/officeDocument/2006/relationships/tags" Target="../tags/tag30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341.xml"/><Relationship Id="rId40" Type="http://schemas.openxmlformats.org/officeDocument/2006/relationships/tags" Target="../tags/tag340.xml"/><Relationship Id="rId4" Type="http://schemas.openxmlformats.org/officeDocument/2006/relationships/image" Target="C:/Users/mingsheng111035/AppData/Local/Temp/figmazip/slide_9fb519d68bf14861\datas\&#27675;&#22260;&#22270;-12001&amp;212733.png" TargetMode="External"/><Relationship Id="rId39" Type="http://schemas.openxmlformats.org/officeDocument/2006/relationships/tags" Target="../tags/tag339.xml"/><Relationship Id="rId38" Type="http://schemas.openxmlformats.org/officeDocument/2006/relationships/image" Target="C:/Users/mingsheng111035/AppData/Local/Temp/figmazip/slide_9fb519d68bf14861\datas\earth-12001&amp;212905.svg" TargetMode="External"/><Relationship Id="rId37" Type="http://schemas.openxmlformats.org/officeDocument/2006/relationships/image" Target="../media/image41.svg"/><Relationship Id="rId36" Type="http://schemas.openxmlformats.org/officeDocument/2006/relationships/image" Target="../media/image40.png"/><Relationship Id="rId35" Type="http://schemas.openxmlformats.org/officeDocument/2006/relationships/tags" Target="../tags/tag338.xml"/><Relationship Id="rId34" Type="http://schemas.openxmlformats.org/officeDocument/2006/relationships/tags" Target="../tags/tag337.xml"/><Relationship Id="rId33" Type="http://schemas.openxmlformats.org/officeDocument/2006/relationships/tags" Target="../tags/tag336.xml"/><Relationship Id="rId32" Type="http://schemas.openxmlformats.org/officeDocument/2006/relationships/tags" Target="../tags/tag335.xml"/><Relationship Id="rId31" Type="http://schemas.openxmlformats.org/officeDocument/2006/relationships/tags" Target="../tags/tag334.xml"/><Relationship Id="rId30" Type="http://schemas.openxmlformats.org/officeDocument/2006/relationships/tags" Target="../tags/tag333.xml"/><Relationship Id="rId3" Type="http://schemas.openxmlformats.org/officeDocument/2006/relationships/image" Target="../media/image11.png"/><Relationship Id="rId29" Type="http://schemas.openxmlformats.org/officeDocument/2006/relationships/image" Target="C:/Users/mingsheng111035/AppData/Local/Temp/figmazip/slide_9fb519d68bf14861\datas\earth-12001&amp;212873.svg" TargetMode="External"/><Relationship Id="rId28" Type="http://schemas.openxmlformats.org/officeDocument/2006/relationships/image" Target="../media/image39.svg"/><Relationship Id="rId27" Type="http://schemas.openxmlformats.org/officeDocument/2006/relationships/image" Target="../media/image38.png"/><Relationship Id="rId26" Type="http://schemas.openxmlformats.org/officeDocument/2006/relationships/tags" Target="../tags/tag332.xml"/><Relationship Id="rId25" Type="http://schemas.openxmlformats.org/officeDocument/2006/relationships/tags" Target="../tags/tag331.xml"/><Relationship Id="rId24" Type="http://schemas.openxmlformats.org/officeDocument/2006/relationships/tags" Target="../tags/tag330.xml"/><Relationship Id="rId23" Type="http://schemas.openxmlformats.org/officeDocument/2006/relationships/tags" Target="../tags/tag329.xml"/><Relationship Id="rId22" Type="http://schemas.openxmlformats.org/officeDocument/2006/relationships/tags" Target="../tags/tag328.xml"/><Relationship Id="rId21" Type="http://schemas.openxmlformats.org/officeDocument/2006/relationships/tags" Target="../tags/tag327.xml"/><Relationship Id="rId20" Type="http://schemas.openxmlformats.org/officeDocument/2006/relationships/image" Target="C:/Users/mingsheng111035/AppData/Local/Temp/figmazip/slide_9fb519d68bf14861\datas\earth-12001&amp;212819.svg" TargetMode="External"/><Relationship Id="rId2" Type="http://schemas.openxmlformats.org/officeDocument/2006/relationships/tags" Target="../tags/tag316.xml"/><Relationship Id="rId19" Type="http://schemas.openxmlformats.org/officeDocument/2006/relationships/image" Target="../media/image37.svg"/><Relationship Id="rId18" Type="http://schemas.openxmlformats.org/officeDocument/2006/relationships/image" Target="../media/image36.png"/><Relationship Id="rId17" Type="http://schemas.openxmlformats.org/officeDocument/2006/relationships/tags" Target="../tags/tag326.xml"/><Relationship Id="rId16" Type="http://schemas.openxmlformats.org/officeDocument/2006/relationships/tags" Target="../tags/tag325.xml"/><Relationship Id="rId15" Type="http://schemas.openxmlformats.org/officeDocument/2006/relationships/tags" Target="../tags/tag324.xml"/><Relationship Id="rId14" Type="http://schemas.openxmlformats.org/officeDocument/2006/relationships/tags" Target="../tags/tag323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image" Target="C:/Users/mingsheng111035/AppData/Local/Temp/figmazip/slide_9fb519d68bf14861\datas\earth-12001&amp;212787.svg" TargetMode="External"/><Relationship Id="rId10" Type="http://schemas.openxmlformats.org/officeDocument/2006/relationships/image" Target="../media/image35.svg"/><Relationship Id="rId1" Type="http://schemas.openxmlformats.org/officeDocument/2006/relationships/tags" Target="../tags/tag31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3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52.xml"/><Relationship Id="rId14" Type="http://schemas.openxmlformats.org/officeDocument/2006/relationships/image" Target="../media/image6.png"/><Relationship Id="rId13" Type="http://schemas.openxmlformats.org/officeDocument/2006/relationships/image" Target="../media/image42.jpeg"/><Relationship Id="rId12" Type="http://schemas.openxmlformats.org/officeDocument/2006/relationships/tags" Target="../tags/tag351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tags" Target="../tags/tag34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image" Target="C:/Users/mingsheng111035/AppData/Local/Temp/figmazip/slide_6ff2c760b2a41360\datas\&#27675;&#22260;&#22270;-12001&amp;298188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74.xml"/><Relationship Id="rId20" Type="http://schemas.openxmlformats.org/officeDocument/2006/relationships/tags" Target="../tags/tag373.xml"/><Relationship Id="rId2" Type="http://schemas.openxmlformats.org/officeDocument/2006/relationships/image" Target="../media/image43.png"/><Relationship Id="rId19" Type="http://schemas.openxmlformats.org/officeDocument/2006/relationships/tags" Target="../tags/tag372.xml"/><Relationship Id="rId18" Type="http://schemas.openxmlformats.org/officeDocument/2006/relationships/tags" Target="../tags/tag371.xml"/><Relationship Id="rId17" Type="http://schemas.openxmlformats.org/officeDocument/2006/relationships/tags" Target="../tags/tag370.xml"/><Relationship Id="rId16" Type="http://schemas.openxmlformats.org/officeDocument/2006/relationships/tags" Target="../tags/tag369.xml"/><Relationship Id="rId15" Type="http://schemas.openxmlformats.org/officeDocument/2006/relationships/tags" Target="../tags/tag368.xml"/><Relationship Id="rId14" Type="http://schemas.openxmlformats.org/officeDocument/2006/relationships/tags" Target="../tags/tag367.xml"/><Relationship Id="rId13" Type="http://schemas.openxmlformats.org/officeDocument/2006/relationships/tags" Target="../tags/tag366.xml"/><Relationship Id="rId12" Type="http://schemas.openxmlformats.org/officeDocument/2006/relationships/tags" Target="../tags/tag365.xml"/><Relationship Id="rId11" Type="http://schemas.openxmlformats.org/officeDocument/2006/relationships/tags" Target="../tags/tag364.xml"/><Relationship Id="rId10" Type="http://schemas.openxmlformats.org/officeDocument/2006/relationships/tags" Target="../tags/tag363.xml"/><Relationship Id="rId1" Type="http://schemas.openxmlformats.org/officeDocument/2006/relationships/tags" Target="../tags/tag35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image" Target="../media/image6.png"/><Relationship Id="rId6" Type="http://schemas.openxmlformats.org/officeDocument/2006/relationships/image" Target="../media/image44.jpeg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3" Type="http://schemas.openxmlformats.org/officeDocument/2006/relationships/image" Target="C:/Users/mingsheng111035/AppData/Local/Temp/figmazip/slide_eeb10c31a974727f\datas\&#27675;&#22260;&#22270;-12001&amp;278158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89.xml"/><Relationship Id="rId20" Type="http://schemas.openxmlformats.org/officeDocument/2006/relationships/tags" Target="../tags/tag388.xml"/><Relationship Id="rId2" Type="http://schemas.openxmlformats.org/officeDocument/2006/relationships/image" Target="../media/image43.png"/><Relationship Id="rId19" Type="http://schemas.openxmlformats.org/officeDocument/2006/relationships/tags" Target="../tags/tag387.xml"/><Relationship Id="rId18" Type="http://schemas.openxmlformats.org/officeDocument/2006/relationships/tags" Target="../tags/tag386.xml"/><Relationship Id="rId17" Type="http://schemas.openxmlformats.org/officeDocument/2006/relationships/tags" Target="../tags/tag385.xml"/><Relationship Id="rId16" Type="http://schemas.openxmlformats.org/officeDocument/2006/relationships/tags" Target="../tags/tag384.xml"/><Relationship Id="rId15" Type="http://schemas.openxmlformats.org/officeDocument/2006/relationships/image" Target="../media/image46.jpeg"/><Relationship Id="rId14" Type="http://schemas.openxmlformats.org/officeDocument/2006/relationships/tags" Target="../tags/tag383.xml"/><Relationship Id="rId13" Type="http://schemas.openxmlformats.org/officeDocument/2006/relationships/tags" Target="../tags/tag382.xml"/><Relationship Id="rId12" Type="http://schemas.openxmlformats.org/officeDocument/2006/relationships/tags" Target="../tags/tag381.xml"/><Relationship Id="rId11" Type="http://schemas.openxmlformats.org/officeDocument/2006/relationships/tags" Target="../tags/tag380.xml"/><Relationship Id="rId10" Type="http://schemas.openxmlformats.org/officeDocument/2006/relationships/image" Target="../media/image45.jpeg"/><Relationship Id="rId1" Type="http://schemas.openxmlformats.org/officeDocument/2006/relationships/tags" Target="../tags/tag37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jpeg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image" Target="C:/Users/mingsheng111035/AppData/Local/Temp/figmazip/slide_54b2da57734de40f\datas\&#35013;&#39280;-12001&amp;10772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1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35.xml"/><Relationship Id="rId22" Type="http://schemas.openxmlformats.org/officeDocument/2006/relationships/tags" Target="../tags/tag134.xml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tags" Target="../tags/tag120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image" Target="../media/image8.jpeg"/><Relationship Id="rId16" Type="http://schemas.openxmlformats.org/officeDocument/2006/relationships/tags" Target="../tags/tag129.xml"/><Relationship Id="rId15" Type="http://schemas.openxmlformats.org/officeDocument/2006/relationships/image" Target="../media/image7.jpeg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image" Target="C:/Users/mingsheng111035/AppData/Local/Temp/figmazip/slide_26656bfd7b4ca973\datas\&#35013;&#39280;-12001&amp;532452.png" TargetMode="External"/><Relationship Id="rId5" Type="http://schemas.openxmlformats.org/officeDocument/2006/relationships/image" Target="../media/image10.png"/><Relationship Id="rId4" Type="http://schemas.openxmlformats.org/officeDocument/2006/relationships/tags" Target="../tags/tag137.xml"/><Relationship Id="rId3" Type="http://schemas.openxmlformats.org/officeDocument/2006/relationships/image" Target="../media/image6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52.xml"/><Relationship Id="rId20" Type="http://schemas.openxmlformats.org/officeDocument/2006/relationships/tags" Target="../tags/tag151.xml"/><Relationship Id="rId2" Type="http://schemas.openxmlformats.org/officeDocument/2006/relationships/image" Target="../media/image9.jpeg"/><Relationship Id="rId19" Type="http://schemas.openxmlformats.org/officeDocument/2006/relationships/tags" Target="../tags/tag150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tags" Target="../tags/tag13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image" Target="C:/Users/mingsheng111035/AppData/Local/Temp/figmazip/slide_328537a41f526b74\datas\&#27675;&#22260;&#22270;-12001&amp;190443.png" TargetMode="External"/><Relationship Id="rId3" Type="http://schemas.openxmlformats.org/officeDocument/2006/relationships/image" Target="../media/image11.png"/><Relationship Id="rId25" Type="http://schemas.openxmlformats.org/officeDocument/2006/relationships/slideLayout" Target="../slideLayouts/slideLayout17.xml"/><Relationship Id="rId24" Type="http://schemas.openxmlformats.org/officeDocument/2006/relationships/tags" Target="../tags/tag173.xml"/><Relationship Id="rId23" Type="http://schemas.openxmlformats.org/officeDocument/2006/relationships/tags" Target="../tags/tag172.xml"/><Relationship Id="rId22" Type="http://schemas.openxmlformats.org/officeDocument/2006/relationships/tags" Target="../tags/tag171.xml"/><Relationship Id="rId21" Type="http://schemas.openxmlformats.org/officeDocument/2006/relationships/tags" Target="../tags/tag170.xml"/><Relationship Id="rId20" Type="http://schemas.openxmlformats.org/officeDocument/2006/relationships/tags" Target="../tags/tag169.xml"/><Relationship Id="rId2" Type="http://schemas.openxmlformats.org/officeDocument/2006/relationships/tags" Target="../tags/tag157.xml"/><Relationship Id="rId19" Type="http://schemas.openxmlformats.org/officeDocument/2006/relationships/tags" Target="../tags/tag168.xml"/><Relationship Id="rId18" Type="http://schemas.openxmlformats.org/officeDocument/2006/relationships/image" Target="../media/image14.jpeg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image" Target="../media/image13.jpeg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image" Target="../media/image6.png"/><Relationship Id="rId1" Type="http://schemas.openxmlformats.org/officeDocument/2006/relationships/tags" Target="../tags/tag15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5.jpeg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181.xml"/><Relationship Id="rId1" Type="http://schemas.openxmlformats.org/officeDocument/2006/relationships/tags" Target="../tags/tag17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image" Target="../media/image6.png"/><Relationship Id="rId7" Type="http://schemas.openxmlformats.org/officeDocument/2006/relationships/image" Target="../media/image16.jpeg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image" Target="C:/Users/mingsheng111035/AppData/Local/Temp/figmazip/slide_8f699d38124ff1ad\datas\&#35013;&#39280;-12001&amp;553367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98.xml"/><Relationship Id="rId20" Type="http://schemas.openxmlformats.org/officeDocument/2006/relationships/tags" Target="../tags/tag197.xml"/><Relationship Id="rId2" Type="http://schemas.openxmlformats.org/officeDocument/2006/relationships/tags" Target="../tags/tag183.xml"/><Relationship Id="rId19" Type="http://schemas.openxmlformats.org/officeDocument/2006/relationships/tags" Target="../tags/tag196.xml"/><Relationship Id="rId18" Type="http://schemas.openxmlformats.org/officeDocument/2006/relationships/tags" Target="../tags/tag195.xml"/><Relationship Id="rId17" Type="http://schemas.openxmlformats.org/officeDocument/2006/relationships/tags" Target="../tags/tag194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塞入用药照护技术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5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提高用药效果措施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2286000"/>
            <a:ext cx="4953000" cy="3962400"/>
            <a:chOff x="960" y="3600"/>
            <a:chExt cx="7800" cy="6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选择合适的栓剂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根据患者病情和体质选择适宜的直肠栓剂，以提高药物吸收和疗效。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正确测量体温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在塞入栓剂前测量患者体温，确保栓剂在适宜的温度下使用，避免刺激。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2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保持良好的卫生习惯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使用前后洗手，确保操作环境清洁，减少感染风险，提升用药安全性。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faffb1ba29d7aafd964a5028f078092e.jpgfaffb1ba29d7aafd964a5028f078092e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15751" b="15751"/>
          <a:stretch>
            <a:fillRect/>
          </a:stretch>
        </p:blipFill>
        <p:spPr>
          <a:xfrm>
            <a:off x="6096003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5" name="图片 14" descr="C:/Users/mingsheng111035/AppData/Local/Temp/figmazip/slide_ef46a99741f66fd4\datas\装饰-12001&amp;503736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6" name="任意多边形 15"/>
          <p:cNvSpPr/>
          <p:nvPr>
            <p:custDataLst>
              <p:tags r:id="rId17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500"/>
              <a:t>直肠栓剂塞入法的健康教育</a:t>
            </a:r>
            <a:endParaRPr lang="zh-CN" altLang="en-US" sz="35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教会操作方法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8cda39ef8ce2a633b6b5ab79f128ac88.jpg8cda39ef8ce2a633b6b5ab79f128ac88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b="437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正确姿势指导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教导患者采取侧卧或蹲姿，以减少直肠给药时的不适和提高药物吸收效率。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操作步骤演示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演示如何将栓剂从包装中取出，并指导患者如何正确插入直肠，确保药物正确送达。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说明平卧目的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a6103880c4bc6eaf\datas\装饰-12001&amp;13053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a6103880c4bc6eaf\datas\氛围图-12001&amp;130553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09603" y="1828800"/>
            <a:ext cx="10972798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072d7f57b2ab64931657928d69bce7fd.jpg072d7f57b2ab64931657928d69bce7fd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248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8e70c7e63faedc43f9c344c53588bece.jpg8e70c7e63faedc43f9c344c53588bece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840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减少直肠压力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平卧时，直肠压力降低，有助于栓剂顺利进入直肠深处，提高药物吸收效率。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7c3e1f2db45f6108dbff9d96f5da9743.jpg7c3e1f2db45f6108dbff9d96f5da9743"/>
            <p:cNvPicPr preferRelativeResize="0"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 t="33353"/>
            <a:stretch>
              <a:fillRect/>
            </a:stretch>
          </p:blipFill>
          <p:spPr>
            <a:xfrm>
              <a:off x="1432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746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防止药物过早排出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748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采取平卧姿势，可以减缓直肠内容物的排出速度，避免栓剂过早排出体外。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1338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提高患者舒适度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340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平卧可使患者感到放松，减少操作过程中的不适感，提升整体用药体验。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阴道栓剂塞入法的目的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局部治疗作用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eb7a6e40-a50a-4bb9-9814-08f2c8a0ff24.jpgeb7a6e40-a50a-4bb9-9814-08f2c8a0ff24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45ff987cddd6ef44ee457c0f581a47de.jpg45ff987cddd6ef44ee457c0f581a47de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2500" r="12500"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直接作用于患处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0edfda4a3c12d31c321ffc150dc73403.jpg0edfda4a3c12d31c321ffc150dc73403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阴道栓剂可直接作用于阴道内部，快速缓解局部炎症和感染症状。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45464e77-d403-47e2-8be1-784de3f609b2.jpg45464e77-d403-47e2-8be1-784de3f609b2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提高药物浓度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栓剂在局部释放药物，可使药物浓度在患处达到较高水平，增强治疗效果。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减少全身副作用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与口服药物相比，栓剂局部给药可减少药物对全身其他系统的副作用。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便于控制药物释放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栓剂的缓释技术使得药物可以按照设定的速率和时间释放，提高治疗的精准度。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d4484337-0647-4d33-98ba-1e0a7ffa3afd.jpgd4484337-0647-4d33-98ba-1e0a7ffa3afd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98" r="198"/>
          <a:stretch>
            <a:fillRect/>
          </a:stretch>
        </p:blipFill>
        <p:spPr>
          <a:xfrm>
            <a:off x="2438403" y="609603"/>
            <a:ext cx="9144000" cy="2794000"/>
          </a:xfrm>
          <a:custGeom>
            <a:avLst/>
            <a:gdLst>
              <a:gd name="connisteX0" fmla="*/ 0 w 9144000"/>
              <a:gd name="connsiteY0" fmla="*/ 304796 h 2794004"/>
              <a:gd name="connisteX1" fmla="*/ 304796 w 9144000"/>
              <a:gd name="connsiteY1" fmla="*/ 0 h 2794004"/>
              <a:gd name="connisteX2" fmla="*/ 8839203 w 9144000"/>
              <a:gd name="connsiteY2" fmla="*/ 0 h 2794004"/>
              <a:gd name="connisteX3" fmla="*/ 9144000 w 9144000"/>
              <a:gd name="connsiteY3" fmla="*/ 304796 h 2794004"/>
              <a:gd name="connisteX4" fmla="*/ 9144000 w 9144000"/>
              <a:gd name="connsiteY4" fmla="*/ 2489197 h 2794004"/>
              <a:gd name="connisteX5" fmla="*/ 8839203 w 9144000"/>
              <a:gd name="connsiteY5" fmla="*/ 2794004 h 2794004"/>
              <a:gd name="connisteX6" fmla="*/ 304796 w 9144000"/>
              <a:gd name="connsiteY6" fmla="*/ 2794004 h 2794004"/>
              <a:gd name="connisteX7" fmla="*/ 0 w 9144000"/>
              <a:gd name="connsiteY7" fmla="*/ 2489197 h 2794004"/>
              <a:gd name="connisteX8" fmla="*/ 0 w 9144000"/>
              <a:gd name="connsiteY8" fmla="*/ 304796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794004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489198"/>
                </a:lnTo>
                <a:cubicBezTo>
                  <a:pt x="9144000" y="2657539"/>
                  <a:pt x="9007535" y="2794004"/>
                  <a:pt x="8839203" y="2794004"/>
                </a:cubicBezTo>
                <a:lnTo>
                  <a:pt x="304797" y="2794004"/>
                </a:lnTo>
                <a:cubicBezTo>
                  <a:pt x="136465" y="2794004"/>
                  <a:pt x="0" y="2657539"/>
                  <a:pt x="0" y="2489198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3860798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适用疾病范围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38400" y="5080000"/>
            <a:ext cx="9220200" cy="1168400"/>
            <a:chOff x="3840" y="8000"/>
            <a:chExt cx="14520" cy="184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8000"/>
              <a:ext cx="6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治疗妇科炎症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8880"/>
              <a:ext cx="69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阴道栓剂可用于治疗细菌性、真菌性阴道炎等妇科炎症，具有针对性强、疗效显著的特点。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400" y="8000"/>
              <a:ext cx="6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缓解局部疼痛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400" y="8880"/>
              <a:ext cx="69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对于因感染或手术后引起的阴道局部疼痛，阴道栓剂可提供有效的缓解和治疗。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500"/>
              <a:t>阴道栓剂塞入法的操作要点</a:t>
            </a:r>
            <a:endParaRPr lang="zh-CN" altLang="en-US" sz="35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执行查对工作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b72698283799db5\datas\装饰-12001&amp;7352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796" cy="4423837"/>
            <a:chOff x="960" y="2880"/>
            <a:chExt cx="17280" cy="6967"/>
          </a:xfrm>
        </p:grpSpPr>
        <p:pic>
          <p:nvPicPr>
            <p:cNvPr id="5" name="图片 4" descr="C:/Users/mingsheng111035/AppData/Roaming/Kingsoft/office6/wppai/generateppt/a98f545ba9b93fd48ce978bf3246040c.jpga98f545ba9b93fd48ce978bf3246040c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16988"/>
            <a:stretch>
              <a:fillRect/>
            </a:stretch>
          </p:blipFill>
          <p:spPr>
            <a:xfrm>
              <a:off x="960" y="2880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4960" y="2880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a5096e1569a42849919543e4e7868f8c.jpga5096e1569a42849919543e4e7868f8c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17665" b="1185"/>
            <a:stretch>
              <a:fillRect/>
            </a:stretch>
          </p:blipFill>
          <p:spPr>
            <a:xfrm>
              <a:off x="960" y="5253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4960" y="5253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3307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核对患者信息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5440" y="4187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在执行阴道栓剂塞入前，仔细核对患者姓名、药物名称及剂量，确保无误。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5b2aafff591ab8d3948be5b288b8a70b.jpg5b2aafff591ab8d3948be5b288b8a70b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5731" b="1257"/>
            <a:stretch>
              <a:fillRect/>
            </a:stretch>
          </p:blipFill>
          <p:spPr>
            <a:xfrm>
              <a:off x="960" y="7627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4960" y="7627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5440" y="568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检查药物有效期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5440" y="656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确认栓剂药物包装完好无损，并检查药物的有效期，避免使用过期药物。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5440" y="8053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评估患者状况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5440" y="8933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评估患者是否有使用栓剂的禁忌症，如过敏史或特殊医疗条件，确保安全使用。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保护隐私部位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220200" cy="1727200"/>
            <a:chOff x="960" y="2880"/>
            <a:chExt cx="1452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确保隐私安全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在进行阴道栓剂塞入前，应确保操作环境私密，避免他人打扰或窥视。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468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492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使用遮盖物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492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使用床单或专用遮盖物覆盖患者下半身，保护患者隐私，同时减少尴尬。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8400" y="28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864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沟通与尊重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864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在操作过程中，与患者保持沟通，尊重其意愿和隐私，确保患者感到舒适。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2120" y="28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2360" y="288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操作后清洁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2360" y="368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操作完成后，应帮助患者清洁隐私部位，保持卫生，防止感染。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34ea2e51-5d98-41b0-835f-4a28cf1700ca.jpg34ea2e51-5d98-41b0-835f-4a28cf1700ca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873" r="917"/>
          <a:stretch>
            <a:fillRect/>
          </a:stretch>
        </p:blipFill>
        <p:spPr>
          <a:xfrm>
            <a:off x="609603" y="4013201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标题 20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直肠栓剂塞入法的目的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直肠栓剂塞入法的操作要点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直肠栓剂塞入法的健康教育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阴道栓剂塞入法的目的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阴道栓剂塞入法的操作要点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91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06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>
              <a:off x="1487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529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阴道栓剂塞入法的健康教育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0c857686-c366-49f5-b0d5-a797b693c414.jpg0c857686-c366-49f5-b0d5-a797b693c414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判断阴道口及置入深度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902200"/>
            <a:ext cx="7010400" cy="1168400"/>
            <a:chOff x="7320" y="7720"/>
            <a:chExt cx="11040" cy="184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识别阴道口位置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使用无菌手套，轻轻分开小阴唇，寻找阴道口，确保正确放置栓剂。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确定合适置入深度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根据医嘱和栓剂大小，将栓剂推入阴道内合适深度，通常为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2-3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厘米。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禁止上药的特殊情况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fb519d68bf14861\datas\氛围图-12001&amp;21273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060" y="288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9fb519d68bf14861\datas\earth-12001&amp;21278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328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急性阴道炎症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28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在急性阴道炎症期间，使用栓剂可能会加剧炎症，应避免上药。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960" y="660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7060" y="660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9fb519d68bf14861\datas\earth-12001&amp;212819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怀孕早期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在怀孕的前三个月，为避免潜在风险，禁止使用阴道栓剂。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9840" y="288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594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984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9fb519d68bf14861\datas\earth-12001&amp;212873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216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未确诊的阴道出血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216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若出现阴道不明原因出血，应先进行医学诊断，避免使用栓剂干扰诊断。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2"/>
              </p:custDataLst>
            </p:nvPr>
          </p:nvSpPr>
          <p:spPr>
            <a:xfrm>
              <a:off x="9840" y="660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>
              <p:custDataLst>
                <p:tags r:id="rId33"/>
              </p:custDataLst>
            </p:nvPr>
          </p:nvSpPr>
          <p:spPr>
            <a:xfrm>
              <a:off x="15940" y="660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34"/>
              </p:custDataLst>
            </p:nvPr>
          </p:nvSpPr>
          <p:spPr>
            <a:xfrm>
              <a:off x="9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Local/Temp/figmazip/slide_9fb519d68bf14861\datas\earth-12001&amp;212905.sv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 r:link="rId38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39"/>
              </p:custDataLst>
            </p:nvPr>
          </p:nvSpPr>
          <p:spPr>
            <a:xfrm>
              <a:off x="1216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对药物成分过敏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0"/>
              </p:custDataLst>
            </p:nvPr>
          </p:nvSpPr>
          <p:spPr>
            <a:xfrm>
              <a:off x="1216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如果患者对栓剂中的任何成分过敏，应立即停止使用并寻求替代治疗方案。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用药期间注意事项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避免性生活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在使用阴道栓剂期间，应避免性生活，以免影响药物效果或引起感染。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注意卫生清洁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保持外阴部清洁干燥，使用栓剂前后应洗手，避免细菌感染。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cc9eedc5-6a02-45fa-b590-f2a8e212d3ec.jpgcc9eedc5-6a02-45fa-b590-f2a8e212d3ec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500"/>
              <a:t>阴道栓剂塞入法的健康教育</a:t>
            </a:r>
            <a:endParaRPr lang="zh-CN" altLang="en-US" sz="35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06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6ff2c760b2a41360\datas\氛围图-12001&amp;29818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平卧与避免性生活指导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2616200"/>
            <a:ext cx="11049000" cy="2844800"/>
            <a:chOff x="960" y="4120"/>
            <a:chExt cx="17400" cy="448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428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160" y="449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2800" y="412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选择合适的平卧姿势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2800" y="49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患者在使用阴道栓剂后应选择平卧姿势，以减少药物流失，如仰卧或侧卧。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00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60" y="721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280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性生活恢复的正确时机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2800" y="764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通常建议在使用栓剂后至少等待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24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小时，确保药物充分吸收后，再恢复性生活。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10080" y="428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0280" y="449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1920" y="412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避免立即性生活的重要性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1920" y="49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塞入栓剂后应避免立即性生活，以免影响药物吸收或造成感染。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10080" y="700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0280" y="721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192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保持私处清洁卫生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1920" y="764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在使用栓剂期间和之后，应保持外阴清洁，避免细菌感染，确保治疗效果。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eb10c31a974727f\datas\氛围图-12001&amp;27815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教会自行上药操作方法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2dc617bd8d6cdda848b443203b0118c7.jpg2dc617bd8d6cdda848b443203b0118c7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10294" b="11275"/>
            <a:stretch>
              <a:fillRect/>
            </a:stretch>
          </p:blipFill>
          <p:spPr>
            <a:xfrm>
              <a:off x="960" y="2880"/>
              <a:ext cx="5440" cy="3840"/>
            </a:xfrm>
            <a:custGeom>
              <a:avLst/>
              <a:gdLst>
                <a:gd name="connisteX0" fmla="*/ 0 w 3454402"/>
                <a:gd name="connsiteY0" fmla="*/ 304796 h 2438403"/>
                <a:gd name="connisteX1" fmla="*/ 304796 w 3454402"/>
                <a:gd name="connsiteY1" fmla="*/ 0 h 2438403"/>
                <a:gd name="connisteX2" fmla="*/ 3149595 w 3454402"/>
                <a:gd name="connsiteY2" fmla="*/ 0 h 2438403"/>
                <a:gd name="connisteX3" fmla="*/ 3454402 w 3454402"/>
                <a:gd name="connsiteY3" fmla="*/ 304796 h 2438403"/>
                <a:gd name="connisteX4" fmla="*/ 3454402 w 3454402"/>
                <a:gd name="connsiteY4" fmla="*/ 2438403 h 2438403"/>
                <a:gd name="connisteX5" fmla="*/ 0 w 3454402"/>
                <a:gd name="connsiteY5" fmla="*/ 2438403 h 2438403"/>
                <a:gd name="connisteX6" fmla="*/ 0 w 3454402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6720"/>
              <a:ext cx="5440" cy="3120"/>
            </a:xfrm>
            <a:custGeom>
              <a:avLst/>
              <a:gdLst>
                <a:gd name="connisteX0" fmla="*/ 0 w 3454402"/>
                <a:gd name="connsiteY0" fmla="*/ 0 h 1981203"/>
                <a:gd name="connisteX1" fmla="*/ 3454402 w 3454402"/>
                <a:gd name="connsiteY1" fmla="*/ 0 h 1981203"/>
                <a:gd name="connisteX2" fmla="*/ 3454402 w 3454402"/>
                <a:gd name="connsiteY2" fmla="*/ 1676396 h 1981203"/>
                <a:gd name="connisteX3" fmla="*/ 3149595 w 3454402"/>
                <a:gd name="connsiteY3" fmla="*/ 1981203 h 1981203"/>
                <a:gd name="connisteX4" fmla="*/ 304796 w 3454402"/>
                <a:gd name="connsiteY4" fmla="*/ 1981203 h 1981203"/>
                <a:gd name="connisteX5" fmla="*/ 0 w 3454402"/>
                <a:gd name="connsiteY5" fmla="*/ 1676396 h 1981203"/>
                <a:gd name="connisteX6" fmla="*/ 0 w 3454402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981203">
                  <a:moveTo>
                    <a:pt x="0" y="0"/>
                  </a:moveTo>
                  <a:lnTo>
                    <a:pt x="3454402" y="0"/>
                  </a:lnTo>
                  <a:lnTo>
                    <a:pt x="3454402" y="1676397"/>
                  </a:lnTo>
                  <a:cubicBezTo>
                    <a:pt x="3454402" y="1844738"/>
                    <a:pt x="3317937" y="1981203"/>
                    <a:pt x="3149596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e1586c0fd19ab42fbed1aaa98021b642.jpge1586c0fd19ab42fbed1aaa98021b642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2792" r="2792"/>
            <a:stretch>
              <a:fillRect/>
            </a:stretch>
          </p:blipFill>
          <p:spPr>
            <a:xfrm>
              <a:off x="6880" y="2880"/>
              <a:ext cx="5440" cy="3840"/>
            </a:xfrm>
            <a:custGeom>
              <a:avLst/>
              <a:gdLst>
                <a:gd name="connisteX0" fmla="*/ 0 w 3454402"/>
                <a:gd name="connsiteY0" fmla="*/ 304796 h 2438403"/>
                <a:gd name="connisteX1" fmla="*/ 304796 w 3454402"/>
                <a:gd name="connsiteY1" fmla="*/ 0 h 2438403"/>
                <a:gd name="connisteX2" fmla="*/ 3149595 w 3454402"/>
                <a:gd name="connsiteY2" fmla="*/ 0 h 2438403"/>
                <a:gd name="connisteX3" fmla="*/ 3454402 w 3454402"/>
                <a:gd name="connsiteY3" fmla="*/ 304796 h 2438403"/>
                <a:gd name="connisteX4" fmla="*/ 3454402 w 3454402"/>
                <a:gd name="connsiteY4" fmla="*/ 2438403 h 2438403"/>
                <a:gd name="connisteX5" fmla="*/ 0 w 3454402"/>
                <a:gd name="connsiteY5" fmla="*/ 2438403 h 2438403"/>
                <a:gd name="connisteX6" fmla="*/ 0 w 3454402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6880" y="6720"/>
              <a:ext cx="5440" cy="3120"/>
            </a:xfrm>
            <a:custGeom>
              <a:avLst/>
              <a:gdLst>
                <a:gd name="connisteX0" fmla="*/ 0 w 3454402"/>
                <a:gd name="connsiteY0" fmla="*/ 0 h 1981203"/>
                <a:gd name="connisteX1" fmla="*/ 3454402 w 3454402"/>
                <a:gd name="connsiteY1" fmla="*/ 0 h 1981203"/>
                <a:gd name="connisteX2" fmla="*/ 3454402 w 3454402"/>
                <a:gd name="connsiteY2" fmla="*/ 1676396 h 1981203"/>
                <a:gd name="connisteX3" fmla="*/ 3149595 w 3454402"/>
                <a:gd name="connsiteY3" fmla="*/ 1981203 h 1981203"/>
                <a:gd name="connisteX4" fmla="*/ 304796 w 3454402"/>
                <a:gd name="connsiteY4" fmla="*/ 1981203 h 1981203"/>
                <a:gd name="connisteX5" fmla="*/ 0 w 3454402"/>
                <a:gd name="connsiteY5" fmla="*/ 1676396 h 1981203"/>
                <a:gd name="connisteX6" fmla="*/ 0 w 3454402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981203">
                  <a:moveTo>
                    <a:pt x="0" y="0"/>
                  </a:moveTo>
                  <a:lnTo>
                    <a:pt x="3454402" y="0"/>
                  </a:lnTo>
                  <a:lnTo>
                    <a:pt x="3454402" y="1676397"/>
                  </a:lnTo>
                  <a:cubicBezTo>
                    <a:pt x="3454402" y="1844738"/>
                    <a:pt x="3317937" y="1981203"/>
                    <a:pt x="3149596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736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824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患者可选择仰卧、站立弯腰或侧卧等体位，以方便自行上药。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725d4b672c1cbf2ba7bd03ae5730e830.jpg725d4b672c1cbf2ba7bd03ae5730e830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2674" r="2909"/>
            <a:stretch>
              <a:fillRect/>
            </a:stretch>
          </p:blipFill>
          <p:spPr>
            <a:xfrm>
              <a:off x="12800" y="2880"/>
              <a:ext cx="5440" cy="3840"/>
            </a:xfrm>
            <a:custGeom>
              <a:avLst/>
              <a:gdLst>
                <a:gd name="connisteX0" fmla="*/ 0 w 3454402"/>
                <a:gd name="connsiteY0" fmla="*/ 304796 h 2438403"/>
                <a:gd name="connisteX1" fmla="*/ 304796 w 3454402"/>
                <a:gd name="connsiteY1" fmla="*/ 0 h 2438403"/>
                <a:gd name="connisteX2" fmla="*/ 3149595 w 3454402"/>
                <a:gd name="connsiteY2" fmla="*/ 0 h 2438403"/>
                <a:gd name="connisteX3" fmla="*/ 3454402 w 3454402"/>
                <a:gd name="connsiteY3" fmla="*/ 304796 h 2438403"/>
                <a:gd name="connisteX4" fmla="*/ 3454402 w 3454402"/>
                <a:gd name="connsiteY4" fmla="*/ 2438403 h 2438403"/>
                <a:gd name="connisteX5" fmla="*/ 0 w 3454402"/>
                <a:gd name="connsiteY5" fmla="*/ 2438403 h 2438403"/>
                <a:gd name="connisteX6" fmla="*/ 0 w 3454402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2800" y="6720"/>
              <a:ext cx="5440" cy="3120"/>
            </a:xfrm>
            <a:custGeom>
              <a:avLst/>
              <a:gdLst>
                <a:gd name="connisteX0" fmla="*/ 0 w 3454402"/>
                <a:gd name="connsiteY0" fmla="*/ 0 h 1981203"/>
                <a:gd name="connisteX1" fmla="*/ 3454402 w 3454402"/>
                <a:gd name="connsiteY1" fmla="*/ 0 h 1981203"/>
                <a:gd name="connisteX2" fmla="*/ 3454402 w 3454402"/>
                <a:gd name="connsiteY2" fmla="*/ 1676396 h 1981203"/>
                <a:gd name="connisteX3" fmla="*/ 3149595 w 3454402"/>
                <a:gd name="connsiteY3" fmla="*/ 1981203 h 1981203"/>
                <a:gd name="connisteX4" fmla="*/ 304796 w 3454402"/>
                <a:gd name="connsiteY4" fmla="*/ 1981203 h 1981203"/>
                <a:gd name="connisteX5" fmla="*/ 0 w 3454402"/>
                <a:gd name="connsiteY5" fmla="*/ 1676396 h 1981203"/>
                <a:gd name="connisteX6" fmla="*/ 0 w 3454402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981203">
                  <a:moveTo>
                    <a:pt x="0" y="0"/>
                  </a:moveTo>
                  <a:lnTo>
                    <a:pt x="3454402" y="0"/>
                  </a:lnTo>
                  <a:lnTo>
                    <a:pt x="3454402" y="1676397"/>
                  </a:lnTo>
                  <a:cubicBezTo>
                    <a:pt x="3454402" y="1844738"/>
                    <a:pt x="3317937" y="1981203"/>
                    <a:pt x="3149596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360" y="736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824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指导患者使用手指或专用工具将栓剂轻轻推入阴道，避免损伤。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280" y="736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保持卫生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824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强调上药前后洗手的重要性，确保操作过程的卫生，预防感染。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直肠栓剂塞入法的目的</a:t>
            </a:r>
            <a:endParaRPr lang="zh-CN" altLang="en-US" sz="42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软化粪便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54b2da57734de40f\datas\装饰-12001&amp;10772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ad699161edbf99d534bb9eff96d78784.jpgad699161edbf99d534bb9eff96d78784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8464" r="347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减少排便疼痛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使用直肠栓剂软化粪便，可减轻便秘患者排便时的疼痛和不适。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b5dd154d677d674ab16a79900be427d7.jpgb5dd154d677d674ab16a79900be427d7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395" r="6748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9b906626dd854f6b42d5ae8bebda942e.jpg9b906626dd854f6b42d5ae8bebda942e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6685" t="-14" r="6685" b="14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预防肛裂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软化粪便有助于避免排便时用力过猛，从而预防肛裂等肛门疾病的发生。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促进肠道健康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通过软化粪便，可以减少肠道压力，有助于维持肠道正常功能和健康。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8be68157f3ca8b66b92133dab37424ed.jpg8be68157f3ca8b66b92133dab37424ed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189" r="14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26656bfd7b4ca973\datas\装饰-12001&amp;532452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达到全身治疗作用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绕过肝脏首过效应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直肠栓剂通过直肠吸收，避免药物在肝脏代谢，提高药物生物利用度。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减少胃肠道刺激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直肠给药避免了药物对胃肠道的直接刺激，减少胃部不适或溃疡风险。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快速缓解症状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直肠给药可迅速吸收进入血液循环，快速缓解如疼痛、发热等症状。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维持稳定的血药浓度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直肠给药可提供较为稳定的药物释放，有助于维持血药浓度，减少剂量波动。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500"/>
              <a:t>直肠栓剂塞入法的操作要点</a:t>
            </a:r>
            <a:endParaRPr lang="zh-CN" altLang="en-US" sz="35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执行查对工作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328537a41f526b74\datas\氛围图-12001&amp;19044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6096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12318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540000" y="1828800"/>
            <a:ext cx="9042396" cy="4419597"/>
            <a:chOff x="4000" y="2880"/>
            <a:chExt cx="14240" cy="6960"/>
          </a:xfrm>
        </p:grpSpPr>
        <p:pic>
          <p:nvPicPr>
            <p:cNvPr id="7" name="图片 6" descr="C:/Users/mingsheng111035/AppData/Roaming/Kingsoft/office6/wppai/generateppt/f4229ddad5ccdf1a59109ef30d546f70.jpgf4229ddad5ccdf1a59109ef30d546f70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7956"/>
            <a:stretch>
              <a:fillRect/>
            </a:stretch>
          </p:blipFill>
          <p:spPr>
            <a:xfrm>
              <a:off x="40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40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8df4e879771196b17ad797c6835ca065.jpg8df4e879771196b17ad797c6835ca065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4140" t="-15" r="4141" b="15"/>
            <a:stretch>
              <a:fillRect/>
            </a:stretch>
          </p:blipFill>
          <p:spPr>
            <a:xfrm>
              <a:off x="88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88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核对患者信息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在执行直肠栓剂塞入前，核对患者身份和医嘱，确保用药安全。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7199acff0f91196c777ad71a4b72c35c.jpg7199acff0f91196c777ad71a4b72c35c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3890" r="4066"/>
            <a:stretch>
              <a:fillRect/>
            </a:stretch>
          </p:blipFill>
          <p:spPr>
            <a:xfrm>
              <a:off x="13600" y="2880"/>
              <a:ext cx="4639" cy="3359"/>
            </a:xfrm>
            <a:custGeom>
              <a:avLst/>
              <a:gdLst>
                <a:gd name="connisteX0" fmla="*/ 0 w 2946397"/>
                <a:gd name="connsiteY0" fmla="*/ 304796 h 2133596"/>
                <a:gd name="connisteX1" fmla="*/ 304796 w 2946397"/>
                <a:gd name="connsiteY1" fmla="*/ 0 h 2133596"/>
                <a:gd name="connisteX2" fmla="*/ 2641601 w 2946397"/>
                <a:gd name="connsiteY2" fmla="*/ 0 h 2133596"/>
                <a:gd name="connisteX3" fmla="*/ 2946397 w 2946397"/>
                <a:gd name="connsiteY3" fmla="*/ 304796 h 2133596"/>
                <a:gd name="connisteX4" fmla="*/ 2946397 w 2946397"/>
                <a:gd name="connsiteY4" fmla="*/ 2133596 h 2133596"/>
                <a:gd name="connisteX5" fmla="*/ 0 w 2946397"/>
                <a:gd name="connsiteY5" fmla="*/ 2133596 h 2133596"/>
                <a:gd name="connisteX6" fmla="*/ 0 w 2946397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136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1981203 h 2286000"/>
                <a:gd name="connisteX3" fmla="*/ 2641601 w 2946397"/>
                <a:gd name="connsiteY3" fmla="*/ 2286000 h 2286000"/>
                <a:gd name="connisteX4" fmla="*/ 304796 w 2946397"/>
                <a:gd name="connsiteY4" fmla="*/ 2286000 h 2286000"/>
                <a:gd name="connisteX5" fmla="*/ 0 w 2946397"/>
                <a:gd name="connsiteY5" fmla="*/ 1981203 h 2286000"/>
                <a:gd name="connisteX6" fmla="*/ 0 w 2946397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1981203"/>
                  </a:lnTo>
                  <a:cubicBezTo>
                    <a:pt x="2946398" y="2149535"/>
                    <a:pt x="2809942" y="2286000"/>
                    <a:pt x="2641601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检查药物包装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确认栓剂包装完好无损，无过期，确保药物质量符合标准。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确认操作环境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确保操作环境清洁、私密，为患者提供舒适和尊重的治疗环境。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保护隐私部位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304796 h 4419596"/>
              <a:gd name="connisteX1" fmla="*/ 304796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304796 w 4038603"/>
              <a:gd name="connsiteY4" fmla="*/ 4419596 h 4419596"/>
              <a:gd name="connisteX5" fmla="*/ 0 w 4038603"/>
              <a:gd name="connsiteY5" fmla="*/ 4114800 h 4419596"/>
              <a:gd name="connisteX6" fmla="*/ 0 w 40386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确保患者隐私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在进行直肠栓剂塞入操作前，应确保患者隐私部位被妥善遮挡，避免不必要的暴露。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使用隐私保护工具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使用一次性隐私保护布或遮盖物，以保护患者在操作过程中的隐私和尊严。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" name="图片 7" descr="C:/Users/mingsheng111035/AppData/Roaming/Kingsoft/office6/wppai/generateppt/54f0a358261dea9f249ac0629068687b.jpg54f0a358261dea9f249ac0629068687b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701" b="2672"/>
          <a:stretch>
            <a:fillRect/>
          </a:stretch>
        </p:blipFill>
        <p:spPr>
          <a:xfrm>
            <a:off x="4648197" y="1828800"/>
            <a:ext cx="6933565" cy="4418965"/>
          </a:xfrm>
          <a:custGeom>
            <a:avLst/>
            <a:gdLst>
              <a:gd name="connisteX0" fmla="*/ 0 w 6934196"/>
              <a:gd name="connsiteY0" fmla="*/ 0 h 4419596"/>
              <a:gd name="connisteX1" fmla="*/ 6629400 w 6934196"/>
              <a:gd name="connsiteY1" fmla="*/ 0 h 4419596"/>
              <a:gd name="connisteX2" fmla="*/ 6934196 w 6934196"/>
              <a:gd name="connsiteY2" fmla="*/ 304796 h 4419596"/>
              <a:gd name="connisteX3" fmla="*/ 6934196 w 6934196"/>
              <a:gd name="connsiteY3" fmla="*/ 4114800 h 4419596"/>
              <a:gd name="connisteX4" fmla="*/ 6629400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4114800"/>
                </a:lnTo>
                <a:cubicBezTo>
                  <a:pt x="6934197" y="4283141"/>
                  <a:pt x="6797741" y="4419597"/>
                  <a:pt x="66294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指导放松配合方法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8f699d38124ff1ad\datas\装饰-12001&amp;55336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84834d55-aaa7-412e-9b41-6df337e3e8d8.jpg84834d55-aaa7-412e-9b41-6df337e3e8d8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95" r="895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呼吸调节技巧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教导患者进行深呼吸，以放松盆底肌肉，减少插入时的不适感。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体位选择指导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推荐患者采取侧卧或膝胸位，以利于药物的顺利插入和吸收。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心理安抚措施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通过语言沟通和心理支持，缓解患者的紧张情绪，提高配合度。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肌肉放松训练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指导患者进行盆底肌肉的放松训练，如凯格尔运动，以增强直肠栓剂塞入的舒适度。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1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12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113.xml><?xml version="1.0" encoding="utf-8"?>
<p:tagLst xmlns:p="http://schemas.openxmlformats.org/presentationml/2006/main">
  <p:tag name="KSO_WM_BEAUTIFY_FLAG" val="#wm#"/>
  <p:tag name="KSO_WM_DIAGRAM_GROUP_CODE" val="1"/>
  <p:tag name="KSO_WM_UNIT_INDEX" val="1_6_2"/>
  <p:tag name="KSO_WM_UNIT_TYPE" val="l_h_i"/>
  <p:tag name="KSO_WM_SLIDE_FIGMA_DIAGRAM" val="1"/>
</p:tagLst>
</file>

<file path=ppt/tags/tag114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PRESET_TEXT" val="单击此处添加项标题"/>
  <p:tag name="KSO_WM_UNIT_TEXT_TYPE" val="1"/>
  <p:tag name="KSO_WM_UNIT_TYPE" val="l_h_a"/>
  <p:tag name="KSO_WM_SLIDE_FIGMA_DIAGRAM" val="1"/>
</p:tagLst>
</file>

<file path=ppt/tags/tag115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38807276&quot;}*auto_galley_ai_*1740554535643_1.149_bfc0a4521e8a-slide-3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74566651&quot;}*auto_galley_ai_*1740554535643_1.149_bfc0a4521e8a-slide-3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817293938&quot;}*auto_galley_ai_*1740554535643_1.149_bfc0a4521e8a-slide-3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5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3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41515676&quot;}*auto_galley_ai_*1740554535643_1.149_bfc0a4521e8a-slide-4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2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5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5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05998459&quot;}*auto_galley_ai_*1740554535643_1.149_bfc0a4521e8a-slide-6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78181425&quot;}*auto_galley_ai_*1740554535643_1.149_bfc0a4521e8a-slide-6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01701451&quot;}*auto_galley_ai_*1740554535643_1.149_bfc0a4521e8a-slide-6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80934108&quot;}*auto_galley_ai_*1740554535643_1.149_bfc0a4521e8a-slide-7"/>
</p:tagLst>
</file>

<file path=ppt/tags/tag181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4834d55-aaa7-412e-9b41-6df337e3e8d8.jpg?Expires=1772090542&amp;AWSAccessKeyId=AKLT9NSy7kh8TIS1UzNqLRY2&amp;Signature=CeR5SoF%2BqBrQcphPj8KguT5HHKw%3D&quot;}*auto_ai_ai_*1740554535643_1.149_bfc0a4521e8a-slide-8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32325410&quot;}*auto_galley_ai_*1740554535643_1.149_bfc0a4521e8a-slide-9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2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1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03199483&quot;}*auto_galley_ai_*1740554535643_1.149_bfc0a4521e8a-slide-11"/>
</p:tagLst>
</file>

<file path=ppt/tags/tag22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6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53979504&quot;}*auto_galley_ai_*1740554535643_1.149_bfc0a4521e8a-slide-12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05081312&quot;}*auto_galley_ai_*1740554535643_1.149_bfc0a4521e8a-slide-12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08481598&quot;}*auto_galley_ai_*1740554535643_1.149_bfc0a4521e8a-slide-12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4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eb7a6e40-a50a-4bb9-9814-08f2c8a0ff24.jpg?Expires=1772090551&amp;AWSAccessKeyId=AKLT9NSy7kh8TIS1UzNqLRY2&amp;Signature=oOfoy6Co8Dn%2BYAUxo6sjYfjiZfs%3D&quot;}*auto_ai_ai_*1740554535643_1.149_bfc0a4521e8a-slide-14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42980193&quot;}*auto_galley_ai_*1740554535643_1.149_bfc0a4521e8a-slide-14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96856286&quot;}*auto_galley_ai_*1740554535643_1.149_bfc0a4521e8a-slide-14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45464e77-d403-47e2-8be1-784de3f609b2.jpg?Expires=1772090544&amp;AWSAccessKeyId=AKLT9NSy7kh8TIS1UzNqLRY2&amp;Signature=EFsUxY6O55zMrgQ9MGKttDcqoPQ%3D&quot;}*auto_ai_ai_*1740554535643_1.149_bfc0a4521e8a-slide-14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6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4484337-0647-4d33-98ba-1e0a7ffa3afd.jpg?Expires=1772090547&amp;AWSAccessKeyId=AKLT9NSy7kh8TIS1UzNqLRY2&amp;Signature=Gjatx6gaaWapAZJz58ROJIbXVN0%3D&quot;}*auto_ai_ai_*1740554535643_1.149_bfc0a4521e8a-slide-15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9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7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67655755&quot;}*auto_galley_ai_*1740554535643_1.149_bfc0a4521e8a-slide-17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93158785&quot;}*auto_galley_ai_*1740554535643_1.149_bfc0a4521e8a-slide-17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631874180&quot;}*auto_galley_ai_*1740554535643_1.149_bfc0a4521e8a-slide-17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8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4ea2e51-5d98-41b0-835f-4a28cf1700ca.jpg?Expires=1772090544&amp;AWSAccessKeyId=AKLT9NSy7kh8TIS1UzNqLRY2&amp;Signature=I4Cu4ckMo0D67YG%2F9d6bLC33qDo%3D&quot;}*auto_ai_ai_*1740554535643_1.149_bfc0a4521e8a-slide-18"/>
</p:tagLst>
</file>

<file path=ppt/tags/tag304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c857686-c366-49f5-b0d5-a797b693c414.jpg?Expires=1772090549&amp;AWSAccessKeyId=AKLT9NSy7kh8TIS1UzNqLRY2&amp;Signature=5KCvHFplAsfIydE99xCUqmjRqiE%3D&quot;}*auto_ai_ai_*1740554535643_1.149_bfc0a4521e8a-slide-19"/>
</p:tagLst>
</file>

<file path=ppt/tags/tag3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14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31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1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34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cc9eedc5-6a02-45fa-b590-f2a8e212d3ec.jpg?Expires=1772090545&amp;AWSAccessKeyId=AKLT9NSy7kh8TIS1UzNqLRY2&amp;Signature=zqvwV3IuiRO5SUlFdGvns0r4tBA%3D&quot;}*auto_ai_ai_*1740554535643_1.149_bfc0a4521e8a-slide-21"/>
</p:tagLst>
</file>

<file path=ppt/tags/tag352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35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5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5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SUBTYPE" val="d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4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37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83909771&quot;}*auto_galley_ai_*1740554535643_1.149_bfc0a4521e8a-slide-24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58504530&quot;}*auto_galley_ai_*1740554535643_1.149_bfc0a4521e8a-slide-24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510802294&quot;}*auto_galley_ai_*1740554535643_1.149_bfc0a4521e8a-slide-24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389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92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93.xml><?xml version="1.0" encoding="utf-8"?>
<p:tagLst xmlns:p="http://schemas.openxmlformats.org/presentationml/2006/main">
  <p:tag name="KSO_WM_PRESENTATION_SOURCE" val="WPPAIGeneratePPT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2290</Words>
  <Application>WPS 演示</Application>
  <PresentationFormat>宽屏</PresentationFormat>
  <Paragraphs>309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6EF3081867DC412EA114EA53F6210C6D_13</vt:lpwstr>
  </property>
  <property fmtid="{D5CDD505-2E9C-101B-9397-08002B2CF9AE}" pid="3" name="KSOProductBuildVer">
    <vt:lpwstr>2052-12.1.0.20305</vt:lpwstr>
  </property>
</Properties>
</file>