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7.svg" ContentType="image/svg+xml"/>
  <Override PartName="/ppt/media/image39.svg" ContentType="image/svg+xml"/>
  <Override PartName="/ppt/media/image4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9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264876547ade3759\datas\&#27675;&#22260;&#22270;-6002&amp;65041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image" Target="C:/Users/mingsheng111035/AppData/Local/Temp/figmazip/slide_b91cd691dff41c7d\datas\&#27675;&#22260;&#22270;-6002&amp;186316.png" TargetMode="External"/><Relationship Id="rId3" Type="http://schemas.openxmlformats.org/officeDocument/2006/relationships/image" Target="../media/image7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21.xml"/><Relationship Id="rId25" Type="http://schemas.openxmlformats.org/officeDocument/2006/relationships/tags" Target="../tags/tag220.xml"/><Relationship Id="rId24" Type="http://schemas.openxmlformats.org/officeDocument/2006/relationships/tags" Target="../tags/tag219.xml"/><Relationship Id="rId23" Type="http://schemas.openxmlformats.org/officeDocument/2006/relationships/tags" Target="../tags/tag218.xml"/><Relationship Id="rId22" Type="http://schemas.openxmlformats.org/officeDocument/2006/relationships/tags" Target="../tags/tag217.xml"/><Relationship Id="rId21" Type="http://schemas.openxmlformats.org/officeDocument/2006/relationships/image" Target="../media/image18.jpeg"/><Relationship Id="rId20" Type="http://schemas.openxmlformats.org/officeDocument/2006/relationships/tags" Target="../tags/tag216.xml"/><Relationship Id="rId2" Type="http://schemas.openxmlformats.org/officeDocument/2006/relationships/tags" Target="../tags/tag204.xml"/><Relationship Id="rId19" Type="http://schemas.openxmlformats.org/officeDocument/2006/relationships/tags" Target="../tags/tag215.xml"/><Relationship Id="rId18" Type="http://schemas.openxmlformats.org/officeDocument/2006/relationships/image" Target="../media/image17.jpeg"/><Relationship Id="rId17" Type="http://schemas.openxmlformats.org/officeDocument/2006/relationships/tags" Target="../tags/tag214.xml"/><Relationship Id="rId16" Type="http://schemas.openxmlformats.org/officeDocument/2006/relationships/tags" Target="../tags/tag213.xml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image" Target="../media/image16.jpeg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image" Target="../media/image5.png"/><Relationship Id="rId1" Type="http://schemas.openxmlformats.org/officeDocument/2006/relationships/tags" Target="../tags/tag20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image" Target="../media/image20.jpeg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image" Target="../media/image5.png"/><Relationship Id="rId4" Type="http://schemas.openxmlformats.org/officeDocument/2006/relationships/image" Target="../media/image19.jpeg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2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tags" Target="../tags/tag234.xml"/><Relationship Id="rId3" Type="http://schemas.openxmlformats.org/officeDocument/2006/relationships/image" Target="C:/Users/mingsheng111035/AppData/Local/Temp/figmazip/slide_e9d70dedd616248d\datas\&#27675;&#22260;&#22270;-6002&amp;512507.png" TargetMode="External"/><Relationship Id="rId2" Type="http://schemas.openxmlformats.org/officeDocument/2006/relationships/image" Target="../media/image7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44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3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tags" Target="../tags/tag24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3.jpeg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8" Type="http://schemas.openxmlformats.org/officeDocument/2006/relationships/slideLayout" Target="../slideLayouts/slideLayout17.xml"/><Relationship Id="rId27" Type="http://schemas.openxmlformats.org/officeDocument/2006/relationships/tags" Target="../tags/tag279.xml"/><Relationship Id="rId26" Type="http://schemas.openxmlformats.org/officeDocument/2006/relationships/tags" Target="../tags/tag278.xml"/><Relationship Id="rId25" Type="http://schemas.openxmlformats.org/officeDocument/2006/relationships/tags" Target="../tags/tag277.xml"/><Relationship Id="rId24" Type="http://schemas.openxmlformats.org/officeDocument/2006/relationships/tags" Target="../tags/tag276.xml"/><Relationship Id="rId23" Type="http://schemas.openxmlformats.org/officeDocument/2006/relationships/tags" Target="../tags/tag275.xml"/><Relationship Id="rId22" Type="http://schemas.openxmlformats.org/officeDocument/2006/relationships/tags" Target="../tags/tag274.xml"/><Relationship Id="rId21" Type="http://schemas.openxmlformats.org/officeDocument/2006/relationships/tags" Target="../tags/tag273.xml"/><Relationship Id="rId20" Type="http://schemas.openxmlformats.org/officeDocument/2006/relationships/image" Target="../media/image26.jpeg"/><Relationship Id="rId2" Type="http://schemas.openxmlformats.org/officeDocument/2006/relationships/tags" Target="../tags/tag259.xml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image" Target="../media/image25.jpeg"/><Relationship Id="rId16" Type="http://schemas.openxmlformats.org/officeDocument/2006/relationships/tags" Target="../tags/tag270.xml"/><Relationship Id="rId15" Type="http://schemas.openxmlformats.org/officeDocument/2006/relationships/tags" Target="../tags/tag269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image" Target="../media/image24.jpeg"/><Relationship Id="rId11" Type="http://schemas.openxmlformats.org/officeDocument/2006/relationships/tags" Target="../tags/tag266.xml"/><Relationship Id="rId10" Type="http://schemas.openxmlformats.org/officeDocument/2006/relationships/tags" Target="../tags/tag265.xml"/><Relationship Id="rId1" Type="http://schemas.openxmlformats.org/officeDocument/2006/relationships/tags" Target="../tags/tag25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7.jpeg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298.xml"/><Relationship Id="rId22" Type="http://schemas.openxmlformats.org/officeDocument/2006/relationships/tags" Target="../tags/tag297.xml"/><Relationship Id="rId21" Type="http://schemas.openxmlformats.org/officeDocument/2006/relationships/tags" Target="../tags/tag296.xml"/><Relationship Id="rId20" Type="http://schemas.openxmlformats.org/officeDocument/2006/relationships/tags" Target="../tags/tag295.xml"/><Relationship Id="rId2" Type="http://schemas.openxmlformats.org/officeDocument/2006/relationships/tags" Target="../tags/tag281.xml"/><Relationship Id="rId19" Type="http://schemas.openxmlformats.org/officeDocument/2006/relationships/tags" Target="../tags/tag294.xml"/><Relationship Id="rId18" Type="http://schemas.openxmlformats.org/officeDocument/2006/relationships/tags" Target="../tags/tag293.xml"/><Relationship Id="rId17" Type="http://schemas.openxmlformats.org/officeDocument/2006/relationships/image" Target="../media/image29.jpeg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tags" Target="../tags/tag290.xml"/><Relationship Id="rId13" Type="http://schemas.openxmlformats.org/officeDocument/2006/relationships/tags" Target="../tags/tag289.xml"/><Relationship Id="rId12" Type="http://schemas.openxmlformats.org/officeDocument/2006/relationships/image" Target="../media/image28.jpeg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tags" Target="../tags/tag28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tags" Target="../tags/tag302.xml"/><Relationship Id="rId7" Type="http://schemas.openxmlformats.org/officeDocument/2006/relationships/image" Target="../media/image5.png"/><Relationship Id="rId6" Type="http://schemas.openxmlformats.org/officeDocument/2006/relationships/image" Target="../media/image30.jpeg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image" Target="C:/Users/mingsheng111035/AppData/Local/Temp/figmazip/slide_ff83b49acd9a0502\datas\&#27675;&#22260;&#22270;-6002&amp;160216.png" TargetMode="Externa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07.xml"/><Relationship Id="rId13" Type="http://schemas.openxmlformats.org/officeDocument/2006/relationships/tags" Target="../tags/tag306.xml"/><Relationship Id="rId12" Type="http://schemas.openxmlformats.org/officeDocument/2006/relationships/tags" Target="../tags/tag305.xml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tags" Target="../tags/tag29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29.xml"/><Relationship Id="rId22" Type="http://schemas.openxmlformats.org/officeDocument/2006/relationships/tags" Target="../tags/tag328.xml"/><Relationship Id="rId21" Type="http://schemas.openxmlformats.org/officeDocument/2006/relationships/tags" Target="../tags/tag327.xml"/><Relationship Id="rId20" Type="http://schemas.openxmlformats.org/officeDocument/2006/relationships/tags" Target="../tags/tag326.xml"/><Relationship Id="rId2" Type="http://schemas.openxmlformats.org/officeDocument/2006/relationships/tags" Target="../tags/tag312.xml"/><Relationship Id="rId19" Type="http://schemas.openxmlformats.org/officeDocument/2006/relationships/tags" Target="../tags/tag325.xml"/><Relationship Id="rId18" Type="http://schemas.openxmlformats.org/officeDocument/2006/relationships/tags" Target="../tags/tag324.xml"/><Relationship Id="rId17" Type="http://schemas.openxmlformats.org/officeDocument/2006/relationships/image" Target="../media/image34.jpeg"/><Relationship Id="rId16" Type="http://schemas.openxmlformats.org/officeDocument/2006/relationships/tags" Target="../tags/tag323.xml"/><Relationship Id="rId15" Type="http://schemas.openxmlformats.org/officeDocument/2006/relationships/tags" Target="../tags/tag322.xml"/><Relationship Id="rId14" Type="http://schemas.openxmlformats.org/officeDocument/2006/relationships/tags" Target="../tags/tag321.xml"/><Relationship Id="rId13" Type="http://schemas.openxmlformats.org/officeDocument/2006/relationships/image" Target="../media/image33.jpeg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image" Target="../media/image5.png"/><Relationship Id="rId1" Type="http://schemas.openxmlformats.org/officeDocument/2006/relationships/tags" Target="../tags/tag31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image" Target="../media/image5.png"/><Relationship Id="rId7" Type="http://schemas.openxmlformats.org/officeDocument/2006/relationships/image" Target="../media/image35.jpeg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3" Type="http://schemas.openxmlformats.org/officeDocument/2006/relationships/image" Target="C:/Users/mingsheng111035/AppData/Local/Temp/figmazip/slide_2f72f4732087a480\datas\&#27675;&#22260;&#22270;-6002&amp;396366.png" TargetMode="Externa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39.xml"/><Relationship Id="rId13" Type="http://schemas.openxmlformats.org/officeDocument/2006/relationships/tags" Target="../tags/tag338.xml"/><Relationship Id="rId12" Type="http://schemas.openxmlformats.org/officeDocument/2006/relationships/tags" Target="../tags/tag337.xml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tags" Target="../tags/tag33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image" Target="C:/Users/mingsheng111035/AppData/Local/Temp/figmazip/slide_ee6e578da6642f0f\datas\&#27675;&#22260;&#22270;-6002&amp;112764.png" TargetMode="External"/><Relationship Id="rId2" Type="http://schemas.openxmlformats.org/officeDocument/2006/relationships/image" Target="../media/image7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55.xml"/><Relationship Id="rId17" Type="http://schemas.openxmlformats.org/officeDocument/2006/relationships/tags" Target="../tags/tag354.xml"/><Relationship Id="rId16" Type="http://schemas.openxmlformats.org/officeDocument/2006/relationships/tags" Target="../tags/tag353.xml"/><Relationship Id="rId15" Type="http://schemas.openxmlformats.org/officeDocument/2006/relationships/tags" Target="../tags/tag352.xml"/><Relationship Id="rId14" Type="http://schemas.openxmlformats.org/officeDocument/2006/relationships/tags" Target="../tags/tag351.xml"/><Relationship Id="rId13" Type="http://schemas.openxmlformats.org/officeDocument/2006/relationships/tags" Target="../tags/tag350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tags" Target="../tags/tag34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tags" Target="../tags/tag35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tags" Target="../tags/tag364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image" Target="C:/Users/mingsheng111035/AppData/Local/Temp/figmazip/slide_b345140b477e0b70\datas\&#27675;&#22260;&#22270;-6002&amp;171097.png" TargetMode="External"/><Relationship Id="rId2" Type="http://schemas.openxmlformats.org/officeDocument/2006/relationships/image" Target="../media/image7.pn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71.xml"/><Relationship Id="rId14" Type="http://schemas.openxmlformats.org/officeDocument/2006/relationships/tags" Target="../tags/tag370.xml"/><Relationship Id="rId13" Type="http://schemas.openxmlformats.org/officeDocument/2006/relationships/tags" Target="../tags/tag369.xml"/><Relationship Id="rId12" Type="http://schemas.openxmlformats.org/officeDocument/2006/relationships/tags" Target="../tags/tag368.xml"/><Relationship Id="rId11" Type="http://schemas.openxmlformats.org/officeDocument/2006/relationships/tags" Target="../tags/tag367.xml"/><Relationship Id="rId10" Type="http://schemas.openxmlformats.org/officeDocument/2006/relationships/tags" Target="../tags/tag366.xml"/><Relationship Id="rId1" Type="http://schemas.openxmlformats.org/officeDocument/2006/relationships/tags" Target="../tags/tag35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image" Target="C:/Users/mingsheng111035/AppData/Local/Temp/figmazip/slide_b8560402a2bbe163\datas\&#27675;&#22260;&#22270;-6002&amp;142209.png" TargetMode="External"/><Relationship Id="rId30" Type="http://schemas.openxmlformats.org/officeDocument/2006/relationships/slideLayout" Target="../slideLayouts/slideLayout17.xml"/><Relationship Id="rId3" Type="http://schemas.openxmlformats.org/officeDocument/2006/relationships/image" Target="../media/image7.png"/><Relationship Id="rId29" Type="http://schemas.openxmlformats.org/officeDocument/2006/relationships/tags" Target="../tags/tag389.xml"/><Relationship Id="rId28" Type="http://schemas.openxmlformats.org/officeDocument/2006/relationships/tags" Target="../tags/tag388.xml"/><Relationship Id="rId27" Type="http://schemas.openxmlformats.org/officeDocument/2006/relationships/tags" Target="../tags/tag387.xml"/><Relationship Id="rId26" Type="http://schemas.openxmlformats.org/officeDocument/2006/relationships/image" Target="C:/Users/mingsheng111035/AppData/Local/Temp/figmazip/slide_b8560402a2bbe163\datas\earth-6002&amp;142325.svg" TargetMode="External"/><Relationship Id="rId25" Type="http://schemas.openxmlformats.org/officeDocument/2006/relationships/image" Target="../media/image41.svg"/><Relationship Id="rId24" Type="http://schemas.openxmlformats.org/officeDocument/2006/relationships/image" Target="../media/image40.png"/><Relationship Id="rId23" Type="http://schemas.openxmlformats.org/officeDocument/2006/relationships/tags" Target="../tags/tag386.xml"/><Relationship Id="rId22" Type="http://schemas.openxmlformats.org/officeDocument/2006/relationships/tags" Target="../tags/tag385.xml"/><Relationship Id="rId21" Type="http://schemas.openxmlformats.org/officeDocument/2006/relationships/tags" Target="../tags/tag384.xml"/><Relationship Id="rId20" Type="http://schemas.openxmlformats.org/officeDocument/2006/relationships/tags" Target="../tags/tag383.xml"/><Relationship Id="rId2" Type="http://schemas.openxmlformats.org/officeDocument/2006/relationships/tags" Target="../tags/tag373.xml"/><Relationship Id="rId19" Type="http://schemas.openxmlformats.org/officeDocument/2006/relationships/tags" Target="../tags/tag382.xml"/><Relationship Id="rId18" Type="http://schemas.openxmlformats.org/officeDocument/2006/relationships/image" Target="C:/Users/mingsheng111035/AppData/Local/Temp/figmazip/slide_b8560402a2bbe163\datas\earth-6002&amp;142295.svg" TargetMode="External"/><Relationship Id="rId17" Type="http://schemas.openxmlformats.org/officeDocument/2006/relationships/image" Target="../media/image39.svg"/><Relationship Id="rId16" Type="http://schemas.openxmlformats.org/officeDocument/2006/relationships/image" Target="../media/image38.png"/><Relationship Id="rId15" Type="http://schemas.openxmlformats.org/officeDocument/2006/relationships/tags" Target="../tags/tag381.xml"/><Relationship Id="rId14" Type="http://schemas.openxmlformats.org/officeDocument/2006/relationships/tags" Target="../tags/tag380.xml"/><Relationship Id="rId13" Type="http://schemas.openxmlformats.org/officeDocument/2006/relationships/tags" Target="../tags/tag379.xml"/><Relationship Id="rId12" Type="http://schemas.openxmlformats.org/officeDocument/2006/relationships/tags" Target="../tags/tag378.xml"/><Relationship Id="rId11" Type="http://schemas.openxmlformats.org/officeDocument/2006/relationships/tags" Target="../tags/tag377.xml"/><Relationship Id="rId10" Type="http://schemas.openxmlformats.org/officeDocument/2006/relationships/image" Target="C:/Users/mingsheng111035/AppData/Local/Temp/figmazip/slide_b8560402a2bbe163\datas\earth-6002&amp;142265.svg" TargetMode="External"/><Relationship Id="rId1" Type="http://schemas.openxmlformats.org/officeDocument/2006/relationships/tags" Target="../tags/tag37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26.xml"/><Relationship Id="rId20" Type="http://schemas.openxmlformats.org/officeDocument/2006/relationships/image" Target="../media/image5.png"/><Relationship Id="rId2" Type="http://schemas.openxmlformats.org/officeDocument/2006/relationships/tags" Target="../tags/tag109.xml"/><Relationship Id="rId19" Type="http://schemas.openxmlformats.org/officeDocument/2006/relationships/image" Target="../media/image4.jpeg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5.png"/><Relationship Id="rId7" Type="http://schemas.openxmlformats.org/officeDocument/2006/relationships/image" Target="../media/image8.jpeg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C:/Users/mingsheng111035/AppData/Local/Temp/figmazip/slide_0a82637e3a06c338\datas\&#27675;&#22260;&#22270;-6002&amp;108306.png" TargetMode="External"/><Relationship Id="rId28" Type="http://schemas.openxmlformats.org/officeDocument/2006/relationships/slideLayout" Target="../slideLayouts/slideLayout17.xml"/><Relationship Id="rId27" Type="http://schemas.openxmlformats.org/officeDocument/2006/relationships/tags" Target="../tags/tag159.xml"/><Relationship Id="rId26" Type="http://schemas.openxmlformats.org/officeDocument/2006/relationships/tags" Target="../tags/tag158.xml"/><Relationship Id="rId25" Type="http://schemas.openxmlformats.org/officeDocument/2006/relationships/tags" Target="../tags/tag157.xml"/><Relationship Id="rId24" Type="http://schemas.openxmlformats.org/officeDocument/2006/relationships/tags" Target="../tags/tag156.xml"/><Relationship Id="rId23" Type="http://schemas.openxmlformats.org/officeDocument/2006/relationships/tags" Target="../tags/tag155.xml"/><Relationship Id="rId22" Type="http://schemas.openxmlformats.org/officeDocument/2006/relationships/image" Target="../media/image11.jpeg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image" Target="../media/image7.png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image" Target="../media/image10.jpeg"/><Relationship Id="rId15" Type="http://schemas.openxmlformats.org/officeDocument/2006/relationships/tags" Target="../tags/tag149.xml"/><Relationship Id="rId14" Type="http://schemas.openxmlformats.org/officeDocument/2006/relationships/image" Target="../media/image9.jpeg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72.xml"/><Relationship Id="rId14" Type="http://schemas.openxmlformats.org/officeDocument/2006/relationships/image" Target="../media/image5.png"/><Relationship Id="rId13" Type="http://schemas.openxmlformats.org/officeDocument/2006/relationships/image" Target="../media/image12.png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91.xml"/><Relationship Id="rId20" Type="http://schemas.openxmlformats.org/officeDocument/2006/relationships/image" Target="../media/image5.png"/><Relationship Id="rId2" Type="http://schemas.openxmlformats.org/officeDocument/2006/relationships/tags" Target="../tags/tag174.xml"/><Relationship Id="rId19" Type="http://schemas.openxmlformats.org/officeDocument/2006/relationships/image" Target="../media/image13.jpeg"/><Relationship Id="rId18" Type="http://schemas.openxmlformats.org/officeDocument/2006/relationships/tags" Target="../tags/tag190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tags" Target="../tags/tag17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image" Target="../media/image5.png"/><Relationship Id="rId6" Type="http://schemas.openxmlformats.org/officeDocument/2006/relationships/image" Target="../media/image14.jpeg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咳嗽、咳痰照护技术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其他血液病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91cd691dff41c7d\datas\氛围图-6002&amp;18631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203197 h 2057400"/>
                <a:gd name="connisteX1" fmla="*/ 203197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203197 w 3810003"/>
                <a:gd name="connsiteY4" fmla="*/ 2057400 h 2057400"/>
                <a:gd name="connisteX5" fmla="*/ 0 w 3810003"/>
                <a:gd name="connsiteY5" fmla="*/ 1854202 h 2057400"/>
                <a:gd name="connisteX6" fmla="*/ 0 w 38100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白血病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白血病患者由于血细胞异常增生，可能引起呼吸困难和咳嗽症状。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5e69abad844c64bdb280c24623d865ee.jpg5e69abad844c64bdb280c24623d865ee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3139" r="12786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320795 w 1524003"/>
                <a:gd name="connsiteY1" fmla="*/ 0 h 2057400"/>
                <a:gd name="connisteX2" fmla="*/ 1524003 w 1524003"/>
                <a:gd name="connsiteY2" fmla="*/ 203197 h 2057400"/>
                <a:gd name="connisteX3" fmla="*/ 1524003 w 1524003"/>
                <a:gd name="connsiteY3" fmla="*/ 1854202 h 2057400"/>
                <a:gd name="connisteX4" fmla="*/ 1320795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320796" y="0"/>
                  </a:lnTo>
                  <a:cubicBezTo>
                    <a:pt x="1433029" y="0"/>
                    <a:pt x="1524003" y="90974"/>
                    <a:pt x="1524003" y="203198"/>
                  </a:cubicBezTo>
                  <a:lnTo>
                    <a:pt x="1524003" y="1854202"/>
                  </a:lnTo>
                  <a:cubicBezTo>
                    <a:pt x="1524003" y="1966426"/>
                    <a:pt x="1433029" y="2057400"/>
                    <a:pt x="13207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203197 h 2057400"/>
                <a:gd name="connisteX1" fmla="*/ 203197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203197 w 3810003"/>
                <a:gd name="connsiteY4" fmla="*/ 2057400 h 2057400"/>
                <a:gd name="connisteX5" fmla="*/ 0 w 3810003"/>
                <a:gd name="connsiteY5" fmla="*/ 1854202 h 2057400"/>
                <a:gd name="connisteX6" fmla="*/ 0 w 38100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b81b4e321548f6dcfdf9496811ea93ed.jpgb81b4e321548f6dcfdf9496811ea93ed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6253" r="1625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320795 w 1524003"/>
                <a:gd name="connsiteY1" fmla="*/ 0 h 2057400"/>
                <a:gd name="connisteX2" fmla="*/ 1524003 w 1524003"/>
                <a:gd name="connsiteY2" fmla="*/ 203197 h 2057400"/>
                <a:gd name="connisteX3" fmla="*/ 1524003 w 1524003"/>
                <a:gd name="connsiteY3" fmla="*/ 1854202 h 2057400"/>
                <a:gd name="connisteX4" fmla="*/ 1320795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320796" y="0"/>
                  </a:lnTo>
                  <a:cubicBezTo>
                    <a:pt x="1433029" y="0"/>
                    <a:pt x="1524003" y="90974"/>
                    <a:pt x="1524003" y="203198"/>
                  </a:cubicBezTo>
                  <a:lnTo>
                    <a:pt x="1524003" y="1854202"/>
                  </a:lnTo>
                  <a:cubicBezTo>
                    <a:pt x="1524003" y="1966426"/>
                    <a:pt x="1433029" y="2057400"/>
                    <a:pt x="13207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203197 h 2057400"/>
                <a:gd name="connisteX1" fmla="*/ 203197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203197 w 3810003"/>
                <a:gd name="connsiteY4" fmla="*/ 2057400 h 2057400"/>
                <a:gd name="connisteX5" fmla="*/ 0 w 3810003"/>
                <a:gd name="connsiteY5" fmla="*/ 1854202 h 2057400"/>
                <a:gd name="connisteX6" fmla="*/ 0 w 38100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多发性骨髓瘤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多发性骨髓瘤影响骨髓，可能引起免疫功能下降，增加感染风险，导致咳嗽。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509c95fb3966e1331e26665483be4909.jpg509c95fb3966e1331e26665483be4909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6819" r="16819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320795 w 1524003"/>
                <a:gd name="connsiteY1" fmla="*/ 0 h 2057400"/>
                <a:gd name="connisteX2" fmla="*/ 1524003 w 1524003"/>
                <a:gd name="connsiteY2" fmla="*/ 203197 h 2057400"/>
                <a:gd name="connisteX3" fmla="*/ 1524003 w 1524003"/>
                <a:gd name="connsiteY3" fmla="*/ 1854202 h 2057400"/>
                <a:gd name="connisteX4" fmla="*/ 1320795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320796" y="0"/>
                  </a:lnTo>
                  <a:cubicBezTo>
                    <a:pt x="1433029" y="0"/>
                    <a:pt x="1524003" y="90974"/>
                    <a:pt x="1524003" y="203198"/>
                  </a:cubicBezTo>
                  <a:lnTo>
                    <a:pt x="1524003" y="1854202"/>
                  </a:lnTo>
                  <a:cubicBezTo>
                    <a:pt x="1524003" y="1966426"/>
                    <a:pt x="1433029" y="2057400"/>
                    <a:pt x="13207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203197 h 2057400"/>
                <a:gd name="connisteX1" fmla="*/ 203197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203197 w 3810003"/>
                <a:gd name="connsiteY4" fmla="*/ 2057400 h 2057400"/>
                <a:gd name="connisteX5" fmla="*/ 0 w 3810003"/>
                <a:gd name="connsiteY5" fmla="*/ 1854202 h 2057400"/>
                <a:gd name="connisteX6" fmla="*/ 0 w 38100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5c0e55c321f635fff942ca6b627cd520.jpg5c0e55c321f635fff942ca6b627cd520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2963" r="12963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320795 w 1524003"/>
                <a:gd name="connsiteY1" fmla="*/ 0 h 2057400"/>
                <a:gd name="connisteX2" fmla="*/ 1524003 w 1524003"/>
                <a:gd name="connsiteY2" fmla="*/ 203197 h 2057400"/>
                <a:gd name="connisteX3" fmla="*/ 1524003 w 1524003"/>
                <a:gd name="connsiteY3" fmla="*/ 1854202 h 2057400"/>
                <a:gd name="connisteX4" fmla="*/ 1320795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320796" y="0"/>
                  </a:lnTo>
                  <a:cubicBezTo>
                    <a:pt x="1433029" y="0"/>
                    <a:pt x="1524003" y="90974"/>
                    <a:pt x="1524003" y="203198"/>
                  </a:cubicBezTo>
                  <a:lnTo>
                    <a:pt x="1524003" y="1854202"/>
                  </a:lnTo>
                  <a:cubicBezTo>
                    <a:pt x="1524003" y="1966426"/>
                    <a:pt x="1433029" y="2057400"/>
                    <a:pt x="13207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淋巴瘤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淋巴瘤影响淋巴系统，有时会引发上呼吸道感染，导致咳嗽咳痰。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血小板减少性紫癜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血小板减少性紫癜可能导致出血倾向，偶见咳嗽时伴随血痰。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气候变化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802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c2516681-5d89-4ba8-9b8a-fa7206d43bf5.jpgc2516681-5d89-4ba8-9b8a-fa7206d43bf5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858" r="858"/>
            <a:stretch>
              <a:fillRect/>
            </a:stretch>
          </p:blipFill>
          <p:spPr>
            <a:xfrm>
              <a:off x="960" y="288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760" y="288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181603 w 5384801"/>
                <a:gd name="connsiteY1" fmla="*/ 0 h 2057400"/>
                <a:gd name="connisteX2" fmla="*/ 5384801 w 5384801"/>
                <a:gd name="connsiteY2" fmla="*/ 203197 h 2057400"/>
                <a:gd name="connisteX3" fmla="*/ 5384801 w 5384801"/>
                <a:gd name="connsiteY3" fmla="*/ 1854202 h 2057400"/>
                <a:gd name="connisteX4" fmla="*/ 5181603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181603" y="0"/>
                  </a:lnTo>
                  <a:cubicBezTo>
                    <a:pt x="5293827" y="0"/>
                    <a:pt x="5384801" y="90974"/>
                    <a:pt x="5384801" y="203198"/>
                  </a:cubicBezTo>
                  <a:lnTo>
                    <a:pt x="5384801" y="1854202"/>
                  </a:lnTo>
                  <a:cubicBezTo>
                    <a:pt x="5384801" y="1966426"/>
                    <a:pt x="5293827" y="2057400"/>
                    <a:pt x="51816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55170b05-7af4-4c76-928c-7bc11c1a0095.jpg55170b05-7af4-4c76-928c-7bc11c1a0095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9760" y="660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181603 w 5384801"/>
                <a:gd name="connsiteY1" fmla="*/ 0 h 2057400"/>
                <a:gd name="connisteX2" fmla="*/ 5384801 w 5384801"/>
                <a:gd name="connsiteY2" fmla="*/ 203197 h 2057400"/>
                <a:gd name="connisteX3" fmla="*/ 5384801 w 5384801"/>
                <a:gd name="connsiteY3" fmla="*/ 1854202 h 2057400"/>
                <a:gd name="connisteX4" fmla="*/ 5181603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181603" y="0"/>
                  </a:lnTo>
                  <a:cubicBezTo>
                    <a:pt x="5293827" y="0"/>
                    <a:pt x="5384801" y="90974"/>
                    <a:pt x="5384801" y="203198"/>
                  </a:cubicBezTo>
                  <a:lnTo>
                    <a:pt x="5384801" y="1854202"/>
                  </a:lnTo>
                  <a:cubicBezTo>
                    <a:pt x="5384801" y="1966426"/>
                    <a:pt x="5293827" y="2057400"/>
                    <a:pt x="51816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0240" y="358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季节转换引发的呼吸道问题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240" y="446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季节更替时，温度和湿度的剧烈变化可能导致呼吸道敏感，引发咳嗽和咳痰。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0240" y="730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空气污染加剧呼吸系统疾病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0240" y="818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空气污染如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PM2.5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、臭氧等污染物在气候变化中增加，可诱发或加重咳嗽、咳痰症状。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9d70dedd616248d\datas\氛围图-6002&amp;5125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pic>
        <p:nvPicPr>
          <p:cNvPr id="4" name="图片 3" descr="C:/Users/mingsheng111035/AppData/Roaming/Kingsoft/office6/wppai/generateppt/4b0313e3-d867-470e-aa3b-6307eb8ece4c.jpg4b0313e3-d867-470e-aa3b-6307eb8ece4c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79"/>
          <a:stretch>
            <a:fillRect/>
          </a:stretch>
        </p:blipFill>
        <p:spPr>
          <a:xfrm>
            <a:off x="2438403" y="609603"/>
            <a:ext cx="9144000" cy="2184400"/>
          </a:xfrm>
          <a:custGeom>
            <a:avLst/>
            <a:gdLst>
              <a:gd name="connisteX0" fmla="*/ 0 w 9144000"/>
              <a:gd name="connsiteY0" fmla="*/ 203197 h 2184401"/>
              <a:gd name="connisteX1" fmla="*/ 203197 w 9144000"/>
              <a:gd name="connsiteY1" fmla="*/ 0 h 2184401"/>
              <a:gd name="connisteX2" fmla="*/ 8940802 w 9144000"/>
              <a:gd name="connsiteY2" fmla="*/ 0 h 2184401"/>
              <a:gd name="connisteX3" fmla="*/ 9144000 w 9144000"/>
              <a:gd name="connsiteY3" fmla="*/ 203197 h 2184401"/>
              <a:gd name="connisteX4" fmla="*/ 9144000 w 9144000"/>
              <a:gd name="connsiteY4" fmla="*/ 1981203 h 2184401"/>
              <a:gd name="connisteX5" fmla="*/ 8940802 w 9144000"/>
              <a:gd name="connsiteY5" fmla="*/ 2184401 h 2184401"/>
              <a:gd name="connisteX6" fmla="*/ 203197 w 9144000"/>
              <a:gd name="connsiteY6" fmla="*/ 2184401 h 2184401"/>
              <a:gd name="connisteX7" fmla="*/ 0 w 9144000"/>
              <a:gd name="connsiteY7" fmla="*/ 1981203 h 2184401"/>
              <a:gd name="connisteX8" fmla="*/ 0 w 9144000"/>
              <a:gd name="connsiteY8" fmla="*/ 203197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184401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940802" y="0"/>
                </a:lnTo>
                <a:cubicBezTo>
                  <a:pt x="9053026" y="0"/>
                  <a:pt x="9144000" y="90974"/>
                  <a:pt x="9144000" y="203198"/>
                </a:cubicBezTo>
                <a:lnTo>
                  <a:pt x="9144000" y="1981203"/>
                </a:lnTo>
                <a:cubicBezTo>
                  <a:pt x="9144000" y="2093427"/>
                  <a:pt x="9053026" y="2184401"/>
                  <a:pt x="8940802" y="2184401"/>
                </a:cubicBezTo>
                <a:lnTo>
                  <a:pt x="203198" y="2184401"/>
                </a:lnTo>
                <a:cubicBezTo>
                  <a:pt x="90974" y="2184401"/>
                  <a:pt x="0" y="2093427"/>
                  <a:pt x="0" y="1981203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438403" y="3251204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精神因素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438400" y="4470400"/>
            <a:ext cx="9220200" cy="1778000"/>
            <a:chOff x="3840" y="7040"/>
            <a:chExt cx="14520" cy="2800"/>
          </a:xfrm>
        </p:grpSpPr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84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压力与焦虑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4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长期精神压力和焦虑可导致自主神经系统紊乱，进而引发或加剧咳嗽、咳痰症状。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56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情绪波动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56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情绪剧烈波动，如悲伤或愤怒，可能通过神经反射影响呼吸系统，诱发咳嗽。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128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心理暗示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128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心理暗示或条件反射有时也会导致人们在特定情境下出现咳嗽、咳痰的行为。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00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精神紧张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500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精神紧张时，呼吸模式可能改变，导致咳嗽反射敏感度增加，引起咳嗽、咳痰。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咳嗽、咳痰的临床表现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b1d056c572ea53171bc943ef82ca847a.jpgb1d056c572ea53171bc943ef82ca847a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9337" b="9337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203197 h 5638803"/>
              <a:gd name="connisteX1" fmla="*/ 203197 w 6934196"/>
              <a:gd name="connsiteY1" fmla="*/ 0 h 5638803"/>
              <a:gd name="connisteX2" fmla="*/ 6730998 w 6934196"/>
              <a:gd name="connsiteY2" fmla="*/ 0 h 5638803"/>
              <a:gd name="connisteX3" fmla="*/ 6934196 w 6934196"/>
              <a:gd name="connsiteY3" fmla="*/ 203197 h 5638803"/>
              <a:gd name="connisteX4" fmla="*/ 6934196 w 6934196"/>
              <a:gd name="connsiteY4" fmla="*/ 5435595 h 5638803"/>
              <a:gd name="connisteX5" fmla="*/ 6730998 w 6934196"/>
              <a:gd name="connsiteY5" fmla="*/ 5638803 h 5638803"/>
              <a:gd name="connisteX6" fmla="*/ 203197 w 6934196"/>
              <a:gd name="connsiteY6" fmla="*/ 5638803 h 5638803"/>
              <a:gd name="connisteX7" fmla="*/ 0 w 6934196"/>
              <a:gd name="connsiteY7" fmla="*/ 5435595 h 5638803"/>
              <a:gd name="connisteX8" fmla="*/ 0 w 6934196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730999" y="0"/>
                </a:lnTo>
                <a:cubicBezTo>
                  <a:pt x="6843232" y="0"/>
                  <a:pt x="6934197" y="90974"/>
                  <a:pt x="6934197" y="203198"/>
                </a:cubicBezTo>
                <a:lnTo>
                  <a:pt x="6934197" y="5435596"/>
                </a:lnTo>
                <a:cubicBezTo>
                  <a:pt x="6934197" y="5547829"/>
                  <a:pt x="6843232" y="5638803"/>
                  <a:pt x="6730999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2565404"/>
            <a:ext cx="914400" cy="172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咳嗽相关症状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咳嗽的频率和强度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咳嗽可表现为偶尔或持续性，强度从轻微到剧烈不等，可能影响日常生活。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咳嗽伴随的其他症状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咳嗽时可能伴有呼吸困难、胸痛、发热等，需注意这些症状可能指向不同病因。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咳痰相关症状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7aa614aab25d990489dd4ca32929eec8.jpg7aa614aab25d990489dd4ca32929eec8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3645"/>
            <a:stretch>
              <a:fillRect/>
            </a:stretch>
          </p:blipFill>
          <p:spPr>
            <a:xfrm>
              <a:off x="128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5a96ecf11e6acf1c4c6a21999c2873ed.jpg5a96ecf11e6acf1c4c6a21999c2873ed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6179" r="16179"/>
            <a:stretch>
              <a:fillRect/>
            </a:stretch>
          </p:blipFill>
          <p:spPr>
            <a:xfrm>
              <a:off x="572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8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痰液颜色变化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28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咳出的痰液颜色从正常白色到黄色、绿色甚至带有血丝，可能指示不同类型的感染。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2ab7c53d11d88f84e588e6a31978a088.jpg2ab7c53d11d88f84e588e6a31978a088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7563" r="13269"/>
            <a:stretch>
              <a:fillRect/>
            </a:stretch>
          </p:blipFill>
          <p:spPr>
            <a:xfrm>
              <a:off x="1016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任意多边形 24"/>
            <p:cNvSpPr/>
            <p:nvPr>
              <p:custDataLst>
                <p:tags r:id="rId18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C:/Users/mingsheng111035/AppData/Roaming/Kingsoft/office6/wppai/generateppt/fca3a7db261d24a06f40c56460397a2f.jpgfca3a7db261d24a06f40c56460397a2f"/>
            <p:cNvPicPr preferRelativeResize="0"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 b="3645"/>
            <a:stretch>
              <a:fillRect/>
            </a:stretch>
          </p:blipFill>
          <p:spPr>
            <a:xfrm>
              <a:off x="1460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572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痰的粘稠度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2"/>
              </p:custDataLst>
            </p:nvPr>
          </p:nvSpPr>
          <p:spPr>
            <a:xfrm>
              <a:off x="572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痰液的粘稠度不同，如稀薄或浓稠，可能反映呼吸道的炎症程度或脱水状况。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1016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痰量的多少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4"/>
              </p:custDataLst>
            </p:nvPr>
          </p:nvSpPr>
          <p:spPr>
            <a:xfrm>
              <a:off x="1016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咳嗽时咳出的痰量多少不一，大量痰液可能与慢性阻塞性肺疾病等有关。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1460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痰的气味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6"/>
              </p:custDataLst>
            </p:nvPr>
          </p:nvSpPr>
          <p:spPr>
            <a:xfrm>
              <a:off x="1460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痰液的气味异常，如恶臭，可能与细菌感染或某些疾病如支气管扩张有关。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咳嗽的音色变化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0" y="4381503"/>
            <a:ext cx="12191365" cy="2476500"/>
          </a:xfrm>
          <a:custGeom>
            <a:avLst/>
            <a:gdLst>
              <a:gd name="connisteX0" fmla="*/ 0 w 12191996"/>
              <a:gd name="connsiteY0" fmla="*/ 634995 h 2476496"/>
              <a:gd name="connisteX1" fmla="*/ 12191996 w 12191996"/>
              <a:gd name="connsiteY1" fmla="*/ 0 h 2476496"/>
              <a:gd name="connisteX2" fmla="*/ 12191996 w 12191996"/>
              <a:gd name="connsiteY2" fmla="*/ 2476496 h 2476496"/>
              <a:gd name="connisteX3" fmla="*/ 0 w 12191996"/>
              <a:gd name="connsiteY3" fmla="*/ 2476496 h 2476496"/>
              <a:gd name="connisteX4" fmla="*/ 0 w 12191996"/>
              <a:gd name="connsiteY4" fmla="*/ 634995 h 2476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476497">
                <a:moveTo>
                  <a:pt x="0" y="634996"/>
                </a:moveTo>
                <a:lnTo>
                  <a:pt x="12191997" y="0"/>
                </a:lnTo>
                <a:lnTo>
                  <a:pt x="12191997" y="2476497"/>
                </a:lnTo>
                <a:lnTo>
                  <a:pt x="0" y="2476497"/>
                </a:lnTo>
                <a:lnTo>
                  <a:pt x="0" y="63499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0" y="5168902"/>
            <a:ext cx="2994660" cy="1689100"/>
          </a:xfrm>
          <a:custGeom>
            <a:avLst/>
            <a:gdLst>
              <a:gd name="connisteX0" fmla="*/ 2478846 w 2995272"/>
              <a:gd name="connsiteY0" fmla="*/ 1689097 h 1689107"/>
              <a:gd name="connisteX1" fmla="*/ 0 w 2995272"/>
              <a:gd name="connsiteY1" fmla="*/ 1689088 h 1689107"/>
              <a:gd name="connisteX2" fmla="*/ 0 w 2995272"/>
              <a:gd name="connsiteY2" fmla="*/ 1009854 h 1689107"/>
              <a:gd name="connisteX3" fmla="*/ 1778828 w 2995272"/>
              <a:gd name="connsiteY3" fmla="*/ 33046 h 1689107"/>
              <a:gd name="connisteX4" fmla="*/ 2141561 w 2995272"/>
              <a:gd name="connsiteY4" fmla="*/ 138403 h 1689107"/>
              <a:gd name="connisteX5" fmla="*/ 2995272 w 2995272"/>
              <a:gd name="connsiteY5" fmla="*/ 1689097 h 1689107"/>
              <a:gd name="connisteX6" fmla="*/ 2478846 w 2995272"/>
              <a:gd name="connsiteY6" fmla="*/ 1689097 h 168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995273" h="1689107">
                <a:moveTo>
                  <a:pt x="2478847" y="1689098"/>
                </a:moveTo>
                <a:lnTo>
                  <a:pt x="0" y="1689089"/>
                </a:lnTo>
                <a:lnTo>
                  <a:pt x="0" y="1009854"/>
                </a:lnTo>
                <a:lnTo>
                  <a:pt x="1778828" y="33046"/>
                </a:lnTo>
                <a:cubicBezTo>
                  <a:pt x="1908097" y="-37938"/>
                  <a:pt x="2070430" y="9208"/>
                  <a:pt x="2141561" y="138404"/>
                </a:cubicBezTo>
                <a:lnTo>
                  <a:pt x="2995273" y="1689098"/>
                </a:lnTo>
                <a:lnTo>
                  <a:pt x="247884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0" y="5773887"/>
            <a:ext cx="2482850" cy="1083945"/>
          </a:xfrm>
          <a:custGeom>
            <a:avLst/>
            <a:gdLst>
              <a:gd name="connisteX0" fmla="*/ 1601809 w 2483062"/>
              <a:gd name="connsiteY0" fmla="*/ 33302 h 1084103"/>
              <a:gd name="connisteX1" fmla="*/ 1965283 w 2483062"/>
              <a:gd name="connsiteY1" fmla="*/ 138897 h 1084103"/>
              <a:gd name="connisteX2" fmla="*/ 2483062 w 2483062"/>
              <a:gd name="connsiteY2" fmla="*/ 1084103 h 1084103"/>
              <a:gd name="connisteX3" fmla="*/ 0 w 2483062"/>
              <a:gd name="connsiteY3" fmla="*/ 1084103 h 1084103"/>
              <a:gd name="connisteX4" fmla="*/ 0 w 2483062"/>
              <a:gd name="connsiteY4" fmla="*/ 917079 h 1084103"/>
              <a:gd name="connisteX5" fmla="*/ 1601809 w 2483062"/>
              <a:gd name="connsiteY5" fmla="*/ 33302 h 10841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83062" h="1084103">
                <a:moveTo>
                  <a:pt x="1601809" y="33302"/>
                </a:moveTo>
                <a:cubicBezTo>
                  <a:pt x="1731316" y="-38149"/>
                  <a:pt x="1894234" y="9181"/>
                  <a:pt x="1965283" y="138897"/>
                </a:cubicBezTo>
                <a:lnTo>
                  <a:pt x="2483062" y="1084103"/>
                </a:lnTo>
                <a:lnTo>
                  <a:pt x="0" y="1084103"/>
                </a:lnTo>
                <a:lnTo>
                  <a:pt x="0" y="917079"/>
                </a:lnTo>
                <a:lnTo>
                  <a:pt x="1601809" y="33302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612429" y="6379120"/>
            <a:ext cx="1358265" cy="478790"/>
          </a:xfrm>
          <a:custGeom>
            <a:avLst/>
            <a:gdLst>
              <a:gd name="connisteX0" fmla="*/ 811511 w 1358450"/>
              <a:gd name="connsiteY0" fmla="*/ 33064 h 478871"/>
              <a:gd name="connisteX1" fmla="*/ 1175232 w 1358450"/>
              <a:gd name="connsiteY1" fmla="*/ 140150 h 478871"/>
              <a:gd name="connisteX2" fmla="*/ 1358441 w 1358450"/>
              <a:gd name="connsiteY2" fmla="*/ 478871 h 478871"/>
              <a:gd name="connisteX3" fmla="*/ 0 w 1358450"/>
              <a:gd name="connsiteY3" fmla="*/ 478871 h 478871"/>
              <a:gd name="connisteX4" fmla="*/ 811511 w 1358450"/>
              <a:gd name="connsiteY4" fmla="*/ 33064 h 47887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358451" h="478871">
                <a:moveTo>
                  <a:pt x="811512" y="33065"/>
                </a:moveTo>
                <a:cubicBezTo>
                  <a:pt x="941466" y="-38323"/>
                  <a:pt x="1104687" y="9729"/>
                  <a:pt x="1175233" y="140150"/>
                </a:cubicBezTo>
                <a:lnTo>
                  <a:pt x="1358442" y="478871"/>
                </a:lnTo>
                <a:lnTo>
                  <a:pt x="0" y="478871"/>
                </a:lnTo>
                <a:lnTo>
                  <a:pt x="811512" y="3306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f3f77daa458663570abcf95e6775d9fa.jpgf3f77daa458663570abcf95e6775d9fa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5000" r="5000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b1d67604cdbb041300efa2d44d0bb88c.jpgb1d67604cdbb041300efa2d44d0bb88c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t="6735" b="2139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干咳与湿咳的区别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干咳通常无痰，声音清脆；湿咳伴有痰液，声音可能更为沉闷。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79914b20d40c69762244f609dcefe37b.jpg79914b20d40c69762244f609dcefe37b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b="7779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咳嗽音色与疾病关联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不同疾病引起的咳嗽音色各异，如哮喘咳嗽常伴有喘息声。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咳嗽音色随时间变化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咳嗽音色可能随病情发展而变化，如初期感冒咳嗽可能较轻，后期可能加重。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ff83b49acd9a0502\datas\氛围图-6002&amp;16021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咳嗽的时间特征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38400" y="2209800"/>
            <a:ext cx="9220200" cy="3657600"/>
            <a:chOff x="3840" y="3480"/>
            <a:chExt cx="14520" cy="5760"/>
          </a:xfrm>
        </p:grpSpPr>
        <p:pic>
          <p:nvPicPr>
            <p:cNvPr id="4" name="图片 3" descr="C:/Users/mingsheng111035/AppData/Roaming/Kingsoft/office6/wppai/generateppt/4e3b3c49c5a9f44f5bfb885dddc80def.jpg4e3b3c49c5a9f44f5bfb885dddc80def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0412" r="9647"/>
            <a:stretch>
              <a:fillRect/>
            </a:stretch>
          </p:blipFill>
          <p:spPr>
            <a:xfrm>
              <a:off x="384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f64c70325eeff3ceb1a4fb1d28718644.jpgf64c70325eeff3ceb1a4fb1d28718644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18" r="16676"/>
            <a:stretch>
              <a:fillRect/>
            </a:stretch>
          </p:blipFill>
          <p:spPr>
            <a:xfrm>
              <a:off x="3840" y="68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800" y="404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急性咳嗽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800" y="484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急性咳嗽通常持续不超过三周，常见于感冒、流感等急性呼吸道感染。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6800" y="740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慢性咳嗽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6800" y="820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慢性咳嗽持续时间超过八周，可能与慢性支气管炎、哮喘等长期疾病相关。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照护措施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识别症状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3" y="1828800"/>
            <a:ext cx="10972798" cy="4418965"/>
            <a:chOff x="960" y="2880"/>
            <a:chExt cx="17280" cy="6959"/>
          </a:xfrm>
        </p:grpSpPr>
        <p:sp>
          <p:nvSpPr>
            <p:cNvPr id="7" name="任意多边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a51827ef-54f6-465f-8142-35a05dad7daa.jpga51827ef-54f6-465f-8142-35a05dad7daa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2720" y="336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143cdc5c-3a23-457f-8933-1cba37f30e8a.jpg143cdc5c-3a23-457f-8933-1cba37f30e8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8640" y="336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380" y="56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观察咳嗽频率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d793528f-f590-4a33-a41e-dc2b16280829.jpgd793528f-f590-4a33-a41e-dc2b16280829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>
            <a:xfrm>
              <a:off x="14560" y="336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1400" y="6480"/>
              <a:ext cx="4560" cy="28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记录患者咳嗽的次数和时间，区分是偶发性还是持续性咳嗽，以判断病情严重程度。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7300" y="56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注意痰的颜色和质地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7320" y="6480"/>
              <a:ext cx="4560" cy="28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观察痰液的颜色（如黄色或绿色）和质地（如粘稠或泡沫状），可反映感染类型和程度。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220" y="56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留意伴随症状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13240" y="6480"/>
              <a:ext cx="4560" cy="28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注意患者是否有发热、呼吸困难等其他症状，这些信息有助于全面评估病情。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咳嗽、咳痰的原因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咳嗽、咳痰的临床表现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照护措施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对老年人的正确照护方法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f72f4732087a480\datas\氛围图-6002&amp;39636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评估病情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c99a11c1d17cf05afd7f647c7112be54.jpgc99a11c1d17cf05afd7f647c7112be54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186" b="2186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观察咳嗽性质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记录咳嗽的频率、强度和持续时间，区分干咳或湿咳，以评估病情严重程度。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评估痰液特征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观察痰的颜色、质地和量，判断可能的感染类型或呼吸系统疾病。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e6e578da6642f0f\datas\氛围图-6002&amp;11276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实施治疗</a:t>
            </a:r>
            <a:endParaRPr lang="zh-CN" altLang="en-US" sz="4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2565400"/>
            <a:ext cx="9220200" cy="2946400"/>
            <a:chOff x="960" y="4040"/>
            <a:chExt cx="14520" cy="46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960" y="4040"/>
              <a:ext cx="1920" cy="1920"/>
            </a:xfrm>
            <a:custGeom>
              <a:avLst/>
              <a:gdLst>
                <a:gd name="connisteX0" fmla="*/ 0 w 1219196"/>
                <a:gd name="connsiteY0" fmla="*/ 243843 h 1219196"/>
                <a:gd name="connisteX1" fmla="*/ 243843 w 1219196"/>
                <a:gd name="connsiteY1" fmla="*/ 0 h 1219196"/>
                <a:gd name="connisteX2" fmla="*/ 975363 w 1219196"/>
                <a:gd name="connsiteY2" fmla="*/ 0 h 1219196"/>
                <a:gd name="connisteX3" fmla="*/ 1219196 w 1219196"/>
                <a:gd name="connsiteY3" fmla="*/ 243843 h 1219196"/>
                <a:gd name="connisteX4" fmla="*/ 1219196 w 1219196"/>
                <a:gd name="connsiteY4" fmla="*/ 975363 h 1219196"/>
                <a:gd name="connisteX5" fmla="*/ 975363 w 1219196"/>
                <a:gd name="connsiteY5" fmla="*/ 1219196 h 1219196"/>
                <a:gd name="connisteX6" fmla="*/ 243843 w 1219196"/>
                <a:gd name="connsiteY6" fmla="*/ 1219196 h 1219196"/>
                <a:gd name="connisteX7" fmla="*/ 0 w 1219196"/>
                <a:gd name="connsiteY7" fmla="*/ 975363 h 1219196"/>
                <a:gd name="connisteX8" fmla="*/ 0 w 1219196"/>
                <a:gd name="connsiteY8" fmla="*/ 24384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243843"/>
                  </a:moveTo>
                  <a:cubicBezTo>
                    <a:pt x="0" y="109170"/>
                    <a:pt x="109170" y="0"/>
                    <a:pt x="243843" y="0"/>
                  </a:cubicBezTo>
                  <a:lnTo>
                    <a:pt x="975363" y="0"/>
                  </a:lnTo>
                  <a:cubicBezTo>
                    <a:pt x="1110027" y="0"/>
                    <a:pt x="1219197" y="109170"/>
                    <a:pt x="1219197" y="243843"/>
                  </a:cubicBezTo>
                  <a:lnTo>
                    <a:pt x="1219197" y="975363"/>
                  </a:lnTo>
                  <a:cubicBezTo>
                    <a:pt x="1219197" y="1110027"/>
                    <a:pt x="1110027" y="1219197"/>
                    <a:pt x="975363" y="1219197"/>
                  </a:cubicBezTo>
                  <a:lnTo>
                    <a:pt x="243843" y="1219197"/>
                  </a:lnTo>
                  <a:cubicBezTo>
                    <a:pt x="109170" y="1219197"/>
                    <a:pt x="0" y="1110027"/>
                    <a:pt x="0" y="975363"/>
                  </a:cubicBezTo>
                  <a:lnTo>
                    <a:pt x="0" y="2438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23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96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药物治疗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96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根据咳嗽类型和原因，医生会开具相应的药物，如止咳药、祛痰剂或抗生素。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6080" y="4040"/>
              <a:ext cx="1920" cy="1920"/>
            </a:xfrm>
            <a:custGeom>
              <a:avLst/>
              <a:gdLst>
                <a:gd name="connisteX0" fmla="*/ 0 w 1219196"/>
                <a:gd name="connsiteY0" fmla="*/ 243843 h 1219196"/>
                <a:gd name="connisteX1" fmla="*/ 243843 w 1219196"/>
                <a:gd name="connsiteY1" fmla="*/ 0 h 1219196"/>
                <a:gd name="connisteX2" fmla="*/ 975363 w 1219196"/>
                <a:gd name="connsiteY2" fmla="*/ 0 h 1219196"/>
                <a:gd name="connisteX3" fmla="*/ 1219196 w 1219196"/>
                <a:gd name="connsiteY3" fmla="*/ 243843 h 1219196"/>
                <a:gd name="connisteX4" fmla="*/ 1219196 w 1219196"/>
                <a:gd name="connsiteY4" fmla="*/ 975363 h 1219196"/>
                <a:gd name="connisteX5" fmla="*/ 975363 w 1219196"/>
                <a:gd name="connsiteY5" fmla="*/ 1219196 h 1219196"/>
                <a:gd name="connisteX6" fmla="*/ 243843 w 1219196"/>
                <a:gd name="connsiteY6" fmla="*/ 1219196 h 1219196"/>
                <a:gd name="connisteX7" fmla="*/ 0 w 1219196"/>
                <a:gd name="connsiteY7" fmla="*/ 975363 h 1219196"/>
                <a:gd name="connisteX8" fmla="*/ 0 w 1219196"/>
                <a:gd name="connsiteY8" fmla="*/ 24384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243843"/>
                  </a:moveTo>
                  <a:cubicBezTo>
                    <a:pt x="0" y="109170"/>
                    <a:pt x="109170" y="0"/>
                    <a:pt x="243843" y="0"/>
                  </a:cubicBezTo>
                  <a:lnTo>
                    <a:pt x="975363" y="0"/>
                  </a:lnTo>
                  <a:cubicBezTo>
                    <a:pt x="1110027" y="0"/>
                    <a:pt x="1219197" y="109170"/>
                    <a:pt x="1219197" y="243843"/>
                  </a:cubicBezTo>
                  <a:lnTo>
                    <a:pt x="1219197" y="975363"/>
                  </a:lnTo>
                  <a:cubicBezTo>
                    <a:pt x="1219197" y="1110027"/>
                    <a:pt x="1110027" y="1219197"/>
                    <a:pt x="975363" y="1219197"/>
                  </a:cubicBezTo>
                  <a:lnTo>
                    <a:pt x="243843" y="1219197"/>
                  </a:lnTo>
                  <a:cubicBezTo>
                    <a:pt x="109170" y="1219197"/>
                    <a:pt x="0" y="1110027"/>
                    <a:pt x="0" y="975363"/>
                  </a:cubicBezTo>
                  <a:lnTo>
                    <a:pt x="0" y="2438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635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608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物理治疗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608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物理治疗包括蒸汽吸入、胸部理疗等方法，帮助缓解咳嗽症状，促进痰液排出。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4"/>
              </p:custDataLst>
            </p:nvPr>
          </p:nvSpPr>
          <p:spPr>
            <a:xfrm>
              <a:off x="11200" y="4040"/>
              <a:ext cx="1919" cy="1920"/>
            </a:xfrm>
            <a:custGeom>
              <a:avLst/>
              <a:gdLst>
                <a:gd name="connisteX0" fmla="*/ 0 w 1219196"/>
                <a:gd name="connsiteY0" fmla="*/ 243843 h 1219196"/>
                <a:gd name="connisteX1" fmla="*/ 243843 w 1219196"/>
                <a:gd name="connsiteY1" fmla="*/ 0 h 1219196"/>
                <a:gd name="connisteX2" fmla="*/ 975363 w 1219196"/>
                <a:gd name="connsiteY2" fmla="*/ 0 h 1219196"/>
                <a:gd name="connisteX3" fmla="*/ 1219196 w 1219196"/>
                <a:gd name="connsiteY3" fmla="*/ 243843 h 1219196"/>
                <a:gd name="connisteX4" fmla="*/ 1219196 w 1219196"/>
                <a:gd name="connsiteY4" fmla="*/ 975363 h 1219196"/>
                <a:gd name="connisteX5" fmla="*/ 975363 w 1219196"/>
                <a:gd name="connsiteY5" fmla="*/ 1219196 h 1219196"/>
                <a:gd name="connisteX6" fmla="*/ 243843 w 1219196"/>
                <a:gd name="connsiteY6" fmla="*/ 1219196 h 1219196"/>
                <a:gd name="connisteX7" fmla="*/ 0 w 1219196"/>
                <a:gd name="connsiteY7" fmla="*/ 975363 h 1219196"/>
                <a:gd name="connisteX8" fmla="*/ 0 w 1219196"/>
                <a:gd name="connsiteY8" fmla="*/ 24384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243843"/>
                  </a:moveTo>
                  <a:cubicBezTo>
                    <a:pt x="0" y="109170"/>
                    <a:pt x="109170" y="0"/>
                    <a:pt x="243843" y="0"/>
                  </a:cubicBezTo>
                  <a:lnTo>
                    <a:pt x="975363" y="0"/>
                  </a:lnTo>
                  <a:cubicBezTo>
                    <a:pt x="1110027" y="0"/>
                    <a:pt x="1219197" y="109170"/>
                    <a:pt x="1219197" y="243843"/>
                  </a:cubicBezTo>
                  <a:lnTo>
                    <a:pt x="1219197" y="975363"/>
                  </a:lnTo>
                  <a:cubicBezTo>
                    <a:pt x="1219197" y="1110027"/>
                    <a:pt x="1110027" y="1219197"/>
                    <a:pt x="975363" y="1219197"/>
                  </a:cubicBezTo>
                  <a:lnTo>
                    <a:pt x="243843" y="1219197"/>
                  </a:lnTo>
                  <a:cubicBezTo>
                    <a:pt x="109170" y="1219197"/>
                    <a:pt x="0" y="1110027"/>
                    <a:pt x="0" y="975363"/>
                  </a:cubicBezTo>
                  <a:lnTo>
                    <a:pt x="0" y="2438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147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120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生活方式调整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120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建议患者戒烟、避免刺激性气体，保持室内空气湿润，以减少咳嗽和痰液的产生。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对老年人的正确照护方法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b345140b477e0b70\datas\氛围图-6002&amp;17109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鼓励正确咳嗽排痰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292350" y="2279015"/>
            <a:ext cx="9366250" cy="3385185"/>
            <a:chOff x="3610" y="3589"/>
            <a:chExt cx="14750" cy="5331"/>
          </a:xfrm>
        </p:grpSpPr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361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10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384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384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为老年人提供拍背器或振动背垫，帮助松动痰液，使其更容易咳出。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873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10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896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调整体位引流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896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指导老年人采取正确的体位，如侧卧或头低脚高位，以促进痰液自然引流。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85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10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408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408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教授老年人深呼吸和腹式呼吸技巧，增强咳嗽时的气流，有效排出痰液。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14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关心和爱护老年人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8560402a2bbe163\datas\氛围图-6002&amp;14220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2480" y="3720"/>
              <a:ext cx="2401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mingsheng111035/AppData/Local/Temp/figmazip/slide_b8560402a2bbe163\datas\earth-6002&amp;142265.sv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 r:link="rId10"/>
                </a:ext>
              </a:extLst>
            </a:blip>
            <a:stretch>
              <a:fillRect/>
            </a:stretch>
          </p:blipFill>
          <p:spPr>
            <a:xfrm>
              <a:off x="3039" y="4279"/>
              <a:ext cx="1280" cy="128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154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倾听与沟通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56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耐心倾听老年人的需求和心声，通过有效沟通建立信任，提供心理支持。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13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8400" y="37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Local/Temp/figmazip/slide_b8560402a2bbe163\datas\earth-6002&amp;142295.sv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 r:link="rId18"/>
                </a:ext>
              </a:extLst>
            </a:blip>
            <a:stretch>
              <a:fillRect/>
            </a:stretch>
          </p:blipFill>
          <p:spPr>
            <a:xfrm>
              <a:off x="8959" y="4279"/>
              <a:ext cx="1280" cy="128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9"/>
              </p:custDataLst>
            </p:nvPr>
          </p:nvSpPr>
          <p:spPr>
            <a:xfrm>
              <a:off x="746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提供适宜的环境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0"/>
              </p:custDataLst>
            </p:nvPr>
          </p:nvSpPr>
          <p:spPr>
            <a:xfrm>
              <a:off x="748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为老年人创造一个安全、舒适的居住环境，减少跌倒等意外风险。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21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>
              <p:custDataLst>
                <p:tags r:id="rId22"/>
              </p:custDataLst>
            </p:nvPr>
          </p:nvSpPr>
          <p:spPr>
            <a:xfrm>
              <a:off x="14320" y="37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C:/Users/mingsheng111035/AppData/Local/Temp/figmazip/slide_b8560402a2bbe163\datas\earth-6002&amp;142325.svg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 r:link="rId26"/>
                </a:ext>
              </a:extLst>
            </a:blip>
            <a:stretch>
              <a:fillRect/>
            </a:stretch>
          </p:blipFill>
          <p:spPr>
            <a:xfrm>
              <a:off x="14879" y="4279"/>
              <a:ext cx="1280" cy="128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27"/>
              </p:custDataLst>
            </p:nvPr>
          </p:nvSpPr>
          <p:spPr>
            <a:xfrm>
              <a:off x="1338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鼓励社交活动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8"/>
              </p:custDataLst>
            </p:nvPr>
          </p:nvSpPr>
          <p:spPr>
            <a:xfrm>
              <a:off x="1340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鼓励老年人参与社区活动，促进其社交互动，增强生活乐趣和归属感。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400"/>
              <a:t>咳嗽、咳痰的原因</a:t>
            </a:r>
            <a:endParaRPr lang="zh-CN" altLang="en-US" sz="44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呼吸系统疾病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感冒引起的咳嗽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感冒病毒导致上呼吸道感染，引起咳嗽、咳痰，常见症状包括喉咙痛和流鼻涕。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肺炎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肺炎是由细菌、病毒或真菌引起的肺部感染，常见症状包括剧烈咳嗽、咳痰和发热。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支气管炎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支气管炎是由于感染或刺激引起的支气管炎症，表现为持续性咳嗽和痰液增多。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哮喘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哮喘是一种慢性炎症性疾病，气道反应性增加，导致咳嗽、喘息和呼吸困难。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30090aaf3df57a2650c047a524842dec.jpg30090aaf3df57a2650c047a524842dec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2630" r="15748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肿瘤因素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7cba8f96648ba84e_img2.png7cba8f96648ba84e_img2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6960" b="26960"/>
          <a:stretch>
            <a:fillRect/>
          </a:stretch>
        </p:blipFill>
        <p:spPr>
          <a:xfrm>
            <a:off x="609602" y="1828800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69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肺癌引起的咳嗽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肺癌肿瘤生长压迫气管，导致咳嗽，常伴有痰中带血或持续性干咳。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2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7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肿瘤导致的气道阻塞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肿瘤细胞增生可阻塞气道，引起咳嗽和呼吸困难，需及时就医。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肿瘤引发的感染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肿瘤患者免疫力下降，易引发肺部感染，导致咳嗽和咳痰症状。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a82637e3a06c338\datas\氛围图-6002&amp;10830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变态反应性疾病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pic>
          <p:nvPicPr>
            <p:cNvPr id="5" name="图片 4" descr="C:/Users/mingsheng111035/AppData/Roaming/Kingsoft/office6/wppai/generateppt/d96f28957221911a2d6efcc63f317d40.jpgd96f28957221911a2d6efcc63f317d40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3875" r="12051"/>
            <a:stretch>
              <a:fillRect/>
            </a:stretch>
          </p:blipFill>
          <p:spPr>
            <a:xfrm>
              <a:off x="960" y="2880"/>
              <a:ext cx="2400" cy="3240"/>
            </a:xfrm>
            <a:custGeom>
              <a:avLst/>
              <a:gdLst>
                <a:gd name="connisteX0" fmla="*/ 0 w 1524003"/>
                <a:gd name="connsiteY0" fmla="*/ 203197 h 2057400"/>
                <a:gd name="connisteX1" fmla="*/ 203197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203197 w 1524003"/>
                <a:gd name="connsiteY4" fmla="*/ 2057400 h 2057400"/>
                <a:gd name="connisteX5" fmla="*/ 0 w 1524003"/>
                <a:gd name="connsiteY5" fmla="*/ 1854202 h 2057400"/>
                <a:gd name="connisteX6" fmla="*/ 0 w 15240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3360" y="2880"/>
              <a:ext cx="4561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692395 w 2895603"/>
                <a:gd name="connsiteY1" fmla="*/ 0 h 2057400"/>
                <a:gd name="connisteX2" fmla="*/ 2895603 w 2895603"/>
                <a:gd name="connsiteY2" fmla="*/ 203197 h 2057400"/>
                <a:gd name="connisteX3" fmla="*/ 2895603 w 2895603"/>
                <a:gd name="connsiteY3" fmla="*/ 1854202 h 2057400"/>
                <a:gd name="connisteX4" fmla="*/ 2692395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692396" y="0"/>
                  </a:lnTo>
                  <a:cubicBezTo>
                    <a:pt x="2804629" y="0"/>
                    <a:pt x="2895603" y="90974"/>
                    <a:pt x="2895603" y="203198"/>
                  </a:cubicBezTo>
                  <a:lnTo>
                    <a:pt x="2895603" y="1854202"/>
                  </a:lnTo>
                  <a:cubicBezTo>
                    <a:pt x="2895603" y="1966426"/>
                    <a:pt x="2804629" y="2057400"/>
                    <a:pt x="26923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960" y="6600"/>
              <a:ext cx="4560" cy="3240"/>
            </a:xfrm>
            <a:custGeom>
              <a:avLst/>
              <a:gdLst>
                <a:gd name="connisteX0" fmla="*/ 0 w 2895603"/>
                <a:gd name="connsiteY0" fmla="*/ 203197 h 2057400"/>
                <a:gd name="connisteX1" fmla="*/ 203197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203197 w 2895603"/>
                <a:gd name="connsiteY4" fmla="*/ 2057400 h 2057400"/>
                <a:gd name="connisteX5" fmla="*/ 0 w 2895603"/>
                <a:gd name="connsiteY5" fmla="*/ 1854202 h 2057400"/>
                <a:gd name="connisteX6" fmla="*/ 0 w 28956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384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过敏性鼻炎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384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过敏性鼻炎可引起鼻痒、打喷嚏等症状，有时会伴有咳嗽和咳痰。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ec6b961e155ab40f37289c53346cafd7.jpgec6b961e155ab40f37289c53346cafd7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2934" r="12992"/>
            <a:stretch>
              <a:fillRect/>
            </a:stretch>
          </p:blipFill>
          <p:spPr>
            <a:xfrm>
              <a:off x="552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320795 w 1524003"/>
                <a:gd name="connsiteY1" fmla="*/ 0 h 2057400"/>
                <a:gd name="connisteX2" fmla="*/ 1524003 w 1524003"/>
                <a:gd name="connsiteY2" fmla="*/ 203197 h 2057400"/>
                <a:gd name="connisteX3" fmla="*/ 1524003 w 1524003"/>
                <a:gd name="connsiteY3" fmla="*/ 1854202 h 2057400"/>
                <a:gd name="connisteX4" fmla="*/ 1320795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320796" y="0"/>
                  </a:lnTo>
                  <a:cubicBezTo>
                    <a:pt x="1433029" y="0"/>
                    <a:pt x="1524003" y="90974"/>
                    <a:pt x="1524003" y="203198"/>
                  </a:cubicBezTo>
                  <a:lnTo>
                    <a:pt x="1524003" y="1854202"/>
                  </a:lnTo>
                  <a:cubicBezTo>
                    <a:pt x="1524003" y="1966426"/>
                    <a:pt x="1433029" y="2057400"/>
                    <a:pt x="13207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7" name="图片 16" descr="C:/Users/mingsheng111035/AppData/Roaming/Kingsoft/office6/wppai/generateppt/1c3064ec734c209eca972792d49d3e21.jpg1c3064ec734c209eca972792d49d3e21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29237"/>
            <a:stretch>
              <a:fillRect/>
            </a:stretch>
          </p:blipFill>
          <p:spPr>
            <a:xfrm>
              <a:off x="8400" y="2880"/>
              <a:ext cx="2400" cy="3240"/>
            </a:xfrm>
            <a:custGeom>
              <a:avLst/>
              <a:gdLst>
                <a:gd name="connisteX0" fmla="*/ 0 w 1524003"/>
                <a:gd name="connsiteY0" fmla="*/ 203197 h 2057400"/>
                <a:gd name="connisteX1" fmla="*/ 203197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203197 w 1524003"/>
                <a:gd name="connsiteY4" fmla="*/ 2057400 h 2057400"/>
                <a:gd name="connisteX5" fmla="*/ 0 w 1524003"/>
                <a:gd name="connsiteY5" fmla="*/ 1854202 h 2057400"/>
                <a:gd name="connisteX6" fmla="*/ 0 w 15240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0800" y="2880"/>
              <a:ext cx="4560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692395 w 2895603"/>
                <a:gd name="connsiteY1" fmla="*/ 0 h 2057400"/>
                <a:gd name="connisteX2" fmla="*/ 2895603 w 2895603"/>
                <a:gd name="connsiteY2" fmla="*/ 203197 h 2057400"/>
                <a:gd name="connisteX3" fmla="*/ 2895603 w 2895603"/>
                <a:gd name="connsiteY3" fmla="*/ 1854202 h 2057400"/>
                <a:gd name="connisteX4" fmla="*/ 2692395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692396" y="0"/>
                  </a:lnTo>
                  <a:cubicBezTo>
                    <a:pt x="2804629" y="0"/>
                    <a:pt x="2895603" y="90974"/>
                    <a:pt x="2895603" y="203198"/>
                  </a:cubicBezTo>
                  <a:lnTo>
                    <a:pt x="2895603" y="1854202"/>
                  </a:lnTo>
                  <a:cubicBezTo>
                    <a:pt x="2895603" y="1966426"/>
                    <a:pt x="2804629" y="2057400"/>
                    <a:pt x="26923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144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过敏性肺炎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44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过敏性肺炎是由吸入某些过敏原引起的肺部炎症，表现为咳嗽和咳痰。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8400" y="6600"/>
              <a:ext cx="4561" cy="3240"/>
            </a:xfrm>
            <a:custGeom>
              <a:avLst/>
              <a:gdLst>
                <a:gd name="connisteX0" fmla="*/ 0 w 2895603"/>
                <a:gd name="connsiteY0" fmla="*/ 203197 h 2057400"/>
                <a:gd name="connisteX1" fmla="*/ 203197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203197 w 2895603"/>
                <a:gd name="connsiteY4" fmla="*/ 2057400 h 2057400"/>
                <a:gd name="connisteX5" fmla="*/ 0 w 2895603"/>
                <a:gd name="connsiteY5" fmla="*/ 1854202 h 2057400"/>
                <a:gd name="connisteX6" fmla="*/ 0 w 2895603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C:/Users/mingsheng111035/AppData/Roaming/Kingsoft/office6/wppai/generateppt/5e7327d848dfa6217360a0624bf236cb.jpg5e7327d848dfa6217360a0624bf236cb"/>
            <p:cNvPicPr preferRelativeResize="0"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rcRect l="19239" r="19062"/>
            <a:stretch>
              <a:fillRect/>
            </a:stretch>
          </p:blipFill>
          <p:spPr>
            <a:xfrm>
              <a:off x="1296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320795 w 1524003"/>
                <a:gd name="connsiteY1" fmla="*/ 0 h 2057400"/>
                <a:gd name="connisteX2" fmla="*/ 1524003 w 1524003"/>
                <a:gd name="connsiteY2" fmla="*/ 203197 h 2057400"/>
                <a:gd name="connisteX3" fmla="*/ 1524003 w 1524003"/>
                <a:gd name="connsiteY3" fmla="*/ 1854202 h 2057400"/>
                <a:gd name="connisteX4" fmla="*/ 1320795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320796" y="0"/>
                  </a:lnTo>
                  <a:cubicBezTo>
                    <a:pt x="1433029" y="0"/>
                    <a:pt x="1524003" y="90974"/>
                    <a:pt x="1524003" y="203198"/>
                  </a:cubicBezTo>
                  <a:lnTo>
                    <a:pt x="1524003" y="1854202"/>
                  </a:lnTo>
                  <a:cubicBezTo>
                    <a:pt x="1524003" y="1966426"/>
                    <a:pt x="1433029" y="2057400"/>
                    <a:pt x="13207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128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哮喘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1128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哮喘患者在接触过敏原后，气道反应性增高，可导致咳嗽和咳痰。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888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药物过敏反应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6"/>
              </p:custDataLst>
            </p:nvPr>
          </p:nvSpPr>
          <p:spPr>
            <a:xfrm>
              <a:off x="888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某些药物可引起过敏反应，导致咳嗽和咳痰，需及时就医处理。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胸膜疾病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胸膜炎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胸膜炎是胸膜的炎症，常由感染引起，导致胸痛和咳嗽，有时伴有咳痰。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气胸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气胸是空气进入胸膜腔导致的，可引起突发性胸痛和呼吸困难，咳嗽时可能加剧。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胸膜肿瘤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胸膜肿瘤，包括良性和恶性，可能引起持续性咳嗽和咳痰，有时伴有胸痛。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7cba8f96648ba84e_img1.png7cba8f96648ba84e_img1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22016" b="22016"/>
          <a:stretch>
            <a:fillRect/>
          </a:stretch>
        </p:blipFill>
        <p:spPr>
          <a:xfrm>
            <a:off x="609602" y="2794004"/>
            <a:ext cx="10972800" cy="3454400"/>
          </a:xfrm>
          <a:custGeom>
            <a:avLst/>
            <a:gdLst>
              <a:gd name="connisteX0" fmla="*/ 0 w 10972800"/>
              <a:gd name="connsiteY0" fmla="*/ 203197 h 3454402"/>
              <a:gd name="connisteX1" fmla="*/ 203197 w 10972800"/>
              <a:gd name="connsiteY1" fmla="*/ 0 h 3454402"/>
              <a:gd name="connisteX2" fmla="*/ 10769602 w 10972800"/>
              <a:gd name="connsiteY2" fmla="*/ 0 h 3454402"/>
              <a:gd name="connisteX3" fmla="*/ 10972800 w 10972800"/>
              <a:gd name="connsiteY3" fmla="*/ 203197 h 3454402"/>
              <a:gd name="connisteX4" fmla="*/ 10972800 w 10972800"/>
              <a:gd name="connsiteY4" fmla="*/ 3251204 h 3454402"/>
              <a:gd name="connisteX5" fmla="*/ 10769602 w 10972800"/>
              <a:gd name="connsiteY5" fmla="*/ 3454402 h 3454402"/>
              <a:gd name="connisteX6" fmla="*/ 203197 w 10972800"/>
              <a:gd name="connsiteY6" fmla="*/ 3454402 h 3454402"/>
              <a:gd name="connisteX7" fmla="*/ 0 w 10972800"/>
              <a:gd name="connsiteY7" fmla="*/ 3251204 h 3454402"/>
              <a:gd name="connisteX8" fmla="*/ 0 w 10972800"/>
              <a:gd name="connsiteY8" fmla="*/ 203197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251204"/>
                </a:lnTo>
                <a:cubicBezTo>
                  <a:pt x="10972800" y="3363428"/>
                  <a:pt x="10881826" y="3454402"/>
                  <a:pt x="10769602" y="3454402"/>
                </a:cubicBezTo>
                <a:lnTo>
                  <a:pt x="203198" y="3454402"/>
                </a:lnTo>
                <a:cubicBezTo>
                  <a:pt x="90974" y="3454402"/>
                  <a:pt x="0" y="3363428"/>
                  <a:pt x="0" y="32512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20"/>
            <a:ext cx="1024890" cy="1688465"/>
          </a:xfrm>
          <a:custGeom>
            <a:avLst/>
            <a:gdLst>
              <a:gd name="connisteX0" fmla="*/ 1025152 w 1025152"/>
              <a:gd name="connsiteY0" fmla="*/ 0 h 1689070"/>
              <a:gd name="connisteX1" fmla="*/ 1025152 w 1025152"/>
              <a:gd name="connsiteY1" fmla="*/ 1689070 h 1689070"/>
              <a:gd name="connisteX2" fmla="*/ 301258 w 1025152"/>
              <a:gd name="connsiteY2" fmla="*/ 1689070 h 1689070"/>
              <a:gd name="connisteX3" fmla="*/ 10195 w 1025152"/>
              <a:gd name="connsiteY3" fmla="*/ 587950 h 1689070"/>
              <a:gd name="connisteX4" fmla="*/ 225463 w 1025152"/>
              <a:gd name="connsiteY4" fmla="*/ 215780 h 1689070"/>
              <a:gd name="connisteX5" fmla="*/ 1025152 w 1025152"/>
              <a:gd name="connsiteY5" fmla="*/ 0 h 168907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71">
                <a:moveTo>
                  <a:pt x="1025152" y="0"/>
                </a:moveTo>
                <a:lnTo>
                  <a:pt x="1025152" y="1689071"/>
                </a:lnTo>
                <a:lnTo>
                  <a:pt x="301258" y="1689071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心血管系统疾病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9220200" cy="1727200"/>
            <a:chOff x="960" y="2880"/>
            <a:chExt cx="14520" cy="272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心力衰竭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心力衰竭导致肺部淤血，可引起咳嗽、咳痰，严重时痰中可能带有血丝。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468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492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肺栓塞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492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肺栓塞是血栓堵塞肺动脉，可引起突发性胸痛、呼吸困难和咳血痰。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8400" y="28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864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高血压心脏病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864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长期高血压可导致心脏结构改变，引起心功能不全，进而导致咳嗽和咳痰。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1212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36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冠状动脉疾病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236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冠状动脉疾病可引发心绞痛，严重时可导致心肌梗死，间接引起咳嗽和咳痰。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a5bf00e6-a138-4991-98dd-df14ffd3e468.jpga5bf00e6-a138-4991-98dd-df14ffd3e468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790"/>
          <a:stretch>
            <a:fillRect/>
          </a:stretch>
        </p:blipFill>
        <p:spPr>
          <a:xfrm>
            <a:off x="609603" y="4013201"/>
            <a:ext cx="10972800" cy="2234565"/>
          </a:xfrm>
          <a:custGeom>
            <a:avLst/>
            <a:gdLst>
              <a:gd name="connisteX0" fmla="*/ 0 w 10972800"/>
              <a:gd name="connsiteY0" fmla="*/ 203197 h 2235195"/>
              <a:gd name="connisteX1" fmla="*/ 203197 w 10972800"/>
              <a:gd name="connsiteY1" fmla="*/ 0 h 2235195"/>
              <a:gd name="connisteX2" fmla="*/ 10769602 w 10972800"/>
              <a:gd name="connsiteY2" fmla="*/ 0 h 2235195"/>
              <a:gd name="connisteX3" fmla="*/ 10972800 w 10972800"/>
              <a:gd name="connsiteY3" fmla="*/ 203197 h 2235195"/>
              <a:gd name="connisteX4" fmla="*/ 10972800 w 10972800"/>
              <a:gd name="connsiteY4" fmla="*/ 2031997 h 2235195"/>
              <a:gd name="connisteX5" fmla="*/ 10769602 w 10972800"/>
              <a:gd name="connsiteY5" fmla="*/ 2235195 h 2235195"/>
              <a:gd name="connisteX6" fmla="*/ 203197 w 10972800"/>
              <a:gd name="connsiteY6" fmla="*/ 2235195 h 2235195"/>
              <a:gd name="connisteX7" fmla="*/ 0 w 10972800"/>
              <a:gd name="connsiteY7" fmla="*/ 2031997 h 2235195"/>
              <a:gd name="connisteX8" fmla="*/ 0 w 10972800"/>
              <a:gd name="connsiteY8" fmla="*/ 203197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031998"/>
                </a:lnTo>
                <a:cubicBezTo>
                  <a:pt x="10972800" y="2144231"/>
                  <a:pt x="10881826" y="2235196"/>
                  <a:pt x="10769602" y="2235196"/>
                </a:cubicBezTo>
                <a:lnTo>
                  <a:pt x="203198" y="2235196"/>
                </a:lnTo>
                <a:cubicBezTo>
                  <a:pt x="90974" y="2235196"/>
                  <a:pt x="0" y="2144231"/>
                  <a:pt x="0" y="2031998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97094136-904d-4ad1-93c7-18030e5ccab6.jpg97094136-904d-4ad1-93c7-18030e5ccab6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26" r="126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203197 h 3505196"/>
              <a:gd name="connisteX1" fmla="*/ 203197 w 10972800"/>
              <a:gd name="connsiteY1" fmla="*/ 0 h 3505196"/>
              <a:gd name="connisteX2" fmla="*/ 10769602 w 10972800"/>
              <a:gd name="connsiteY2" fmla="*/ 0 h 3505196"/>
              <a:gd name="connisteX3" fmla="*/ 10972800 w 10972800"/>
              <a:gd name="connsiteY3" fmla="*/ 203197 h 3505196"/>
              <a:gd name="connisteX4" fmla="*/ 10972800 w 10972800"/>
              <a:gd name="connsiteY4" fmla="*/ 3301998 h 3505196"/>
              <a:gd name="connisteX5" fmla="*/ 10769602 w 10972800"/>
              <a:gd name="connsiteY5" fmla="*/ 3505196 h 3505196"/>
              <a:gd name="connisteX6" fmla="*/ 203197 w 10972800"/>
              <a:gd name="connsiteY6" fmla="*/ 3505196 h 3505196"/>
              <a:gd name="connisteX7" fmla="*/ 0 w 10972800"/>
              <a:gd name="connsiteY7" fmla="*/ 3301998 h 3505196"/>
              <a:gd name="connisteX8" fmla="*/ 0 w 10972800"/>
              <a:gd name="connsiteY8" fmla="*/ 203197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301999"/>
                </a:lnTo>
                <a:cubicBezTo>
                  <a:pt x="10972800" y="3414232"/>
                  <a:pt x="10881826" y="3505197"/>
                  <a:pt x="10769602" y="3505197"/>
                </a:cubicBezTo>
                <a:lnTo>
                  <a:pt x="203198" y="3505197"/>
                </a:lnTo>
                <a:cubicBezTo>
                  <a:pt x="90974" y="3505197"/>
                  <a:pt x="0" y="3414232"/>
                  <a:pt x="0" y="33019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中枢神经系统疾病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8200" y="4902200"/>
            <a:ext cx="7010400" cy="1168400"/>
            <a:chOff x="7320" y="7720"/>
            <a:chExt cx="11040" cy="184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脑卒中可导致咳嗽反射受损，患者可能出现无意识的咳嗽或咳痰困难。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0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帕金森病影响运动控制，可能引起吞咽困难，进而导致咳嗽和咳痰。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46544482&quot;}*auto_galley_ai_*1740982945230_1.149_8b715872e4ca-slide-3"/>
</p:tagLst>
</file>

<file path=ppt/tags/tag126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7cba8f96648ba84e_img2.png&quot;}*auto_preset_ai_*1740982945230_1.149_8b715872e4ca-slide-4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22244469&quot;}*auto_galley_ai_*1740982945230_1.149_8b715872e4ca-slide-5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21494572&quot;}*auto_galley_ai_*1740982945230_1.149_8b715872e4ca-slide-5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293378081&quot;}*auto_galley_ai_*1740982945230_1.149_8b715872e4ca-slide-5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211336893083&quot;}*auto_galley_ai_*1740982945230_1.149_8b715872e4ca-slide-5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9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7cba8f96648ba84e_img1.png&quot;}*auto_preset_ai_*1740982945230_1.149_8b715872e4ca-slide-6"/>
</p:tagLst>
</file>

<file path=ppt/tags/tag172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a5bf00e6-a138-4991-98dd-df14ffd3e468.jpg?Expires=1772518953&amp;AWSAccessKeyId=AKLT9NSy7kh8TIS1UzNqLRY2&amp;Signature=6UQnW9S334yUQwjMhoIdMWyzNlA%3D&quot;}*auto_ai_ai_*1740982945230_1.149_8b715872e4ca-slide-7"/>
</p:tagLst>
</file>

<file path=ppt/tags/tag191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97094136-904d-4ad1-93c7-18030e5ccab6.jpg?Expires=1772518954&amp;AWSAccessKeyId=AKLT9NSy7kh8TIS1UzNqLRY2&amp;Signature=vzgZ2HOH56oHsWO3UTx7yTqkgKQ%3D&quot;}*auto_ai_ai_*1740982945230_1.149_8b715872e4ca-slide-8"/>
</p:tagLst>
</file>

<file path=ppt/tags/tag19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89338472&quot;}*auto_galley_ai_*1740982945230_1.149_8b715872e4ca-slide-9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20104047&quot;}*auto_galley_ai_*1740982945230_1.149_8b715872e4ca-slide-9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52953946&quot;}*auto_galley_ai_*1740982945230_1.149_8b715872e4ca-slide-9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211235391526&quot;}*auto_galley_ai_*1740982945230_1.149_8b715872e4ca-slide-9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c2516681-5d89-4ba8-9b8a-fa7206d43bf5.jpg?Expires=1772518955&amp;AWSAccessKeyId=AKLT9NSy7kh8TIS1UzNqLRY2&amp;Signature=Vz4gKJtJ5IMzcvoXtzGxhmDetTM%3D&quot;}*auto_ai_ai_*1740982945230_1.149_8b715872e4ca-slide-10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55170b05-7af4-4c76-928c-7bc11c1a0095.jpg?Expires=1772518954&amp;AWSAccessKeyId=AKLT9NSy7kh8TIS1UzNqLRY2&amp;Signature=qesPCr7KqBAyb2iAmK6j0v8Wsb0%3D&quot;}*auto_ai_ai_*1740982945230_1.149_8b715872e4ca-slide-10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4b0313e3-d867-470e-aa3b-6307eb8ece4c.jpg?Expires=1772518956&amp;AWSAccessKeyId=AKLT9NSy7kh8TIS1UzNqLRY2&amp;Signature=wXVp56wxMw4%2FpLtXzyRU74qlRX8%3D&quot;}*auto_ai_ai_*1740982945230_1.149_8b715872e4ca-slide-11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4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13698281&quot;}*auto_galley_ai_*1740982945230_1.149_8b715872e4ca-slide-13"/>
</p:tagLst>
</file>

<file path=ppt/tags/tag2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92181691&quot;}*auto_galley_ai_*1740982945230_1.149_8b715872e4ca-slide-14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87393273&quot;}*auto_galley_ai_*1740982945230_1.149_8b715872e4ca-slide-14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20296981&quot;}*auto_galley_ai_*1740982945230_1.149_8b715872e4ca-slide-14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211337374024&quot;}*auto_galley_ai_*1740982945230_1.149_8b715872e4ca-slide-14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22912481&quot;}*auto_galley_ai_*1740982945230_1.149_8b715872e4ca-slide-15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91138315&quot;}*auto_galley_ai_*1740982945230_1.149_8b715872e4ca-slide-15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12293325&quot;}*auto_galley_ai_*1740982945230_1.149_8b715872e4ca-slide-15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8.xml><?xml version="1.0" encoding="utf-8"?>
<p:tagLst xmlns:p="http://schemas.openxmlformats.org/presentationml/2006/main">
  <p:tag name="KSO_WM_FIGMA_LIMIT" val=""/>
  <p:tag name="KSO_WM_FIGMA_SLIDE_GROUP" val="53"/>
  <p:tag name="KSO_WM_SLIDE_TYPE" val="text"/>
  <p:tag name="KSO_WM_TEMPLATE_SUBCATEGORY" val="29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298603872&quot;}*auto_galley_ai_*1740982945230_1.149_8b715872e4ca-slide-16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14022215&quot;}*auto_galley_ai_*1740982945230_1.149_8b715872e4ca-slide-16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0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1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1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6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a51827ef-54f6-465f-8142-35a05dad7daa.jpg?Expires=1772518959&amp;AWSAccessKeyId=AKLT9NSy7kh8TIS1UzNqLRY2&amp;Signature=0k%2BNKnsoHOW6XRjHgyEPYapq9sU%3D&quot;}*auto_ai_ai_*1740982945230_1.149_8b715872e4ca-slide-18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143cdc5c-3a23-457f-8933-1cba37f30e8a.jpg?Expires=1772518961&amp;AWSAccessKeyId=AKLT9NSy7kh8TIS1UzNqLRY2&amp;Signature=zIb0VJzcrMDALAbGE5BE390pj1E%3D&quot;}*auto_ai_ai_*1740982945230_1.149_8b715872e4ca-slide-18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3/d793528f-f590-4a33-a41e-dc2b16280829.jpg?Expires=1772518958&amp;AWSAccessKeyId=AKLT9NSy7kh8TIS1UzNqLRY2&amp;Signature=uYIwOaAXpBERePUWklNJqmQFRQE%3D&quot;}*auto_ai_ai_*1740982945230_1.149_8b715872e4ca-slide-18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单击此处输入项正文，文字是您思想的提炼，请尽量言简意赅的阐述观点。"/>
  <p:tag name="KSO_WM_UNIT_TEXT_TYPE" val="1"/>
  <p:tag name="KSO_WM_UNIT_TYPE" val="l_h_f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单击此处输入项正文，文字是您思想的提炼，请尽量言简意赅的阐述观点。"/>
  <p:tag name="KSO_WM_UNIT_TEXT_TYPE" val="1"/>
  <p:tag name="KSO_WM_UNIT_TYPE" val="l_h_f"/>
</p:tagLst>
</file>

<file path=ppt/tags/tag32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64960760&quot;}*auto_galley_ai_*1740982945230_1.149_8b715872e4ca-slide-19"/>
</p:tagLst>
</file>

<file path=ppt/tags/tag33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9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5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35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5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5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71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37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9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9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2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393.xml><?xml version="1.0" encoding="utf-8"?>
<p:tagLst xmlns:p="http://schemas.openxmlformats.org/presentationml/2006/main">
  <p:tag name="KSO_WM_PRESENTATION_SOURCE" val="WPPAIGeneratePPT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2317</Words>
  <Application>WPS 演示</Application>
  <PresentationFormat>宽屏</PresentationFormat>
  <Paragraphs>310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2025-03-03T06:23:02Z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A4BC79ECC3994DB5A422928D77733617_13</vt:lpwstr>
  </property>
  <property fmtid="{D5CDD505-2E9C-101B-9397-08002B2CF9AE}" pid="3" name="KSOProductBuildVer">
    <vt:lpwstr>2052-12.1.0.20305</vt:lpwstr>
  </property>
</Properties>
</file>