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9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C:/Users/mingsheng111035/AppData/Local/Temp/figmazip/slide_16bce9224e095727\datas\&#27675;&#22260;&#22270;-6002&amp;64790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C:/Users/mingsheng111035/AppData/Local/Temp/figmazip/slide_d9c135ed2e17f6dd\datas\&#27675;&#22260;&#22270;-6002&amp;64867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image" Target="C:/Users/mingsheng111035/AppData/Local/Temp/figmazip/slide_d7cbe41c20128d09\datas\&#27675;&#22260;&#22270;-6002&amp;64892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7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C:/Users/mingsheng111035/AppData/Local/Temp/figmazip/slide_2deb61a33dd410a0\datas\&#27675;&#22260;&#22270;-6002&amp;64993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mingsheng111035/AppData/Local/Temp/figmazip/slide_16bce9224e095727\datas\氛围图-6002&amp;64790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8"/>
            </p:custDataLst>
          </p:nvPr>
        </p:nvSpPr>
        <p:spPr>
          <a:xfrm>
            <a:off x="8864596" y="0"/>
            <a:ext cx="3327400" cy="6858000"/>
          </a:xfrm>
          <a:custGeom>
            <a:avLst/>
            <a:gdLst>
              <a:gd name="connisteX0" fmla="*/ 1758226 w 3327401"/>
              <a:gd name="connsiteY0" fmla="*/ 0 h 6858000"/>
              <a:gd name="connisteX1" fmla="*/ 3327401 w 3327401"/>
              <a:gd name="connsiteY1" fmla="*/ 0 h 6858000"/>
              <a:gd name="connisteX2" fmla="*/ 3327401 w 3327401"/>
              <a:gd name="connsiteY2" fmla="*/ 6858000 h 6858000"/>
              <a:gd name="connisteX3" fmla="*/ 0 w 3327401"/>
              <a:gd name="connsiteY3" fmla="*/ 6858000 h 6858000"/>
              <a:gd name="connisteX4" fmla="*/ 1758226 w 3327401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327401" h="6858000">
                <a:moveTo>
                  <a:pt x="1758227" y="0"/>
                </a:moveTo>
                <a:lnTo>
                  <a:pt x="3327401" y="0"/>
                </a:lnTo>
                <a:lnTo>
                  <a:pt x="3327401" y="6858000"/>
                </a:lnTo>
                <a:lnTo>
                  <a:pt x="0" y="6858000"/>
                </a:lnTo>
                <a:lnTo>
                  <a:pt x="17582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9"/>
            </p:custDataLst>
          </p:nvPr>
        </p:nvSpPr>
        <p:spPr>
          <a:xfrm>
            <a:off x="9924203" y="4114800"/>
            <a:ext cx="2267585" cy="2742565"/>
          </a:xfrm>
          <a:custGeom>
            <a:avLst/>
            <a:gdLst>
              <a:gd name="connisteX0" fmla="*/ 2267785 w 2267794"/>
              <a:gd name="connsiteY0" fmla="*/ 195937 h 2743172"/>
              <a:gd name="connisteX1" fmla="*/ 2267785 w 2267794"/>
              <a:gd name="connsiteY1" fmla="*/ 2743172 h 2743172"/>
              <a:gd name="connisteX2" fmla="*/ 502517 w 2267794"/>
              <a:gd name="connsiteY2" fmla="*/ 2743172 h 2743172"/>
              <a:gd name="connisteX3" fmla="*/ 10652 w 2267794"/>
              <a:gd name="connsiteY3" fmla="*/ 924888 h 2743172"/>
              <a:gd name="connisteX4" fmla="*/ 225481 w 2267794"/>
              <a:gd name="connsiteY4" fmla="*/ 551026 h 2743172"/>
              <a:gd name="connisteX5" fmla="*/ 2267785 w 2267794"/>
              <a:gd name="connsiteY5" fmla="*/ 0 h 2743172"/>
              <a:gd name="connisteX6" fmla="*/ 2267785 w 2267794"/>
              <a:gd name="connsiteY6" fmla="*/ 195937 h 27431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267794" h="2743173">
                <a:moveTo>
                  <a:pt x="2267785" y="195938"/>
                </a:moveTo>
                <a:lnTo>
                  <a:pt x="2267785" y="2743173"/>
                </a:lnTo>
                <a:lnTo>
                  <a:pt x="502518" y="2743173"/>
                </a:lnTo>
                <a:lnTo>
                  <a:pt x="10653" y="924888"/>
                </a:lnTo>
                <a:cubicBezTo>
                  <a:pt x="-33330" y="762317"/>
                  <a:pt x="62874" y="594899"/>
                  <a:pt x="225482" y="551027"/>
                </a:cubicBezTo>
                <a:lnTo>
                  <a:pt x="2267785" y="0"/>
                </a:lnTo>
                <a:lnTo>
                  <a:pt x="2267785" y="195938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10"/>
            </p:custDataLst>
          </p:nvPr>
        </p:nvSpPr>
        <p:spPr>
          <a:xfrm>
            <a:off x="10545958" y="4648197"/>
            <a:ext cx="1645920" cy="2210435"/>
          </a:xfrm>
          <a:custGeom>
            <a:avLst/>
            <a:gdLst>
              <a:gd name="connisteX0" fmla="*/ 401430 w 1646038"/>
              <a:gd name="connsiteY0" fmla="*/ 2209803 h 2209803"/>
              <a:gd name="connisteX1" fmla="*/ 1646038 w 1646038"/>
              <a:gd name="connsiteY1" fmla="*/ 2209803 h 2209803"/>
              <a:gd name="connisteX2" fmla="*/ 1646038 w 1646038"/>
              <a:gd name="connsiteY2" fmla="*/ 1591056 h 2209803"/>
              <a:gd name="connisteX3" fmla="*/ 1646038 w 1646038"/>
              <a:gd name="connsiteY3" fmla="*/ 0 h 2209803"/>
              <a:gd name="connisteX4" fmla="*/ 226487 w 1646038"/>
              <a:gd name="connsiteY4" fmla="*/ 377766 h 2209803"/>
              <a:gd name="connisteX5" fmla="*/ 10469 w 1646038"/>
              <a:gd name="connsiteY5" fmla="*/ 751234 h 2209803"/>
              <a:gd name="connisteX6" fmla="*/ 401430 w 1646038"/>
              <a:gd name="connsiteY6" fmla="*/ 2209803 h 2209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646039" h="2209803">
                <a:moveTo>
                  <a:pt x="401431" y="2209803"/>
                </a:moveTo>
                <a:lnTo>
                  <a:pt x="1646039" y="2209803"/>
                </a:lnTo>
                <a:lnTo>
                  <a:pt x="1646039" y="1591056"/>
                </a:lnTo>
                <a:lnTo>
                  <a:pt x="1646039" y="0"/>
                </a:lnTo>
                <a:lnTo>
                  <a:pt x="226488" y="377766"/>
                </a:lnTo>
                <a:cubicBezTo>
                  <a:pt x="63606" y="421109"/>
                  <a:pt x="-33174" y="588426"/>
                  <a:pt x="10470" y="751234"/>
                </a:cubicBezTo>
                <a:lnTo>
                  <a:pt x="401431" y="220980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11"/>
            </p:custDataLst>
          </p:nvPr>
        </p:nvSpPr>
        <p:spPr>
          <a:xfrm>
            <a:off x="11166827" y="5168920"/>
            <a:ext cx="1024890" cy="1688465"/>
          </a:xfrm>
          <a:custGeom>
            <a:avLst/>
            <a:gdLst>
              <a:gd name="connisteX0" fmla="*/ 1025161 w 1025161"/>
              <a:gd name="connsiteY0" fmla="*/ 1689070 h 1689079"/>
              <a:gd name="connisteX1" fmla="*/ 301258 w 1025161"/>
              <a:gd name="connsiteY1" fmla="*/ 1689070 h 1689079"/>
              <a:gd name="connisteX2" fmla="*/ 10195 w 1025161"/>
              <a:gd name="connsiteY2" fmla="*/ 587950 h 1689079"/>
              <a:gd name="connisteX3" fmla="*/ 225463 w 1025161"/>
              <a:gd name="connsiteY3" fmla="*/ 215780 h 1689079"/>
              <a:gd name="connisteX4" fmla="*/ 1025161 w 1025161"/>
              <a:gd name="connsiteY4" fmla="*/ 0 h 1689079"/>
              <a:gd name="connisteX5" fmla="*/ 1025161 w 1025161"/>
              <a:gd name="connsiteY5" fmla="*/ 1689070 h 16890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025161" h="1689080">
                <a:moveTo>
                  <a:pt x="1025161" y="1689071"/>
                </a:moveTo>
                <a:lnTo>
                  <a:pt x="301258" y="1689071"/>
                </a:lnTo>
                <a:lnTo>
                  <a:pt x="10196" y="587950"/>
                </a:lnTo>
                <a:cubicBezTo>
                  <a:pt x="-32672" y="425800"/>
                  <a:pt x="63533" y="259479"/>
                  <a:pt x="225464" y="215780"/>
                </a:cubicBezTo>
                <a:lnTo>
                  <a:pt x="1025161" y="0"/>
                </a:lnTo>
                <a:lnTo>
                  <a:pt x="1025161" y="1689071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>
            <a:off x="0" y="6349996"/>
            <a:ext cx="508000" cy="508635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13"/>
            </p:custDataLst>
          </p:nvPr>
        </p:nvSpPr>
        <p:spPr>
          <a:xfrm>
            <a:off x="1015999" y="2425702"/>
            <a:ext cx="1574800" cy="50800"/>
          </a:xfrm>
          <a:custGeom>
            <a:avLst/>
            <a:gdLst>
              <a:gd name="connisteX0" fmla="*/ 0 w 1574797"/>
              <a:gd name="connsiteY0" fmla="*/ 25402 h 50804"/>
              <a:gd name="connisteX1" fmla="*/ 25402 w 1574797"/>
              <a:gd name="connsiteY1" fmla="*/ 0 h 50804"/>
              <a:gd name="connisteX2" fmla="*/ 1549395 w 1574797"/>
              <a:gd name="connsiteY2" fmla="*/ 0 h 50804"/>
              <a:gd name="connisteX3" fmla="*/ 1574797 w 1574797"/>
              <a:gd name="connsiteY3" fmla="*/ 25402 h 50804"/>
              <a:gd name="connisteX4" fmla="*/ 1574797 w 1574797"/>
              <a:gd name="connsiteY4" fmla="*/ 25402 h 50804"/>
              <a:gd name="connisteX5" fmla="*/ 1549395 w 1574797"/>
              <a:gd name="connsiteY5" fmla="*/ 50804 h 50804"/>
              <a:gd name="connisteX6" fmla="*/ 25402 w 1574797"/>
              <a:gd name="connsiteY6" fmla="*/ 50804 h 50804"/>
              <a:gd name="connisteX7" fmla="*/ 0 w 1574797"/>
              <a:gd name="connsiteY7" fmla="*/ 25402 h 50804"/>
              <a:gd name="connisteX8" fmla="*/ 0 w 1574797"/>
              <a:gd name="connsiteY8" fmla="*/ 25402 h 508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74798" h="50804">
                <a:moveTo>
                  <a:pt x="0" y="25402"/>
                </a:moveTo>
                <a:cubicBezTo>
                  <a:pt x="0" y="11375"/>
                  <a:pt x="11375" y="0"/>
                  <a:pt x="25402" y="0"/>
                </a:cubicBezTo>
                <a:lnTo>
                  <a:pt x="1549396" y="0"/>
                </a:lnTo>
                <a:cubicBezTo>
                  <a:pt x="1563432" y="0"/>
                  <a:pt x="1574798" y="11375"/>
                  <a:pt x="1574798" y="25402"/>
                </a:cubicBezTo>
                <a:lnTo>
                  <a:pt x="1574798" y="25402"/>
                </a:lnTo>
                <a:cubicBezTo>
                  <a:pt x="1574798" y="39429"/>
                  <a:pt x="1563432" y="50804"/>
                  <a:pt x="1549396" y="50804"/>
                </a:cubicBezTo>
                <a:lnTo>
                  <a:pt x="25402" y="50804"/>
                </a:lnTo>
                <a:cubicBezTo>
                  <a:pt x="11375" y="50804"/>
                  <a:pt x="0" y="39429"/>
                  <a:pt x="0" y="25402"/>
                </a:cubicBezTo>
                <a:lnTo>
                  <a:pt x="0" y="25402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3" hasCustomPrompt="1"/>
            <p:custDataLst>
              <p:tags r:id="rId14"/>
            </p:custDataLst>
          </p:nvPr>
        </p:nvSpPr>
        <p:spPr>
          <a:xfrm>
            <a:off x="1015999" y="1892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20XX YEAR </a:t>
            </a:r>
            <a:endParaRPr lang="zh-CN" altLang="en-US" smtClean="0"/>
          </a:p>
        </p:txBody>
      </p:sp>
      <p:sp>
        <p:nvSpPr>
          <p:cNvPr id="6" name="标题 5"/>
          <p:cNvSpPr>
            <a:spLocks noGrp="1"/>
          </p:cNvSpPr>
          <p:nvPr>
            <p:ph type="ctrTitle" idx="14" hasCustomPrompt="1"/>
            <p:custDataLst>
              <p:tags r:id="rId15"/>
            </p:custDataLst>
          </p:nvPr>
        </p:nvSpPr>
        <p:spPr>
          <a:xfrm>
            <a:off x="1015999" y="2794004"/>
            <a:ext cx="8572500" cy="2095503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高校毕业论文答辩
通用模板</a:t>
            </a:r>
            <a:endParaRPr lang="zh-CN" altLang="en-US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idx="15" hasCustomPrompt="1"/>
            <p:custDataLst>
              <p:tags r:id="rId16"/>
            </p:custDataLst>
          </p:nvPr>
        </p:nvSpPr>
        <p:spPr>
          <a:xfrm>
            <a:off x="1015999" y="5321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12191365" cy="3937000"/>
          </a:xfrm>
          <a:custGeom>
            <a:avLst/>
            <a:gdLst>
              <a:gd name="connisteX0" fmla="*/ 0 w 12191996"/>
              <a:gd name="connsiteY0" fmla="*/ 0 h 3937004"/>
              <a:gd name="connisteX1" fmla="*/ 12191996 w 12191996"/>
              <a:gd name="connsiteY1" fmla="*/ 1252682 h 3937004"/>
              <a:gd name="connisteX2" fmla="*/ 12191996 w 12191996"/>
              <a:gd name="connsiteY2" fmla="*/ 3937004 h 3937004"/>
              <a:gd name="connisteX3" fmla="*/ 0 w 12191996"/>
              <a:gd name="connsiteY3" fmla="*/ 3937004 h 3937004"/>
              <a:gd name="connisteX4" fmla="*/ 0 w 12191996"/>
              <a:gd name="connsiteY4" fmla="*/ 0 h 39370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2191997" h="3937004">
                <a:moveTo>
                  <a:pt x="0" y="0"/>
                </a:moveTo>
                <a:lnTo>
                  <a:pt x="12191997" y="1252682"/>
                </a:lnTo>
                <a:lnTo>
                  <a:pt x="12191997" y="3937004"/>
                </a:lnTo>
                <a:lnTo>
                  <a:pt x="0" y="39370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7313015" y="27"/>
            <a:ext cx="4612640" cy="2362200"/>
          </a:xfrm>
          <a:custGeom>
            <a:avLst/>
            <a:gdLst>
              <a:gd name="connisteX0" fmla="*/ 4612325 w 4612315"/>
              <a:gd name="connsiteY0" fmla="*/ 0 h 2362379"/>
              <a:gd name="connisteX1" fmla="*/ 3339745 w 4612315"/>
              <a:gd name="connsiteY1" fmla="*/ 2209647 h 2362379"/>
              <a:gd name="connisteX2" fmla="*/ 2923208 w 4612315"/>
              <a:gd name="connsiteY2" fmla="*/ 2321497 h 2362379"/>
              <a:gd name="connisteX3" fmla="*/ 152448 w 4612315"/>
              <a:gd name="connsiteY3" fmla="*/ 721790 h 2362379"/>
              <a:gd name="connisteX4" fmla="*/ 41221 w 4612315"/>
              <a:gd name="connsiteY4" fmla="*/ 304842 h 2362379"/>
              <a:gd name="connisteX5" fmla="*/ 218120 w 4612315"/>
              <a:gd name="connsiteY5" fmla="*/ 0 h 2362379"/>
              <a:gd name="connisteX6" fmla="*/ 4612325 w 4612315"/>
              <a:gd name="connsiteY6" fmla="*/ 0 h 23623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612316" h="2362380">
                <a:moveTo>
                  <a:pt x="4612325" y="0"/>
                </a:moveTo>
                <a:lnTo>
                  <a:pt x="3339745" y="2209648"/>
                </a:lnTo>
                <a:cubicBezTo>
                  <a:pt x="3255666" y="2355632"/>
                  <a:pt x="3069110" y="2405722"/>
                  <a:pt x="2923209" y="2321497"/>
                </a:cubicBezTo>
                <a:lnTo>
                  <a:pt x="152449" y="721791"/>
                </a:lnTo>
                <a:cubicBezTo>
                  <a:pt x="6437" y="637492"/>
                  <a:pt x="-43397" y="450671"/>
                  <a:pt x="41221" y="304843"/>
                </a:cubicBezTo>
                <a:lnTo>
                  <a:pt x="218121" y="0"/>
                </a:lnTo>
                <a:lnTo>
                  <a:pt x="4612325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8006011" y="27"/>
            <a:ext cx="3335655" cy="1668145"/>
          </a:xfrm>
          <a:custGeom>
            <a:avLst/>
            <a:gdLst>
              <a:gd name="connisteX0" fmla="*/ 3335118 w 3335127"/>
              <a:gd name="connsiteY0" fmla="*/ 0 h 1668523"/>
              <a:gd name="connisteX1" fmla="*/ 2460879 w 3335127"/>
              <a:gd name="connsiteY1" fmla="*/ 1515947 h 1668523"/>
              <a:gd name="connisteX2" fmla="*/ 2044442 w 3335127"/>
              <a:gd name="connsiteY2" fmla="*/ 1627632 h 1668523"/>
              <a:gd name="connisteX3" fmla="*/ 152448 w 3335127"/>
              <a:gd name="connsiteY3" fmla="*/ 535298 h 1668523"/>
              <a:gd name="connisteX4" fmla="*/ 40672 w 3335127"/>
              <a:gd name="connsiteY4" fmla="*/ 119301 h 1668523"/>
              <a:gd name="connisteX5" fmla="*/ 109325 w 3335127"/>
              <a:gd name="connsiteY5" fmla="*/ 0 h 1668523"/>
              <a:gd name="connisteX6" fmla="*/ 3335118 w 3335127"/>
              <a:gd name="connsiteY6" fmla="*/ 0 h 166852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335128" h="1668524">
                <a:moveTo>
                  <a:pt x="3335119" y="0"/>
                </a:moveTo>
                <a:lnTo>
                  <a:pt x="2460879" y="1515947"/>
                </a:lnTo>
                <a:cubicBezTo>
                  <a:pt x="2376754" y="1661821"/>
                  <a:pt x="2190281" y="1711830"/>
                  <a:pt x="2044443" y="1627632"/>
                </a:cubicBezTo>
                <a:lnTo>
                  <a:pt x="152449" y="535299"/>
                </a:lnTo>
                <a:cubicBezTo>
                  <a:pt x="6812" y="451211"/>
                  <a:pt x="-43205" y="265057"/>
                  <a:pt x="40673" y="119302"/>
                </a:cubicBezTo>
                <a:lnTo>
                  <a:pt x="109326" y="0"/>
                </a:lnTo>
                <a:lnTo>
                  <a:pt x="3335119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5"/>
            </p:custDataLst>
          </p:nvPr>
        </p:nvSpPr>
        <p:spPr>
          <a:xfrm>
            <a:off x="8677967" y="0"/>
            <a:ext cx="2078355" cy="974725"/>
          </a:xfrm>
          <a:custGeom>
            <a:avLst/>
            <a:gdLst>
              <a:gd name="connisteX0" fmla="*/ 1603107 w 2078924"/>
              <a:gd name="connsiteY0" fmla="*/ 822566 h 974805"/>
              <a:gd name="connisteX1" fmla="*/ 2078924 w 2078924"/>
              <a:gd name="connsiteY1" fmla="*/ 0 h 974805"/>
              <a:gd name="connisteX2" fmla="*/ 1025024 w 2078924"/>
              <a:gd name="connsiteY2" fmla="*/ 0 h 974805"/>
              <a:gd name="connisteX3" fmla="*/ 34235 w 2078924"/>
              <a:gd name="connsiteY3" fmla="*/ 27 h 974805"/>
              <a:gd name="connisteX4" fmla="*/ 112260 w 2078924"/>
              <a:gd name="connsiteY4" fmla="*/ 313492 h 974805"/>
              <a:gd name="connisteX5" fmla="*/ 1186863 w 2078924"/>
              <a:gd name="connsiteY5" fmla="*/ 933913 h 974805"/>
              <a:gd name="connisteX6" fmla="*/ 1603107 w 2078924"/>
              <a:gd name="connsiteY6" fmla="*/ 822566 h 9748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078925" h="974805">
                <a:moveTo>
                  <a:pt x="1603108" y="822567"/>
                </a:moveTo>
                <a:lnTo>
                  <a:pt x="2078925" y="0"/>
                </a:lnTo>
                <a:lnTo>
                  <a:pt x="1025024" y="0"/>
                </a:lnTo>
                <a:lnTo>
                  <a:pt x="34235" y="27"/>
                </a:lnTo>
                <a:cubicBezTo>
                  <a:pt x="-33202" y="107753"/>
                  <a:pt x="2185" y="249942"/>
                  <a:pt x="112261" y="313493"/>
                </a:cubicBezTo>
                <a:lnTo>
                  <a:pt x="1186864" y="933913"/>
                </a:lnTo>
                <a:cubicBezTo>
                  <a:pt x="1332564" y="1018029"/>
                  <a:pt x="1518855" y="968194"/>
                  <a:pt x="1603108" y="822567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C:/Users/mingsheng111035/AppData/Local/Temp/figmazip/slide_d9c135ed2e17f6dd\datas\氛围图-6002&amp;64867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609600" y="1218565"/>
            <a:ext cx="3377565" cy="50292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9"/>
            </p:custDataLst>
          </p:nvPr>
        </p:nvSpPr>
        <p:spPr>
          <a:xfrm>
            <a:off x="3987799" y="1219197"/>
            <a:ext cx="7595235" cy="5029200"/>
          </a:xfrm>
          <a:custGeom>
            <a:avLst/>
            <a:gdLst>
              <a:gd name="connisteX0" fmla="*/ 0 w 7594604"/>
              <a:gd name="connsiteY0" fmla="*/ 0 h 5029200"/>
              <a:gd name="connisteX1" fmla="*/ 7391396 w 7594604"/>
              <a:gd name="connsiteY1" fmla="*/ 0 h 5029200"/>
              <a:gd name="connisteX2" fmla="*/ 7594604 w 7594604"/>
              <a:gd name="connsiteY2" fmla="*/ 203197 h 5029200"/>
              <a:gd name="connisteX3" fmla="*/ 7594604 w 7594604"/>
              <a:gd name="connsiteY3" fmla="*/ 4826002 h 5029200"/>
              <a:gd name="connisteX4" fmla="*/ 7391396 w 7594604"/>
              <a:gd name="connsiteY4" fmla="*/ 5029200 h 5029200"/>
              <a:gd name="connisteX5" fmla="*/ 0 w 7594604"/>
              <a:gd name="connsiteY5" fmla="*/ 5029200 h 5029200"/>
              <a:gd name="connisteX6" fmla="*/ 0 w 7594604"/>
              <a:gd name="connsiteY6" fmla="*/ 0 h 502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594604" h="5029200">
                <a:moveTo>
                  <a:pt x="0" y="0"/>
                </a:moveTo>
                <a:lnTo>
                  <a:pt x="7391397" y="0"/>
                </a:lnTo>
                <a:cubicBezTo>
                  <a:pt x="7503630" y="0"/>
                  <a:pt x="7594604" y="90974"/>
                  <a:pt x="7594604" y="203198"/>
                </a:cubicBezTo>
                <a:lnTo>
                  <a:pt x="7594604" y="4826002"/>
                </a:lnTo>
                <a:cubicBezTo>
                  <a:pt x="7594604" y="4938226"/>
                  <a:pt x="7503630" y="5029200"/>
                  <a:pt x="7391397" y="5029200"/>
                </a:cubicBez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2997202" y="2743200"/>
            <a:ext cx="1866900" cy="1866900"/>
          </a:xfrm>
          <a:prstGeom prst="ellipse">
            <a:avLst/>
          </a:prstGeom>
          <a:solidFill>
            <a:schemeClr val="accent1"/>
          </a:solidFill>
          <a:ln w="47625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3" hasCustomPrompt="1"/>
            <p:custDataLst>
              <p:tags r:id="rId14"/>
            </p:custDataLst>
          </p:nvPr>
        </p:nvSpPr>
        <p:spPr>
          <a:xfrm>
            <a:off x="3397252" y="3014420"/>
            <a:ext cx="1206496" cy="1350688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9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标题 14"/>
          <p:cNvSpPr>
            <a:spLocks noGrp="1"/>
          </p:cNvSpPr>
          <p:nvPr>
            <p:ph type="ctrTitle" idx="14" hasCustomPrompt="1"/>
            <p:custDataLst>
              <p:tags r:id="rId15"/>
            </p:custDataLst>
          </p:nvPr>
        </p:nvSpPr>
        <p:spPr>
          <a:xfrm>
            <a:off x="5537204" y="3124203"/>
            <a:ext cx="4851404" cy="1219197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04000"/>
              </a:lnSpc>
              <a:buNone/>
              <a:defRPr sz="4800" b="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mingsheng111035/AppData/Local/Temp/figmazip/slide_d7cbe41c20128d09\datas\氛围图-6002&amp;64892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1684002" y="0"/>
            <a:ext cx="508000" cy="508000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6096000" cy="6858000"/>
          </a:xfrm>
          <a:custGeom>
            <a:avLst/>
            <a:gdLst>
              <a:gd name="connisteX0" fmla="*/ 0 w 6096003"/>
              <a:gd name="connsiteY0" fmla="*/ 0 h 6858000"/>
              <a:gd name="connisteX1" fmla="*/ 6096003 w 6096003"/>
              <a:gd name="connsiteY1" fmla="*/ 0 h 6858000"/>
              <a:gd name="connisteX2" fmla="*/ 4310060 w 6096003"/>
              <a:gd name="connsiteY2" fmla="*/ 6858000 h 6858000"/>
              <a:gd name="connisteX3" fmla="*/ 0 w 6096003"/>
              <a:gd name="connsiteY3" fmla="*/ 6858000 h 6858000"/>
              <a:gd name="connisteX4" fmla="*/ 0 w 6096003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6096003" h="6858000">
                <a:moveTo>
                  <a:pt x="0" y="0"/>
                </a:moveTo>
                <a:lnTo>
                  <a:pt x="6096003" y="0"/>
                </a:lnTo>
                <a:lnTo>
                  <a:pt x="431006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9"/>
            </p:custDataLst>
          </p:nvPr>
        </p:nvSpPr>
        <p:spPr>
          <a:xfrm>
            <a:off x="0" y="4114772"/>
            <a:ext cx="3077210" cy="2743200"/>
          </a:xfrm>
          <a:custGeom>
            <a:avLst/>
            <a:gdLst>
              <a:gd name="connisteX0" fmla="*/ 2930487 w 3077358"/>
              <a:gd name="connsiteY0" fmla="*/ 1776020 h 2743209"/>
              <a:gd name="connisteX1" fmla="*/ 3036722 w 3077358"/>
              <a:gd name="connsiteY1" fmla="*/ 2188652 h 2743209"/>
              <a:gd name="connisteX2" fmla="*/ 2717770 w 3077358"/>
              <a:gd name="connsiteY2" fmla="*/ 2743209 h 2743209"/>
              <a:gd name="connisteX3" fmla="*/ 0 w 3077358"/>
              <a:gd name="connsiteY3" fmla="*/ 2743209 h 2743209"/>
              <a:gd name="connisteX4" fmla="*/ 0 w 3077358"/>
              <a:gd name="connsiteY4" fmla="*/ 0 h 2743209"/>
              <a:gd name="connisteX5" fmla="*/ 2930487 w 3077358"/>
              <a:gd name="connsiteY5" fmla="*/ 1776020 h 274320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077358" h="2743209">
                <a:moveTo>
                  <a:pt x="2930487" y="1776021"/>
                </a:moveTo>
                <a:cubicBezTo>
                  <a:pt x="3072119" y="1861856"/>
                  <a:pt x="3119302" y="2045092"/>
                  <a:pt x="3036722" y="2188653"/>
                </a:cubicBezTo>
                <a:lnTo>
                  <a:pt x="2717771" y="2743209"/>
                </a:lnTo>
                <a:lnTo>
                  <a:pt x="0" y="2743209"/>
                </a:lnTo>
                <a:lnTo>
                  <a:pt x="0" y="0"/>
                </a:lnTo>
                <a:lnTo>
                  <a:pt x="2930487" y="1776021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10"/>
            </p:custDataLst>
          </p:nvPr>
        </p:nvSpPr>
        <p:spPr>
          <a:xfrm>
            <a:off x="0" y="4904412"/>
            <a:ext cx="2380615" cy="1953895"/>
          </a:xfrm>
          <a:custGeom>
            <a:avLst/>
            <a:gdLst>
              <a:gd name="connisteX0" fmla="*/ 0 w 2381125"/>
              <a:gd name="connsiteY0" fmla="*/ 99422 h 1953597"/>
              <a:gd name="connisteX1" fmla="*/ 0 w 2381125"/>
              <a:gd name="connsiteY1" fmla="*/ 1953588 h 1953597"/>
              <a:gd name="connisteX2" fmla="*/ 2133596 w 2381125"/>
              <a:gd name="connsiteY2" fmla="*/ 1953588 h 1953597"/>
              <a:gd name="connisteX3" fmla="*/ 2341001 w 2381125"/>
              <a:gd name="connsiteY3" fmla="*/ 1590150 h 1953597"/>
              <a:gd name="connisteX4" fmla="*/ 2228676 w 2381125"/>
              <a:gd name="connsiteY4" fmla="*/ 1175113 h 1953597"/>
              <a:gd name="connisteX5" fmla="*/ 231142 w 2381125"/>
              <a:gd name="connsiteY5" fmla="*/ 21845 h 1953597"/>
              <a:gd name="connisteX6" fmla="*/ 0 w 2381125"/>
              <a:gd name="connsiteY6" fmla="*/ 99422 h 19535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381125" h="1953597">
                <a:moveTo>
                  <a:pt x="0" y="99423"/>
                </a:moveTo>
                <a:lnTo>
                  <a:pt x="0" y="1953588"/>
                </a:lnTo>
                <a:lnTo>
                  <a:pt x="2133597" y="1953588"/>
                </a:lnTo>
                <a:lnTo>
                  <a:pt x="2341001" y="1590151"/>
                </a:lnTo>
                <a:cubicBezTo>
                  <a:pt x="2424138" y="1444469"/>
                  <a:pt x="2373938" y="1258982"/>
                  <a:pt x="2228676" y="1175114"/>
                </a:cubicBezTo>
                <a:lnTo>
                  <a:pt x="231142" y="21845"/>
                </a:lnTo>
                <a:cubicBezTo>
                  <a:pt x="146441" y="-27066"/>
                  <a:pt x="38048" y="9318"/>
                  <a:pt x="0" y="99423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>
            <p:custDataLst>
              <p:tags r:id="rId11"/>
            </p:custDataLst>
          </p:nvPr>
        </p:nvSpPr>
        <p:spPr>
          <a:xfrm>
            <a:off x="0" y="5638803"/>
            <a:ext cx="1688465" cy="1219200"/>
          </a:xfrm>
          <a:custGeom>
            <a:avLst/>
            <a:gdLst>
              <a:gd name="connisteX0" fmla="*/ 1536932 w 1689097"/>
              <a:gd name="connsiteY0" fmla="*/ 625870 h 1219196"/>
              <a:gd name="connisteX1" fmla="*/ 1646706 w 1689097"/>
              <a:gd name="connsiteY1" fmla="*/ 1043842 h 1219196"/>
              <a:gd name="connisteX2" fmla="*/ 1542949 w 1689097"/>
              <a:gd name="connsiteY2" fmla="*/ 1219196 h 1219196"/>
              <a:gd name="connisteX3" fmla="*/ 0 w 1689097"/>
              <a:gd name="connsiteY3" fmla="*/ 1219196 h 1219196"/>
              <a:gd name="connisteX4" fmla="*/ 0 w 1689097"/>
              <a:gd name="connsiteY4" fmla="*/ 326230 h 1219196"/>
              <a:gd name="connisteX5" fmla="*/ 111291 w 1689097"/>
              <a:gd name="connsiteY5" fmla="*/ 145023 h 1219196"/>
              <a:gd name="connisteX6" fmla="*/ 522707 w 1689097"/>
              <a:gd name="connsiteY6" fmla="*/ 40773 h 1219196"/>
              <a:gd name="connisteX7" fmla="*/ 1536932 w 1689097"/>
              <a:gd name="connsiteY7" fmla="*/ 625870 h 12191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pathLst>
              <a:path w="1689098" h="1219197">
                <a:moveTo>
                  <a:pt x="1536933" y="625870"/>
                </a:moveTo>
                <a:cubicBezTo>
                  <a:pt x="1683511" y="710425"/>
                  <a:pt x="1732843" y="898261"/>
                  <a:pt x="1646706" y="1043842"/>
                </a:cubicBezTo>
                <a:lnTo>
                  <a:pt x="1542949" y="1219197"/>
                </a:lnTo>
                <a:lnTo>
                  <a:pt x="0" y="1219197"/>
                </a:lnTo>
                <a:lnTo>
                  <a:pt x="0" y="326230"/>
                </a:lnTo>
                <a:lnTo>
                  <a:pt x="111292" y="145024"/>
                </a:lnTo>
                <a:cubicBezTo>
                  <a:pt x="197520" y="4645"/>
                  <a:pt x="379951" y="-41587"/>
                  <a:pt x="522708" y="40773"/>
                </a:cubicBezTo>
                <a:lnTo>
                  <a:pt x="1536933" y="62587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6730999" y="2692396"/>
            <a:ext cx="4394204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6603998" y="3149596"/>
            <a:ext cx="4521196" cy="1015999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4000"/>
              </a:lnSpc>
              <a:buNone/>
              <a:defRPr sz="6400" b="1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mingsheng111035/AppData/Local/Temp/figmazip/slide_2deb61a33dd410a0\datas\氛围图-6002&amp;64993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5"/>
            </p:custDataLst>
          </p:nvPr>
        </p:nvSpPr>
        <p:spPr>
          <a:xfrm>
            <a:off x="3556001" y="1524003"/>
            <a:ext cx="8635365" cy="4520565"/>
          </a:xfrm>
          <a:custGeom>
            <a:avLst/>
            <a:gdLst>
              <a:gd name="connisteX0" fmla="*/ 0 w 8635995"/>
              <a:gd name="connsiteY0" fmla="*/ 203197 h 4521195"/>
              <a:gd name="connisteX1" fmla="*/ 203197 w 8635995"/>
              <a:gd name="connsiteY1" fmla="*/ 0 h 4521195"/>
              <a:gd name="connisteX2" fmla="*/ 8635995 w 8635995"/>
              <a:gd name="connsiteY2" fmla="*/ 0 h 4521195"/>
              <a:gd name="connisteX3" fmla="*/ 8635995 w 8635995"/>
              <a:gd name="connsiteY3" fmla="*/ 4521195 h 4521195"/>
              <a:gd name="connisteX4" fmla="*/ 203197 w 8635995"/>
              <a:gd name="connsiteY4" fmla="*/ 4521195 h 4521195"/>
              <a:gd name="connisteX5" fmla="*/ 0 w 8635995"/>
              <a:gd name="connsiteY5" fmla="*/ 4317997 h 4521195"/>
              <a:gd name="connisteX6" fmla="*/ 0 w 8635995"/>
              <a:gd name="connsiteY6" fmla="*/ 203197 h 45211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635996" h="4521196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8635996" y="0"/>
                </a:lnTo>
                <a:lnTo>
                  <a:pt x="8635996" y="4521196"/>
                </a:lnTo>
                <a:lnTo>
                  <a:pt x="203198" y="4521196"/>
                </a:lnTo>
                <a:cubicBezTo>
                  <a:pt x="90974" y="4521196"/>
                  <a:pt x="0" y="4430231"/>
                  <a:pt x="0" y="4317998"/>
                </a:cubicBezTo>
                <a:lnTo>
                  <a:pt x="0" y="203198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825502" y="2019297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825502" y="1549396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9" Type="http://schemas.openxmlformats.org/officeDocument/2006/relationships/slideLayout" Target="../slideLayouts/slideLayout17.xml"/><Relationship Id="rId18" Type="http://schemas.openxmlformats.org/officeDocument/2006/relationships/tags" Target="../tags/tag214.xml"/><Relationship Id="rId17" Type="http://schemas.openxmlformats.org/officeDocument/2006/relationships/tags" Target="../tags/tag213.xml"/><Relationship Id="rId16" Type="http://schemas.openxmlformats.org/officeDocument/2006/relationships/image" Target="../media/image5.png"/><Relationship Id="rId15" Type="http://schemas.openxmlformats.org/officeDocument/2006/relationships/image" Target="../media/image19.jpeg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tags" Target="../tags/tag19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image" Target="../media/image5.png"/><Relationship Id="rId6" Type="http://schemas.openxmlformats.org/officeDocument/2006/relationships/image" Target="../media/image20.jpeg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9" Type="http://schemas.openxmlformats.org/officeDocument/2006/relationships/slideLayout" Target="../slideLayouts/slideLayout17.xml"/><Relationship Id="rId18" Type="http://schemas.openxmlformats.org/officeDocument/2006/relationships/tags" Target="../tags/tag230.xml"/><Relationship Id="rId17" Type="http://schemas.openxmlformats.org/officeDocument/2006/relationships/tags" Target="../tags/tag229.xml"/><Relationship Id="rId16" Type="http://schemas.openxmlformats.org/officeDocument/2006/relationships/tags" Target="../tags/tag228.xml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tags" Target="../tags/tag21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image" Target="../media/image5.png"/><Relationship Id="rId7" Type="http://schemas.openxmlformats.org/officeDocument/2006/relationships/image" Target="../media/image21.jpeg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image" Target="C:/Users/mingsheng111035/AppData/Local/Temp/figmazip/slide_148b9ae2222e94ce\datas\&#27675;&#22260;&#22270;-6002&amp;503307.png" TargetMode="External"/><Relationship Id="rId2" Type="http://schemas.openxmlformats.org/officeDocument/2006/relationships/image" Target="../media/image6.png"/><Relationship Id="rId16" Type="http://schemas.openxmlformats.org/officeDocument/2006/relationships/slideLayout" Target="../slideLayouts/slideLayout17.xml"/><Relationship Id="rId15" Type="http://schemas.openxmlformats.org/officeDocument/2006/relationships/tags" Target="../tags/tag241.xml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3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tags" Target="../tags/tag248.xml"/><Relationship Id="rId7" Type="http://schemas.openxmlformats.org/officeDocument/2006/relationships/image" Target="../media/image5.png"/><Relationship Id="rId6" Type="http://schemas.openxmlformats.org/officeDocument/2006/relationships/image" Target="../media/image22.jpeg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image" Target="C:/Users/mingsheng111035/AppData/Local/Temp/figmazip/slide_7dd38be71610992f\datas\&#27675;&#22260;&#22270;-6002&amp;166446.png" TargetMode="External"/><Relationship Id="rId23" Type="http://schemas.openxmlformats.org/officeDocument/2006/relationships/slideLayout" Target="../slideLayouts/slideLayout17.xml"/><Relationship Id="rId22" Type="http://schemas.openxmlformats.org/officeDocument/2006/relationships/tags" Target="../tags/tag259.xml"/><Relationship Id="rId21" Type="http://schemas.openxmlformats.org/officeDocument/2006/relationships/tags" Target="../tags/tag258.xml"/><Relationship Id="rId20" Type="http://schemas.openxmlformats.org/officeDocument/2006/relationships/tags" Target="../tags/tag257.xml"/><Relationship Id="rId2" Type="http://schemas.openxmlformats.org/officeDocument/2006/relationships/image" Target="../media/image6.png"/><Relationship Id="rId19" Type="http://schemas.openxmlformats.org/officeDocument/2006/relationships/tags" Target="../tags/tag256.xml"/><Relationship Id="rId18" Type="http://schemas.openxmlformats.org/officeDocument/2006/relationships/tags" Target="../tags/tag255.xml"/><Relationship Id="rId17" Type="http://schemas.openxmlformats.org/officeDocument/2006/relationships/tags" Target="../tags/tag254.xml"/><Relationship Id="rId16" Type="http://schemas.openxmlformats.org/officeDocument/2006/relationships/tags" Target="../tags/tag253.xml"/><Relationship Id="rId15" Type="http://schemas.openxmlformats.org/officeDocument/2006/relationships/image" Target="../media/image25.jpeg"/><Relationship Id="rId14" Type="http://schemas.openxmlformats.org/officeDocument/2006/relationships/tags" Target="../tags/tag252.xml"/><Relationship Id="rId13" Type="http://schemas.openxmlformats.org/officeDocument/2006/relationships/tags" Target="../tags/tag251.xml"/><Relationship Id="rId12" Type="http://schemas.openxmlformats.org/officeDocument/2006/relationships/image" Target="../media/image24.jpeg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tags" Target="../tags/tag24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image" Target="../media/image5.png"/><Relationship Id="rId6" Type="http://schemas.openxmlformats.org/officeDocument/2006/relationships/image" Target="../media/image26.jpeg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6" Type="http://schemas.openxmlformats.org/officeDocument/2006/relationships/slideLayout" Target="../slideLayouts/slideLayout17.xml"/><Relationship Id="rId15" Type="http://schemas.openxmlformats.org/officeDocument/2006/relationships/tags" Target="../tags/tag272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tags" Target="../tags/tag26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9" Type="http://schemas.openxmlformats.org/officeDocument/2006/relationships/slideLayout" Target="../slideLayouts/slideLayout17.xml"/><Relationship Id="rId18" Type="http://schemas.openxmlformats.org/officeDocument/2006/relationships/tags" Target="../tags/tag287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image" Target="../media/image28.jpeg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image" Target="../media/image5.png"/><Relationship Id="rId1" Type="http://schemas.openxmlformats.org/officeDocument/2006/relationships/tags" Target="../tags/tag27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3" Type="http://schemas.openxmlformats.org/officeDocument/2006/relationships/slideLayout" Target="../slideLayouts/slideLayout23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6" Type="http://schemas.openxmlformats.org/officeDocument/2006/relationships/slideLayout" Target="../slideLayouts/slideLayout17.xml"/><Relationship Id="rId15" Type="http://schemas.openxmlformats.org/officeDocument/2006/relationships/tags" Target="../tags/tag117.xml"/><Relationship Id="rId14" Type="http://schemas.openxmlformats.org/officeDocument/2006/relationships/image" Target="../media/image5.png"/><Relationship Id="rId13" Type="http://schemas.openxmlformats.org/officeDocument/2006/relationships/image" Target="../media/image4.jpeg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image" Target="C:/Users/mingsheng111035/AppData/Local/Temp/figmazip/slide_a46d144dcba8ff31\datas\&#27675;&#22260;&#22270;-6002&amp;185909.png" TargetMode="External"/><Relationship Id="rId3" Type="http://schemas.openxmlformats.org/officeDocument/2006/relationships/image" Target="../media/image6.png"/><Relationship Id="rId27" Type="http://schemas.openxmlformats.org/officeDocument/2006/relationships/slideLayout" Target="../slideLayouts/slideLayout17.xml"/><Relationship Id="rId26" Type="http://schemas.openxmlformats.org/officeDocument/2006/relationships/tags" Target="../tags/tag136.xml"/><Relationship Id="rId25" Type="http://schemas.openxmlformats.org/officeDocument/2006/relationships/tags" Target="../tags/tag135.xml"/><Relationship Id="rId24" Type="http://schemas.openxmlformats.org/officeDocument/2006/relationships/tags" Target="../tags/tag134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image" Target="../media/image10.jpeg"/><Relationship Id="rId20" Type="http://schemas.openxmlformats.org/officeDocument/2006/relationships/tags" Target="../tags/tag131.xml"/><Relationship Id="rId2" Type="http://schemas.openxmlformats.org/officeDocument/2006/relationships/tags" Target="../tags/tag119.xml"/><Relationship Id="rId19" Type="http://schemas.openxmlformats.org/officeDocument/2006/relationships/tags" Target="../tags/tag130.xml"/><Relationship Id="rId18" Type="http://schemas.openxmlformats.org/officeDocument/2006/relationships/image" Target="../media/image9.jpeg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image" Target="../media/image8.jpeg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image" Target="../media/image5.png"/><Relationship Id="rId1" Type="http://schemas.openxmlformats.org/officeDocument/2006/relationships/tags" Target="../tags/tag11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image" Target="../media/image5.png"/><Relationship Id="rId7" Type="http://schemas.openxmlformats.org/officeDocument/2006/relationships/image" Target="../media/image11.jpeg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image" Target="C:/Users/mingsheng111035/AppData/Local/Temp/figmazip/slide_0eeb33a9f3473c1d\datas\&#27675;&#22260;&#22270;-6002&amp;400859.png" TargetMode="External"/><Relationship Id="rId20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9" Type="http://schemas.openxmlformats.org/officeDocument/2006/relationships/tags" Target="../tags/tag151.xml"/><Relationship Id="rId18" Type="http://schemas.openxmlformats.org/officeDocument/2006/relationships/tags" Target="../tags/tag150.xml"/><Relationship Id="rId17" Type="http://schemas.openxmlformats.org/officeDocument/2006/relationships/tags" Target="../tags/tag149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tags" Target="../tags/tag13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image" Target="../media/image5.png"/><Relationship Id="rId7" Type="http://schemas.openxmlformats.org/officeDocument/2006/relationships/image" Target="../media/image12.jpeg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image" Target="C:/Users/mingsheng111035/AppData/Local/Temp/figmazip/slide_0a82637e3a06c338\datas\&#27675;&#22260;&#22270;-6002&amp;108306.png" TargetMode="External"/><Relationship Id="rId28" Type="http://schemas.openxmlformats.org/officeDocument/2006/relationships/slideLayout" Target="../slideLayouts/slideLayout17.xml"/><Relationship Id="rId27" Type="http://schemas.openxmlformats.org/officeDocument/2006/relationships/tags" Target="../tags/tag171.xml"/><Relationship Id="rId26" Type="http://schemas.openxmlformats.org/officeDocument/2006/relationships/tags" Target="../tags/tag170.xml"/><Relationship Id="rId25" Type="http://schemas.openxmlformats.org/officeDocument/2006/relationships/tags" Target="../tags/tag169.xml"/><Relationship Id="rId24" Type="http://schemas.openxmlformats.org/officeDocument/2006/relationships/tags" Target="../tags/tag168.xml"/><Relationship Id="rId23" Type="http://schemas.openxmlformats.org/officeDocument/2006/relationships/tags" Target="../tags/tag167.xml"/><Relationship Id="rId22" Type="http://schemas.openxmlformats.org/officeDocument/2006/relationships/image" Target="../media/image15.jpeg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image" Target="../media/image6.png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image" Target="../media/image14.jpeg"/><Relationship Id="rId15" Type="http://schemas.openxmlformats.org/officeDocument/2006/relationships/tags" Target="../tags/tag161.xml"/><Relationship Id="rId14" Type="http://schemas.openxmlformats.org/officeDocument/2006/relationships/image" Target="../media/image13.jpeg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6" Type="http://schemas.openxmlformats.org/officeDocument/2006/relationships/slideLayout" Target="../slideLayouts/slideLayout17.xml"/><Relationship Id="rId15" Type="http://schemas.openxmlformats.org/officeDocument/2006/relationships/tags" Target="../tags/tag184.xml"/><Relationship Id="rId14" Type="http://schemas.openxmlformats.org/officeDocument/2006/relationships/image" Target="../media/image5.png"/><Relationship Id="rId13" Type="http://schemas.openxmlformats.org/officeDocument/2006/relationships/image" Target="../media/image16.jpeg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tags" Target="../tags/tag17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image" Target="../media/image18.jpeg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195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tags" Target="../tags/tag1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 idx="14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疼痛照护技术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疼痛的表现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609603"/>
            <a:ext cx="5016499" cy="1524003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生理方面的表现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09600" y="2946400"/>
            <a:ext cx="4953000" cy="3302000"/>
            <a:chOff x="960" y="4640"/>
            <a:chExt cx="7800" cy="5200"/>
          </a:xfrm>
        </p:grpSpPr>
        <p:sp>
          <p:nvSpPr>
            <p:cNvPr id="3" name="任意多边形 2"/>
            <p:cNvSpPr/>
            <p:nvPr>
              <p:custDataLst>
                <p:tags r:id="rId2"/>
              </p:custDataLst>
            </p:nvPr>
          </p:nvSpPr>
          <p:spPr>
            <a:xfrm>
              <a:off x="960" y="4640"/>
              <a:ext cx="80" cy="2241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200" y="4640"/>
              <a:ext cx="33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心率变化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200" y="5440"/>
              <a:ext cx="33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疼痛可导致交感神经系统激活，引起心率加快或不规则。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任意多边形 5"/>
            <p:cNvSpPr/>
            <p:nvPr>
              <p:custDataLst>
                <p:tags r:id="rId5"/>
              </p:custDataLst>
            </p:nvPr>
          </p:nvSpPr>
          <p:spPr>
            <a:xfrm>
              <a:off x="960" y="760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1200" y="7600"/>
              <a:ext cx="33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肌肉紧张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1200" y="8400"/>
              <a:ext cx="33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疼痛时，身体会本能地使相关肌肉群紧张，以保护受伤部位。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8"/>
              </p:custDataLst>
            </p:nvPr>
          </p:nvSpPr>
          <p:spPr>
            <a:xfrm>
              <a:off x="5160" y="4640"/>
              <a:ext cx="81" cy="2241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5400" y="4640"/>
              <a:ext cx="33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血压升高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5400" y="5440"/>
              <a:ext cx="33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强烈的疼痛感会刺激身体释放应激激素，导致血压上升。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1"/>
              </p:custDataLst>
            </p:nvPr>
          </p:nvSpPr>
          <p:spPr>
            <a:xfrm>
              <a:off x="5160" y="7600"/>
              <a:ext cx="81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5400" y="7600"/>
              <a:ext cx="33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呼吸频率改变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5400" y="8400"/>
              <a:ext cx="33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疼痛可引起呼吸模式的改变，表现为呼吸急促或浅呼吸。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5" name="图片 14" descr="C:/Users/mingsheng111035/AppData/Roaming/Kingsoft/office6/wppai/generateppt/68f765134bbda91ba4b67a11e72bfded.jpg68f765134bbda91ba4b67a11e72bfded"/>
          <p:cNvPicPr preferRelativeResize="0"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1469" r="1234"/>
          <a:stretch>
            <a:fillRect/>
          </a:stretch>
        </p:blipFill>
        <p:spPr>
          <a:xfrm>
            <a:off x="6096003" y="609603"/>
            <a:ext cx="5486400" cy="5638800"/>
          </a:xfrm>
          <a:custGeom>
            <a:avLst/>
            <a:gdLst>
              <a:gd name="connisteX0" fmla="*/ 0 w 5486400"/>
              <a:gd name="connsiteY0" fmla="*/ 203197 h 5638803"/>
              <a:gd name="connisteX1" fmla="*/ 203197 w 5486400"/>
              <a:gd name="connsiteY1" fmla="*/ 0 h 5638803"/>
              <a:gd name="connisteX2" fmla="*/ 5283202 w 5486400"/>
              <a:gd name="connsiteY2" fmla="*/ 0 h 5638803"/>
              <a:gd name="connisteX3" fmla="*/ 5486400 w 5486400"/>
              <a:gd name="connsiteY3" fmla="*/ 203197 h 5638803"/>
              <a:gd name="connisteX4" fmla="*/ 5486400 w 5486400"/>
              <a:gd name="connsiteY4" fmla="*/ 5435595 h 5638803"/>
              <a:gd name="connisteX5" fmla="*/ 5283202 w 5486400"/>
              <a:gd name="connsiteY5" fmla="*/ 5638803 h 5638803"/>
              <a:gd name="connisteX6" fmla="*/ 203197 w 5486400"/>
              <a:gd name="connsiteY6" fmla="*/ 5638803 h 5638803"/>
              <a:gd name="connisteX7" fmla="*/ 0 w 5486400"/>
              <a:gd name="connsiteY7" fmla="*/ 5435595 h 5638803"/>
              <a:gd name="connisteX8" fmla="*/ 0 w 5486400"/>
              <a:gd name="connsiteY8" fmla="*/ 203197 h 5638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3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5283202" y="0"/>
                </a:lnTo>
                <a:cubicBezTo>
                  <a:pt x="5395426" y="0"/>
                  <a:pt x="5486400" y="90974"/>
                  <a:pt x="5486400" y="203198"/>
                </a:cubicBezTo>
                <a:lnTo>
                  <a:pt x="5486400" y="5435596"/>
                </a:lnTo>
                <a:cubicBezTo>
                  <a:pt x="5486400" y="5547829"/>
                  <a:pt x="5395426" y="5638803"/>
                  <a:pt x="5283202" y="5638803"/>
                </a:cubicBezTo>
                <a:lnTo>
                  <a:pt x="203198" y="5638803"/>
                </a:lnTo>
                <a:cubicBezTo>
                  <a:pt x="90974" y="5638803"/>
                  <a:pt x="0" y="5547829"/>
                  <a:pt x="0" y="5435596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16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18" name="矩形 17"/>
          <p:cNvSpPr/>
          <p:nvPr>
            <p:custDataLst>
              <p:tags r:id="rId17"/>
            </p:custDataLst>
          </p:nvPr>
        </p:nvSpPr>
        <p:spPr>
          <a:xfrm>
            <a:off x="11277597" y="2565404"/>
            <a:ext cx="914400" cy="1727200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0" y="0"/>
            <a:ext cx="4457700" cy="6858000"/>
          </a:xfrm>
          <a:custGeom>
            <a:avLst/>
            <a:gdLst>
              <a:gd name="connisteX0" fmla="*/ 0 w 4457700"/>
              <a:gd name="connsiteY0" fmla="*/ 0 h 6858000"/>
              <a:gd name="connisteX1" fmla="*/ 4457700 w 4457700"/>
              <a:gd name="connsiteY1" fmla="*/ 0 h 6858000"/>
              <a:gd name="connisteX2" fmla="*/ 3151735 w 4457700"/>
              <a:gd name="connsiteY2" fmla="*/ 6858000 h 6858000"/>
              <a:gd name="connisteX3" fmla="*/ 0 w 4457700"/>
              <a:gd name="connsiteY3" fmla="*/ 6858000 h 6858000"/>
              <a:gd name="connisteX4" fmla="*/ 0 w 44577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457700" h="6858000">
                <a:moveTo>
                  <a:pt x="0" y="0"/>
                </a:moveTo>
                <a:lnTo>
                  <a:pt x="4457700" y="0"/>
                </a:lnTo>
                <a:lnTo>
                  <a:pt x="315173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27" y="4114791"/>
            <a:ext cx="3077210" cy="2743200"/>
          </a:xfrm>
          <a:custGeom>
            <a:avLst/>
            <a:gdLst>
              <a:gd name="connisteX0" fmla="*/ 2930487 w 3077358"/>
              <a:gd name="connsiteY0" fmla="*/ 1776020 h 2743209"/>
              <a:gd name="connisteX1" fmla="*/ 3036722 w 3077358"/>
              <a:gd name="connsiteY1" fmla="*/ 2188652 h 2743209"/>
              <a:gd name="connisteX2" fmla="*/ 2717770 w 3077358"/>
              <a:gd name="connsiteY2" fmla="*/ 2743209 h 2743209"/>
              <a:gd name="connisteX3" fmla="*/ 0 w 3077358"/>
              <a:gd name="connsiteY3" fmla="*/ 2743209 h 2743209"/>
              <a:gd name="connisteX4" fmla="*/ 0 w 3077358"/>
              <a:gd name="connsiteY4" fmla="*/ 0 h 2743209"/>
              <a:gd name="connisteX5" fmla="*/ 2930487 w 3077358"/>
              <a:gd name="connsiteY5" fmla="*/ 1776020 h 274320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077358" h="2743209">
                <a:moveTo>
                  <a:pt x="2930487" y="1776021"/>
                </a:moveTo>
                <a:cubicBezTo>
                  <a:pt x="3072119" y="1861856"/>
                  <a:pt x="3119302" y="2045092"/>
                  <a:pt x="3036722" y="2188653"/>
                </a:cubicBezTo>
                <a:lnTo>
                  <a:pt x="2717771" y="2743209"/>
                </a:lnTo>
                <a:lnTo>
                  <a:pt x="0" y="2743209"/>
                </a:lnTo>
                <a:lnTo>
                  <a:pt x="0" y="0"/>
                </a:lnTo>
                <a:lnTo>
                  <a:pt x="2930487" y="1776021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0" y="4904403"/>
            <a:ext cx="2380615" cy="1953260"/>
          </a:xfrm>
          <a:custGeom>
            <a:avLst/>
            <a:gdLst>
              <a:gd name="connisteX0" fmla="*/ 2228676 w 2381125"/>
              <a:gd name="connsiteY0" fmla="*/ 1175113 h 1953597"/>
              <a:gd name="connisteX1" fmla="*/ 2341001 w 2381125"/>
              <a:gd name="connsiteY1" fmla="*/ 1590150 h 1953597"/>
              <a:gd name="connisteX2" fmla="*/ 2133596 w 2381125"/>
              <a:gd name="connsiteY2" fmla="*/ 1953588 h 1953597"/>
              <a:gd name="connisteX3" fmla="*/ 0 w 2381125"/>
              <a:gd name="connsiteY3" fmla="*/ 1953588 h 1953597"/>
              <a:gd name="connisteX4" fmla="*/ 0 w 2381125"/>
              <a:gd name="connsiteY4" fmla="*/ 99422 h 1953597"/>
              <a:gd name="connisteX5" fmla="*/ 231142 w 2381125"/>
              <a:gd name="connsiteY5" fmla="*/ 21835 h 1953597"/>
              <a:gd name="connisteX6" fmla="*/ 2228676 w 2381125"/>
              <a:gd name="connsiteY6" fmla="*/ 1175113 h 19535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381125" h="1953597">
                <a:moveTo>
                  <a:pt x="2228676" y="1175114"/>
                </a:moveTo>
                <a:cubicBezTo>
                  <a:pt x="2373938" y="1258982"/>
                  <a:pt x="2424138" y="1444469"/>
                  <a:pt x="2341001" y="1590151"/>
                </a:cubicBezTo>
                <a:lnTo>
                  <a:pt x="2133597" y="1953588"/>
                </a:lnTo>
                <a:lnTo>
                  <a:pt x="0" y="1953588"/>
                </a:lnTo>
                <a:lnTo>
                  <a:pt x="0" y="99423"/>
                </a:lnTo>
                <a:cubicBezTo>
                  <a:pt x="38048" y="9318"/>
                  <a:pt x="146441" y="-27066"/>
                  <a:pt x="231142" y="21836"/>
                </a:cubicBezTo>
                <a:lnTo>
                  <a:pt x="2228676" y="1175114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4"/>
            </p:custDataLst>
          </p:nvPr>
        </p:nvSpPr>
        <p:spPr>
          <a:xfrm>
            <a:off x="0" y="5638803"/>
            <a:ext cx="1688465" cy="1219200"/>
          </a:xfrm>
          <a:custGeom>
            <a:avLst/>
            <a:gdLst>
              <a:gd name="connisteX0" fmla="*/ 1536932 w 1689097"/>
              <a:gd name="connsiteY0" fmla="*/ 625870 h 1219196"/>
              <a:gd name="connisteX1" fmla="*/ 1646706 w 1689097"/>
              <a:gd name="connsiteY1" fmla="*/ 1043842 h 1219196"/>
              <a:gd name="connisteX2" fmla="*/ 1542949 w 1689097"/>
              <a:gd name="connsiteY2" fmla="*/ 1219196 h 1219196"/>
              <a:gd name="connisteX3" fmla="*/ 0 w 1689097"/>
              <a:gd name="connsiteY3" fmla="*/ 1219196 h 1219196"/>
              <a:gd name="connisteX4" fmla="*/ 0 w 1689097"/>
              <a:gd name="connsiteY4" fmla="*/ 326230 h 1219196"/>
              <a:gd name="connisteX5" fmla="*/ 111291 w 1689097"/>
              <a:gd name="connsiteY5" fmla="*/ 145023 h 1219196"/>
              <a:gd name="connisteX6" fmla="*/ 522707 w 1689097"/>
              <a:gd name="connsiteY6" fmla="*/ 40773 h 1219196"/>
              <a:gd name="connisteX7" fmla="*/ 1536932 w 1689097"/>
              <a:gd name="connsiteY7" fmla="*/ 625870 h 12191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pathLst>
              <a:path w="1689098" h="1219197">
                <a:moveTo>
                  <a:pt x="1536933" y="625870"/>
                </a:moveTo>
                <a:cubicBezTo>
                  <a:pt x="1683511" y="710425"/>
                  <a:pt x="1732843" y="898261"/>
                  <a:pt x="1646706" y="1043842"/>
                </a:cubicBezTo>
                <a:lnTo>
                  <a:pt x="1542949" y="1219197"/>
                </a:lnTo>
                <a:lnTo>
                  <a:pt x="0" y="1219197"/>
                </a:lnTo>
                <a:lnTo>
                  <a:pt x="0" y="326230"/>
                </a:lnTo>
                <a:lnTo>
                  <a:pt x="111292" y="145024"/>
                </a:lnTo>
                <a:cubicBezTo>
                  <a:pt x="197520" y="4645"/>
                  <a:pt x="379951" y="-41587"/>
                  <a:pt x="522708" y="40773"/>
                </a:cubicBezTo>
                <a:lnTo>
                  <a:pt x="1536933" y="62587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C:/Users/mingsheng111035/AppData/Roaming/Kingsoft/office6/wppai/generateppt/9eae9c53eb851a941f7642d8f1c434f1.jpg9eae9c53eb851a941f7642d8f1c434f1"/>
          <p:cNvPicPr preferRelativeResize="0"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2703"/>
          <a:stretch>
            <a:fillRect/>
          </a:stretch>
        </p:blipFill>
        <p:spPr>
          <a:xfrm>
            <a:off x="609602" y="609603"/>
            <a:ext cx="5486400" cy="5638800"/>
          </a:xfrm>
          <a:custGeom>
            <a:avLst/>
            <a:gdLst>
              <a:gd name="connisteX0" fmla="*/ 0 w 5486400"/>
              <a:gd name="connsiteY0" fmla="*/ 203197 h 5638803"/>
              <a:gd name="connisteX1" fmla="*/ 203197 w 5486400"/>
              <a:gd name="connsiteY1" fmla="*/ 0 h 5638803"/>
              <a:gd name="connisteX2" fmla="*/ 5283202 w 5486400"/>
              <a:gd name="connsiteY2" fmla="*/ 0 h 5638803"/>
              <a:gd name="connisteX3" fmla="*/ 5486400 w 5486400"/>
              <a:gd name="connsiteY3" fmla="*/ 203197 h 5638803"/>
              <a:gd name="connisteX4" fmla="*/ 5486400 w 5486400"/>
              <a:gd name="connsiteY4" fmla="*/ 5435595 h 5638803"/>
              <a:gd name="connisteX5" fmla="*/ 5283202 w 5486400"/>
              <a:gd name="connsiteY5" fmla="*/ 5638803 h 5638803"/>
              <a:gd name="connisteX6" fmla="*/ 203197 w 5486400"/>
              <a:gd name="connsiteY6" fmla="*/ 5638803 h 5638803"/>
              <a:gd name="connisteX7" fmla="*/ 0 w 5486400"/>
              <a:gd name="connsiteY7" fmla="*/ 5435595 h 5638803"/>
              <a:gd name="connisteX8" fmla="*/ 0 w 5486400"/>
              <a:gd name="connsiteY8" fmla="*/ 203197 h 5638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3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5283202" y="0"/>
                </a:lnTo>
                <a:cubicBezTo>
                  <a:pt x="5395426" y="0"/>
                  <a:pt x="5486400" y="90974"/>
                  <a:pt x="5486400" y="203198"/>
                </a:cubicBezTo>
                <a:lnTo>
                  <a:pt x="5486400" y="5435596"/>
                </a:lnTo>
                <a:cubicBezTo>
                  <a:pt x="5486400" y="5547829"/>
                  <a:pt x="5395426" y="5638803"/>
                  <a:pt x="5283202" y="5638803"/>
                </a:cubicBezTo>
                <a:lnTo>
                  <a:pt x="203198" y="5638803"/>
                </a:lnTo>
                <a:cubicBezTo>
                  <a:pt x="90974" y="5638803"/>
                  <a:pt x="0" y="5547829"/>
                  <a:pt x="0" y="5435596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705597" y="609603"/>
            <a:ext cx="5016499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心理方面的表现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705600" y="2286000"/>
            <a:ext cx="4953000" cy="3962400"/>
            <a:chOff x="10560" y="3600"/>
            <a:chExt cx="7800" cy="6240"/>
          </a:xfrm>
        </p:grpSpPr>
        <p:sp>
          <p:nvSpPr>
            <p:cNvPr id="10" name="任意多边形 9"/>
            <p:cNvSpPr/>
            <p:nvPr>
              <p:custDataLst>
                <p:tags r:id="rId9"/>
              </p:custDataLst>
            </p:nvPr>
          </p:nvSpPr>
          <p:spPr>
            <a:xfrm>
              <a:off x="10560" y="3600"/>
              <a:ext cx="81" cy="1759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>
              <p:custDataLst>
                <p:tags r:id="rId10"/>
              </p:custDataLst>
            </p:nvPr>
          </p:nvSpPr>
          <p:spPr>
            <a:xfrm>
              <a:off x="10560" y="5840"/>
              <a:ext cx="81" cy="1760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10800" y="3600"/>
              <a:ext cx="75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情绪波动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10800" y="4400"/>
              <a:ext cx="752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疼痛患者可能会出现情绪不稳定，如焦虑、抑郁或易怒，影响日常生活和人际关系。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3"/>
              </p:custDataLst>
            </p:nvPr>
          </p:nvSpPr>
          <p:spPr>
            <a:xfrm>
              <a:off x="10560" y="8080"/>
              <a:ext cx="81" cy="1760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10800" y="5840"/>
              <a:ext cx="75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睡眠障碍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10800" y="6640"/>
              <a:ext cx="752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持续的疼痛会导致患者难以入睡或睡眠质量下降，进而影响心理健康和生活质量。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6"/>
              </p:custDataLst>
            </p:nvPr>
          </p:nvSpPr>
          <p:spPr>
            <a:xfrm>
              <a:off x="10800" y="8080"/>
              <a:ext cx="75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认知功能受损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7"/>
              </p:custDataLst>
            </p:nvPr>
          </p:nvSpPr>
          <p:spPr>
            <a:xfrm>
              <a:off x="10800" y="8880"/>
              <a:ext cx="752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长期疼痛可能会影响注意力、记忆力和决策能力，导致认知功能下降。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mingsheng111035/AppData/Local/Temp/figmazip/slide_148b9ae2222e94ce\datas\氛围图-6002&amp;50330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行为方面的表现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C:/Users/mingsheng111035/AppData/Roaming/Kingsoft/office6/wppai/generateppt/24b57483-5e44-46cc-9f1c-858ad5186995.jpg24b57483-5e44-46cc-9f1c-858ad5186995"/>
          <p:cNvPicPr preferRelativeResize="0"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r="1235"/>
          <a:stretch>
            <a:fillRect/>
          </a:stretch>
        </p:blipFill>
        <p:spPr>
          <a:xfrm>
            <a:off x="609603" y="1828800"/>
            <a:ext cx="10972800" cy="2844165"/>
          </a:xfrm>
          <a:custGeom>
            <a:avLst/>
            <a:gdLst>
              <a:gd name="connisteX0" fmla="*/ 0 w 10972800"/>
              <a:gd name="connsiteY0" fmla="*/ 203197 h 2844798"/>
              <a:gd name="connisteX1" fmla="*/ 203197 w 10972800"/>
              <a:gd name="connsiteY1" fmla="*/ 0 h 2844798"/>
              <a:gd name="connisteX2" fmla="*/ 10769602 w 10972800"/>
              <a:gd name="connsiteY2" fmla="*/ 0 h 2844798"/>
              <a:gd name="connisteX3" fmla="*/ 10972800 w 10972800"/>
              <a:gd name="connsiteY3" fmla="*/ 203197 h 2844798"/>
              <a:gd name="connisteX4" fmla="*/ 10972800 w 10972800"/>
              <a:gd name="connsiteY4" fmla="*/ 2641601 h 2844798"/>
              <a:gd name="connisteX5" fmla="*/ 10769602 w 10972800"/>
              <a:gd name="connsiteY5" fmla="*/ 2844798 h 2844798"/>
              <a:gd name="connisteX6" fmla="*/ 203197 w 10972800"/>
              <a:gd name="connsiteY6" fmla="*/ 2844798 h 2844798"/>
              <a:gd name="connisteX7" fmla="*/ 0 w 10972800"/>
              <a:gd name="connsiteY7" fmla="*/ 2641601 h 2844798"/>
              <a:gd name="connisteX8" fmla="*/ 0 w 10972800"/>
              <a:gd name="connsiteY8" fmla="*/ 203197 h 28447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799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10769602" y="0"/>
                </a:lnTo>
                <a:cubicBezTo>
                  <a:pt x="10881826" y="0"/>
                  <a:pt x="10972800" y="90974"/>
                  <a:pt x="10972800" y="203198"/>
                </a:cubicBezTo>
                <a:lnTo>
                  <a:pt x="10972800" y="2641601"/>
                </a:lnTo>
                <a:cubicBezTo>
                  <a:pt x="10972800" y="2753825"/>
                  <a:pt x="10881826" y="2844799"/>
                  <a:pt x="10769602" y="2844799"/>
                </a:cubicBezTo>
                <a:lnTo>
                  <a:pt x="203198" y="2844799"/>
                </a:lnTo>
                <a:cubicBezTo>
                  <a:pt x="90974" y="2844799"/>
                  <a:pt x="0" y="2753825"/>
                  <a:pt x="0" y="2641601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609600" y="5130800"/>
            <a:ext cx="9220200" cy="1117600"/>
            <a:chOff x="960" y="8080"/>
            <a:chExt cx="14520" cy="1760"/>
          </a:xfrm>
        </p:grpSpPr>
        <p:sp>
          <p:nvSpPr>
            <p:cNvPr id="8" name="任意多边形 7"/>
            <p:cNvSpPr/>
            <p:nvPr>
              <p:custDataLst>
                <p:tags r:id="rId9"/>
              </p:custDataLst>
            </p:nvPr>
          </p:nvSpPr>
          <p:spPr>
            <a:xfrm>
              <a:off x="960" y="8080"/>
              <a:ext cx="80" cy="1760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>
              <p:custDataLst>
                <p:tags r:id="rId10"/>
              </p:custDataLst>
            </p:nvPr>
          </p:nvSpPr>
          <p:spPr>
            <a:xfrm>
              <a:off x="8520" y="8080"/>
              <a:ext cx="80" cy="1760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1200" y="8080"/>
              <a:ext cx="6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面部表情变化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2"/>
              </p:custDataLst>
            </p:nvPr>
          </p:nvSpPr>
          <p:spPr>
            <a:xfrm>
              <a:off x="1200" y="8880"/>
              <a:ext cx="668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疼痛患者常通过皱眉、紧闭双眼等面部表情来表达痛苦。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8760" y="8080"/>
              <a:ext cx="6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活动受限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8760" y="8880"/>
              <a:ext cx="668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疼痛导致的活动受限，如行走困难、避免使用患肢等，是行为表现之一。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疼痛照护措施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mingsheng111035/AppData/Local/Temp/figmazip/slide_7dd38be71610992f\datas\氛围图-6002&amp;16644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0" y="0"/>
            <a:ext cx="18288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4384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疼痛评估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438400" y="2057400"/>
            <a:ext cx="9220200" cy="3962400"/>
            <a:chOff x="3840" y="3240"/>
            <a:chExt cx="14520" cy="6240"/>
          </a:xfrm>
        </p:grpSpPr>
        <p:pic>
          <p:nvPicPr>
            <p:cNvPr id="4" name="图片 3" descr="C:/Users/mingsheng111035/AppData/Roaming/Kingsoft/office6/wppai/generateppt/caa29117-4ce8-4837-99b8-bc66b14905fd.jpgcaa29117-4ce8-4837-99b8-bc66b14905fd"/>
            <p:cNvPicPr preferRelativeResize="0"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3840" y="3240"/>
              <a:ext cx="1440" cy="1440"/>
            </a:xfrm>
            <a:custGeom>
              <a:avLst/>
              <a:gdLst>
                <a:gd name="connisteX0" fmla="*/ 0 w 914400"/>
                <a:gd name="connsiteY0" fmla="*/ 457200 h 914400"/>
                <a:gd name="connisteX1" fmla="*/ 457200 w 914400"/>
                <a:gd name="connsiteY1" fmla="*/ 0 h 914400"/>
                <a:gd name="connisteX2" fmla="*/ 457200 w 914400"/>
                <a:gd name="connsiteY2" fmla="*/ 0 h 914400"/>
                <a:gd name="connisteX3" fmla="*/ 914400 w 914400"/>
                <a:gd name="connsiteY3" fmla="*/ 457200 h 914400"/>
                <a:gd name="connisteX4" fmla="*/ 914400 w 914400"/>
                <a:gd name="connsiteY4" fmla="*/ 457200 h 914400"/>
                <a:gd name="connisteX5" fmla="*/ 457200 w 914400"/>
                <a:gd name="connsiteY5" fmla="*/ 914400 h 914400"/>
                <a:gd name="connisteX6" fmla="*/ 457200 w 914400"/>
                <a:gd name="connsiteY6" fmla="*/ 914400 h 914400"/>
                <a:gd name="connisteX7" fmla="*/ 0 w 914400"/>
                <a:gd name="connsiteY7" fmla="*/ 457200 h 914400"/>
                <a:gd name="connisteX8" fmla="*/ 0 w 914400"/>
                <a:gd name="connsiteY8" fmla="*/ 457200 h 914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" h="914400">
                  <a:moveTo>
                    <a:pt x="0" y="457200"/>
                  </a:moveTo>
                  <a:cubicBezTo>
                    <a:pt x="0" y="204698"/>
                    <a:pt x="204698" y="0"/>
                    <a:pt x="457200" y="0"/>
                  </a:cubicBezTo>
                  <a:lnTo>
                    <a:pt x="457200" y="0"/>
                  </a:lnTo>
                  <a:cubicBezTo>
                    <a:pt x="709702" y="0"/>
                    <a:pt x="914400" y="204698"/>
                    <a:pt x="914400" y="457200"/>
                  </a:cubicBezTo>
                  <a:lnTo>
                    <a:pt x="914400" y="457200"/>
                  </a:lnTo>
                  <a:cubicBezTo>
                    <a:pt x="914400" y="709702"/>
                    <a:pt x="709702" y="914400"/>
                    <a:pt x="457200" y="914400"/>
                  </a:cubicBezTo>
                  <a:lnTo>
                    <a:pt x="457200" y="914400"/>
                  </a:lnTo>
                  <a:cubicBezTo>
                    <a:pt x="204698" y="914400"/>
                    <a:pt x="0" y="709702"/>
                    <a:pt x="0" y="457200"/>
                  </a:cubicBezTo>
                  <a:lnTo>
                    <a:pt x="0" y="45720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pic>
          <p:nvPicPr>
            <p:cNvPr id="9" name="图片 8" descr="C:/Users/mingsheng111035/AppData/Roaming/Kingsoft/office6/wppai/generateppt/e7653ac9-9a97-423a-841e-11dcab2cec1a.jpge7653ac9-9a97-423a-841e-11dcab2cec1a"/>
            <p:cNvPicPr preferRelativeResize="0"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>
            <a:xfrm>
              <a:off x="3840" y="6840"/>
              <a:ext cx="1440" cy="1440"/>
            </a:xfrm>
            <a:custGeom>
              <a:avLst/>
              <a:gdLst>
                <a:gd name="connisteX0" fmla="*/ 0 w 914400"/>
                <a:gd name="connsiteY0" fmla="*/ 457200 h 914400"/>
                <a:gd name="connisteX1" fmla="*/ 457200 w 914400"/>
                <a:gd name="connsiteY1" fmla="*/ 0 h 914400"/>
                <a:gd name="connisteX2" fmla="*/ 457200 w 914400"/>
                <a:gd name="connsiteY2" fmla="*/ 0 h 914400"/>
                <a:gd name="connisteX3" fmla="*/ 914400 w 914400"/>
                <a:gd name="connsiteY3" fmla="*/ 457200 h 914400"/>
                <a:gd name="connisteX4" fmla="*/ 914400 w 914400"/>
                <a:gd name="connsiteY4" fmla="*/ 457200 h 914400"/>
                <a:gd name="connisteX5" fmla="*/ 457200 w 914400"/>
                <a:gd name="connsiteY5" fmla="*/ 914400 h 914400"/>
                <a:gd name="connisteX6" fmla="*/ 457200 w 914400"/>
                <a:gd name="connsiteY6" fmla="*/ 914400 h 914400"/>
                <a:gd name="connisteX7" fmla="*/ 0 w 914400"/>
                <a:gd name="connsiteY7" fmla="*/ 457200 h 914400"/>
                <a:gd name="connisteX8" fmla="*/ 0 w 914400"/>
                <a:gd name="connsiteY8" fmla="*/ 457200 h 914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" h="914400">
                  <a:moveTo>
                    <a:pt x="0" y="457200"/>
                  </a:moveTo>
                  <a:cubicBezTo>
                    <a:pt x="0" y="204698"/>
                    <a:pt x="204698" y="0"/>
                    <a:pt x="457200" y="0"/>
                  </a:cubicBezTo>
                  <a:lnTo>
                    <a:pt x="457200" y="0"/>
                  </a:lnTo>
                  <a:cubicBezTo>
                    <a:pt x="709702" y="0"/>
                    <a:pt x="914400" y="204698"/>
                    <a:pt x="914400" y="457200"/>
                  </a:cubicBezTo>
                  <a:lnTo>
                    <a:pt x="914400" y="457200"/>
                  </a:lnTo>
                  <a:cubicBezTo>
                    <a:pt x="914400" y="709702"/>
                    <a:pt x="709702" y="914400"/>
                    <a:pt x="457200" y="914400"/>
                  </a:cubicBezTo>
                  <a:lnTo>
                    <a:pt x="457200" y="914400"/>
                  </a:lnTo>
                  <a:cubicBezTo>
                    <a:pt x="204698" y="914400"/>
                    <a:pt x="0" y="709702"/>
                    <a:pt x="0" y="457200"/>
                  </a:cubicBezTo>
                  <a:lnTo>
                    <a:pt x="0" y="45720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7" name="文本框 6"/>
            <p:cNvSpPr txBox="1"/>
            <p:nvPr>
              <p:custDataLst>
                <p:tags r:id="rId10"/>
              </p:custDataLst>
            </p:nvPr>
          </p:nvSpPr>
          <p:spPr>
            <a:xfrm>
              <a:off x="5680" y="3240"/>
              <a:ext cx="52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2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视觉模拟评分法（</a:t>
              </a:r>
              <a:r>
                <a:rPr lang="zh-CN" altLang="en-US" sz="22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VAS）</a:t>
              </a:r>
              <a:endParaRPr lang="zh-CN" altLang="en-US" sz="22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4" name="图片 13" descr="C:/Users/mingsheng111035/AppData/Roaming/Kingsoft/office6/wppai/generateppt/d55fba30-2f24-47b3-a88f-290464eba0e7.jpgd55fba30-2f24-47b3-a88f-290464eba0e7"/>
            <p:cNvPicPr preferRelativeResize="0"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>
            <a:xfrm>
              <a:off x="11280" y="3240"/>
              <a:ext cx="1440" cy="1440"/>
            </a:xfrm>
            <a:custGeom>
              <a:avLst/>
              <a:gdLst>
                <a:gd name="connisteX0" fmla="*/ 0 w 914400"/>
                <a:gd name="connsiteY0" fmla="*/ 457200 h 914400"/>
                <a:gd name="connisteX1" fmla="*/ 457200 w 914400"/>
                <a:gd name="connsiteY1" fmla="*/ 0 h 914400"/>
                <a:gd name="connisteX2" fmla="*/ 457200 w 914400"/>
                <a:gd name="connsiteY2" fmla="*/ 0 h 914400"/>
                <a:gd name="connisteX3" fmla="*/ 914400 w 914400"/>
                <a:gd name="connsiteY3" fmla="*/ 457200 h 914400"/>
                <a:gd name="connisteX4" fmla="*/ 914400 w 914400"/>
                <a:gd name="connsiteY4" fmla="*/ 457200 h 914400"/>
                <a:gd name="connisteX5" fmla="*/ 457200 w 914400"/>
                <a:gd name="connsiteY5" fmla="*/ 914400 h 914400"/>
                <a:gd name="connisteX6" fmla="*/ 457200 w 914400"/>
                <a:gd name="connsiteY6" fmla="*/ 914400 h 914400"/>
                <a:gd name="connisteX7" fmla="*/ 0 w 914400"/>
                <a:gd name="connsiteY7" fmla="*/ 457200 h 914400"/>
                <a:gd name="connisteX8" fmla="*/ 0 w 914400"/>
                <a:gd name="connsiteY8" fmla="*/ 457200 h 914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" h="914400">
                  <a:moveTo>
                    <a:pt x="0" y="457200"/>
                  </a:moveTo>
                  <a:cubicBezTo>
                    <a:pt x="0" y="204698"/>
                    <a:pt x="204698" y="0"/>
                    <a:pt x="457200" y="0"/>
                  </a:cubicBezTo>
                  <a:lnTo>
                    <a:pt x="457200" y="0"/>
                  </a:lnTo>
                  <a:cubicBezTo>
                    <a:pt x="709702" y="0"/>
                    <a:pt x="914400" y="204698"/>
                    <a:pt x="914400" y="457200"/>
                  </a:cubicBezTo>
                  <a:lnTo>
                    <a:pt x="914400" y="457200"/>
                  </a:lnTo>
                  <a:cubicBezTo>
                    <a:pt x="914400" y="709702"/>
                    <a:pt x="709702" y="914400"/>
                    <a:pt x="457200" y="914400"/>
                  </a:cubicBezTo>
                  <a:lnTo>
                    <a:pt x="457200" y="914400"/>
                  </a:lnTo>
                  <a:cubicBezTo>
                    <a:pt x="204698" y="914400"/>
                    <a:pt x="0" y="709702"/>
                    <a:pt x="0" y="457200"/>
                  </a:cubicBezTo>
                  <a:lnTo>
                    <a:pt x="0" y="45720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8" name="文本框 7"/>
            <p:cNvSpPr txBox="1"/>
            <p:nvPr>
              <p:custDataLst>
                <p:tags r:id="rId13"/>
              </p:custDataLst>
            </p:nvPr>
          </p:nvSpPr>
          <p:spPr>
            <a:xfrm>
              <a:off x="5680" y="3960"/>
              <a:ext cx="52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使用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10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厘米长的线段，两端分别代表无痛和极度痛，让患者标出自己的疼痛程度。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9" name="图片 18" descr="C:/Users/mingsheng111035/AppData/Roaming/Kingsoft/office6/wppai/generateppt/320c6647-3afe-44f1-a7f7-e2be32e9202b.jpg320c6647-3afe-44f1-a7f7-e2be32e9202b"/>
            <p:cNvPicPr preferRelativeResize="0"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>
            <a:xfrm>
              <a:off x="11280" y="6840"/>
              <a:ext cx="1440" cy="1440"/>
            </a:xfrm>
            <a:custGeom>
              <a:avLst/>
              <a:gdLst>
                <a:gd name="connisteX0" fmla="*/ 0 w 914400"/>
                <a:gd name="connsiteY0" fmla="*/ 457200 h 914400"/>
                <a:gd name="connisteX1" fmla="*/ 457200 w 914400"/>
                <a:gd name="connsiteY1" fmla="*/ 0 h 914400"/>
                <a:gd name="connisteX2" fmla="*/ 457200 w 914400"/>
                <a:gd name="connsiteY2" fmla="*/ 0 h 914400"/>
                <a:gd name="connisteX3" fmla="*/ 914400 w 914400"/>
                <a:gd name="connsiteY3" fmla="*/ 457200 h 914400"/>
                <a:gd name="connisteX4" fmla="*/ 914400 w 914400"/>
                <a:gd name="connsiteY4" fmla="*/ 457200 h 914400"/>
                <a:gd name="connisteX5" fmla="*/ 457200 w 914400"/>
                <a:gd name="connsiteY5" fmla="*/ 914400 h 914400"/>
                <a:gd name="connisteX6" fmla="*/ 457200 w 914400"/>
                <a:gd name="connsiteY6" fmla="*/ 914400 h 914400"/>
                <a:gd name="connisteX7" fmla="*/ 0 w 914400"/>
                <a:gd name="connsiteY7" fmla="*/ 457200 h 914400"/>
                <a:gd name="connisteX8" fmla="*/ 0 w 914400"/>
                <a:gd name="connsiteY8" fmla="*/ 457200 h 914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" h="914400">
                  <a:moveTo>
                    <a:pt x="0" y="457200"/>
                  </a:moveTo>
                  <a:cubicBezTo>
                    <a:pt x="0" y="204698"/>
                    <a:pt x="204698" y="0"/>
                    <a:pt x="457200" y="0"/>
                  </a:cubicBezTo>
                  <a:lnTo>
                    <a:pt x="457200" y="0"/>
                  </a:lnTo>
                  <a:cubicBezTo>
                    <a:pt x="709702" y="0"/>
                    <a:pt x="914400" y="204698"/>
                    <a:pt x="914400" y="457200"/>
                  </a:cubicBezTo>
                  <a:lnTo>
                    <a:pt x="914400" y="457200"/>
                  </a:lnTo>
                  <a:cubicBezTo>
                    <a:pt x="914400" y="709702"/>
                    <a:pt x="709702" y="914400"/>
                    <a:pt x="457200" y="914400"/>
                  </a:cubicBezTo>
                  <a:lnTo>
                    <a:pt x="457200" y="914400"/>
                  </a:lnTo>
                  <a:cubicBezTo>
                    <a:pt x="204698" y="914400"/>
                    <a:pt x="0" y="709702"/>
                    <a:pt x="0" y="457200"/>
                  </a:cubicBezTo>
                  <a:lnTo>
                    <a:pt x="0" y="45720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2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5680" y="6840"/>
              <a:ext cx="52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2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面部表情疼痛量表（</a:t>
              </a:r>
              <a:r>
                <a:rPr lang="en-US" altLang="zh-CN" sz="22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FPS-R</a:t>
              </a:r>
              <a:r>
                <a:rPr lang="zh-CN" altLang="en-US" sz="22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）</a:t>
              </a:r>
              <a:endParaRPr lang="zh-CN" altLang="en-US" sz="22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7"/>
              </p:custDataLst>
            </p:nvPr>
          </p:nvSpPr>
          <p:spPr>
            <a:xfrm>
              <a:off x="5680" y="7560"/>
              <a:ext cx="52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通过患者选择与疼痛相符的面部表情图片来评估疼痛程度，适用于语言沟通障碍者。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3120" y="3240"/>
              <a:ext cx="52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2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数字评分法（</a:t>
              </a:r>
              <a:r>
                <a:rPr lang="zh-CN" altLang="en-US" sz="22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NRS）</a:t>
              </a:r>
              <a:endParaRPr lang="zh-CN" altLang="en-US" sz="22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3120" y="3960"/>
              <a:ext cx="52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让患者用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到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10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的数字来描述疼痛强度，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为无痛，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10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为最痛，便于量化评估。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20"/>
              </p:custDataLst>
            </p:nvPr>
          </p:nvSpPr>
          <p:spPr>
            <a:xfrm>
              <a:off x="13120" y="6840"/>
              <a:ext cx="52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2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行为疼痛评估工具</a:t>
              </a:r>
              <a:endParaRPr lang="zh-CN" altLang="en-US" sz="22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21"/>
              </p:custDataLst>
            </p:nvPr>
          </p:nvSpPr>
          <p:spPr>
            <a:xfrm>
              <a:off x="13120" y="7560"/>
              <a:ext cx="52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观察患者的行为反应，如呻吟、面部扭曲等非语言信号，来评估疼痛的严重程度。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1365" cy="2286000"/>
          </a:xfrm>
          <a:custGeom>
            <a:avLst/>
            <a:gdLst>
              <a:gd name="connisteX0" fmla="*/ 0 w 12191996"/>
              <a:gd name="connsiteY0" fmla="*/ 0 h 2286000"/>
              <a:gd name="connisteX1" fmla="*/ 12191996 w 12191996"/>
              <a:gd name="connsiteY1" fmla="*/ 0 h 2286000"/>
              <a:gd name="connisteX2" fmla="*/ 12191996 w 12191996"/>
              <a:gd name="connsiteY2" fmla="*/ 1555751 h 2286000"/>
              <a:gd name="connisteX3" fmla="*/ 0 w 12191996"/>
              <a:gd name="connsiteY3" fmla="*/ 2286000 h 2286000"/>
              <a:gd name="connisteX4" fmla="*/ 0 w 12191996"/>
              <a:gd name="connsiteY4" fmla="*/ 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2191997" h="2286000">
                <a:moveTo>
                  <a:pt x="0" y="0"/>
                </a:moveTo>
                <a:lnTo>
                  <a:pt x="12191997" y="0"/>
                </a:lnTo>
                <a:lnTo>
                  <a:pt x="12191997" y="1555751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0" y="0"/>
            <a:ext cx="3098165" cy="1819275"/>
          </a:xfrm>
          <a:custGeom>
            <a:avLst/>
            <a:gdLst>
              <a:gd name="connisteX0" fmla="*/ 2403335 w 3098782"/>
              <a:gd name="connsiteY0" fmla="*/ 1634352 h 1819884"/>
              <a:gd name="connisteX1" fmla="*/ 3098791 w 3098782"/>
              <a:gd name="connsiteY1" fmla="*/ 0 h 1819884"/>
              <a:gd name="connisteX2" fmla="*/ 0 w 3098782"/>
              <a:gd name="connsiteY2" fmla="*/ 0 h 1819884"/>
              <a:gd name="connisteX3" fmla="*/ 0 w 3098782"/>
              <a:gd name="connsiteY3" fmla="*/ 939792 h 1819884"/>
              <a:gd name="connisteX4" fmla="*/ 2003157 w 3098782"/>
              <a:gd name="connsiteY4" fmla="*/ 1795314 h 1819884"/>
              <a:gd name="connisteX5" fmla="*/ 2403335 w 3098782"/>
              <a:gd name="connsiteY5" fmla="*/ 1634352 h 18198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098783" h="1819885">
                <a:moveTo>
                  <a:pt x="2403336" y="1634353"/>
                </a:moveTo>
                <a:lnTo>
                  <a:pt x="3098792" y="0"/>
                </a:lnTo>
                <a:lnTo>
                  <a:pt x="0" y="0"/>
                </a:lnTo>
                <a:lnTo>
                  <a:pt x="0" y="939793"/>
                </a:lnTo>
                <a:lnTo>
                  <a:pt x="2003158" y="1795315"/>
                </a:lnTo>
                <a:cubicBezTo>
                  <a:pt x="2158112" y="1861490"/>
                  <a:pt x="2337362" y="1789389"/>
                  <a:pt x="2403336" y="1634353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0" y="0"/>
            <a:ext cx="2552700" cy="1152525"/>
          </a:xfrm>
          <a:custGeom>
            <a:avLst/>
            <a:gdLst>
              <a:gd name="connisteX0" fmla="*/ 2552703 w 2552703"/>
              <a:gd name="connsiteY0" fmla="*/ 0 h 1152756"/>
              <a:gd name="connisteX1" fmla="*/ 2136879 w 2552703"/>
              <a:gd name="connsiteY1" fmla="*/ 968166 h 1152756"/>
              <a:gd name="connisteX2" fmla="*/ 1736381 w 2552703"/>
              <a:gd name="connsiteY2" fmla="*/ 1127875 h 1152756"/>
              <a:gd name="connisteX3" fmla="*/ 0 w 2552703"/>
              <a:gd name="connsiteY3" fmla="*/ 381003 h 1152756"/>
              <a:gd name="connisteX4" fmla="*/ 0 w 2552703"/>
              <a:gd name="connsiteY4" fmla="*/ 0 h 1152756"/>
              <a:gd name="connisteX5" fmla="*/ 2552703 w 2552703"/>
              <a:gd name="connsiteY5" fmla="*/ 0 h 115275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552703" h="1152757">
                <a:moveTo>
                  <a:pt x="2552703" y="0"/>
                </a:moveTo>
                <a:lnTo>
                  <a:pt x="2136880" y="968167"/>
                </a:lnTo>
                <a:cubicBezTo>
                  <a:pt x="2070430" y="1122901"/>
                  <a:pt x="1891080" y="1194417"/>
                  <a:pt x="1736382" y="1127876"/>
                </a:cubicBezTo>
                <a:lnTo>
                  <a:pt x="0" y="381003"/>
                </a:lnTo>
                <a:lnTo>
                  <a:pt x="0" y="0"/>
                </a:lnTo>
                <a:lnTo>
                  <a:pt x="2552703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4"/>
            </p:custDataLst>
          </p:nvPr>
        </p:nvSpPr>
        <p:spPr>
          <a:xfrm>
            <a:off x="406396" y="0"/>
            <a:ext cx="1588135" cy="483870"/>
          </a:xfrm>
          <a:custGeom>
            <a:avLst/>
            <a:gdLst>
              <a:gd name="connisteX0" fmla="*/ 1587517 w 1587517"/>
              <a:gd name="connsiteY0" fmla="*/ 0 h 484211"/>
              <a:gd name="connisteX1" fmla="*/ 1462153 w 1587517"/>
              <a:gd name="connsiteY1" fmla="*/ 297646 h 484211"/>
              <a:gd name="connisteX2" fmla="*/ 1060146 w 1587517"/>
              <a:gd name="connsiteY2" fmla="*/ 459037 h 484211"/>
              <a:gd name="connisteX3" fmla="*/ 0 w 1587517"/>
              <a:gd name="connsiteY3" fmla="*/ 18 h 484211"/>
              <a:gd name="connisteX4" fmla="*/ 1587517 w 1587517"/>
              <a:gd name="connsiteY4" fmla="*/ 0 h 48421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587517" h="484211">
                <a:moveTo>
                  <a:pt x="1587517" y="0"/>
                </a:moveTo>
                <a:lnTo>
                  <a:pt x="1462153" y="297646"/>
                </a:lnTo>
                <a:cubicBezTo>
                  <a:pt x="1396353" y="453881"/>
                  <a:pt x="1215713" y="526402"/>
                  <a:pt x="1060146" y="459038"/>
                </a:cubicBezTo>
                <a:lnTo>
                  <a:pt x="0" y="18"/>
                </a:lnTo>
                <a:lnTo>
                  <a:pt x="1587517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C:/Users/mingsheng111035/AppData/Roaming/Kingsoft/office6/wppai/generateppt/9b4fa9b6-a628-4f66-8bea-6fe33fd75c6e.jpg9b4fa9b6-a628-4f66-8bea-6fe33fd75c6e"/>
          <p:cNvPicPr preferRelativeResize="0"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962" r="962"/>
          <a:stretch>
            <a:fillRect/>
          </a:stretch>
        </p:blipFill>
        <p:spPr>
          <a:xfrm>
            <a:off x="609603" y="609603"/>
            <a:ext cx="10972800" cy="3251200"/>
          </a:xfrm>
          <a:custGeom>
            <a:avLst/>
            <a:gdLst>
              <a:gd name="connisteX0" fmla="*/ 0 w 10972800"/>
              <a:gd name="connsiteY0" fmla="*/ 203197 h 3251204"/>
              <a:gd name="connisteX1" fmla="*/ 203197 w 10972800"/>
              <a:gd name="connsiteY1" fmla="*/ 0 h 3251204"/>
              <a:gd name="connisteX2" fmla="*/ 10769602 w 10972800"/>
              <a:gd name="connsiteY2" fmla="*/ 0 h 3251204"/>
              <a:gd name="connisteX3" fmla="*/ 10972800 w 10972800"/>
              <a:gd name="connsiteY3" fmla="*/ 203197 h 3251204"/>
              <a:gd name="connisteX4" fmla="*/ 10972800 w 10972800"/>
              <a:gd name="connsiteY4" fmla="*/ 3047996 h 3251204"/>
              <a:gd name="connisteX5" fmla="*/ 10769602 w 10972800"/>
              <a:gd name="connsiteY5" fmla="*/ 3251204 h 3251204"/>
              <a:gd name="connisteX6" fmla="*/ 203197 w 10972800"/>
              <a:gd name="connsiteY6" fmla="*/ 3251204 h 3251204"/>
              <a:gd name="connisteX7" fmla="*/ 0 w 10972800"/>
              <a:gd name="connsiteY7" fmla="*/ 3047996 h 3251204"/>
              <a:gd name="connisteX8" fmla="*/ 0 w 10972800"/>
              <a:gd name="connsiteY8" fmla="*/ 203197 h 32512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251204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10769602" y="0"/>
                </a:lnTo>
                <a:cubicBezTo>
                  <a:pt x="10881826" y="0"/>
                  <a:pt x="10972800" y="90974"/>
                  <a:pt x="10972800" y="203198"/>
                </a:cubicBezTo>
                <a:lnTo>
                  <a:pt x="10972800" y="3047997"/>
                </a:lnTo>
                <a:cubicBezTo>
                  <a:pt x="10972800" y="3160230"/>
                  <a:pt x="10881826" y="3251204"/>
                  <a:pt x="10769602" y="3251204"/>
                </a:cubicBezTo>
                <a:lnTo>
                  <a:pt x="203198" y="3251204"/>
                </a:lnTo>
                <a:cubicBezTo>
                  <a:pt x="90974" y="3251204"/>
                  <a:pt x="0" y="3160230"/>
                  <a:pt x="0" y="3047997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9603" y="4470401"/>
            <a:ext cx="3568702" cy="1524003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疼痛管理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648200" y="4470400"/>
            <a:ext cx="7010400" cy="1778000"/>
            <a:chOff x="7320" y="7040"/>
            <a:chExt cx="11040" cy="2800"/>
          </a:xfrm>
        </p:grpSpPr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320" y="7040"/>
              <a:ext cx="3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药物治疗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7320" y="7920"/>
              <a:ext cx="34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使用止痛药如非甾体抗炎药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(NSAIDs)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和阿片类药物来控制疼痛，减轻患者不适。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11120" y="7040"/>
              <a:ext cx="3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物理治疗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11120" y="7920"/>
              <a:ext cx="34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通过热敷、冷敷、电刺激或按摩等物理方法缓解疼痛，改善患者生活质量。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14920" y="7040"/>
              <a:ext cx="3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心理支持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4920" y="7920"/>
              <a:ext cx="34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提供心理咨询和放松训练，帮助患者应对疼痛带来的情绪压力，增强应对能力。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6921496" y="0"/>
            <a:ext cx="5270500" cy="6858000"/>
          </a:xfrm>
          <a:custGeom>
            <a:avLst/>
            <a:gdLst>
              <a:gd name="connisteX0" fmla="*/ 1797052 w 5270501"/>
              <a:gd name="connsiteY0" fmla="*/ 0 h 6858000"/>
              <a:gd name="connisteX1" fmla="*/ 5270501 w 5270501"/>
              <a:gd name="connsiteY1" fmla="*/ 0 h 6858000"/>
              <a:gd name="connisteX2" fmla="*/ 5270501 w 5270501"/>
              <a:gd name="connsiteY2" fmla="*/ 6858000 h 6858000"/>
              <a:gd name="connisteX3" fmla="*/ 0 w 5270501"/>
              <a:gd name="connsiteY3" fmla="*/ 6858000 h 6858000"/>
              <a:gd name="connisteX4" fmla="*/ 1797052 w 5270501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5270501" h="6858000">
                <a:moveTo>
                  <a:pt x="1797052" y="0"/>
                </a:moveTo>
                <a:lnTo>
                  <a:pt x="5270501" y="0"/>
                </a:lnTo>
                <a:lnTo>
                  <a:pt x="5270501" y="6858000"/>
                </a:lnTo>
                <a:lnTo>
                  <a:pt x="0" y="6858000"/>
                </a:lnTo>
                <a:lnTo>
                  <a:pt x="179705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9924184" y="4114800"/>
            <a:ext cx="2267585" cy="2742565"/>
          </a:xfrm>
          <a:custGeom>
            <a:avLst/>
            <a:gdLst>
              <a:gd name="connisteX0" fmla="*/ 2267785 w 2267812"/>
              <a:gd name="connsiteY0" fmla="*/ 0 h 2743172"/>
              <a:gd name="connisteX1" fmla="*/ 2267812 w 2267812"/>
              <a:gd name="connsiteY1" fmla="*/ 2743172 h 2743172"/>
              <a:gd name="connisteX2" fmla="*/ 502517 w 2267812"/>
              <a:gd name="connsiteY2" fmla="*/ 2743172 h 2743172"/>
              <a:gd name="connisteX3" fmla="*/ 10652 w 2267812"/>
              <a:gd name="connsiteY3" fmla="*/ 924888 h 2743172"/>
              <a:gd name="connisteX4" fmla="*/ 225481 w 2267812"/>
              <a:gd name="connsiteY4" fmla="*/ 551026 h 2743172"/>
              <a:gd name="connisteX5" fmla="*/ 2267785 w 2267812"/>
              <a:gd name="connsiteY5" fmla="*/ 0 h 27431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267813" h="2743173">
                <a:moveTo>
                  <a:pt x="2267785" y="0"/>
                </a:moveTo>
                <a:lnTo>
                  <a:pt x="2267813" y="2743173"/>
                </a:lnTo>
                <a:lnTo>
                  <a:pt x="502518" y="2743173"/>
                </a:lnTo>
                <a:lnTo>
                  <a:pt x="10653" y="924888"/>
                </a:lnTo>
                <a:cubicBezTo>
                  <a:pt x="-33330" y="762317"/>
                  <a:pt x="62874" y="594899"/>
                  <a:pt x="225482" y="551027"/>
                </a:cubicBezTo>
                <a:lnTo>
                  <a:pt x="2267785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10545958" y="4648197"/>
            <a:ext cx="1645920" cy="2210435"/>
          </a:xfrm>
          <a:custGeom>
            <a:avLst/>
            <a:gdLst>
              <a:gd name="connisteX0" fmla="*/ 401430 w 1646038"/>
              <a:gd name="connsiteY0" fmla="*/ 2209803 h 2209803"/>
              <a:gd name="connisteX1" fmla="*/ 1646038 w 1646038"/>
              <a:gd name="connsiteY1" fmla="*/ 2209803 h 2209803"/>
              <a:gd name="connisteX2" fmla="*/ 1646038 w 1646038"/>
              <a:gd name="connsiteY2" fmla="*/ 1591056 h 2209803"/>
              <a:gd name="connisteX3" fmla="*/ 1646038 w 1646038"/>
              <a:gd name="connsiteY3" fmla="*/ 0 h 2209803"/>
              <a:gd name="connisteX4" fmla="*/ 226487 w 1646038"/>
              <a:gd name="connsiteY4" fmla="*/ 377766 h 2209803"/>
              <a:gd name="connisteX5" fmla="*/ 10469 w 1646038"/>
              <a:gd name="connsiteY5" fmla="*/ 751234 h 2209803"/>
              <a:gd name="connisteX6" fmla="*/ 401430 w 1646038"/>
              <a:gd name="connsiteY6" fmla="*/ 2209803 h 2209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646039" h="2209803">
                <a:moveTo>
                  <a:pt x="401431" y="2209803"/>
                </a:moveTo>
                <a:lnTo>
                  <a:pt x="1646039" y="2209803"/>
                </a:lnTo>
                <a:lnTo>
                  <a:pt x="1646039" y="1591056"/>
                </a:lnTo>
                <a:lnTo>
                  <a:pt x="1646039" y="0"/>
                </a:lnTo>
                <a:lnTo>
                  <a:pt x="226488" y="377766"/>
                </a:lnTo>
                <a:cubicBezTo>
                  <a:pt x="63606" y="421109"/>
                  <a:pt x="-33174" y="588426"/>
                  <a:pt x="10470" y="751234"/>
                </a:cubicBezTo>
                <a:lnTo>
                  <a:pt x="401431" y="220980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4"/>
            </p:custDataLst>
          </p:nvPr>
        </p:nvSpPr>
        <p:spPr>
          <a:xfrm>
            <a:off x="11166845" y="5168902"/>
            <a:ext cx="1024890" cy="1689100"/>
          </a:xfrm>
          <a:custGeom>
            <a:avLst/>
            <a:gdLst>
              <a:gd name="connisteX0" fmla="*/ 301267 w 1025152"/>
              <a:gd name="connsiteY0" fmla="*/ 1689097 h 1689097"/>
              <a:gd name="connisteX1" fmla="*/ 1025152 w 1025152"/>
              <a:gd name="connsiteY1" fmla="*/ 1689097 h 1689097"/>
              <a:gd name="connisteX2" fmla="*/ 1025152 w 1025152"/>
              <a:gd name="connsiteY2" fmla="*/ 0 h 1689097"/>
              <a:gd name="connisteX3" fmla="*/ 225463 w 1025152"/>
              <a:gd name="connsiteY3" fmla="*/ 215780 h 1689097"/>
              <a:gd name="connisteX4" fmla="*/ 10195 w 1025152"/>
              <a:gd name="connsiteY4" fmla="*/ 587950 h 1689097"/>
              <a:gd name="connisteX5" fmla="*/ 301267 w 1025152"/>
              <a:gd name="connsiteY5" fmla="*/ 1689097 h 16890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025152" h="1689098">
                <a:moveTo>
                  <a:pt x="301267" y="1689098"/>
                </a:moveTo>
                <a:lnTo>
                  <a:pt x="1025152" y="1689098"/>
                </a:lnTo>
                <a:lnTo>
                  <a:pt x="1025152" y="0"/>
                </a:lnTo>
                <a:lnTo>
                  <a:pt x="225464" y="215780"/>
                </a:lnTo>
                <a:cubicBezTo>
                  <a:pt x="63533" y="259479"/>
                  <a:pt x="-32672" y="425790"/>
                  <a:pt x="10196" y="587950"/>
                </a:cubicBezTo>
                <a:lnTo>
                  <a:pt x="301267" y="1689098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9603" y="609603"/>
            <a:ext cx="7531099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疼痛治疗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09600" y="1828800"/>
            <a:ext cx="9144000" cy="4418330"/>
            <a:chOff x="960" y="2880"/>
            <a:chExt cx="14400" cy="6958"/>
          </a:xfrm>
        </p:grpSpPr>
        <p:sp>
          <p:nvSpPr>
            <p:cNvPr id="7" name="任意多边形 6"/>
            <p:cNvSpPr/>
            <p:nvPr>
              <p:custDataLst>
                <p:tags r:id="rId7"/>
              </p:custDataLst>
            </p:nvPr>
          </p:nvSpPr>
          <p:spPr>
            <a:xfrm>
              <a:off x="960" y="2880"/>
              <a:ext cx="14400" cy="3359"/>
            </a:xfrm>
            <a:custGeom>
              <a:avLst/>
              <a:gdLst>
                <a:gd name="connisteX0" fmla="*/ 0 w 9144000"/>
                <a:gd name="connsiteY0" fmla="*/ 203197 h 2133596"/>
                <a:gd name="connisteX1" fmla="*/ 203197 w 9144000"/>
                <a:gd name="connsiteY1" fmla="*/ 0 h 2133596"/>
                <a:gd name="connisteX2" fmla="*/ 8940802 w 9144000"/>
                <a:gd name="connsiteY2" fmla="*/ 0 h 2133596"/>
                <a:gd name="connisteX3" fmla="*/ 9144000 w 9144000"/>
                <a:gd name="connsiteY3" fmla="*/ 203197 h 2133596"/>
                <a:gd name="connisteX4" fmla="*/ 9144000 w 9144000"/>
                <a:gd name="connsiteY4" fmla="*/ 1930398 h 2133596"/>
                <a:gd name="connisteX5" fmla="*/ 8940802 w 9144000"/>
                <a:gd name="connsiteY5" fmla="*/ 2133596 h 2133596"/>
                <a:gd name="connisteX6" fmla="*/ 203197 w 9144000"/>
                <a:gd name="connsiteY6" fmla="*/ 2133596 h 2133596"/>
                <a:gd name="connisteX7" fmla="*/ 0 w 9144000"/>
                <a:gd name="connsiteY7" fmla="*/ 1930398 h 2133596"/>
                <a:gd name="connisteX8" fmla="*/ 0 w 9144000"/>
                <a:gd name="connsiteY8" fmla="*/ 203197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0" h="2133597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8940802" y="0"/>
                  </a:lnTo>
                  <a:cubicBezTo>
                    <a:pt x="9053026" y="0"/>
                    <a:pt x="9144000" y="90974"/>
                    <a:pt x="9144000" y="203198"/>
                  </a:cubicBezTo>
                  <a:lnTo>
                    <a:pt x="9144000" y="1930399"/>
                  </a:lnTo>
                  <a:cubicBezTo>
                    <a:pt x="9144000" y="2042632"/>
                    <a:pt x="9053026" y="2133597"/>
                    <a:pt x="8940802" y="2133597"/>
                  </a:cubicBezTo>
                  <a:lnTo>
                    <a:pt x="203198" y="2133597"/>
                  </a:lnTo>
                  <a:cubicBezTo>
                    <a:pt x="90974" y="2133597"/>
                    <a:pt x="0" y="2042632"/>
                    <a:pt x="0" y="19303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8" name="图片 7" descr="C:/Users/mingsheng111035/AppData/Roaming/Kingsoft/office6/wppai/generateppt/814772b3b6fe139424249aadcc6d1931.jpg814772b3b6fe139424249aadcc6d1931"/>
            <p:cNvPicPr preferRelativeResize="0"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>
            <a:xfrm>
              <a:off x="1440" y="3360"/>
              <a:ext cx="2400" cy="2400"/>
            </a:xfrm>
            <a:custGeom>
              <a:avLst/>
              <a:gdLst>
                <a:gd name="connisteX0" fmla="*/ 0 w 1524003"/>
                <a:gd name="connsiteY0" fmla="*/ 761996 h 1524003"/>
                <a:gd name="connisteX1" fmla="*/ 761996 w 1524003"/>
                <a:gd name="connsiteY1" fmla="*/ 0 h 1524003"/>
                <a:gd name="connisteX2" fmla="*/ 761996 w 1524003"/>
                <a:gd name="connsiteY2" fmla="*/ 0 h 1524003"/>
                <a:gd name="connisteX3" fmla="*/ 1524003 w 1524003"/>
                <a:gd name="connsiteY3" fmla="*/ 761996 h 1524003"/>
                <a:gd name="connisteX4" fmla="*/ 1524003 w 1524003"/>
                <a:gd name="connsiteY4" fmla="*/ 761996 h 1524003"/>
                <a:gd name="connisteX5" fmla="*/ 761996 w 1524003"/>
                <a:gd name="connsiteY5" fmla="*/ 1524003 h 1524003"/>
                <a:gd name="connisteX6" fmla="*/ 761996 w 1524003"/>
                <a:gd name="connsiteY6" fmla="*/ 1524003 h 1524003"/>
                <a:gd name="connisteX7" fmla="*/ 0 w 1524003"/>
                <a:gd name="connsiteY7" fmla="*/ 761996 h 1524003"/>
                <a:gd name="connisteX8" fmla="*/ 0 w 1524003"/>
                <a:gd name="connsiteY8" fmla="*/ 761996 h 15240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524003" h="1524003">
                  <a:moveTo>
                    <a:pt x="0" y="761997"/>
                  </a:moveTo>
                  <a:cubicBezTo>
                    <a:pt x="0" y="341163"/>
                    <a:pt x="341163" y="0"/>
                    <a:pt x="761997" y="0"/>
                  </a:cubicBezTo>
                  <a:lnTo>
                    <a:pt x="761997" y="0"/>
                  </a:lnTo>
                  <a:cubicBezTo>
                    <a:pt x="1182840" y="0"/>
                    <a:pt x="1524003" y="341163"/>
                    <a:pt x="1524003" y="761997"/>
                  </a:cubicBezTo>
                  <a:lnTo>
                    <a:pt x="1524003" y="761997"/>
                  </a:lnTo>
                  <a:cubicBezTo>
                    <a:pt x="1524003" y="1182840"/>
                    <a:pt x="1182840" y="1524003"/>
                    <a:pt x="761997" y="1524003"/>
                  </a:cubicBezTo>
                  <a:lnTo>
                    <a:pt x="761997" y="1524003"/>
                  </a:lnTo>
                  <a:cubicBezTo>
                    <a:pt x="341163" y="1524003"/>
                    <a:pt x="0" y="1182840"/>
                    <a:pt x="0" y="761997"/>
                  </a:cubicBezTo>
                  <a:lnTo>
                    <a:pt x="0" y="761997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3" name="任意多边形 12"/>
            <p:cNvSpPr/>
            <p:nvPr>
              <p:custDataLst>
                <p:tags r:id="rId11"/>
              </p:custDataLst>
            </p:nvPr>
          </p:nvSpPr>
          <p:spPr>
            <a:xfrm>
              <a:off x="960" y="6480"/>
              <a:ext cx="14400" cy="3359"/>
            </a:xfrm>
            <a:custGeom>
              <a:avLst/>
              <a:gdLst>
                <a:gd name="connisteX0" fmla="*/ 0 w 9144000"/>
                <a:gd name="connsiteY0" fmla="*/ 203197 h 2133596"/>
                <a:gd name="connisteX1" fmla="*/ 203197 w 9144000"/>
                <a:gd name="connsiteY1" fmla="*/ 0 h 2133596"/>
                <a:gd name="connisteX2" fmla="*/ 8940802 w 9144000"/>
                <a:gd name="connsiteY2" fmla="*/ 0 h 2133596"/>
                <a:gd name="connisteX3" fmla="*/ 9144000 w 9144000"/>
                <a:gd name="connsiteY3" fmla="*/ 203197 h 2133596"/>
                <a:gd name="connisteX4" fmla="*/ 9144000 w 9144000"/>
                <a:gd name="connsiteY4" fmla="*/ 1930398 h 2133596"/>
                <a:gd name="connisteX5" fmla="*/ 8940802 w 9144000"/>
                <a:gd name="connsiteY5" fmla="*/ 2133596 h 2133596"/>
                <a:gd name="connisteX6" fmla="*/ 203197 w 9144000"/>
                <a:gd name="connsiteY6" fmla="*/ 2133596 h 2133596"/>
                <a:gd name="connisteX7" fmla="*/ 0 w 9144000"/>
                <a:gd name="connsiteY7" fmla="*/ 1930398 h 2133596"/>
                <a:gd name="connisteX8" fmla="*/ 0 w 9144000"/>
                <a:gd name="connsiteY8" fmla="*/ 203197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0" h="2133597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8940802" y="0"/>
                  </a:lnTo>
                  <a:cubicBezTo>
                    <a:pt x="9053026" y="0"/>
                    <a:pt x="9144000" y="90974"/>
                    <a:pt x="9144000" y="203198"/>
                  </a:cubicBezTo>
                  <a:lnTo>
                    <a:pt x="9144000" y="1930399"/>
                  </a:lnTo>
                  <a:cubicBezTo>
                    <a:pt x="9144000" y="2042632"/>
                    <a:pt x="9053026" y="2133597"/>
                    <a:pt x="8940802" y="2133597"/>
                  </a:cubicBezTo>
                  <a:lnTo>
                    <a:pt x="203198" y="2133597"/>
                  </a:lnTo>
                  <a:cubicBezTo>
                    <a:pt x="90974" y="2133597"/>
                    <a:pt x="0" y="2042632"/>
                    <a:pt x="0" y="19303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4" name="图片 13" descr="C:/Users/mingsheng111035/AppData/Roaming/Kingsoft/office6/wppai/generateppt/aaec713876575136f7538d0221369474.jpgaaec713876575136f7538d0221369474"/>
            <p:cNvPicPr preferRelativeResize="0"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 l="13147" r="9794"/>
            <a:stretch>
              <a:fillRect/>
            </a:stretch>
          </p:blipFill>
          <p:spPr>
            <a:xfrm>
              <a:off x="1440" y="6960"/>
              <a:ext cx="2400" cy="2400"/>
            </a:xfrm>
            <a:custGeom>
              <a:avLst/>
              <a:gdLst>
                <a:gd name="connisteX0" fmla="*/ 0 w 1524003"/>
                <a:gd name="connsiteY0" fmla="*/ 761996 h 1524003"/>
                <a:gd name="connisteX1" fmla="*/ 761996 w 1524003"/>
                <a:gd name="connsiteY1" fmla="*/ 0 h 1524003"/>
                <a:gd name="connisteX2" fmla="*/ 761996 w 1524003"/>
                <a:gd name="connsiteY2" fmla="*/ 0 h 1524003"/>
                <a:gd name="connisteX3" fmla="*/ 1524003 w 1524003"/>
                <a:gd name="connsiteY3" fmla="*/ 761996 h 1524003"/>
                <a:gd name="connisteX4" fmla="*/ 1524003 w 1524003"/>
                <a:gd name="connsiteY4" fmla="*/ 761996 h 1524003"/>
                <a:gd name="connisteX5" fmla="*/ 761996 w 1524003"/>
                <a:gd name="connsiteY5" fmla="*/ 1524003 h 1524003"/>
                <a:gd name="connisteX6" fmla="*/ 761996 w 1524003"/>
                <a:gd name="connsiteY6" fmla="*/ 1524003 h 1524003"/>
                <a:gd name="connisteX7" fmla="*/ 0 w 1524003"/>
                <a:gd name="connsiteY7" fmla="*/ 761996 h 1524003"/>
                <a:gd name="connisteX8" fmla="*/ 0 w 1524003"/>
                <a:gd name="connsiteY8" fmla="*/ 761996 h 15240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524003" h="1524003">
                  <a:moveTo>
                    <a:pt x="0" y="761997"/>
                  </a:moveTo>
                  <a:cubicBezTo>
                    <a:pt x="0" y="341163"/>
                    <a:pt x="341163" y="0"/>
                    <a:pt x="761997" y="0"/>
                  </a:cubicBezTo>
                  <a:lnTo>
                    <a:pt x="761997" y="0"/>
                  </a:lnTo>
                  <a:cubicBezTo>
                    <a:pt x="1182840" y="0"/>
                    <a:pt x="1524003" y="341163"/>
                    <a:pt x="1524003" y="761997"/>
                  </a:cubicBezTo>
                  <a:lnTo>
                    <a:pt x="1524003" y="761997"/>
                  </a:lnTo>
                  <a:cubicBezTo>
                    <a:pt x="1524003" y="1182840"/>
                    <a:pt x="1182840" y="1524003"/>
                    <a:pt x="761997" y="1524003"/>
                  </a:cubicBezTo>
                  <a:lnTo>
                    <a:pt x="761997" y="1524003"/>
                  </a:lnTo>
                  <a:cubicBezTo>
                    <a:pt x="341163" y="1524003"/>
                    <a:pt x="0" y="1182840"/>
                    <a:pt x="0" y="761997"/>
                  </a:cubicBezTo>
                  <a:lnTo>
                    <a:pt x="0" y="761997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1" name="文本框 10"/>
            <p:cNvSpPr txBox="1"/>
            <p:nvPr>
              <p:custDataLst>
                <p:tags r:id="rId14"/>
              </p:custDataLst>
            </p:nvPr>
          </p:nvSpPr>
          <p:spPr>
            <a:xfrm>
              <a:off x="4400" y="3880"/>
              <a:ext cx="106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药物治疗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5"/>
              </p:custDataLst>
            </p:nvPr>
          </p:nvSpPr>
          <p:spPr>
            <a:xfrm>
              <a:off x="4400" y="4760"/>
              <a:ext cx="1056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使用非甾体抗炎药、阿片类药物等，缓解患者疼痛，改善生活质量。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6"/>
              </p:custDataLst>
            </p:nvPr>
          </p:nvSpPr>
          <p:spPr>
            <a:xfrm>
              <a:off x="4400" y="7480"/>
              <a:ext cx="106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物理治疗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7"/>
              </p:custDataLst>
            </p:nvPr>
          </p:nvSpPr>
          <p:spPr>
            <a:xfrm>
              <a:off x="4400" y="8360"/>
              <a:ext cx="1056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通过热疗、冷疗、电疗等物理方法，减轻疼痛，促进局部血液循环。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6300"/>
              <a:t>谢谢</a:t>
            </a:r>
            <a:endParaRPr lang="zh-CN" altLang="en-US" sz="63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406900" y="2356485"/>
            <a:ext cx="6896100" cy="2761615"/>
            <a:chOff x="6940" y="3711"/>
            <a:chExt cx="10860" cy="4349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6940" y="3711"/>
              <a:ext cx="2280" cy="21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80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en-US" altLang="en-US" sz="80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7120" y="6200"/>
              <a:ext cx="2880" cy="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"/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7120" y="6620"/>
              <a:ext cx="30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疼痛发生的原因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10780" y="3711"/>
              <a:ext cx="2280" cy="21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80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en-US" altLang="en-US" sz="80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10960" y="6200"/>
              <a:ext cx="2880" cy="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10960" y="6620"/>
              <a:ext cx="30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疼痛的表现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4620" y="3711"/>
              <a:ext cx="2280" cy="21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80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03</a:t>
              </a:r>
              <a:endParaRPr lang="en-US" altLang="en-US" sz="80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>
              <a:off x="14800" y="6200"/>
              <a:ext cx="2880" cy="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"/>
            </a:p>
          </p:txBody>
        </p:sp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14800" y="6620"/>
              <a:ext cx="30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疼痛照护措施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疼痛发生的原因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8864596" y="0"/>
            <a:ext cx="3327400" cy="6858000"/>
          </a:xfrm>
          <a:custGeom>
            <a:avLst/>
            <a:gdLst>
              <a:gd name="connisteX0" fmla="*/ 1758226 w 3327401"/>
              <a:gd name="connsiteY0" fmla="*/ 0 h 6858000"/>
              <a:gd name="connisteX1" fmla="*/ 3327401 w 3327401"/>
              <a:gd name="connsiteY1" fmla="*/ 0 h 6858000"/>
              <a:gd name="connisteX2" fmla="*/ 3327401 w 3327401"/>
              <a:gd name="connsiteY2" fmla="*/ 6858000 h 6858000"/>
              <a:gd name="connisteX3" fmla="*/ 0 w 3327401"/>
              <a:gd name="connsiteY3" fmla="*/ 6858000 h 6858000"/>
              <a:gd name="connisteX4" fmla="*/ 1758226 w 3327401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327401" h="6858000">
                <a:moveTo>
                  <a:pt x="1758227" y="0"/>
                </a:moveTo>
                <a:lnTo>
                  <a:pt x="3327401" y="0"/>
                </a:lnTo>
                <a:lnTo>
                  <a:pt x="3327401" y="6858000"/>
                </a:lnTo>
                <a:lnTo>
                  <a:pt x="0" y="6858000"/>
                </a:lnTo>
                <a:lnTo>
                  <a:pt x="17582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9924184" y="4114800"/>
            <a:ext cx="2267585" cy="2742565"/>
          </a:xfrm>
          <a:custGeom>
            <a:avLst/>
            <a:gdLst>
              <a:gd name="connisteX0" fmla="*/ 2267785 w 2267812"/>
              <a:gd name="connsiteY0" fmla="*/ 0 h 2743172"/>
              <a:gd name="connisteX1" fmla="*/ 2267812 w 2267812"/>
              <a:gd name="connsiteY1" fmla="*/ 2743172 h 2743172"/>
              <a:gd name="connisteX2" fmla="*/ 502517 w 2267812"/>
              <a:gd name="connsiteY2" fmla="*/ 2743172 h 2743172"/>
              <a:gd name="connisteX3" fmla="*/ 10652 w 2267812"/>
              <a:gd name="connsiteY3" fmla="*/ 924888 h 2743172"/>
              <a:gd name="connisteX4" fmla="*/ 225481 w 2267812"/>
              <a:gd name="connsiteY4" fmla="*/ 551026 h 2743172"/>
              <a:gd name="connisteX5" fmla="*/ 2267785 w 2267812"/>
              <a:gd name="connsiteY5" fmla="*/ 0 h 27431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267813" h="2743173">
                <a:moveTo>
                  <a:pt x="2267785" y="0"/>
                </a:moveTo>
                <a:lnTo>
                  <a:pt x="2267813" y="2743173"/>
                </a:lnTo>
                <a:lnTo>
                  <a:pt x="502518" y="2743173"/>
                </a:lnTo>
                <a:lnTo>
                  <a:pt x="10653" y="924888"/>
                </a:lnTo>
                <a:cubicBezTo>
                  <a:pt x="-33330" y="762317"/>
                  <a:pt x="62874" y="594899"/>
                  <a:pt x="225482" y="551027"/>
                </a:cubicBezTo>
                <a:lnTo>
                  <a:pt x="2267785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10545958" y="4648188"/>
            <a:ext cx="1645920" cy="2209800"/>
          </a:xfrm>
          <a:custGeom>
            <a:avLst/>
            <a:gdLst>
              <a:gd name="connisteX0" fmla="*/ 1646038 w 1646038"/>
              <a:gd name="connsiteY0" fmla="*/ 0 h 2209803"/>
              <a:gd name="connisteX1" fmla="*/ 1646038 w 1646038"/>
              <a:gd name="connsiteY1" fmla="*/ 1591056 h 2209803"/>
              <a:gd name="connisteX2" fmla="*/ 1646038 w 1646038"/>
              <a:gd name="connsiteY2" fmla="*/ 2209803 h 2209803"/>
              <a:gd name="connisteX3" fmla="*/ 401430 w 1646038"/>
              <a:gd name="connsiteY3" fmla="*/ 2209803 h 2209803"/>
              <a:gd name="connisteX4" fmla="*/ 10469 w 1646038"/>
              <a:gd name="connsiteY4" fmla="*/ 751234 h 2209803"/>
              <a:gd name="connisteX5" fmla="*/ 226487 w 1646038"/>
              <a:gd name="connsiteY5" fmla="*/ 377766 h 2209803"/>
              <a:gd name="connisteX6" fmla="*/ 1646038 w 1646038"/>
              <a:gd name="connsiteY6" fmla="*/ 0 h 2209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646039" h="2209803">
                <a:moveTo>
                  <a:pt x="1646039" y="0"/>
                </a:moveTo>
                <a:lnTo>
                  <a:pt x="1646039" y="1591056"/>
                </a:lnTo>
                <a:lnTo>
                  <a:pt x="1646039" y="2209803"/>
                </a:lnTo>
                <a:lnTo>
                  <a:pt x="401431" y="2209803"/>
                </a:lnTo>
                <a:lnTo>
                  <a:pt x="10470" y="751234"/>
                </a:lnTo>
                <a:cubicBezTo>
                  <a:pt x="-33174" y="588426"/>
                  <a:pt x="63606" y="421109"/>
                  <a:pt x="226488" y="377766"/>
                </a:cubicBezTo>
                <a:lnTo>
                  <a:pt x="1646039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4"/>
            </p:custDataLst>
          </p:nvPr>
        </p:nvSpPr>
        <p:spPr>
          <a:xfrm>
            <a:off x="11166845" y="5168911"/>
            <a:ext cx="1024890" cy="1689100"/>
          </a:xfrm>
          <a:custGeom>
            <a:avLst/>
            <a:gdLst>
              <a:gd name="connisteX0" fmla="*/ 1025152 w 1025152"/>
              <a:gd name="connsiteY0" fmla="*/ 0 h 1689088"/>
              <a:gd name="connisteX1" fmla="*/ 1025152 w 1025152"/>
              <a:gd name="connsiteY1" fmla="*/ 1689088 h 1689088"/>
              <a:gd name="connisteX2" fmla="*/ 301258 w 1025152"/>
              <a:gd name="connsiteY2" fmla="*/ 1689088 h 1689088"/>
              <a:gd name="connisteX3" fmla="*/ 10195 w 1025152"/>
              <a:gd name="connsiteY3" fmla="*/ 587950 h 1689088"/>
              <a:gd name="connisteX4" fmla="*/ 225463 w 1025152"/>
              <a:gd name="connsiteY4" fmla="*/ 215780 h 1689088"/>
              <a:gd name="connisteX5" fmla="*/ 1025152 w 1025152"/>
              <a:gd name="connsiteY5" fmla="*/ 0 h 168908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025152" h="1689089">
                <a:moveTo>
                  <a:pt x="1025152" y="0"/>
                </a:moveTo>
                <a:lnTo>
                  <a:pt x="1025152" y="1689089"/>
                </a:lnTo>
                <a:lnTo>
                  <a:pt x="301258" y="1689089"/>
                </a:lnTo>
                <a:lnTo>
                  <a:pt x="10196" y="587950"/>
                </a:lnTo>
                <a:cubicBezTo>
                  <a:pt x="-32672" y="425790"/>
                  <a:pt x="63533" y="259479"/>
                  <a:pt x="225464" y="215780"/>
                </a:cubicBezTo>
                <a:lnTo>
                  <a:pt x="1025152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温度刺激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09600" y="1828800"/>
            <a:ext cx="9220200" cy="1117600"/>
            <a:chOff x="960" y="2880"/>
            <a:chExt cx="14520" cy="1760"/>
          </a:xfrm>
        </p:grpSpPr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960" y="2880"/>
              <a:ext cx="80" cy="1759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1200" y="2880"/>
              <a:ext cx="6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低温引起的疼痛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200" y="3680"/>
              <a:ext cx="668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暴露于寒冷环境中，如冷水浸泡，可导致局部或全身性疼痛，甚至冻伤。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9"/>
              </p:custDataLst>
            </p:nvPr>
          </p:nvSpPr>
          <p:spPr>
            <a:xfrm>
              <a:off x="8520" y="2880"/>
              <a:ext cx="80" cy="1759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8760" y="2880"/>
              <a:ext cx="6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高温引起的疼痛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8760" y="3680"/>
              <a:ext cx="668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接触高温物体或暴露于高温环境，如火焰或热水，可造成烧伤或烫伤，引发剧烈疼痛。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3" name="图片 12" descr="C:/Users/mingsheng111035/AppData/Roaming/Kingsoft/office6/wppai/generateppt/d0382ced-dc04-4cde-b77e-251e0de6d67c.jpgd0382ced-dc04-4cde-b77e-251e0de6d67c"/>
          <p:cNvPicPr preferRelativeResize="0"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618" r="618"/>
          <a:stretch>
            <a:fillRect/>
          </a:stretch>
        </p:blipFill>
        <p:spPr>
          <a:xfrm>
            <a:off x="609603" y="3403598"/>
            <a:ext cx="10972800" cy="2844165"/>
          </a:xfrm>
          <a:custGeom>
            <a:avLst/>
            <a:gdLst>
              <a:gd name="connisteX0" fmla="*/ 0 w 10972800"/>
              <a:gd name="connsiteY0" fmla="*/ 203197 h 2844798"/>
              <a:gd name="connisteX1" fmla="*/ 203197 w 10972800"/>
              <a:gd name="connsiteY1" fmla="*/ 0 h 2844798"/>
              <a:gd name="connisteX2" fmla="*/ 10769602 w 10972800"/>
              <a:gd name="connsiteY2" fmla="*/ 0 h 2844798"/>
              <a:gd name="connisteX3" fmla="*/ 10972800 w 10972800"/>
              <a:gd name="connsiteY3" fmla="*/ 203197 h 2844798"/>
              <a:gd name="connisteX4" fmla="*/ 10972800 w 10972800"/>
              <a:gd name="connsiteY4" fmla="*/ 2641601 h 2844798"/>
              <a:gd name="connisteX5" fmla="*/ 10769602 w 10972800"/>
              <a:gd name="connsiteY5" fmla="*/ 2844798 h 2844798"/>
              <a:gd name="connisteX6" fmla="*/ 203197 w 10972800"/>
              <a:gd name="connsiteY6" fmla="*/ 2844798 h 2844798"/>
              <a:gd name="connisteX7" fmla="*/ 0 w 10972800"/>
              <a:gd name="connsiteY7" fmla="*/ 2641601 h 2844798"/>
              <a:gd name="connisteX8" fmla="*/ 0 w 10972800"/>
              <a:gd name="connsiteY8" fmla="*/ 203197 h 28447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799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10769602" y="0"/>
                </a:lnTo>
                <a:cubicBezTo>
                  <a:pt x="10881826" y="0"/>
                  <a:pt x="10972800" y="90974"/>
                  <a:pt x="10972800" y="203198"/>
                </a:cubicBezTo>
                <a:lnTo>
                  <a:pt x="10972800" y="2641601"/>
                </a:lnTo>
                <a:cubicBezTo>
                  <a:pt x="10972800" y="2753825"/>
                  <a:pt x="10881826" y="2844799"/>
                  <a:pt x="10769602" y="2844799"/>
                </a:cubicBezTo>
                <a:lnTo>
                  <a:pt x="203198" y="2844799"/>
                </a:lnTo>
                <a:cubicBezTo>
                  <a:pt x="90974" y="2844799"/>
                  <a:pt x="0" y="2753825"/>
                  <a:pt x="0" y="2641601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14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98701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化学刺激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mingsheng111035/AppData/Local/Temp/figmazip/slide_a46d144dcba8ff31\datas\氛围图-6002&amp;18590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828800" cy="6858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609603" y="1828800"/>
            <a:ext cx="10972797" cy="4419600"/>
            <a:chOff x="960" y="2880"/>
            <a:chExt cx="17280" cy="6960"/>
          </a:xfrm>
        </p:grpSpPr>
        <p:sp>
          <p:nvSpPr>
            <p:cNvPr id="4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960" y="2880"/>
              <a:ext cx="4419" cy="3240"/>
            </a:xfrm>
            <a:custGeom>
              <a:avLst/>
              <a:gdLst>
                <a:gd name="connisteX0" fmla="*/ 0 w 2806695"/>
                <a:gd name="connsiteY0" fmla="*/ 203197 h 2057400"/>
                <a:gd name="connisteX1" fmla="*/ 203197 w 2806695"/>
                <a:gd name="connsiteY1" fmla="*/ 0 h 2057400"/>
                <a:gd name="connisteX2" fmla="*/ 2806695 w 2806695"/>
                <a:gd name="connsiteY2" fmla="*/ 0 h 2057400"/>
                <a:gd name="connisteX3" fmla="*/ 2806695 w 2806695"/>
                <a:gd name="connsiteY3" fmla="*/ 2057400 h 2057400"/>
                <a:gd name="connisteX4" fmla="*/ 203197 w 2806695"/>
                <a:gd name="connsiteY4" fmla="*/ 2057400 h 2057400"/>
                <a:gd name="connisteX5" fmla="*/ 0 w 2806695"/>
                <a:gd name="connsiteY5" fmla="*/ 1854202 h 2057400"/>
                <a:gd name="connisteX6" fmla="*/ 0 w 2806695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806696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2806696" y="0"/>
                  </a:lnTo>
                  <a:lnTo>
                    <a:pt x="2806696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1440" y="3380"/>
              <a:ext cx="35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炎症反应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1440" y="4180"/>
              <a:ext cx="354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化学物质如组胺和前列腺素在炎症过程中释放，导致疼痛。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7" name="图片 6" descr="C:/Users/mingsheng111035/AppData/Roaming/Kingsoft/office6/wppai/generateppt/0f6465b12445478ed8b295cd974d5935.jpg0f6465b12445478ed8b295cd974d5935"/>
            <p:cNvPicPr preferRelativeResize="0"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t="9296" b="9296"/>
            <a:stretch>
              <a:fillRect/>
            </a:stretch>
          </p:blipFill>
          <p:spPr>
            <a:xfrm>
              <a:off x="5380" y="2880"/>
              <a:ext cx="3980" cy="3240"/>
            </a:xfrm>
            <a:custGeom>
              <a:avLst/>
              <a:gdLst>
                <a:gd name="connisteX0" fmla="*/ 0 w 2527301"/>
                <a:gd name="connsiteY0" fmla="*/ 0 h 2057400"/>
                <a:gd name="connisteX1" fmla="*/ 2324103 w 2527301"/>
                <a:gd name="connsiteY1" fmla="*/ 0 h 2057400"/>
                <a:gd name="connisteX2" fmla="*/ 2527301 w 2527301"/>
                <a:gd name="connsiteY2" fmla="*/ 203197 h 2057400"/>
                <a:gd name="connisteX3" fmla="*/ 2527301 w 2527301"/>
                <a:gd name="connsiteY3" fmla="*/ 1854202 h 2057400"/>
                <a:gd name="connisteX4" fmla="*/ 2324103 w 2527301"/>
                <a:gd name="connsiteY4" fmla="*/ 2057400 h 2057400"/>
                <a:gd name="connisteX5" fmla="*/ 0 w 2527301"/>
                <a:gd name="connsiteY5" fmla="*/ 2057400 h 2057400"/>
                <a:gd name="connisteX6" fmla="*/ 0 w 2527301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527301" h="2057400">
                  <a:moveTo>
                    <a:pt x="0" y="0"/>
                  </a:moveTo>
                  <a:lnTo>
                    <a:pt x="2324103" y="0"/>
                  </a:lnTo>
                  <a:cubicBezTo>
                    <a:pt x="2436327" y="0"/>
                    <a:pt x="2527301" y="90974"/>
                    <a:pt x="2527301" y="203198"/>
                  </a:cubicBezTo>
                  <a:lnTo>
                    <a:pt x="2527301" y="1854202"/>
                  </a:lnTo>
                  <a:cubicBezTo>
                    <a:pt x="2527301" y="1966426"/>
                    <a:pt x="2436327" y="2057400"/>
                    <a:pt x="2324103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0" name="任意多边形 9"/>
            <p:cNvSpPr/>
            <p:nvPr>
              <p:custDataLst>
                <p:tags r:id="rId11"/>
              </p:custDataLst>
            </p:nvPr>
          </p:nvSpPr>
          <p:spPr>
            <a:xfrm>
              <a:off x="960" y="6600"/>
              <a:ext cx="4419" cy="3240"/>
            </a:xfrm>
            <a:custGeom>
              <a:avLst/>
              <a:gdLst>
                <a:gd name="connisteX0" fmla="*/ 0 w 2806695"/>
                <a:gd name="connsiteY0" fmla="*/ 203197 h 2057400"/>
                <a:gd name="connisteX1" fmla="*/ 203197 w 2806695"/>
                <a:gd name="connsiteY1" fmla="*/ 0 h 2057400"/>
                <a:gd name="connisteX2" fmla="*/ 2806695 w 2806695"/>
                <a:gd name="connsiteY2" fmla="*/ 0 h 2057400"/>
                <a:gd name="connisteX3" fmla="*/ 2806695 w 2806695"/>
                <a:gd name="connsiteY3" fmla="*/ 2057400 h 2057400"/>
                <a:gd name="connisteX4" fmla="*/ 203197 w 2806695"/>
                <a:gd name="connsiteY4" fmla="*/ 2057400 h 2057400"/>
                <a:gd name="connisteX5" fmla="*/ 0 w 2806695"/>
                <a:gd name="connsiteY5" fmla="*/ 1854202 h 2057400"/>
                <a:gd name="connisteX6" fmla="*/ 0 w 2806695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806696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2806696" y="0"/>
                  </a:lnTo>
                  <a:lnTo>
                    <a:pt x="2806696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C:/Users/mingsheng111035/AppData/Roaming/Kingsoft/office6/wppai/generateppt/fdff3f73876f51e1f9121d67c191684e.jpgfdff3f73876f51e1f9121d67c191684e"/>
            <p:cNvPicPr preferRelativeResize="0"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 t="7914" b="10679"/>
            <a:stretch>
              <a:fillRect/>
            </a:stretch>
          </p:blipFill>
          <p:spPr>
            <a:xfrm>
              <a:off x="5380" y="6600"/>
              <a:ext cx="3980" cy="3240"/>
            </a:xfrm>
            <a:custGeom>
              <a:avLst/>
              <a:gdLst>
                <a:gd name="connisteX0" fmla="*/ 0 w 2527301"/>
                <a:gd name="connsiteY0" fmla="*/ 0 h 2057400"/>
                <a:gd name="connisteX1" fmla="*/ 2324103 w 2527301"/>
                <a:gd name="connsiteY1" fmla="*/ 0 h 2057400"/>
                <a:gd name="connisteX2" fmla="*/ 2527301 w 2527301"/>
                <a:gd name="connsiteY2" fmla="*/ 203197 h 2057400"/>
                <a:gd name="connisteX3" fmla="*/ 2527301 w 2527301"/>
                <a:gd name="connsiteY3" fmla="*/ 1854202 h 2057400"/>
                <a:gd name="connisteX4" fmla="*/ 2324103 w 2527301"/>
                <a:gd name="connsiteY4" fmla="*/ 2057400 h 2057400"/>
                <a:gd name="connisteX5" fmla="*/ 0 w 2527301"/>
                <a:gd name="connsiteY5" fmla="*/ 2057400 h 2057400"/>
                <a:gd name="connisteX6" fmla="*/ 0 w 2527301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527301" h="2057400">
                  <a:moveTo>
                    <a:pt x="0" y="0"/>
                  </a:moveTo>
                  <a:lnTo>
                    <a:pt x="2324103" y="0"/>
                  </a:lnTo>
                  <a:cubicBezTo>
                    <a:pt x="2436327" y="0"/>
                    <a:pt x="2527301" y="90974"/>
                    <a:pt x="2527301" y="203198"/>
                  </a:cubicBezTo>
                  <a:lnTo>
                    <a:pt x="2527301" y="1854202"/>
                  </a:lnTo>
                  <a:cubicBezTo>
                    <a:pt x="2527301" y="1966426"/>
                    <a:pt x="2436327" y="2057400"/>
                    <a:pt x="2324103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6" name="任意多边形 15"/>
            <p:cNvSpPr/>
            <p:nvPr>
              <p:custDataLst>
                <p:tags r:id="rId14"/>
              </p:custDataLst>
            </p:nvPr>
          </p:nvSpPr>
          <p:spPr>
            <a:xfrm>
              <a:off x="9840" y="2880"/>
              <a:ext cx="4420" cy="3240"/>
            </a:xfrm>
            <a:custGeom>
              <a:avLst/>
              <a:gdLst>
                <a:gd name="connisteX0" fmla="*/ 0 w 2806695"/>
                <a:gd name="connsiteY0" fmla="*/ 203197 h 2057400"/>
                <a:gd name="connisteX1" fmla="*/ 203197 w 2806695"/>
                <a:gd name="connsiteY1" fmla="*/ 0 h 2057400"/>
                <a:gd name="connisteX2" fmla="*/ 2806695 w 2806695"/>
                <a:gd name="connsiteY2" fmla="*/ 0 h 2057400"/>
                <a:gd name="connisteX3" fmla="*/ 2806695 w 2806695"/>
                <a:gd name="connsiteY3" fmla="*/ 2057400 h 2057400"/>
                <a:gd name="connisteX4" fmla="*/ 203197 w 2806695"/>
                <a:gd name="connsiteY4" fmla="*/ 2057400 h 2057400"/>
                <a:gd name="connisteX5" fmla="*/ 0 w 2806695"/>
                <a:gd name="connsiteY5" fmla="*/ 1854202 h 2057400"/>
                <a:gd name="connisteX6" fmla="*/ 0 w 2806695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806696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2806696" y="0"/>
                  </a:lnTo>
                  <a:lnTo>
                    <a:pt x="2806696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15"/>
              </p:custDataLst>
            </p:nvPr>
          </p:nvSpPr>
          <p:spPr>
            <a:xfrm>
              <a:off x="1440" y="7100"/>
              <a:ext cx="35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组织损伤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1440" y="7900"/>
              <a:ext cx="354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受损组织释放的化学物质如钾离子和氢离子可刺激痛觉感受器。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9" name="图片 18" descr="C:/Users/mingsheng111035/AppData/Roaming/Kingsoft/office6/wppai/generateppt/84bc4397739b94715c07802724d5e70a.jpg84bc4397739b94715c07802724d5e70a"/>
            <p:cNvPicPr preferRelativeResize="0"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rcRect l="2595"/>
            <a:stretch>
              <a:fillRect/>
            </a:stretch>
          </p:blipFill>
          <p:spPr>
            <a:xfrm>
              <a:off x="14260" y="2880"/>
              <a:ext cx="3980" cy="3240"/>
            </a:xfrm>
            <a:custGeom>
              <a:avLst/>
              <a:gdLst>
                <a:gd name="connisteX0" fmla="*/ 0 w 2527301"/>
                <a:gd name="connsiteY0" fmla="*/ 0 h 2057400"/>
                <a:gd name="connisteX1" fmla="*/ 2324103 w 2527301"/>
                <a:gd name="connsiteY1" fmla="*/ 0 h 2057400"/>
                <a:gd name="connisteX2" fmla="*/ 2527301 w 2527301"/>
                <a:gd name="connsiteY2" fmla="*/ 203197 h 2057400"/>
                <a:gd name="connisteX3" fmla="*/ 2527301 w 2527301"/>
                <a:gd name="connsiteY3" fmla="*/ 1854202 h 2057400"/>
                <a:gd name="connisteX4" fmla="*/ 2324103 w 2527301"/>
                <a:gd name="connsiteY4" fmla="*/ 2057400 h 2057400"/>
                <a:gd name="connisteX5" fmla="*/ 0 w 2527301"/>
                <a:gd name="connsiteY5" fmla="*/ 2057400 h 2057400"/>
                <a:gd name="connisteX6" fmla="*/ 0 w 2527301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527301" h="2057400">
                  <a:moveTo>
                    <a:pt x="0" y="0"/>
                  </a:moveTo>
                  <a:lnTo>
                    <a:pt x="2324103" y="0"/>
                  </a:lnTo>
                  <a:cubicBezTo>
                    <a:pt x="2436327" y="0"/>
                    <a:pt x="2527301" y="90974"/>
                    <a:pt x="2527301" y="203198"/>
                  </a:cubicBezTo>
                  <a:lnTo>
                    <a:pt x="2527301" y="1854202"/>
                  </a:lnTo>
                  <a:cubicBezTo>
                    <a:pt x="2527301" y="1966426"/>
                    <a:pt x="2436327" y="2057400"/>
                    <a:pt x="2324103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22" name="任意多边形 21"/>
            <p:cNvSpPr/>
            <p:nvPr>
              <p:custDataLst>
                <p:tags r:id="rId19"/>
              </p:custDataLst>
            </p:nvPr>
          </p:nvSpPr>
          <p:spPr>
            <a:xfrm>
              <a:off x="9840" y="6600"/>
              <a:ext cx="4420" cy="3240"/>
            </a:xfrm>
            <a:custGeom>
              <a:avLst/>
              <a:gdLst>
                <a:gd name="connisteX0" fmla="*/ 0 w 2806695"/>
                <a:gd name="connsiteY0" fmla="*/ 203197 h 2057400"/>
                <a:gd name="connisteX1" fmla="*/ 203197 w 2806695"/>
                <a:gd name="connsiteY1" fmla="*/ 0 h 2057400"/>
                <a:gd name="connisteX2" fmla="*/ 2806695 w 2806695"/>
                <a:gd name="connsiteY2" fmla="*/ 0 h 2057400"/>
                <a:gd name="connisteX3" fmla="*/ 2806695 w 2806695"/>
                <a:gd name="connsiteY3" fmla="*/ 2057400 h 2057400"/>
                <a:gd name="connisteX4" fmla="*/ 203197 w 2806695"/>
                <a:gd name="connsiteY4" fmla="*/ 2057400 h 2057400"/>
                <a:gd name="connisteX5" fmla="*/ 0 w 2806695"/>
                <a:gd name="connsiteY5" fmla="*/ 1854202 h 2057400"/>
                <a:gd name="connisteX6" fmla="*/ 0 w 2806695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806696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2806696" y="0"/>
                  </a:lnTo>
                  <a:lnTo>
                    <a:pt x="2806696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5" name="图片 24" descr="C:/Users/mingsheng111035/AppData/Roaming/Kingsoft/office6/wppai/generateppt/0edfda4a3c12d31c321ffc150dc73403.jpg0edfda4a3c12d31c321ffc150dc73403"/>
            <p:cNvPicPr preferRelativeResize="0"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rcRect t="9296" b="9296"/>
            <a:stretch>
              <a:fillRect/>
            </a:stretch>
          </p:blipFill>
          <p:spPr>
            <a:xfrm>
              <a:off x="14260" y="6600"/>
              <a:ext cx="3980" cy="3240"/>
            </a:xfrm>
            <a:custGeom>
              <a:avLst/>
              <a:gdLst>
                <a:gd name="connisteX0" fmla="*/ 0 w 2527301"/>
                <a:gd name="connsiteY0" fmla="*/ 0 h 2057400"/>
                <a:gd name="connisteX1" fmla="*/ 2324103 w 2527301"/>
                <a:gd name="connsiteY1" fmla="*/ 0 h 2057400"/>
                <a:gd name="connisteX2" fmla="*/ 2527301 w 2527301"/>
                <a:gd name="connsiteY2" fmla="*/ 203197 h 2057400"/>
                <a:gd name="connisteX3" fmla="*/ 2527301 w 2527301"/>
                <a:gd name="connsiteY3" fmla="*/ 1854202 h 2057400"/>
                <a:gd name="connisteX4" fmla="*/ 2324103 w 2527301"/>
                <a:gd name="connsiteY4" fmla="*/ 2057400 h 2057400"/>
                <a:gd name="connisteX5" fmla="*/ 0 w 2527301"/>
                <a:gd name="connsiteY5" fmla="*/ 2057400 h 2057400"/>
                <a:gd name="connisteX6" fmla="*/ 0 w 2527301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527301" h="2057400">
                  <a:moveTo>
                    <a:pt x="0" y="0"/>
                  </a:moveTo>
                  <a:lnTo>
                    <a:pt x="2324103" y="0"/>
                  </a:lnTo>
                  <a:cubicBezTo>
                    <a:pt x="2436327" y="0"/>
                    <a:pt x="2527301" y="90974"/>
                    <a:pt x="2527301" y="203198"/>
                  </a:cubicBezTo>
                  <a:lnTo>
                    <a:pt x="2527301" y="1854202"/>
                  </a:lnTo>
                  <a:cubicBezTo>
                    <a:pt x="2527301" y="1966426"/>
                    <a:pt x="2436327" y="2057400"/>
                    <a:pt x="2324103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7" name="文本框 16"/>
            <p:cNvSpPr txBox="1"/>
            <p:nvPr>
              <p:custDataLst>
                <p:tags r:id="rId22"/>
              </p:custDataLst>
            </p:nvPr>
          </p:nvSpPr>
          <p:spPr>
            <a:xfrm>
              <a:off x="10320" y="3380"/>
              <a:ext cx="35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神经递质失衡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23"/>
              </p:custDataLst>
            </p:nvPr>
          </p:nvSpPr>
          <p:spPr>
            <a:xfrm>
              <a:off x="10320" y="4180"/>
              <a:ext cx="354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神经递质如谷氨酸和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P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物质失衡可引起神经性疼痛。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24"/>
              </p:custDataLst>
            </p:nvPr>
          </p:nvSpPr>
          <p:spPr>
            <a:xfrm>
              <a:off x="10320" y="7100"/>
              <a:ext cx="35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药物副作用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25"/>
              </p:custDataLst>
            </p:nvPr>
          </p:nvSpPr>
          <p:spPr>
            <a:xfrm>
              <a:off x="10320" y="7900"/>
              <a:ext cx="354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某些药物如化疗药物可引起周围神经病变，导致化学性疼痛。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mingsheng111035/AppData/Local/Temp/figmazip/slide_0eeb33a9f3473c1d\datas\氛围图-6002&amp;40085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物理损伤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C:/Users/mingsheng111035/AppData/Roaming/Kingsoft/office6/wppai/generateppt/952999a29f018a69af782bd4bb7742ff.jpg952999a29f018a69af782bd4bb7742ff"/>
          <p:cNvPicPr preferRelativeResize="0"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304" r="4304"/>
          <a:stretch>
            <a:fillRect/>
          </a:stretch>
        </p:blipFill>
        <p:spPr>
          <a:xfrm>
            <a:off x="609602" y="1828800"/>
            <a:ext cx="4038600" cy="4418965"/>
          </a:xfrm>
          <a:custGeom>
            <a:avLst/>
            <a:gdLst>
              <a:gd name="connisteX0" fmla="*/ 0 w 4038603"/>
              <a:gd name="connsiteY0" fmla="*/ 203197 h 4419596"/>
              <a:gd name="connisteX1" fmla="*/ 203197 w 4038603"/>
              <a:gd name="connsiteY1" fmla="*/ 0 h 4419596"/>
              <a:gd name="connisteX2" fmla="*/ 4038603 w 4038603"/>
              <a:gd name="connsiteY2" fmla="*/ 0 h 4419596"/>
              <a:gd name="connisteX3" fmla="*/ 4038603 w 4038603"/>
              <a:gd name="connsiteY3" fmla="*/ 4419596 h 4419596"/>
              <a:gd name="connisteX4" fmla="*/ 203197 w 4038603"/>
              <a:gd name="connsiteY4" fmla="*/ 4419596 h 4419596"/>
              <a:gd name="connisteX5" fmla="*/ 0 w 4038603"/>
              <a:gd name="connsiteY5" fmla="*/ 4216398 h 4419596"/>
              <a:gd name="connisteX6" fmla="*/ 0 w 4038603"/>
              <a:gd name="connsiteY6" fmla="*/ 203197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3" h="4419597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4038603" y="0"/>
                </a:lnTo>
                <a:lnTo>
                  <a:pt x="4038603" y="4419597"/>
                </a:lnTo>
                <a:lnTo>
                  <a:pt x="203198" y="4419597"/>
                </a:lnTo>
                <a:cubicBezTo>
                  <a:pt x="90974" y="4419597"/>
                  <a:pt x="0" y="4328632"/>
                  <a:pt x="0" y="4216399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8" name="任意多边形 7"/>
          <p:cNvSpPr/>
          <p:nvPr>
            <p:custDataLst>
              <p:tags r:id="rId9"/>
            </p:custDataLst>
          </p:nvPr>
        </p:nvSpPr>
        <p:spPr>
          <a:xfrm>
            <a:off x="4648197" y="1828800"/>
            <a:ext cx="6934200" cy="4418965"/>
          </a:xfrm>
          <a:custGeom>
            <a:avLst/>
            <a:gdLst>
              <a:gd name="connisteX0" fmla="*/ 0 w 6934196"/>
              <a:gd name="connsiteY0" fmla="*/ 0 h 4419596"/>
              <a:gd name="connisteX1" fmla="*/ 6730998 w 6934196"/>
              <a:gd name="connsiteY1" fmla="*/ 0 h 4419596"/>
              <a:gd name="connisteX2" fmla="*/ 6934196 w 6934196"/>
              <a:gd name="connsiteY2" fmla="*/ 203197 h 4419596"/>
              <a:gd name="connisteX3" fmla="*/ 6934196 w 6934196"/>
              <a:gd name="connsiteY3" fmla="*/ 4216398 h 4419596"/>
              <a:gd name="connisteX4" fmla="*/ 6730998 w 6934196"/>
              <a:gd name="connsiteY4" fmla="*/ 4419596 h 4419596"/>
              <a:gd name="connisteX5" fmla="*/ 0 w 6934196"/>
              <a:gd name="connsiteY5" fmla="*/ 4419596 h 4419596"/>
              <a:gd name="connisteX6" fmla="*/ 0 w 6934196"/>
              <a:gd name="connsiteY6" fmla="*/ 0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197" h="4419597">
                <a:moveTo>
                  <a:pt x="0" y="0"/>
                </a:moveTo>
                <a:lnTo>
                  <a:pt x="6730999" y="0"/>
                </a:lnTo>
                <a:cubicBezTo>
                  <a:pt x="6843232" y="0"/>
                  <a:pt x="6934197" y="90974"/>
                  <a:pt x="6934197" y="203198"/>
                </a:cubicBezTo>
                <a:lnTo>
                  <a:pt x="6934197" y="4216399"/>
                </a:lnTo>
                <a:cubicBezTo>
                  <a:pt x="6934197" y="4328632"/>
                  <a:pt x="6843232" y="4419597"/>
                  <a:pt x="6730999" y="4419597"/>
                </a:cubicBezTo>
                <a:lnTo>
                  <a:pt x="0" y="44195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013325" y="2528570"/>
            <a:ext cx="6188075" cy="2957830"/>
            <a:chOff x="7895" y="3982"/>
            <a:chExt cx="9745" cy="4658"/>
          </a:xfrm>
        </p:grpSpPr>
        <p:sp>
          <p:nvSpPr>
            <p:cNvPr id="9" name="文本框 8"/>
            <p:cNvSpPr txBox="1"/>
            <p:nvPr>
              <p:custDataLst>
                <p:tags r:id="rId10"/>
              </p:custDataLst>
            </p:nvPr>
          </p:nvSpPr>
          <p:spPr>
            <a:xfrm>
              <a:off x="7895" y="39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en-US" altLang="en-US" sz="5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8040" y="5920"/>
              <a:ext cx="29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肌肉拉伤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2"/>
              </p:custDataLst>
            </p:nvPr>
          </p:nvSpPr>
          <p:spPr>
            <a:xfrm>
              <a:off x="8040" y="6720"/>
              <a:ext cx="292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运动过度或不当动作导致肌肉纤维撕裂，常见于运动员和健身爱好者。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11215" y="39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en-US" altLang="en-US" sz="5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11360" y="5920"/>
              <a:ext cx="29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骨折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5"/>
              </p:custDataLst>
            </p:nvPr>
          </p:nvSpPr>
          <p:spPr>
            <a:xfrm>
              <a:off x="11360" y="6720"/>
              <a:ext cx="292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跌倒、撞击或重物压伤等外力作用下，骨骼发生断裂，需医疗干预。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6"/>
              </p:custDataLst>
            </p:nvPr>
          </p:nvSpPr>
          <p:spPr>
            <a:xfrm>
              <a:off x="14535" y="39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03</a:t>
              </a:r>
              <a:endParaRPr lang="en-US" altLang="en-US" sz="5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14680" y="5920"/>
              <a:ext cx="29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关节扭伤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4680" y="6720"/>
              <a:ext cx="292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关节受到异常应力导致韧带损伤，常见于踝关节和膝关节扭伤。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mingsheng111035/AppData/Local/Temp/figmazip/slide_0a82637e3a06c338\datas\氛围图-6002&amp;10830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病理改变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09600" y="1828800"/>
            <a:ext cx="9144000" cy="4419600"/>
            <a:chOff x="960" y="2880"/>
            <a:chExt cx="14400" cy="6960"/>
          </a:xfrm>
        </p:grpSpPr>
        <p:pic>
          <p:nvPicPr>
            <p:cNvPr id="5" name="图片 4" descr="C:/Users/mingsheng111035/AppData/Roaming/Kingsoft/office6/wppai/generateppt/2a6f119b4030313ac1fc8f71a72be28e.jpg2a6f119b4030313ac1fc8f71a72be28e"/>
            <p:cNvPicPr preferRelativeResize="0"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r="25926"/>
            <a:stretch>
              <a:fillRect/>
            </a:stretch>
          </p:blipFill>
          <p:spPr>
            <a:xfrm>
              <a:off x="960" y="2880"/>
              <a:ext cx="2400" cy="3240"/>
            </a:xfrm>
            <a:custGeom>
              <a:avLst/>
              <a:gdLst>
                <a:gd name="connisteX0" fmla="*/ 0 w 1524003"/>
                <a:gd name="connsiteY0" fmla="*/ 203197 h 2057400"/>
                <a:gd name="connisteX1" fmla="*/ 203197 w 1524003"/>
                <a:gd name="connsiteY1" fmla="*/ 0 h 2057400"/>
                <a:gd name="connisteX2" fmla="*/ 1524003 w 1524003"/>
                <a:gd name="connsiteY2" fmla="*/ 0 h 2057400"/>
                <a:gd name="connisteX3" fmla="*/ 1524003 w 1524003"/>
                <a:gd name="connsiteY3" fmla="*/ 2057400 h 2057400"/>
                <a:gd name="connisteX4" fmla="*/ 203197 w 1524003"/>
                <a:gd name="connsiteY4" fmla="*/ 2057400 h 2057400"/>
                <a:gd name="connisteX5" fmla="*/ 0 w 1524003"/>
                <a:gd name="connsiteY5" fmla="*/ 1854202 h 2057400"/>
                <a:gd name="connisteX6" fmla="*/ 0 w 1524003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1524003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1524003" y="0"/>
                  </a:lnTo>
                  <a:lnTo>
                    <a:pt x="1524003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blipFill rotWithShape="1">
              <a:blip r:embed="rId8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8" name="任意多边形 7"/>
            <p:cNvSpPr/>
            <p:nvPr>
              <p:custDataLst>
                <p:tags r:id="rId9"/>
              </p:custDataLst>
            </p:nvPr>
          </p:nvSpPr>
          <p:spPr>
            <a:xfrm>
              <a:off x="3360" y="2880"/>
              <a:ext cx="4561" cy="3240"/>
            </a:xfrm>
            <a:custGeom>
              <a:avLst/>
              <a:gdLst>
                <a:gd name="connisteX0" fmla="*/ 0 w 2895603"/>
                <a:gd name="connsiteY0" fmla="*/ 0 h 2057400"/>
                <a:gd name="connisteX1" fmla="*/ 2692395 w 2895603"/>
                <a:gd name="connsiteY1" fmla="*/ 0 h 2057400"/>
                <a:gd name="connisteX2" fmla="*/ 2895603 w 2895603"/>
                <a:gd name="connsiteY2" fmla="*/ 203197 h 2057400"/>
                <a:gd name="connisteX3" fmla="*/ 2895603 w 2895603"/>
                <a:gd name="connsiteY3" fmla="*/ 1854202 h 2057400"/>
                <a:gd name="connisteX4" fmla="*/ 2692395 w 2895603"/>
                <a:gd name="connsiteY4" fmla="*/ 2057400 h 2057400"/>
                <a:gd name="connisteX5" fmla="*/ 0 w 2895603"/>
                <a:gd name="connsiteY5" fmla="*/ 2057400 h 2057400"/>
                <a:gd name="connisteX6" fmla="*/ 0 w 2895603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895603" h="2057400">
                  <a:moveTo>
                    <a:pt x="0" y="0"/>
                  </a:moveTo>
                  <a:lnTo>
                    <a:pt x="2692396" y="0"/>
                  </a:lnTo>
                  <a:cubicBezTo>
                    <a:pt x="2804629" y="0"/>
                    <a:pt x="2895603" y="90974"/>
                    <a:pt x="2895603" y="203198"/>
                  </a:cubicBezTo>
                  <a:lnTo>
                    <a:pt x="2895603" y="1854202"/>
                  </a:lnTo>
                  <a:cubicBezTo>
                    <a:pt x="2895603" y="1966426"/>
                    <a:pt x="2804629" y="2057400"/>
                    <a:pt x="2692396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>
              <p:custDataLst>
                <p:tags r:id="rId10"/>
              </p:custDataLst>
            </p:nvPr>
          </p:nvSpPr>
          <p:spPr>
            <a:xfrm>
              <a:off x="960" y="6600"/>
              <a:ext cx="4560" cy="3240"/>
            </a:xfrm>
            <a:custGeom>
              <a:avLst/>
              <a:gdLst>
                <a:gd name="connisteX0" fmla="*/ 0 w 2895603"/>
                <a:gd name="connsiteY0" fmla="*/ 203197 h 2057400"/>
                <a:gd name="connisteX1" fmla="*/ 203197 w 2895603"/>
                <a:gd name="connsiteY1" fmla="*/ 0 h 2057400"/>
                <a:gd name="connisteX2" fmla="*/ 2895603 w 2895603"/>
                <a:gd name="connsiteY2" fmla="*/ 0 h 2057400"/>
                <a:gd name="connisteX3" fmla="*/ 2895603 w 2895603"/>
                <a:gd name="connsiteY3" fmla="*/ 2057400 h 2057400"/>
                <a:gd name="connisteX4" fmla="*/ 203197 w 2895603"/>
                <a:gd name="connsiteY4" fmla="*/ 2057400 h 2057400"/>
                <a:gd name="connisteX5" fmla="*/ 0 w 2895603"/>
                <a:gd name="connsiteY5" fmla="*/ 1854202 h 2057400"/>
                <a:gd name="connisteX6" fmla="*/ 0 w 2895603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895603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2895603" y="0"/>
                  </a:lnTo>
                  <a:lnTo>
                    <a:pt x="2895603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3840" y="3340"/>
              <a:ext cx="3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炎症反应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2"/>
              </p:custDataLst>
            </p:nvPr>
          </p:nvSpPr>
          <p:spPr>
            <a:xfrm>
              <a:off x="3840" y="4220"/>
              <a:ext cx="36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炎症是导致疼痛的常见病理改变，如关节炎引起的关节肿胀和疼痛。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4" name="图片 13" descr="C:/Users/mingsheng111035/AppData/Roaming/Kingsoft/office6/wppai/generateppt/5044eba184ca32786ea100113c93c564.jpg5044eba184ca32786ea100113c93c564"/>
            <p:cNvPicPr preferRelativeResize="0"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25926"/>
            <a:stretch>
              <a:fillRect/>
            </a:stretch>
          </p:blipFill>
          <p:spPr>
            <a:xfrm>
              <a:off x="5520" y="6600"/>
              <a:ext cx="2400" cy="3240"/>
            </a:xfrm>
            <a:custGeom>
              <a:avLst/>
              <a:gdLst>
                <a:gd name="connisteX0" fmla="*/ 0 w 1524003"/>
                <a:gd name="connsiteY0" fmla="*/ 0 h 2057400"/>
                <a:gd name="connisteX1" fmla="*/ 1320795 w 1524003"/>
                <a:gd name="connsiteY1" fmla="*/ 0 h 2057400"/>
                <a:gd name="connisteX2" fmla="*/ 1524003 w 1524003"/>
                <a:gd name="connsiteY2" fmla="*/ 203197 h 2057400"/>
                <a:gd name="connisteX3" fmla="*/ 1524003 w 1524003"/>
                <a:gd name="connsiteY3" fmla="*/ 1854202 h 2057400"/>
                <a:gd name="connisteX4" fmla="*/ 1320795 w 1524003"/>
                <a:gd name="connsiteY4" fmla="*/ 2057400 h 2057400"/>
                <a:gd name="connisteX5" fmla="*/ 0 w 1524003"/>
                <a:gd name="connsiteY5" fmla="*/ 2057400 h 2057400"/>
                <a:gd name="connisteX6" fmla="*/ 0 w 1524003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1524003" h="2057400">
                  <a:moveTo>
                    <a:pt x="0" y="0"/>
                  </a:moveTo>
                  <a:lnTo>
                    <a:pt x="1320796" y="0"/>
                  </a:lnTo>
                  <a:cubicBezTo>
                    <a:pt x="1433029" y="0"/>
                    <a:pt x="1524003" y="90974"/>
                    <a:pt x="1524003" y="203198"/>
                  </a:cubicBezTo>
                  <a:lnTo>
                    <a:pt x="1524003" y="1854202"/>
                  </a:lnTo>
                  <a:cubicBezTo>
                    <a:pt x="1524003" y="1966426"/>
                    <a:pt x="1433029" y="2057400"/>
                    <a:pt x="1320796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pic>
          <p:nvPicPr>
            <p:cNvPr id="17" name="图片 16" descr="C:/Users/mingsheng111035/AppData/Roaming/Kingsoft/office6/wppai/generateppt/263113f3c41273126e144d9558fcb962.jpg263113f3c41273126e144d9558fcb962"/>
            <p:cNvPicPr preferRelativeResize="0"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rcRect l="12904" r="13022"/>
            <a:stretch>
              <a:fillRect/>
            </a:stretch>
          </p:blipFill>
          <p:spPr>
            <a:xfrm>
              <a:off x="8400" y="2880"/>
              <a:ext cx="2400" cy="3240"/>
            </a:xfrm>
            <a:custGeom>
              <a:avLst/>
              <a:gdLst>
                <a:gd name="connisteX0" fmla="*/ 0 w 1524003"/>
                <a:gd name="connsiteY0" fmla="*/ 203197 h 2057400"/>
                <a:gd name="connisteX1" fmla="*/ 203197 w 1524003"/>
                <a:gd name="connsiteY1" fmla="*/ 0 h 2057400"/>
                <a:gd name="connisteX2" fmla="*/ 1524003 w 1524003"/>
                <a:gd name="connsiteY2" fmla="*/ 0 h 2057400"/>
                <a:gd name="connisteX3" fmla="*/ 1524003 w 1524003"/>
                <a:gd name="connsiteY3" fmla="*/ 2057400 h 2057400"/>
                <a:gd name="connisteX4" fmla="*/ 203197 w 1524003"/>
                <a:gd name="connsiteY4" fmla="*/ 2057400 h 2057400"/>
                <a:gd name="connisteX5" fmla="*/ 0 w 1524003"/>
                <a:gd name="connsiteY5" fmla="*/ 1854202 h 2057400"/>
                <a:gd name="connisteX6" fmla="*/ 0 w 1524003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1524003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1524003" y="0"/>
                  </a:lnTo>
                  <a:lnTo>
                    <a:pt x="1524003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blipFill rotWithShape="1">
              <a:blip r:embed="rId8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20" name="任意多边形 19"/>
            <p:cNvSpPr/>
            <p:nvPr>
              <p:custDataLst>
                <p:tags r:id="rId17"/>
              </p:custDataLst>
            </p:nvPr>
          </p:nvSpPr>
          <p:spPr>
            <a:xfrm>
              <a:off x="10800" y="2880"/>
              <a:ext cx="4560" cy="3240"/>
            </a:xfrm>
            <a:custGeom>
              <a:avLst/>
              <a:gdLst>
                <a:gd name="connisteX0" fmla="*/ 0 w 2895603"/>
                <a:gd name="connsiteY0" fmla="*/ 0 h 2057400"/>
                <a:gd name="connisteX1" fmla="*/ 2692395 w 2895603"/>
                <a:gd name="connsiteY1" fmla="*/ 0 h 2057400"/>
                <a:gd name="connisteX2" fmla="*/ 2895603 w 2895603"/>
                <a:gd name="connsiteY2" fmla="*/ 203197 h 2057400"/>
                <a:gd name="connisteX3" fmla="*/ 2895603 w 2895603"/>
                <a:gd name="connsiteY3" fmla="*/ 1854202 h 2057400"/>
                <a:gd name="connisteX4" fmla="*/ 2692395 w 2895603"/>
                <a:gd name="connsiteY4" fmla="*/ 2057400 h 2057400"/>
                <a:gd name="connisteX5" fmla="*/ 0 w 2895603"/>
                <a:gd name="connsiteY5" fmla="*/ 2057400 h 2057400"/>
                <a:gd name="connisteX6" fmla="*/ 0 w 2895603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895603" h="2057400">
                  <a:moveTo>
                    <a:pt x="0" y="0"/>
                  </a:moveTo>
                  <a:lnTo>
                    <a:pt x="2692396" y="0"/>
                  </a:lnTo>
                  <a:cubicBezTo>
                    <a:pt x="2804629" y="0"/>
                    <a:pt x="2895603" y="90974"/>
                    <a:pt x="2895603" y="203198"/>
                  </a:cubicBezTo>
                  <a:lnTo>
                    <a:pt x="2895603" y="1854202"/>
                  </a:lnTo>
                  <a:cubicBezTo>
                    <a:pt x="2895603" y="1966426"/>
                    <a:pt x="2804629" y="2057400"/>
                    <a:pt x="2692396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18"/>
              </p:custDataLst>
            </p:nvPr>
          </p:nvSpPr>
          <p:spPr>
            <a:xfrm>
              <a:off x="1440" y="7060"/>
              <a:ext cx="3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肿瘤生长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9"/>
              </p:custDataLst>
            </p:nvPr>
          </p:nvSpPr>
          <p:spPr>
            <a:xfrm>
              <a:off x="1440" y="7940"/>
              <a:ext cx="36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肿瘤压迫或侵蚀周围组织，可引起持续性或间歇性疼痛，如胰腺癌的腹痛。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20"/>
              </p:custDataLst>
            </p:nvPr>
          </p:nvSpPr>
          <p:spPr>
            <a:xfrm>
              <a:off x="8400" y="6600"/>
              <a:ext cx="4561" cy="3240"/>
            </a:xfrm>
            <a:custGeom>
              <a:avLst/>
              <a:gdLst>
                <a:gd name="connisteX0" fmla="*/ 0 w 2895603"/>
                <a:gd name="connsiteY0" fmla="*/ 203197 h 2057400"/>
                <a:gd name="connisteX1" fmla="*/ 203197 w 2895603"/>
                <a:gd name="connsiteY1" fmla="*/ 0 h 2057400"/>
                <a:gd name="connisteX2" fmla="*/ 2895603 w 2895603"/>
                <a:gd name="connsiteY2" fmla="*/ 0 h 2057400"/>
                <a:gd name="connisteX3" fmla="*/ 2895603 w 2895603"/>
                <a:gd name="connsiteY3" fmla="*/ 2057400 h 2057400"/>
                <a:gd name="connisteX4" fmla="*/ 203197 w 2895603"/>
                <a:gd name="connsiteY4" fmla="*/ 2057400 h 2057400"/>
                <a:gd name="connisteX5" fmla="*/ 0 w 2895603"/>
                <a:gd name="connsiteY5" fmla="*/ 1854202 h 2057400"/>
                <a:gd name="connisteX6" fmla="*/ 0 w 2895603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895603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2895603" y="0"/>
                  </a:lnTo>
                  <a:lnTo>
                    <a:pt x="2895603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6" name="图片 25" descr="C:/Users/mingsheng111035/AppData/Roaming/Kingsoft/office6/wppai/generateppt/9327fc685ab9abe06d1e1b24c6461e4d.jpg9327fc685ab9abe06d1e1b24c6461e4d"/>
            <p:cNvPicPr preferRelativeResize="0"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rcRect l="12581" r="13345"/>
            <a:stretch>
              <a:fillRect/>
            </a:stretch>
          </p:blipFill>
          <p:spPr>
            <a:xfrm>
              <a:off x="12960" y="6600"/>
              <a:ext cx="2400" cy="3240"/>
            </a:xfrm>
            <a:custGeom>
              <a:avLst/>
              <a:gdLst>
                <a:gd name="connisteX0" fmla="*/ 0 w 1524003"/>
                <a:gd name="connsiteY0" fmla="*/ 0 h 2057400"/>
                <a:gd name="connisteX1" fmla="*/ 1320795 w 1524003"/>
                <a:gd name="connsiteY1" fmla="*/ 0 h 2057400"/>
                <a:gd name="connisteX2" fmla="*/ 1524003 w 1524003"/>
                <a:gd name="connsiteY2" fmla="*/ 203197 h 2057400"/>
                <a:gd name="connisteX3" fmla="*/ 1524003 w 1524003"/>
                <a:gd name="connsiteY3" fmla="*/ 1854202 h 2057400"/>
                <a:gd name="connisteX4" fmla="*/ 1320795 w 1524003"/>
                <a:gd name="connsiteY4" fmla="*/ 2057400 h 2057400"/>
                <a:gd name="connisteX5" fmla="*/ 0 w 1524003"/>
                <a:gd name="connsiteY5" fmla="*/ 2057400 h 2057400"/>
                <a:gd name="connisteX6" fmla="*/ 0 w 1524003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1524003" h="2057400">
                  <a:moveTo>
                    <a:pt x="0" y="0"/>
                  </a:moveTo>
                  <a:lnTo>
                    <a:pt x="1320796" y="0"/>
                  </a:lnTo>
                  <a:cubicBezTo>
                    <a:pt x="1433029" y="0"/>
                    <a:pt x="1524003" y="90974"/>
                    <a:pt x="1524003" y="203198"/>
                  </a:cubicBezTo>
                  <a:lnTo>
                    <a:pt x="1524003" y="1854202"/>
                  </a:lnTo>
                  <a:cubicBezTo>
                    <a:pt x="1524003" y="1966426"/>
                    <a:pt x="1433029" y="2057400"/>
                    <a:pt x="1320796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21" name="文本框 20"/>
            <p:cNvSpPr txBox="1"/>
            <p:nvPr>
              <p:custDataLst>
                <p:tags r:id="rId23"/>
              </p:custDataLst>
            </p:nvPr>
          </p:nvSpPr>
          <p:spPr>
            <a:xfrm>
              <a:off x="11280" y="3340"/>
              <a:ext cx="3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神经损伤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24"/>
              </p:custDataLst>
            </p:nvPr>
          </p:nvSpPr>
          <p:spPr>
            <a:xfrm>
              <a:off x="11280" y="4220"/>
              <a:ext cx="36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神经受损可导致疼痛信号异常，例如坐骨神经痛引起的下肢放射性疼痛。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25"/>
              </p:custDataLst>
            </p:nvPr>
          </p:nvSpPr>
          <p:spPr>
            <a:xfrm>
              <a:off x="8880" y="7060"/>
              <a:ext cx="3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代谢异常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26"/>
              </p:custDataLst>
            </p:nvPr>
          </p:nvSpPr>
          <p:spPr>
            <a:xfrm>
              <a:off x="8880" y="7940"/>
              <a:ext cx="36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某些代谢疾病如痛风，由于尿酸结晶沉积在关节，可引起剧烈疼痛。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609603"/>
            <a:ext cx="3568702" cy="1524003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心理因素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648200" y="609600"/>
            <a:ext cx="7010400" cy="1727200"/>
            <a:chOff x="7320" y="960"/>
            <a:chExt cx="11040" cy="2720"/>
          </a:xfrm>
        </p:grpSpPr>
        <p:sp>
          <p:nvSpPr>
            <p:cNvPr id="4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7320" y="960"/>
              <a:ext cx="81" cy="2720"/>
            </a:xfrm>
            <a:custGeom>
              <a:avLst/>
              <a:gdLst>
                <a:gd name="connisteX0" fmla="*/ 0 w 50804"/>
                <a:gd name="connsiteY0" fmla="*/ 25402 h 1727201"/>
                <a:gd name="connisteX1" fmla="*/ 25402 w 50804"/>
                <a:gd name="connsiteY1" fmla="*/ 0 h 1727201"/>
                <a:gd name="connisteX2" fmla="*/ 25402 w 50804"/>
                <a:gd name="connsiteY2" fmla="*/ 0 h 1727201"/>
                <a:gd name="connisteX3" fmla="*/ 50804 w 50804"/>
                <a:gd name="connsiteY3" fmla="*/ 25402 h 1727201"/>
                <a:gd name="connisteX4" fmla="*/ 50804 w 50804"/>
                <a:gd name="connsiteY4" fmla="*/ 1701798 h 1727201"/>
                <a:gd name="connisteX5" fmla="*/ 25402 w 50804"/>
                <a:gd name="connsiteY5" fmla="*/ 1727201 h 1727201"/>
                <a:gd name="connisteX6" fmla="*/ 25402 w 50804"/>
                <a:gd name="connsiteY6" fmla="*/ 1727201 h 1727201"/>
                <a:gd name="connisteX7" fmla="*/ 0 w 50804"/>
                <a:gd name="connsiteY7" fmla="*/ 1701798 h 1727201"/>
                <a:gd name="connisteX8" fmla="*/ 0 w 50804"/>
                <a:gd name="connsiteY8" fmla="*/ 25402 h 172720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7560" y="960"/>
              <a:ext cx="3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压力与焦虑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7560" y="1760"/>
              <a:ext cx="316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长期的心理压力和焦虑可导致肌肉紧张，进而引发或加剧疼痛症状。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11120" y="960"/>
              <a:ext cx="81" cy="2720"/>
            </a:xfrm>
            <a:custGeom>
              <a:avLst/>
              <a:gdLst>
                <a:gd name="connisteX0" fmla="*/ 0 w 50804"/>
                <a:gd name="connsiteY0" fmla="*/ 25402 h 1727201"/>
                <a:gd name="connisteX1" fmla="*/ 25402 w 50804"/>
                <a:gd name="connsiteY1" fmla="*/ 0 h 1727201"/>
                <a:gd name="connisteX2" fmla="*/ 25402 w 50804"/>
                <a:gd name="connsiteY2" fmla="*/ 0 h 1727201"/>
                <a:gd name="connisteX3" fmla="*/ 50804 w 50804"/>
                <a:gd name="connsiteY3" fmla="*/ 25402 h 1727201"/>
                <a:gd name="connisteX4" fmla="*/ 50804 w 50804"/>
                <a:gd name="connsiteY4" fmla="*/ 1701798 h 1727201"/>
                <a:gd name="connisteX5" fmla="*/ 25402 w 50804"/>
                <a:gd name="connsiteY5" fmla="*/ 1727201 h 1727201"/>
                <a:gd name="connisteX6" fmla="*/ 25402 w 50804"/>
                <a:gd name="connsiteY6" fmla="*/ 1727201 h 1727201"/>
                <a:gd name="connisteX7" fmla="*/ 0 w 50804"/>
                <a:gd name="connsiteY7" fmla="*/ 1701798 h 1727201"/>
                <a:gd name="connisteX8" fmla="*/ 0 w 50804"/>
                <a:gd name="connsiteY8" fmla="*/ 25402 h 172720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11360" y="960"/>
              <a:ext cx="3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情绪波动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1360" y="1760"/>
              <a:ext cx="316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情绪的剧烈波动，如悲伤或愤怒，有时会触发身体的疼痛反应，影响疼痛感知。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9"/>
              </p:custDataLst>
            </p:nvPr>
          </p:nvSpPr>
          <p:spPr>
            <a:xfrm>
              <a:off x="14920" y="960"/>
              <a:ext cx="81" cy="2720"/>
            </a:xfrm>
            <a:custGeom>
              <a:avLst/>
              <a:gdLst>
                <a:gd name="connisteX0" fmla="*/ 0 w 50804"/>
                <a:gd name="connsiteY0" fmla="*/ 25402 h 1727201"/>
                <a:gd name="connisteX1" fmla="*/ 25402 w 50804"/>
                <a:gd name="connsiteY1" fmla="*/ 0 h 1727201"/>
                <a:gd name="connisteX2" fmla="*/ 25402 w 50804"/>
                <a:gd name="connsiteY2" fmla="*/ 0 h 1727201"/>
                <a:gd name="connisteX3" fmla="*/ 50804 w 50804"/>
                <a:gd name="connsiteY3" fmla="*/ 25402 h 1727201"/>
                <a:gd name="connisteX4" fmla="*/ 50804 w 50804"/>
                <a:gd name="connsiteY4" fmla="*/ 1701798 h 1727201"/>
                <a:gd name="connisteX5" fmla="*/ 25402 w 50804"/>
                <a:gd name="connsiteY5" fmla="*/ 1727201 h 1727201"/>
                <a:gd name="connisteX6" fmla="*/ 25402 w 50804"/>
                <a:gd name="connsiteY6" fmla="*/ 1727201 h 1727201"/>
                <a:gd name="connisteX7" fmla="*/ 0 w 50804"/>
                <a:gd name="connsiteY7" fmla="*/ 1701798 h 1727201"/>
                <a:gd name="connisteX8" fmla="*/ 0 w 50804"/>
                <a:gd name="connsiteY8" fmla="*/ 25402 h 172720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5160" y="960"/>
              <a:ext cx="3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心理创伤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15160" y="1760"/>
              <a:ext cx="316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经历心理创伤，如事故或暴力事件，可能导致慢性疼痛，即使身体伤害已愈合。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3" name="图片 12" descr="C:/Users/mingsheng111035/AppData/Roaming/Kingsoft/office6/wppai/generateppt/b93a75e1-97ad-4ef2-b90d-7c9a51dd0c1e.jpgb93a75e1-97ad-4ef2-b90d-7c9a51dd0c1e"/>
          <p:cNvPicPr preferRelativeResize="0"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1238" r="1238"/>
          <a:stretch>
            <a:fillRect/>
          </a:stretch>
        </p:blipFill>
        <p:spPr>
          <a:xfrm>
            <a:off x="609603" y="2794004"/>
            <a:ext cx="10972800" cy="3454400"/>
          </a:xfrm>
          <a:custGeom>
            <a:avLst/>
            <a:gdLst>
              <a:gd name="connisteX0" fmla="*/ 0 w 10972800"/>
              <a:gd name="connsiteY0" fmla="*/ 203197 h 3454402"/>
              <a:gd name="connisteX1" fmla="*/ 203197 w 10972800"/>
              <a:gd name="connsiteY1" fmla="*/ 0 h 3454402"/>
              <a:gd name="connisteX2" fmla="*/ 10769602 w 10972800"/>
              <a:gd name="connsiteY2" fmla="*/ 0 h 3454402"/>
              <a:gd name="connisteX3" fmla="*/ 10972800 w 10972800"/>
              <a:gd name="connsiteY3" fmla="*/ 203197 h 3454402"/>
              <a:gd name="connisteX4" fmla="*/ 10972800 w 10972800"/>
              <a:gd name="connsiteY4" fmla="*/ 3251204 h 3454402"/>
              <a:gd name="connisteX5" fmla="*/ 10769602 w 10972800"/>
              <a:gd name="connsiteY5" fmla="*/ 3454402 h 3454402"/>
              <a:gd name="connisteX6" fmla="*/ 203197 w 10972800"/>
              <a:gd name="connsiteY6" fmla="*/ 3454402 h 3454402"/>
              <a:gd name="connisteX7" fmla="*/ 0 w 10972800"/>
              <a:gd name="connsiteY7" fmla="*/ 3251204 h 3454402"/>
              <a:gd name="connisteX8" fmla="*/ 0 w 10972800"/>
              <a:gd name="connsiteY8" fmla="*/ 203197 h 34544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2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10769602" y="0"/>
                </a:lnTo>
                <a:cubicBezTo>
                  <a:pt x="10881826" y="0"/>
                  <a:pt x="10972800" y="90974"/>
                  <a:pt x="10972800" y="203198"/>
                </a:cubicBezTo>
                <a:lnTo>
                  <a:pt x="10972800" y="3251204"/>
                </a:lnTo>
                <a:cubicBezTo>
                  <a:pt x="10972800" y="3363428"/>
                  <a:pt x="10881826" y="3454402"/>
                  <a:pt x="10769602" y="3454402"/>
                </a:cubicBezTo>
                <a:lnTo>
                  <a:pt x="203198" y="3454402"/>
                </a:lnTo>
                <a:cubicBezTo>
                  <a:pt x="90974" y="3454402"/>
                  <a:pt x="0" y="3363428"/>
                  <a:pt x="0" y="3251204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14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60960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其他因素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1684002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0" y="1828800"/>
            <a:ext cx="10972802" cy="4419600"/>
            <a:chOff x="960" y="2880"/>
            <a:chExt cx="17280" cy="6960"/>
          </a:xfrm>
        </p:grpSpPr>
        <p:pic>
          <p:nvPicPr>
            <p:cNvPr id="4" name="图片 3" descr="C:/Users/mingsheng111035/AppData/Roaming/Kingsoft/office6/wppai/generateppt/67f09272-e45e-4275-94dd-26a8c62c4967.jpg67f09272-e45e-4275-94dd-26a8c62c4967"/>
            <p:cNvPicPr preferRelativeResize="0"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888" r="828"/>
            <a:stretch>
              <a:fillRect/>
            </a:stretch>
          </p:blipFill>
          <p:spPr>
            <a:xfrm>
              <a:off x="960" y="2880"/>
              <a:ext cx="8799" cy="3240"/>
            </a:xfrm>
            <a:custGeom>
              <a:avLst/>
              <a:gdLst>
                <a:gd name="connisteX0" fmla="*/ 0 w 5587998"/>
                <a:gd name="connsiteY0" fmla="*/ 203197 h 2057400"/>
                <a:gd name="connisteX1" fmla="*/ 203197 w 5587998"/>
                <a:gd name="connsiteY1" fmla="*/ 0 h 2057400"/>
                <a:gd name="connisteX2" fmla="*/ 5587998 w 5587998"/>
                <a:gd name="connsiteY2" fmla="*/ 0 h 2057400"/>
                <a:gd name="connisteX3" fmla="*/ 5587998 w 5587998"/>
                <a:gd name="connsiteY3" fmla="*/ 2057400 h 2057400"/>
                <a:gd name="connisteX4" fmla="*/ 203197 w 5587998"/>
                <a:gd name="connsiteY4" fmla="*/ 2057400 h 2057400"/>
                <a:gd name="connisteX5" fmla="*/ 0 w 5587998"/>
                <a:gd name="connsiteY5" fmla="*/ 1854202 h 2057400"/>
                <a:gd name="connisteX6" fmla="*/ 0 w 5587998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5587999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5587999" y="0"/>
                  </a:lnTo>
                  <a:lnTo>
                    <a:pt x="5587999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9760" y="2880"/>
              <a:ext cx="8480" cy="3240"/>
            </a:xfrm>
            <a:custGeom>
              <a:avLst/>
              <a:gdLst>
                <a:gd name="connisteX0" fmla="*/ 0 w 5384801"/>
                <a:gd name="connsiteY0" fmla="*/ 0 h 2057400"/>
                <a:gd name="connisteX1" fmla="*/ 5181603 w 5384801"/>
                <a:gd name="connsiteY1" fmla="*/ 0 h 2057400"/>
                <a:gd name="connisteX2" fmla="*/ 5384801 w 5384801"/>
                <a:gd name="connsiteY2" fmla="*/ 203197 h 2057400"/>
                <a:gd name="connisteX3" fmla="*/ 5384801 w 5384801"/>
                <a:gd name="connsiteY3" fmla="*/ 1854202 h 2057400"/>
                <a:gd name="connisteX4" fmla="*/ 5181603 w 5384801"/>
                <a:gd name="connsiteY4" fmla="*/ 2057400 h 2057400"/>
                <a:gd name="connisteX5" fmla="*/ 0 w 5384801"/>
                <a:gd name="connsiteY5" fmla="*/ 2057400 h 2057400"/>
                <a:gd name="connisteX6" fmla="*/ 0 w 5384801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5384801" h="2057400">
                  <a:moveTo>
                    <a:pt x="0" y="0"/>
                  </a:moveTo>
                  <a:lnTo>
                    <a:pt x="5181603" y="0"/>
                  </a:lnTo>
                  <a:cubicBezTo>
                    <a:pt x="5293827" y="0"/>
                    <a:pt x="5384801" y="90974"/>
                    <a:pt x="5384801" y="203198"/>
                  </a:cubicBezTo>
                  <a:lnTo>
                    <a:pt x="5384801" y="1854202"/>
                  </a:lnTo>
                  <a:cubicBezTo>
                    <a:pt x="5384801" y="1966426"/>
                    <a:pt x="5293827" y="2057400"/>
                    <a:pt x="5181603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9" descr="C:/Users/mingsheng111035/AppData/Roaming/Kingsoft/office6/wppai/generateppt/8219691e-df37-40f2-a9db-aba4c300687e.jpg8219691e-df37-40f2-a9db-aba4c300687e"/>
            <p:cNvPicPr preferRelativeResize="0"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l="1716"/>
            <a:stretch>
              <a:fillRect/>
            </a:stretch>
          </p:blipFill>
          <p:spPr>
            <a:xfrm>
              <a:off x="960" y="6600"/>
              <a:ext cx="8799" cy="3240"/>
            </a:xfrm>
            <a:custGeom>
              <a:avLst/>
              <a:gdLst>
                <a:gd name="connisteX0" fmla="*/ 0 w 5587998"/>
                <a:gd name="connsiteY0" fmla="*/ 203197 h 2057400"/>
                <a:gd name="connisteX1" fmla="*/ 203197 w 5587998"/>
                <a:gd name="connsiteY1" fmla="*/ 0 h 2057400"/>
                <a:gd name="connisteX2" fmla="*/ 5587998 w 5587998"/>
                <a:gd name="connsiteY2" fmla="*/ 0 h 2057400"/>
                <a:gd name="connisteX3" fmla="*/ 5587998 w 5587998"/>
                <a:gd name="connsiteY3" fmla="*/ 2057400 h 2057400"/>
                <a:gd name="connisteX4" fmla="*/ 203197 w 5587998"/>
                <a:gd name="connsiteY4" fmla="*/ 2057400 h 2057400"/>
                <a:gd name="connisteX5" fmla="*/ 0 w 5587998"/>
                <a:gd name="connsiteY5" fmla="*/ 1854202 h 2057400"/>
                <a:gd name="connisteX6" fmla="*/ 0 w 5587998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5587999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5587999" y="0"/>
                  </a:lnTo>
                  <a:lnTo>
                    <a:pt x="5587999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3" name="任意多边形 12"/>
            <p:cNvSpPr/>
            <p:nvPr>
              <p:custDataLst>
                <p:tags r:id="rId9"/>
              </p:custDataLst>
            </p:nvPr>
          </p:nvSpPr>
          <p:spPr>
            <a:xfrm>
              <a:off x="9760" y="6600"/>
              <a:ext cx="8480" cy="3240"/>
            </a:xfrm>
            <a:custGeom>
              <a:avLst/>
              <a:gdLst>
                <a:gd name="connisteX0" fmla="*/ 0 w 5384801"/>
                <a:gd name="connsiteY0" fmla="*/ 0 h 2057400"/>
                <a:gd name="connisteX1" fmla="*/ 5181603 w 5384801"/>
                <a:gd name="connsiteY1" fmla="*/ 0 h 2057400"/>
                <a:gd name="connisteX2" fmla="*/ 5384801 w 5384801"/>
                <a:gd name="connsiteY2" fmla="*/ 203197 h 2057400"/>
                <a:gd name="connisteX3" fmla="*/ 5384801 w 5384801"/>
                <a:gd name="connsiteY3" fmla="*/ 1854202 h 2057400"/>
                <a:gd name="connisteX4" fmla="*/ 5181603 w 5384801"/>
                <a:gd name="connsiteY4" fmla="*/ 2057400 h 2057400"/>
                <a:gd name="connisteX5" fmla="*/ 0 w 5384801"/>
                <a:gd name="connsiteY5" fmla="*/ 2057400 h 2057400"/>
                <a:gd name="connisteX6" fmla="*/ 0 w 5384801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5384801" h="2057400">
                  <a:moveTo>
                    <a:pt x="0" y="0"/>
                  </a:moveTo>
                  <a:lnTo>
                    <a:pt x="5181603" y="0"/>
                  </a:lnTo>
                  <a:cubicBezTo>
                    <a:pt x="5293827" y="0"/>
                    <a:pt x="5384801" y="90974"/>
                    <a:pt x="5384801" y="203198"/>
                  </a:cubicBezTo>
                  <a:lnTo>
                    <a:pt x="5384801" y="1854202"/>
                  </a:lnTo>
                  <a:cubicBezTo>
                    <a:pt x="5384801" y="1966426"/>
                    <a:pt x="5293827" y="2057400"/>
                    <a:pt x="5181603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10240" y="3580"/>
              <a:ext cx="76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心理压力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10240" y="4460"/>
              <a:ext cx="760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长期的心理压力和情绪波动可导致肌肉紧张，进而引发或加剧疼痛。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10240" y="7300"/>
              <a:ext cx="76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生活习惯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10240" y="8180"/>
              <a:ext cx="760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不健康的生活习惯，如久坐、缺乏运动，可导致身体某些部位承受过度压力，引起疼痛。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0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100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PRESET_TEXT" val="单击此处添加项标题内容"/>
  <p:tag name="KSO_WM_UNIT_TEXT_TYPE" val="1"/>
  <p:tag name="KSO_WM_UNIT_TYPE" val="l_h_a"/>
  <p:tag name="KSO_WM_SLIDE_FIGMA_DIAGRAM" val="1"/>
</p:tagLst>
</file>

<file path=ppt/tags/tag101.xml><?xml version="1.0" encoding="utf-8"?>
<p:tagLst xmlns:p="http://schemas.openxmlformats.org/presentationml/2006/main">
  <p:tag name="KSO_WM_FIGMA_LIMIT" val=""/>
  <p:tag name="KSO_WM_FIGMA_SLIDE_GROUP" val="1"/>
  <p:tag name="KSO_WM_SLIDE_TYPE" val="contents"/>
  <p:tag name="KSO_WM_TEMPLATE_SUBCATEGORY" val="29"/>
</p:tagLst>
</file>

<file path=ppt/tags/tag102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0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04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</p:tagLst>
</file>

<file path=ppt/tags/tag105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06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07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08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0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1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16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3/d0382ced-dc04-4cde-b77e-251e0de6d67c.jpg?Expires=1772519211&amp;AWSAccessKeyId=AKLT9NSy7kh8TIS1UzNqLRY2&amp;Signature=bs9h0WyXeqPGX%2F30vuDc6jARc0A%3D&quot;}*auto_ai_ai_*1740983200081_1.149_79c901cb4675-slide-3"/>
</p:tagLst>
</file>

<file path=ppt/tags/tag117.xml><?xml version="1.0" encoding="utf-8"?>
<p:tagLst xmlns:p="http://schemas.openxmlformats.org/presentationml/2006/main">
  <p:tag name="KSO_WM_FIGMA_LIMIT" val=""/>
  <p:tag name="KSO_WM_FIGMA_SLIDE_GROUP" val="57"/>
  <p:tag name="KSO_WM_SLIDE_TYPE" val="text"/>
  <p:tag name="KSO_WM_TEMPLATE_SUBCATEGORY" val="29"/>
</p:tagLst>
</file>

<file path=ppt/tags/tag118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19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请尽量言简意赅的阐述观点。"/>
  <p:tag name="KSO_WM_UNIT_TEXT_TYPE" val="1"/>
  <p:tag name="KSO_WM_UNIT_TYPE" val="l_h_f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VCG41N1743583019&quot;}*auto_galley_ai_*1740983200081_1.149_79c901cb4675-slide-4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PIC_SOURCE_TYPE" val="generate_slide_ai*{&quot;ai_type&quot;:&quot;generate_ppt&quot;,&quot;id&quot;:&quot;VCG41N1340829964&quot;}*auto_galley_ai_*1740983200081_1.149_79c901cb4675-slide-4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请尽量言简意赅的阐述观点。"/>
  <p:tag name="KSO_WM_UNIT_TEXT_TYPE" val="1"/>
  <p:tag name="KSO_WM_UNIT_TYPE" val="l_h_f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VCG211294105539&quot;}*auto_galley_ai_*1740983200081_1.149_79c901cb4675-slide-4"/>
</p:tagLst>
</file>

<file path=ppt/tags/tag13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d"/>
  <p:tag name="MH_PIC_SOURCE_TYPE" val="generate_slide_ai*{&quot;ai_type&quot;:&quot;generate_ppt&quot;,&quot;id&quot;:&quot;VCG41N1396856286&quot;}*auto_galley_ai_*1740983200081_1.149_79c901cb4675-slide-4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请尽量言简意赅的阐述观点。"/>
  <p:tag name="KSO_WM_UNIT_TEXT_TYPE" val="1"/>
  <p:tag name="KSO_WM_UNIT_TYPE" val="l_h_f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请尽量言简意赅的阐述观点。"/>
  <p:tag name="KSO_WM_UNIT_TEXT_TYPE" val="1"/>
  <p:tag name="KSO_WM_UNIT_TYPE" val="l_h_f"/>
</p:tagLst>
</file>

<file path=ppt/tags/tag136.xml><?xml version="1.0" encoding="utf-8"?>
<p:tagLst xmlns:p="http://schemas.openxmlformats.org/presentationml/2006/main">
  <p:tag name="KSO_WM_FIGMA_LIMIT" val=""/>
  <p:tag name="KSO_WM_FIGMA_SLIDE_GROUP" val="38"/>
  <p:tag name="KSO_WM_SLIDE_TYPE" val="text"/>
  <p:tag name="KSO_WM_TEMPLATE_SUBCATEGORY" val="29"/>
</p:tagLst>
</file>

<file path=ppt/tags/tag13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38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39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VCG41N1290546800&quot;}*auto_galley_ai_*1740983200081_1.149_79c901cb4675-slide-5"/>
</p:tagLst>
</file>

<file path=ppt/tags/tag141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SUBTYPE" val="d"/>
  <p:tag name="KSO_WM_UNIT_TYPE" val="l_h_i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请尽量言简意赅的阐述观点。"/>
  <p:tag name="KSO_WM_UNIT_TEXT_TYPE" val="1"/>
  <p:tag name="KSO_WM_UNIT_TYPE" val="l_h_f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SUBTYPE" val="d"/>
  <p:tag name="KSO_WM_UNIT_TYPE" val="l_h_i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请尽量言简意赅的阐述观点。"/>
  <p:tag name="KSO_WM_UNIT_TEXT_TYPE" val="1"/>
  <p:tag name="KSO_WM_UNIT_TYPE" val="l_h_f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SUBTYPE" val="d"/>
  <p:tag name="KSO_WM_UNIT_TYPE" val="l_h_i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请尽量言简意赅的阐述观点。"/>
  <p:tag name="KSO_WM_UNIT_TEXT_TYPE" val="1"/>
  <p:tag name="KSO_WM_UNIT_TYPE" val="l_h_f"/>
</p:tagLst>
</file>

<file path=ppt/tags/tag151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</p:tagLst>
</file>

<file path=ppt/tags/tag15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53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5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VCG211339289377&quot;}*auto_galley_ai_*1740983200081_1.149_79c901cb4675-slide-6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PIC_SOURCE_TYPE" val="generate_slide_ai*{&quot;ai_type&quot;:&quot;generate_ppt&quot;,&quot;id&quot;:&quot;VCG41N1328954429&quot;}*auto_galley_ai_*1740983200081_1.149_79c901cb4675-slide-6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VCG41N1392340056&quot;}*auto_galley_ai_*1740983200081_1.149_79c901cb4675-slide-6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d"/>
  <p:tag name="MH_PIC_SOURCE_TYPE" val="generate_slide_ai*{&quot;ai_type&quot;:&quot;generate_ppt&quot;,&quot;id&quot;:&quot;VCG41N1207429905&quot;}*auto_galley_ai_*1740983200081_1.149_79c901cb4675-slide-6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1.xml><?xml version="1.0" encoding="utf-8"?>
<p:tagLst xmlns:p="http://schemas.openxmlformats.org/presentationml/2006/main">
  <p:tag name="KSO_WM_FIGMA_LIMIT" val=""/>
  <p:tag name="KSO_WM_FIGMA_SLIDE_GROUP" val="26"/>
  <p:tag name="KSO_WM_SLIDE_TYPE" val="text"/>
  <p:tag name="KSO_WM_TEMPLATE_SUBCATEGORY" val="29"/>
</p:tagLst>
</file>

<file path=ppt/tags/tag17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7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83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3/b93a75e1-97ad-4ef2-b90d-7c9a51dd0c1e.jpg?Expires=1772519210&amp;AWSAccessKeyId=AKLT9NSy7kh8TIS1UzNqLRY2&amp;Signature=10GMPhfr2VJw5C3lt%2Bt7tMu1%2Fqw%3D&quot;}*auto_ai_ai_*1740983200081_1.149_79c901cb4675-slide-7"/>
</p:tagLst>
</file>

<file path=ppt/tags/tag184.xml><?xml version="1.0" encoding="utf-8"?>
<p:tagLst xmlns:p="http://schemas.openxmlformats.org/presentationml/2006/main">
  <p:tag name="KSO_WM_FIGMA_LIMIT" val=""/>
  <p:tag name="KSO_WM_FIGMA_SLIDE_GROUP" val="60"/>
  <p:tag name="KSO_WM_SLIDE_TYPE" val="text"/>
  <p:tag name="KSO_WM_TEMPLATE_SUBCATEGORY" val="29"/>
</p:tagLst>
</file>

<file path=ppt/tags/tag18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8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http://zh-ai-group.ks3-cn-beijing-internal.ksyun.com/image_generate/image_process/production/202503/67f09272-e45e-4275-94dd-26a8c62c4967.jpg?Expires=1772519213&amp;AWSAccessKeyId=AKLT9NSy7kh8TIS1UzNqLRY2&amp;Signature=EuIkXycf1nS8iRe6%2FZpaEduyB34%3D&quot;}*auto_ai_ai_*1740983200081_1.149_79c901cb4675-slide-8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http://zh-ai-group.ks3-cn-beijing-internal.ksyun.com/image_generate/image_process/production/202503/8219691e-df37-40f2-a9db-aba4c300687e.jpg?Expires=1772519211&amp;AWSAccessKeyId=AKLT9NSy7kh8TIS1UzNqLRY2&amp;Signature=l52SAmdEeRb99WRtmmeAHKgAkDk%3D&quot;}*auto_ai_ai_*1740983200081_1.149_79c901cb4675-slide-8"/>
</p:tagLst>
</file>

<file path=ppt/tags/tag19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添加项标题内容"/>
  <p:tag name="KSO_WM_UNIT_TEXT_TYPE" val="1"/>
  <p:tag name="KSO_WM_UNIT_TYPE" val="l_h_a"/>
</p:tagLst>
</file>

<file path=ppt/tags/tag19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添加项标题内容"/>
  <p:tag name="KSO_WM_UNIT_TEXT_TYPE" val="1"/>
  <p:tag name="KSO_WM_UNIT_TYPE" val="l_h_a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95.xml><?xml version="1.0" encoding="utf-8"?>
<p:tagLst xmlns:p="http://schemas.openxmlformats.org/presentationml/2006/main">
  <p:tag name="KSO_WM_FIGMA_LIMIT" val=""/>
  <p:tag name="KSO_WM_FIGMA_SLIDE_GROUP" val="2"/>
  <p:tag name="KSO_WM_SLIDE_TYPE" val="text"/>
  <p:tag name="KSO_WM_TEMPLATE_SUBCATEGORY" val="29"/>
</p:tagLst>
</file>

<file path=ppt/tags/tag196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97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98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</p:tagLst>
</file>

<file path=ppt/tags/tag19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请尽量言简意赅的阐述观点。"/>
  <p:tag name="KSO_WM_UNIT_TEXT_TYPE" val="1"/>
  <p:tag name="KSO_WM_UNIT_TYPE" val="l_h_f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请尽量言简意赅的阐述观点。"/>
  <p:tag name="KSO_WM_UNIT_TEXT_TYPE" val="1"/>
  <p:tag name="KSO_WM_UNIT_TYPE" val="l_h_f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请尽量言简意赅的阐述观点。"/>
  <p:tag name="KSO_WM_UNIT_TEXT_TYPE" val="1"/>
  <p:tag name="KSO_WM_UNIT_TYPE" val="l_h_f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21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请尽量言简意赅的阐述观点。"/>
  <p:tag name="KSO_WM_UNIT_TEXT_TYPE" val="1"/>
  <p:tag name="KSO_WM_UNIT_TYPE" val="l_h_f"/>
</p:tagLst>
</file>

<file path=ppt/tags/tag212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VCG41N1261177026&quot;}*auto_galley_ai_*1740983200081_1.149_79c901cb4675-slide-10"/>
</p:tagLst>
</file>

<file path=ppt/tags/tag21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14.xml><?xml version="1.0" encoding="utf-8"?>
<p:tagLst xmlns:p="http://schemas.openxmlformats.org/presentationml/2006/main">
  <p:tag name="KSO_WM_FIGMA_LIMIT" val=""/>
  <p:tag name="KSO_WM_FIGMA_SLIDE_GROUP" val="6"/>
  <p:tag name="KSO_WM_SLIDE_TYPE" val="text"/>
  <p:tag name="KSO_WM_TEMPLATE_SUBCATEGORY" val="29"/>
</p:tagLst>
</file>

<file path=ppt/tags/tag215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16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17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18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19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VCG211246818053&quot;}*auto_galley_ai_*1740983200081_1.149_79c901cb4675-slide-11"/>
</p:tagLst>
</file>

<file path=ppt/tags/tag22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2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3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230.xml><?xml version="1.0" encoding="utf-8"?>
<p:tagLst xmlns:p="http://schemas.openxmlformats.org/presentationml/2006/main">
  <p:tag name="KSO_WM_FIGMA_LIMIT" val=""/>
  <p:tag name="KSO_WM_FIGMA_SLIDE_GROUP" val="30"/>
  <p:tag name="KSO_WM_SLIDE_TYPE" val="text"/>
  <p:tag name="KSO_WM_TEMPLATE_SUBCATEGORY" val="29"/>
</p:tagLst>
</file>

<file path=ppt/tags/tag23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3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3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34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3/24b57483-5e44-46cc-9f1c-858ad5186995.jpg?Expires=1772519210&amp;AWSAccessKeyId=AKLT9NSy7kh8TIS1UzNqLRY2&amp;Signature=GpUlwFzAGtGW1JEFETcpPb69Vjk%3D&quot;}*auto_ai_ai_*1740983200081_1.149_79c901cb4675-slide-12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4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41.xml><?xml version="1.0" encoding="utf-8"?>
<p:tagLst xmlns:p="http://schemas.openxmlformats.org/presentationml/2006/main">
  <p:tag name="KSO_WM_FIGMA_LIMIT" val=""/>
  <p:tag name="KSO_WM_FIGMA_SLIDE_GROUP" val="42"/>
  <p:tag name="KSO_WM_SLIDE_TYPE" val="text"/>
  <p:tag name="KSO_WM_TEMPLATE_SUBCATEGORY" val="29"/>
</p:tagLst>
</file>

<file path=ppt/tags/tag242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24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44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</p:tagLst>
</file>

<file path=ppt/tags/tag245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4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http://zh-ai-group.ks3-cn-beijing-internal.ksyun.com/image_generate/image_process/production/202503/caa29117-4ce8-4837-99b8-bc66b14905fd.jpg?Expires=1772519212&amp;AWSAccessKeyId=AKLT9NSy7kh8TIS1UzNqLRY2&amp;Signature=%2Bu4IlexoBW4Lfk0ljZXMiAbIQs8%3D&quot;}*auto_ai_ai_*1740983200081_1.149_79c901cb4675-slide-14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PIC_SOURCE_TYPE" val="generate_slide_ai*{&quot;ai_type&quot;:&quot;generate_ppt&quot;,&quot;id&quot;:&quot;http://zh-ai-group.ks3-cn-beijing-internal.ksyun.com/image_generate/image_process/production/202503/e7653ac9-9a97-423a-841e-11dcab2cec1a.jpg?Expires=1772519214&amp;AWSAccessKeyId=AKLT9NSy7kh8TIS1UzNqLRY2&amp;Signature=71DAUeF3%2Bp%2FFP4lfJNJr2Z3GF18%3D&quot;}*auto_ai_ai_*1740983200081_1.149_79c901cb4675-slide-14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25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http://zh-ai-group.ks3-cn-beijing-internal.ksyun.com/image_generate/image_process/production/202503/d55fba30-2f24-47b3-a88f-290464eba0e7.jpg?Expires=1772519212&amp;AWSAccessKeyId=AKLT9NSy7kh8TIS1UzNqLRY2&amp;Signature=SiYx5jsPdUB0i3KHyavJpisWrwg%3D&quot;}*auto_ai_ai_*1740983200081_1.149_79c901cb4675-slide-14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d"/>
  <p:tag name="MH_PIC_SOURCE_TYPE" val="generate_slide_ai*{&quot;ai_type&quot;:&quot;generate_ppt&quot;,&quot;id&quot;:&quot;http://zh-ai-group.ks3-cn-beijing-internal.ksyun.com/image_generate/image_process/production/202503/320c6647-3afe-44f1-a7f7-e2be32e9202b.jpg?Expires=1772519213&amp;AWSAccessKeyId=AKLT9NSy7kh8TIS1UzNqLRY2&amp;Signature=9SLYdDAkkIN0dOjhznPOPwE50g0%3D&quot;}*auto_ai_ai_*1740983200081_1.149_79c901cb4675-slide-14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添加项标题"/>
  <p:tag name="KSO_WM_UNIT_TEXT_TYPE" val="1"/>
  <p:tag name="KSO_WM_UNIT_TYPE" val="l_h_a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59.xml><?xml version="1.0" encoding="utf-8"?>
<p:tagLst xmlns:p="http://schemas.openxmlformats.org/presentationml/2006/main">
  <p:tag name="KSO_WM_FIGMA_LIMIT" val=""/>
  <p:tag name="KSO_WM_FIGMA_SLIDE_GROUP" val="34"/>
  <p:tag name="KSO_WM_SLIDE_TYPE" val="text"/>
  <p:tag name="KSO_WM_TEMPLATE_SUBCATEGORY" val="29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61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62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63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64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3/9b4fa9b6-a628-4f66-8bea-6fe33fd75c6e.jpg?Expires=1772519210&amp;AWSAccessKeyId=AKLT9NSy7kh8TIS1UzNqLRY2&amp;Signature=b%2FkRl%2FOuEuZIOxi3n2p7na%2FPCco%3D&quot;}*auto_ai_ai_*1740983200081_1.149_79c901cb4675-slide-15"/>
</p:tagLst>
</file>

<file path=ppt/tags/tag26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72.xml><?xml version="1.0" encoding="utf-8"?>
<p:tagLst xmlns:p="http://schemas.openxmlformats.org/presentationml/2006/main">
  <p:tag name="KSO_WM_FIGMA_LIMIT" val=""/>
  <p:tag name="KSO_WM_FIGMA_SLIDE_GROUP" val="61"/>
  <p:tag name="KSO_WM_SLIDE_TYPE" val="text"/>
  <p:tag name="KSO_WM_TEMPLATE_SUBCATEGORY" val="29"/>
</p:tagLst>
</file>

<file path=ppt/tags/tag27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7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7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76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77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78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VCG41N1340829921&quot;}*auto_galley_ai_*1740983200081_1.149_79c901cb4675-slide-16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VCG41N1420985388&quot;}*auto_galley_ai_*1740983200081_1.149_79c901cb4675-slide-16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添加项标题内容"/>
  <p:tag name="KSO_WM_UNIT_TEXT_TYPE" val="1"/>
  <p:tag name="KSO_WM_UNIT_TYPE" val="l_h_a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请尽量言简意赅的阐述观点。"/>
  <p:tag name="KSO_WM_UNIT_TEXT_TYPE" val="1"/>
  <p:tag name="KSO_WM_UNIT_TYPE" val="l_h_f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添加项标题内容"/>
  <p:tag name="KSO_WM_UNIT_TEXT_TYPE" val="1"/>
  <p:tag name="KSO_WM_UNIT_TYPE" val="l_h_a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请尽量言简意赅的阐述观点。"/>
  <p:tag name="KSO_WM_UNIT_TEXT_TYPE" val="1"/>
  <p:tag name="KSO_WM_UNIT_TYPE" val="l_h_f"/>
</p:tagLst>
</file>

<file path=ppt/tags/tag287.xml><?xml version="1.0" encoding="utf-8"?>
<p:tagLst xmlns:p="http://schemas.openxmlformats.org/presentationml/2006/main">
  <p:tag name="KSO_WM_FIGMA_LIMIT" val=""/>
  <p:tag name="KSO_WM_FIGMA_SLIDE_GROUP" val="31"/>
  <p:tag name="KSO_WM_SLIDE_TYPE" val="text"/>
  <p:tag name="KSO_WM_TEMPLATE_SUBCATEGORY" val="29"/>
</p:tagLst>
</file>

<file path=ppt/tags/tag288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8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9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290.xml><?xml version="1.0" encoding="utf-8"?>
<p:tagLst xmlns:p="http://schemas.openxmlformats.org/presentationml/2006/main">
  <p:tag name="KSO_WM_FIGMA_LIMIT" val=""/>
  <p:tag name="KSO_WM_FIGMA_SLIDE_GROUP" val="1"/>
  <p:tag name="KSO_WM_SLIDE_TYPE" val="endPage"/>
  <p:tag name="KSO_WM_TEMPLATE_SUBCATEGORY" val="29"/>
</p:tagLst>
</file>

<file path=ppt/tags/tag291.xml><?xml version="1.0" encoding="utf-8"?>
<p:tagLst xmlns:p="http://schemas.openxmlformats.org/presentationml/2006/main">
  <p:tag name="KSO_WM_PRESENTATION_SOURCE" val="WPPAIGeneratePPT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70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71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72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74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77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78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8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8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1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7cba8f96648ba84e"/>
</p:tagLst>
</file>

<file path=ppt/tags/tag88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9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</p:tagLst>
</file>

<file path=ppt/tags/tag9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9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91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92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93.xml><?xml version="1.0" encoding="utf-8"?>
<p:tagLst xmlns:p="http://schemas.openxmlformats.org/presentationml/2006/main">
  <p:tag name="KSO_WM_BEAUTIFY_FLAG" val="#wm#"/>
  <p:tag name="KSO_WM_DIAGRAM_GROUP_CODE" val="1"/>
  <p:tag name="KSO_WM_UNIT_INDEX" val="1_1_2"/>
  <p:tag name="KSO_WM_UNIT_TYPE" val="l_h_i"/>
  <p:tag name="KSO_WM_SLIDE_FIGMA_DIAGRAM" val="1"/>
</p:tagLst>
</file>

<file path=ppt/tags/tag94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PRESET_TEXT" val="单击此处添加项标题内容"/>
  <p:tag name="KSO_WM_UNIT_TEXT_TYPE" val="1"/>
  <p:tag name="KSO_WM_UNIT_TYPE" val="l_h_a"/>
  <p:tag name="KSO_WM_SLIDE_FIGMA_DIAGRAM" val="1"/>
</p:tagLst>
</file>

<file path=ppt/tags/tag95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96.xml><?xml version="1.0" encoding="utf-8"?>
<p:tagLst xmlns:p="http://schemas.openxmlformats.org/presentationml/2006/main">
  <p:tag name="KSO_WM_BEAUTIFY_FLAG" val="#wm#"/>
  <p:tag name="KSO_WM_DIAGRAM_GROUP_CODE" val="1"/>
  <p:tag name="KSO_WM_UNIT_INDEX" val="1_2_2"/>
  <p:tag name="KSO_WM_UNIT_TYPE" val="l_h_i"/>
  <p:tag name="KSO_WM_SLIDE_FIGMA_DIAGRAM" val="1"/>
</p:tagLst>
</file>

<file path=ppt/tags/tag97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PRESET_TEXT" val="单击此处添加项标题内容"/>
  <p:tag name="KSO_WM_UNIT_TEXT_TYPE" val="1"/>
  <p:tag name="KSO_WM_UNIT_TYPE" val="l_h_a"/>
  <p:tag name="KSO_WM_SLIDE_FIGMA_DIAGRAM" val="1"/>
</p:tagLst>
</file>

<file path=ppt/tags/tag98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99.xml><?xml version="1.0" encoding="utf-8"?>
<p:tagLst xmlns:p="http://schemas.openxmlformats.org/presentationml/2006/main">
  <p:tag name="KSO_WM_BEAUTIFY_FLAG" val="#wm#"/>
  <p:tag name="KSO_WM_DIAGRAM_GROUP_CODE" val="1"/>
  <p:tag name="KSO_WM_UNIT_INDEX" val="1_3_2"/>
  <p:tag name="KSO_WM_UNIT_TYPE" val="l_h_i"/>
  <p:tag name="KSO_WM_SLIDE_FIGMA_DIAGRAM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毕业答辩简约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F2F3F5"/>
      </a:lt2>
      <a:accent1>
        <a:srgbClr val="0745AA"/>
      </a:accent1>
      <a:accent2>
        <a:srgbClr val="799AD1"/>
      </a:accent2>
      <a:accent3>
        <a:srgbClr val="00368E"/>
      </a:accent3>
      <a:accent4>
        <a:srgbClr val="478DFF"/>
      </a:accent4>
      <a:accent5>
        <a:srgbClr val="F3F8FF"/>
      </a:accent5>
      <a:accent6>
        <a:srgbClr val="718DE3"/>
      </a:accent6>
      <a:hlink>
        <a:srgbClr val="DDEBFF"/>
      </a:hlink>
      <a:folHlink>
        <a:srgbClr val="75ADFB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WPS 演示</Application>
  <PresentationFormat>宽屏</PresentationFormat>
  <Paragraphs>208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Microsoft YaHei UI</vt:lpstr>
      <vt:lpstr>WPS</vt:lpstr>
      <vt:lpstr>蓝色毕业答辩简约风主题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mingsheng111035</dc:creator>
  <cp:lastModifiedBy>廖明生</cp:lastModifiedBy>
  <cp:revision>3</cp:revision>
  <dcterms:created xsi:type="dcterms:W3CDTF">2023-08-09T12:44:00Z</dcterms:created>
  <dcterms:modified xsi:type="dcterms:W3CDTF">2025-03-03T06:27:29Z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BA4A2CEA90E946938A664D0EE3907CC1_13</vt:lpwstr>
  </property>
  <property fmtid="{D5CDD505-2E9C-101B-9397-08002B2CF9AE}" pid="3" name="KSOProductBuildVer">
    <vt:lpwstr>2052-12.1.0.20305</vt:lpwstr>
  </property>
</Properties>
</file>