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9.svg" ContentType="image/svg+xml"/>
  <Override PartName="/ppt/media/image41.svg" ContentType="image/svg+xml"/>
  <Override PartName="/ppt/media/image4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379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264876547ade3759\datas\&#27675;&#22260;&#22270;-6002&amp;65041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264876547ade3759\datas\氛围图-6002&amp;650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203197 h 4521195"/>
              <a:gd name="connisteX1" fmla="*/ 203197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203197 w 8635995"/>
              <a:gd name="connsiteY4" fmla="*/ 4521195 h 4521195"/>
              <a:gd name="connisteX5" fmla="*/ 0 w 8635995"/>
              <a:gd name="connsiteY5" fmla="*/ 4317997 h 4521195"/>
              <a:gd name="connisteX6" fmla="*/ 0 w 8635995"/>
              <a:gd name="connsiteY6" fmla="*/ 203197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203198" y="4521196"/>
                </a:lnTo>
                <a:cubicBezTo>
                  <a:pt x="90974" y="4521196"/>
                  <a:pt x="0" y="4430231"/>
                  <a:pt x="0" y="4317998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184.xml"/><Relationship Id="rId7" Type="http://schemas.openxmlformats.org/officeDocument/2006/relationships/image" Target="../media/image5.png"/><Relationship Id="rId6" Type="http://schemas.openxmlformats.org/officeDocument/2006/relationships/image" Target="../media/image12.jpeg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C:/Users/mingsheng111035/AppData/Local/Temp/figmazip/slide_17b5a7ac034d472e\datas\&#27675;&#22260;&#22270;-6002&amp;165712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95.xml"/><Relationship Id="rId21" Type="http://schemas.openxmlformats.org/officeDocument/2006/relationships/tags" Target="../tags/tag194.xml"/><Relationship Id="rId20" Type="http://schemas.openxmlformats.org/officeDocument/2006/relationships/tags" Target="../tags/tag193.xml"/><Relationship Id="rId2" Type="http://schemas.openxmlformats.org/officeDocument/2006/relationships/image" Target="../media/image6.png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image" Target="../media/image15.jpeg"/><Relationship Id="rId14" Type="http://schemas.openxmlformats.org/officeDocument/2006/relationships/tags" Target="../tags/tag188.xml"/><Relationship Id="rId13" Type="http://schemas.openxmlformats.org/officeDocument/2006/relationships/tags" Target="../tags/tag187.xml"/><Relationship Id="rId12" Type="http://schemas.openxmlformats.org/officeDocument/2006/relationships/image" Target="../media/image14.jpeg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tags" Target="../tags/tag18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image" Target="C:/Users/mingsheng111035/AppData/Local/Temp/figmazip/slide_1c9406d06e06ee37\datas\&#27675;&#22260;&#22270;-6002&amp;180299.png" TargetMode="External"/><Relationship Id="rId2" Type="http://schemas.openxmlformats.org/officeDocument/2006/relationships/image" Target="../media/image16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07.xml"/><Relationship Id="rId16" Type="http://schemas.openxmlformats.org/officeDocument/2006/relationships/tags" Target="../tags/tag206.xml"/><Relationship Id="rId15" Type="http://schemas.openxmlformats.org/officeDocument/2006/relationships/tags" Target="../tags/tag205.xml"/><Relationship Id="rId14" Type="http://schemas.openxmlformats.org/officeDocument/2006/relationships/image" Target="../media/image18.jpeg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image" Target="../media/image5.png"/><Relationship Id="rId10" Type="http://schemas.openxmlformats.org/officeDocument/2006/relationships/image" Target="../media/image17.jpeg"/><Relationship Id="rId1" Type="http://schemas.openxmlformats.org/officeDocument/2006/relationships/tags" Target="../tags/tag19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9" Type="http://schemas.openxmlformats.org/officeDocument/2006/relationships/slideLayout" Target="../slideLayouts/slideLayout17.xml"/><Relationship Id="rId28" Type="http://schemas.openxmlformats.org/officeDocument/2006/relationships/tags" Target="../tags/tag230.xml"/><Relationship Id="rId27" Type="http://schemas.openxmlformats.org/officeDocument/2006/relationships/tags" Target="../tags/tag229.xml"/><Relationship Id="rId26" Type="http://schemas.openxmlformats.org/officeDocument/2006/relationships/tags" Target="../tags/tag228.xml"/><Relationship Id="rId25" Type="http://schemas.openxmlformats.org/officeDocument/2006/relationships/tags" Target="../tags/tag227.xml"/><Relationship Id="rId24" Type="http://schemas.openxmlformats.org/officeDocument/2006/relationships/tags" Target="../tags/tag226.xml"/><Relationship Id="rId23" Type="http://schemas.openxmlformats.org/officeDocument/2006/relationships/tags" Target="../tags/tag225.xml"/><Relationship Id="rId22" Type="http://schemas.openxmlformats.org/officeDocument/2006/relationships/tags" Target="../tags/tag224.xml"/><Relationship Id="rId21" Type="http://schemas.openxmlformats.org/officeDocument/2006/relationships/image" Target="../media/image22.jpeg"/><Relationship Id="rId20" Type="http://schemas.openxmlformats.org/officeDocument/2006/relationships/tags" Target="../tags/tag223.xml"/><Relationship Id="rId2" Type="http://schemas.openxmlformats.org/officeDocument/2006/relationships/tags" Target="../tags/tag209.xml"/><Relationship Id="rId19" Type="http://schemas.openxmlformats.org/officeDocument/2006/relationships/tags" Target="../tags/tag222.xml"/><Relationship Id="rId18" Type="http://schemas.openxmlformats.org/officeDocument/2006/relationships/tags" Target="../tags/tag221.xml"/><Relationship Id="rId17" Type="http://schemas.openxmlformats.org/officeDocument/2006/relationships/image" Target="../media/image21.jpeg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image" Target="../media/image20.jpeg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image" Target="../media/image5.png"/><Relationship Id="rId1" Type="http://schemas.openxmlformats.org/officeDocument/2006/relationships/tags" Target="../tags/tag20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image" Target="../media/image5.png"/><Relationship Id="rId7" Type="http://schemas.openxmlformats.org/officeDocument/2006/relationships/image" Target="../media/image23.jpeg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image" Target="C:/Users/mingsheng111035/AppData/Local/Temp/figmazip/slide_2f72f4732087a480\datas\&#27675;&#22260;&#22270;-6002&amp;396366.png" TargetMode="Externa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3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image" Target="../media/image25.jpeg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Relationship Id="rId3" Type="http://schemas.openxmlformats.org/officeDocument/2006/relationships/tags" Target="../tags/tag243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242.xml"/><Relationship Id="rId19" Type="http://schemas.openxmlformats.org/officeDocument/2006/relationships/tags" Target="../tags/tag255.xml"/><Relationship Id="rId18" Type="http://schemas.openxmlformats.org/officeDocument/2006/relationships/tags" Target="../tags/tag254.xml"/><Relationship Id="rId17" Type="http://schemas.openxmlformats.org/officeDocument/2006/relationships/tags" Target="../tags/tag253.xml"/><Relationship Id="rId16" Type="http://schemas.openxmlformats.org/officeDocument/2006/relationships/tags" Target="../tags/tag252.xml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image" Target="../media/image26.jpeg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4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7.jpeg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8" Type="http://schemas.openxmlformats.org/officeDocument/2006/relationships/slideLayout" Target="../slideLayouts/slideLayout17.xml"/><Relationship Id="rId27" Type="http://schemas.openxmlformats.org/officeDocument/2006/relationships/tags" Target="../tags/tag280.xml"/><Relationship Id="rId26" Type="http://schemas.openxmlformats.org/officeDocument/2006/relationships/tags" Target="../tags/tag279.xml"/><Relationship Id="rId25" Type="http://schemas.openxmlformats.org/officeDocument/2006/relationships/tags" Target="../tags/tag278.xml"/><Relationship Id="rId24" Type="http://schemas.openxmlformats.org/officeDocument/2006/relationships/tags" Target="../tags/tag277.xml"/><Relationship Id="rId23" Type="http://schemas.openxmlformats.org/officeDocument/2006/relationships/tags" Target="../tags/tag276.xml"/><Relationship Id="rId22" Type="http://schemas.openxmlformats.org/officeDocument/2006/relationships/tags" Target="../tags/tag275.xml"/><Relationship Id="rId21" Type="http://schemas.openxmlformats.org/officeDocument/2006/relationships/tags" Target="../tags/tag274.xml"/><Relationship Id="rId20" Type="http://schemas.openxmlformats.org/officeDocument/2006/relationships/image" Target="../media/image30.jpeg"/><Relationship Id="rId2" Type="http://schemas.openxmlformats.org/officeDocument/2006/relationships/tags" Target="../tags/tag260.xml"/><Relationship Id="rId19" Type="http://schemas.openxmlformats.org/officeDocument/2006/relationships/tags" Target="../tags/tag273.xml"/><Relationship Id="rId18" Type="http://schemas.openxmlformats.org/officeDocument/2006/relationships/tags" Target="../tags/tag272.xml"/><Relationship Id="rId17" Type="http://schemas.openxmlformats.org/officeDocument/2006/relationships/image" Target="../media/image29.jpeg"/><Relationship Id="rId16" Type="http://schemas.openxmlformats.org/officeDocument/2006/relationships/tags" Target="../tags/tag271.xml"/><Relationship Id="rId15" Type="http://schemas.openxmlformats.org/officeDocument/2006/relationships/tags" Target="../tags/tag270.xml"/><Relationship Id="rId14" Type="http://schemas.openxmlformats.org/officeDocument/2006/relationships/tags" Target="../tags/tag269.xml"/><Relationship Id="rId13" Type="http://schemas.openxmlformats.org/officeDocument/2006/relationships/tags" Target="../tags/tag268.xml"/><Relationship Id="rId12" Type="http://schemas.openxmlformats.org/officeDocument/2006/relationships/image" Target="../media/image28.jpeg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tags" Target="../tags/tag25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31.jpeg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88.xml"/><Relationship Id="rId1" Type="http://schemas.openxmlformats.org/officeDocument/2006/relationships/tags" Target="../tags/tag28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32.jpeg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307.xml"/><Relationship Id="rId22" Type="http://schemas.openxmlformats.org/officeDocument/2006/relationships/tags" Target="../tags/tag306.xml"/><Relationship Id="rId21" Type="http://schemas.openxmlformats.org/officeDocument/2006/relationships/tags" Target="../tags/tag305.xml"/><Relationship Id="rId20" Type="http://schemas.openxmlformats.org/officeDocument/2006/relationships/tags" Target="../tags/tag304.xml"/><Relationship Id="rId2" Type="http://schemas.openxmlformats.org/officeDocument/2006/relationships/tags" Target="../tags/tag290.xml"/><Relationship Id="rId19" Type="http://schemas.openxmlformats.org/officeDocument/2006/relationships/tags" Target="../tags/tag303.xml"/><Relationship Id="rId18" Type="http://schemas.openxmlformats.org/officeDocument/2006/relationships/tags" Target="../tags/tag302.xml"/><Relationship Id="rId17" Type="http://schemas.openxmlformats.org/officeDocument/2006/relationships/image" Target="../media/image34.jpeg"/><Relationship Id="rId16" Type="http://schemas.openxmlformats.org/officeDocument/2006/relationships/tags" Target="../tags/tag301.xml"/><Relationship Id="rId15" Type="http://schemas.openxmlformats.org/officeDocument/2006/relationships/tags" Target="../tags/tag300.xml"/><Relationship Id="rId14" Type="http://schemas.openxmlformats.org/officeDocument/2006/relationships/tags" Target="../tags/tag299.xml"/><Relationship Id="rId13" Type="http://schemas.openxmlformats.org/officeDocument/2006/relationships/tags" Target="../tags/tag298.xml"/><Relationship Id="rId12" Type="http://schemas.openxmlformats.org/officeDocument/2006/relationships/image" Target="../media/image33.jpeg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26.xml"/><Relationship Id="rId20" Type="http://schemas.openxmlformats.org/officeDocument/2006/relationships/image" Target="../media/image5.png"/><Relationship Id="rId2" Type="http://schemas.openxmlformats.org/officeDocument/2006/relationships/tags" Target="../tags/tag309.xml"/><Relationship Id="rId19" Type="http://schemas.openxmlformats.org/officeDocument/2006/relationships/image" Target="../media/image35.jpeg"/><Relationship Id="rId18" Type="http://schemas.openxmlformats.org/officeDocument/2006/relationships/tags" Target="../tags/tag325.xml"/><Relationship Id="rId17" Type="http://schemas.openxmlformats.org/officeDocument/2006/relationships/tags" Target="../tags/tag324.xml"/><Relationship Id="rId16" Type="http://schemas.openxmlformats.org/officeDocument/2006/relationships/tags" Target="../tags/tag323.xml"/><Relationship Id="rId15" Type="http://schemas.openxmlformats.org/officeDocument/2006/relationships/tags" Target="../tags/tag322.xml"/><Relationship Id="rId14" Type="http://schemas.openxmlformats.org/officeDocument/2006/relationships/tags" Target="../tags/tag321.xml"/><Relationship Id="rId13" Type="http://schemas.openxmlformats.org/officeDocument/2006/relationships/tags" Target="../tags/tag320.xml"/><Relationship Id="rId12" Type="http://schemas.openxmlformats.org/officeDocument/2006/relationships/tags" Target="../tags/tag319.xml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tags" Target="../tags/tag30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6.xml"/><Relationship Id="rId8" Type="http://schemas.openxmlformats.org/officeDocument/2006/relationships/tags" Target="../tags/tag335.xml"/><Relationship Id="rId7" Type="http://schemas.openxmlformats.org/officeDocument/2006/relationships/image" Target="../media/image5.png"/><Relationship Id="rId6" Type="http://schemas.openxmlformats.org/officeDocument/2006/relationships/image" Target="../media/image36.jpeg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42.xml"/><Relationship Id="rId14" Type="http://schemas.openxmlformats.org/officeDocument/2006/relationships/tags" Target="../tags/tag341.xml"/><Relationship Id="rId13" Type="http://schemas.openxmlformats.org/officeDocument/2006/relationships/tags" Target="../tags/tag340.xml"/><Relationship Id="rId12" Type="http://schemas.openxmlformats.org/officeDocument/2006/relationships/tags" Target="../tags/tag339.xml"/><Relationship Id="rId11" Type="http://schemas.openxmlformats.org/officeDocument/2006/relationships/tags" Target="../tags/tag338.xml"/><Relationship Id="rId10" Type="http://schemas.openxmlformats.org/officeDocument/2006/relationships/tags" Target="../tags/tag337.xml"/><Relationship Id="rId1" Type="http://schemas.openxmlformats.org/officeDocument/2006/relationships/tags" Target="../tags/tag33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49.xml"/><Relationship Id="rId8" Type="http://schemas.openxmlformats.org/officeDocument/2006/relationships/tags" Target="../tags/tag348.xml"/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57.xml"/><Relationship Id="rId16" Type="http://schemas.openxmlformats.org/officeDocument/2006/relationships/tags" Target="../tags/tag356.xml"/><Relationship Id="rId15" Type="http://schemas.openxmlformats.org/officeDocument/2006/relationships/tags" Target="../tags/tag355.xml"/><Relationship Id="rId14" Type="http://schemas.openxmlformats.org/officeDocument/2006/relationships/tags" Target="../tags/tag354.xml"/><Relationship Id="rId13" Type="http://schemas.openxmlformats.org/officeDocument/2006/relationships/tags" Target="../tags/tag353.xml"/><Relationship Id="rId12" Type="http://schemas.openxmlformats.org/officeDocument/2006/relationships/tags" Target="../tags/tag352.xml"/><Relationship Id="rId11" Type="http://schemas.openxmlformats.org/officeDocument/2006/relationships/tags" Target="../tags/tag351.xml"/><Relationship Id="rId10" Type="http://schemas.openxmlformats.org/officeDocument/2006/relationships/tags" Target="../tags/tag350.xml"/><Relationship Id="rId1" Type="http://schemas.openxmlformats.org/officeDocument/2006/relationships/tags" Target="../tags/tag34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svg"/><Relationship Id="rId8" Type="http://schemas.openxmlformats.org/officeDocument/2006/relationships/image" Target="../media/image38.png"/><Relationship Id="rId7" Type="http://schemas.openxmlformats.org/officeDocument/2006/relationships/tags" Target="../tags/tag362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image" Target="C:/Users/mingsheng111035/AppData/Local/Temp/figmazip/slide_214cd4f94c2baf59\datas\&#27675;&#22260;&#22270;-6002&amp;142685.png" TargetMode="External"/><Relationship Id="rId30" Type="http://schemas.openxmlformats.org/officeDocument/2006/relationships/slideLayout" Target="../slideLayouts/slideLayout17.xml"/><Relationship Id="rId3" Type="http://schemas.openxmlformats.org/officeDocument/2006/relationships/image" Target="../media/image6.png"/><Relationship Id="rId29" Type="http://schemas.openxmlformats.org/officeDocument/2006/relationships/tags" Target="../tags/tag375.xml"/><Relationship Id="rId28" Type="http://schemas.openxmlformats.org/officeDocument/2006/relationships/tags" Target="../tags/tag374.xml"/><Relationship Id="rId27" Type="http://schemas.openxmlformats.org/officeDocument/2006/relationships/tags" Target="../tags/tag373.xml"/><Relationship Id="rId26" Type="http://schemas.openxmlformats.org/officeDocument/2006/relationships/image" Target="C:/Users/mingsheng111035/AppData/Local/Temp/figmazip/slide_214cd4f94c2baf59\datas\earth-6002&amp;142801.svg" TargetMode="External"/><Relationship Id="rId25" Type="http://schemas.openxmlformats.org/officeDocument/2006/relationships/image" Target="../media/image43.svg"/><Relationship Id="rId24" Type="http://schemas.openxmlformats.org/officeDocument/2006/relationships/image" Target="../media/image42.png"/><Relationship Id="rId23" Type="http://schemas.openxmlformats.org/officeDocument/2006/relationships/tags" Target="../tags/tag372.xml"/><Relationship Id="rId22" Type="http://schemas.openxmlformats.org/officeDocument/2006/relationships/tags" Target="../tags/tag371.xml"/><Relationship Id="rId21" Type="http://schemas.openxmlformats.org/officeDocument/2006/relationships/tags" Target="../tags/tag370.xml"/><Relationship Id="rId20" Type="http://schemas.openxmlformats.org/officeDocument/2006/relationships/tags" Target="../tags/tag369.xml"/><Relationship Id="rId2" Type="http://schemas.openxmlformats.org/officeDocument/2006/relationships/tags" Target="../tags/tag359.xml"/><Relationship Id="rId19" Type="http://schemas.openxmlformats.org/officeDocument/2006/relationships/tags" Target="../tags/tag368.xml"/><Relationship Id="rId18" Type="http://schemas.openxmlformats.org/officeDocument/2006/relationships/image" Target="C:/Users/mingsheng111035/AppData/Local/Temp/figmazip/slide_214cd4f94c2baf59\datas\earth-6002&amp;142771.svg" TargetMode="External"/><Relationship Id="rId17" Type="http://schemas.openxmlformats.org/officeDocument/2006/relationships/image" Target="../media/image41.svg"/><Relationship Id="rId16" Type="http://schemas.openxmlformats.org/officeDocument/2006/relationships/image" Target="../media/image40.png"/><Relationship Id="rId15" Type="http://schemas.openxmlformats.org/officeDocument/2006/relationships/tags" Target="../tags/tag367.xml"/><Relationship Id="rId14" Type="http://schemas.openxmlformats.org/officeDocument/2006/relationships/tags" Target="../tags/tag366.xml"/><Relationship Id="rId13" Type="http://schemas.openxmlformats.org/officeDocument/2006/relationships/tags" Target="../tags/tag365.xml"/><Relationship Id="rId12" Type="http://schemas.openxmlformats.org/officeDocument/2006/relationships/tags" Target="../tags/tag364.xml"/><Relationship Id="rId11" Type="http://schemas.openxmlformats.org/officeDocument/2006/relationships/tags" Target="../tags/tag363.xml"/><Relationship Id="rId10" Type="http://schemas.openxmlformats.org/officeDocument/2006/relationships/image" Target="C:/Users/mingsheng111035/AppData/Local/Temp/figmazip/slide_214cd4f94c2baf59\datas\earth-6002&amp;142741.svg" TargetMode="External"/><Relationship Id="rId1" Type="http://schemas.openxmlformats.org/officeDocument/2006/relationships/tags" Target="../tags/tag358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tags" Target="../tags/tag37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20.xml"/><Relationship Id="rId14" Type="http://schemas.openxmlformats.org/officeDocument/2006/relationships/image" Target="../media/image5.png"/><Relationship Id="rId13" Type="http://schemas.openxmlformats.org/officeDocument/2006/relationships/image" Target="../media/image4.jpeg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C:/Users/mingsheng111035/AppData/Local/Temp/figmazip/slide_2d92f96d3fc221cc\datas\&#27675;&#22260;&#22270;-6002&amp;102243.png" TargetMode="External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image" Target="../media/image8.jpeg"/><Relationship Id="rId12" Type="http://schemas.openxmlformats.org/officeDocument/2006/relationships/tags" Target="../tags/tag128.xml"/><Relationship Id="rId11" Type="http://schemas.openxmlformats.org/officeDocument/2006/relationships/image" Target="../media/image5.png"/><Relationship Id="rId10" Type="http://schemas.openxmlformats.org/officeDocument/2006/relationships/image" Target="../media/image7.jpeg"/><Relationship Id="rId1" Type="http://schemas.openxmlformats.org/officeDocument/2006/relationships/tags" Target="../tags/tag1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48.xml"/><Relationship Id="rId17" Type="http://schemas.openxmlformats.org/officeDocument/2006/relationships/tags" Target="../tags/tag147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61.xml"/><Relationship Id="rId14" Type="http://schemas.openxmlformats.org/officeDocument/2006/relationships/image" Target="../media/image5.png"/><Relationship Id="rId13" Type="http://schemas.openxmlformats.org/officeDocument/2006/relationships/image" Target="../media/image10.jpeg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image" Target="../media/image5.png"/><Relationship Id="rId6" Type="http://schemas.openxmlformats.org/officeDocument/2006/relationships/image" Target="../media/image11.jpeg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77.xml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tags" Target="../tags/tag16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听力障碍照护技术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7b5a7ac034d472e\datas\氛围图-6002&amp;1657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双侧感音神经性聋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22adef50-2f5a-4416-8baf-cd0d397a1452.jpg22adef50-2f5a-4416-8baf-cd0d397a1452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9252d23b-4712-4cb8-b652-ced4d8d9bb10.jpg9252d23b-4712-4cb8-b652-ced4d8d9bb10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言语理解困难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c36ef41e-d204-4890-976a-839e2a04f007.jpgc36ef41e-d204-4890-976a-839e2a04f007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患者在嘈杂环境中难以理解对话，尤其在多人交谈时，理解言语变得尤为困难。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6b8fa898fbb11d9b00980dcf8e1597c6.jpg6b8fa898fbb11d9b00980dcf8e1597c6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r="33353"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定位声源困难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由于听力受损，患者在判断声源方向和位置时存在困难，影响日常生活和安全。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音量调节问题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双侧感音神经性聋患者往往难以调节听到的声音大小，导致对声音的感知不准确。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对高频声音不敏感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双侧感音神经性聋患者对高频声音的感知能力下降，如电话铃声、门铃等声音难以察觉。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c9406d06e06ee37\datas\氛围图-6002&amp;18029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高频听力下降为主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419597" y="1828800"/>
            <a:ext cx="7162803" cy="4418965"/>
            <a:chOff x="6960" y="2880"/>
            <a:chExt cx="11280" cy="6959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960" y="28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440" y="36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难以辨识女性和儿童声音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440" y="45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高频听力下降的人群往往难以听清女性和儿童的高音调声音，影响日常交流。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be2556f33f601f5e96e6d64484d24926.jpgbe2556f33f601f5e96e6d64484d24926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9150"/>
            <a:stretch>
              <a:fillRect/>
            </a:stretch>
          </p:blipFill>
          <p:spPr>
            <a:xfrm>
              <a:off x="14260" y="28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324103 w 2527301"/>
                <a:gd name="connsiteY1" fmla="*/ 0 h 2133596"/>
                <a:gd name="connisteX2" fmla="*/ 2527301 w 2527301"/>
                <a:gd name="connsiteY2" fmla="*/ 203197 h 2133596"/>
                <a:gd name="connisteX3" fmla="*/ 2527301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2133597"/>
                  </a:ln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6960" y="64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5aee8c41966a6eb71a8c59c92e55e1f5.jpg5aee8c41966a6eb71a8c59c92e55e1f5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0428" r="10604"/>
            <a:stretch>
              <a:fillRect/>
            </a:stretch>
          </p:blipFill>
          <p:spPr>
            <a:xfrm>
              <a:off x="14260" y="64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527301 w 2527301"/>
                <a:gd name="connsiteY1" fmla="*/ 0 h 2133596"/>
                <a:gd name="connisteX2" fmla="*/ 2527301 w 2527301"/>
                <a:gd name="connsiteY2" fmla="*/ 1930398 h 2133596"/>
                <a:gd name="connisteX3" fmla="*/ 2324103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527301" y="0"/>
                  </a:lnTo>
                  <a:lnTo>
                    <a:pt x="2527301" y="1930399"/>
                  </a:lnTo>
                  <a:cubicBezTo>
                    <a:pt x="2527301" y="2042632"/>
                    <a:pt x="2436327" y="2133597"/>
                    <a:pt x="2324103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440" y="72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电话沟通困难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440" y="81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在电话通话中，高频音的缺失使得理解对方的话语变得困难，尤其在嘈杂的环境中。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言语分辨率降低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7" name="任意多边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203197 h 2133596"/>
                <a:gd name="connisteX1" fmla="*/ 203197 w 5410203"/>
                <a:gd name="connsiteY1" fmla="*/ 0 h 2133596"/>
                <a:gd name="connisteX2" fmla="*/ 5206995 w 5410203"/>
                <a:gd name="connsiteY2" fmla="*/ 0 h 2133596"/>
                <a:gd name="connisteX3" fmla="*/ 5410203 w 5410203"/>
                <a:gd name="connsiteY3" fmla="*/ 203197 h 2133596"/>
                <a:gd name="connisteX4" fmla="*/ 5410203 w 5410203"/>
                <a:gd name="connsiteY4" fmla="*/ 1930398 h 2133596"/>
                <a:gd name="connisteX5" fmla="*/ 5206995 w 5410203"/>
                <a:gd name="connsiteY5" fmla="*/ 2133596 h 2133596"/>
                <a:gd name="connisteX6" fmla="*/ 203197 w 5410203"/>
                <a:gd name="connsiteY6" fmla="*/ 2133596 h 2133596"/>
                <a:gd name="connisteX7" fmla="*/ 0 w 5410203"/>
                <a:gd name="connsiteY7" fmla="*/ 1930398 h 2133596"/>
                <a:gd name="connisteX8" fmla="*/ 0 w 5410203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206996" y="0"/>
                  </a:lnTo>
                  <a:cubicBezTo>
                    <a:pt x="5319229" y="0"/>
                    <a:pt x="5410203" y="90974"/>
                    <a:pt x="5410203" y="203198"/>
                  </a:cubicBezTo>
                  <a:lnTo>
                    <a:pt x="5410203" y="1930399"/>
                  </a:lnTo>
                  <a:cubicBezTo>
                    <a:pt x="5410203" y="2042632"/>
                    <a:pt x="5319229" y="2133597"/>
                    <a:pt x="5206996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87f8dd1e-b12c-4489-8c1d-9d01159887e3.jpg87f8dd1e-b12c-4489-8c1d-9d01159887e3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203197 h 2133596"/>
                <a:gd name="connisteX1" fmla="*/ 203197 w 5410203"/>
                <a:gd name="connsiteY1" fmla="*/ 0 h 2133596"/>
                <a:gd name="connisteX2" fmla="*/ 5206995 w 5410203"/>
                <a:gd name="connsiteY2" fmla="*/ 0 h 2133596"/>
                <a:gd name="connisteX3" fmla="*/ 5410203 w 5410203"/>
                <a:gd name="connsiteY3" fmla="*/ 203197 h 2133596"/>
                <a:gd name="connisteX4" fmla="*/ 5410203 w 5410203"/>
                <a:gd name="connsiteY4" fmla="*/ 1930398 h 2133596"/>
                <a:gd name="connisteX5" fmla="*/ 5206995 w 5410203"/>
                <a:gd name="connsiteY5" fmla="*/ 2133596 h 2133596"/>
                <a:gd name="connisteX6" fmla="*/ 203197 w 5410203"/>
                <a:gd name="connsiteY6" fmla="*/ 2133596 h 2133596"/>
                <a:gd name="connisteX7" fmla="*/ 0 w 5410203"/>
                <a:gd name="connsiteY7" fmla="*/ 1930398 h 2133596"/>
                <a:gd name="connisteX8" fmla="*/ 0 w 5410203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206996" y="0"/>
                  </a:lnTo>
                  <a:cubicBezTo>
                    <a:pt x="5319229" y="0"/>
                    <a:pt x="5410203" y="90974"/>
                    <a:pt x="5410203" y="203198"/>
                  </a:cubicBezTo>
                  <a:lnTo>
                    <a:pt x="5410203" y="1930399"/>
                  </a:lnTo>
                  <a:cubicBezTo>
                    <a:pt x="5410203" y="2042632"/>
                    <a:pt x="5319229" y="2133597"/>
                    <a:pt x="5206996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d5936429-93c5-400f-ade3-292025874713.jpgd5936429-93c5-400f-ade3-292025874713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384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理解对话困难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203197 h 2133596"/>
                <a:gd name="connisteX1" fmla="*/ 203197 w 5410203"/>
                <a:gd name="connsiteY1" fmla="*/ 0 h 2133596"/>
                <a:gd name="connisteX2" fmla="*/ 5206995 w 5410203"/>
                <a:gd name="connsiteY2" fmla="*/ 0 h 2133596"/>
                <a:gd name="connisteX3" fmla="*/ 5410203 w 5410203"/>
                <a:gd name="connsiteY3" fmla="*/ 203197 h 2133596"/>
                <a:gd name="connisteX4" fmla="*/ 5410203 w 5410203"/>
                <a:gd name="connsiteY4" fmla="*/ 1930398 h 2133596"/>
                <a:gd name="connisteX5" fmla="*/ 5206995 w 5410203"/>
                <a:gd name="connsiteY5" fmla="*/ 2133596 h 2133596"/>
                <a:gd name="connisteX6" fmla="*/ 203197 w 5410203"/>
                <a:gd name="connsiteY6" fmla="*/ 2133596 h 2133596"/>
                <a:gd name="connisteX7" fmla="*/ 0 w 5410203"/>
                <a:gd name="connsiteY7" fmla="*/ 1930398 h 2133596"/>
                <a:gd name="connisteX8" fmla="*/ 0 w 5410203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206996" y="0"/>
                  </a:lnTo>
                  <a:cubicBezTo>
                    <a:pt x="5319229" y="0"/>
                    <a:pt x="5410203" y="90974"/>
                    <a:pt x="5410203" y="203198"/>
                  </a:cubicBezTo>
                  <a:lnTo>
                    <a:pt x="5410203" y="1930399"/>
                  </a:lnTo>
                  <a:cubicBezTo>
                    <a:pt x="5410203" y="2042632"/>
                    <a:pt x="5319229" y="2133597"/>
                    <a:pt x="5206996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a8d19599-d7d5-4963-be80-7da80a2a148d.jpga8d19599-d7d5-4963-be80-7da80a2a148d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384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听力障碍者在多人对话中难以分辨不同说话人的声音，导致理解困难。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任意多边形 24"/>
            <p:cNvSpPr/>
            <p:nvPr>
              <p:custDataLst>
                <p:tags r:id="rId19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203197 h 2133596"/>
                <a:gd name="connisteX1" fmla="*/ 203197 w 5410203"/>
                <a:gd name="connsiteY1" fmla="*/ 0 h 2133596"/>
                <a:gd name="connisteX2" fmla="*/ 5206995 w 5410203"/>
                <a:gd name="connsiteY2" fmla="*/ 0 h 2133596"/>
                <a:gd name="connisteX3" fmla="*/ 5410203 w 5410203"/>
                <a:gd name="connsiteY3" fmla="*/ 203197 h 2133596"/>
                <a:gd name="connisteX4" fmla="*/ 5410203 w 5410203"/>
                <a:gd name="connsiteY4" fmla="*/ 1930398 h 2133596"/>
                <a:gd name="connisteX5" fmla="*/ 5206995 w 5410203"/>
                <a:gd name="connsiteY5" fmla="*/ 2133596 h 2133596"/>
                <a:gd name="connisteX6" fmla="*/ 203197 w 5410203"/>
                <a:gd name="connsiteY6" fmla="*/ 2133596 h 2133596"/>
                <a:gd name="connisteX7" fmla="*/ 0 w 5410203"/>
                <a:gd name="connsiteY7" fmla="*/ 1930398 h 2133596"/>
                <a:gd name="connisteX8" fmla="*/ 0 w 5410203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206996" y="0"/>
                  </a:lnTo>
                  <a:cubicBezTo>
                    <a:pt x="5319229" y="0"/>
                    <a:pt x="5410203" y="90974"/>
                    <a:pt x="5410203" y="203198"/>
                  </a:cubicBezTo>
                  <a:lnTo>
                    <a:pt x="5410203" y="1930399"/>
                  </a:lnTo>
                  <a:cubicBezTo>
                    <a:pt x="5410203" y="2042632"/>
                    <a:pt x="5319229" y="2133597"/>
                    <a:pt x="5206996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 descr="C:/Users/mingsheng111035/AppData/Roaming/Kingsoft/office6/wppai/generateppt/2e68e21c-e033-4ff2-93da-a8d4f06cdf1c.jpg2e68e21c-e033-4ff2-93da-a8d4f06cdf1c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384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环境噪音下沟通障碍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384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在嘈杂的环境中，听力障碍者难以过滤背景噪音，从而影响言语理解。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260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对快速说话反应迟缓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260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当他人快速说话时，听力障碍者往往难以跟上语速，导致信息接收不完整。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6"/>
              </p:custDataLst>
            </p:nvPr>
          </p:nvSpPr>
          <p:spPr>
            <a:xfrm>
              <a:off x="1260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电话交流的挑战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7"/>
              </p:custDataLst>
            </p:nvPr>
          </p:nvSpPr>
          <p:spPr>
            <a:xfrm>
              <a:off x="1260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电话中的声音往往比面对面交流更难以辨识，听力障碍者在电话沟通时面临更多挑战。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f72f4732087a480\datas\氛围图-6002&amp;39636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重振现象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4c6a6f0fa31d0d2981fbc178954c8b39.jpg4c6a6f0fa31d0d2981fbc178954c8b39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186" b="2186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203197 h 4419596"/>
              <a:gd name="connisteX1" fmla="*/ 203197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203197 w 6934196"/>
              <a:gd name="connsiteY4" fmla="*/ 4419596 h 4419596"/>
              <a:gd name="connisteX5" fmla="*/ 0 w 6934196"/>
              <a:gd name="connsiteY5" fmla="*/ 4216398 h 4419596"/>
              <a:gd name="connisteX6" fmla="*/ 0 w 69341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835395 w 4038603"/>
              <a:gd name="connsiteY1" fmla="*/ 0 h 4419596"/>
              <a:gd name="connisteX2" fmla="*/ 4038603 w 4038603"/>
              <a:gd name="connsiteY2" fmla="*/ 203197 h 4419596"/>
              <a:gd name="connisteX3" fmla="*/ 4038603 w 4038603"/>
              <a:gd name="connsiteY3" fmla="*/ 4216398 h 4419596"/>
              <a:gd name="connisteX4" fmla="*/ 3835395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4216399"/>
                </a:lnTo>
                <a:cubicBezTo>
                  <a:pt x="4038603" y="4328632"/>
                  <a:pt x="3947629" y="4419597"/>
                  <a:pt x="38353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理解困难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听力障碍者在嘈杂环境中难以分辨语音，即使声音足够大也会感到理解上的困难。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音量调节困难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听力障碍者在调整音量时可能会遇到困难，他们可能无法准确判断何时音量过大或过小。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耳鸣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24045"/>
            <a:chOff x="960" y="2880"/>
            <a:chExt cx="17280" cy="6967"/>
          </a:xfrm>
        </p:grpSpPr>
        <p:pic>
          <p:nvPicPr>
            <p:cNvPr id="4" name="图片 3" descr="C:/Users/mingsheng111035/AppData/Roaming/Kingsoft/office6/wppai/generateppt/29e7cc4b60139bb629b39da7e9c35abc.jpg29e7cc4b60139bb629b39da7e9c35abc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10757" b="5814"/>
            <a:stretch>
              <a:fillRect/>
            </a:stretch>
          </p:blipFill>
          <p:spPr>
            <a:xfrm>
              <a:off x="960" y="2880"/>
              <a:ext cx="3980" cy="2213"/>
            </a:xfrm>
            <a:custGeom>
              <a:avLst/>
              <a:gdLst>
                <a:gd name="connisteX0" fmla="*/ 0 w 2527301"/>
                <a:gd name="connsiteY0" fmla="*/ 203197 h 1405469"/>
                <a:gd name="connisteX1" fmla="*/ 203197 w 2527301"/>
                <a:gd name="connsiteY1" fmla="*/ 0 h 1405469"/>
                <a:gd name="connisteX2" fmla="*/ 2527301 w 2527301"/>
                <a:gd name="connsiteY2" fmla="*/ 0 h 1405469"/>
                <a:gd name="connisteX3" fmla="*/ 2527301 w 2527301"/>
                <a:gd name="connsiteY3" fmla="*/ 1405469 h 1405469"/>
                <a:gd name="connisteX4" fmla="*/ 203197 w 2527301"/>
                <a:gd name="connsiteY4" fmla="*/ 1405469 h 1405469"/>
                <a:gd name="connisteX5" fmla="*/ 0 w 2527301"/>
                <a:gd name="connsiteY5" fmla="*/ 1202271 h 1405469"/>
                <a:gd name="connisteX6" fmla="*/ 0 w 2527301"/>
                <a:gd name="connsiteY6" fmla="*/ 203197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1405469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527301" y="0"/>
                  </a:lnTo>
                  <a:lnTo>
                    <a:pt x="2527301" y="1405469"/>
                  </a:lnTo>
                  <a:lnTo>
                    <a:pt x="203198" y="1405469"/>
                  </a:lnTo>
                  <a:cubicBezTo>
                    <a:pt x="90974" y="1405469"/>
                    <a:pt x="0" y="1314487"/>
                    <a:pt x="0" y="1202271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4940" y="2880"/>
              <a:ext cx="13300" cy="2220"/>
            </a:xfrm>
            <a:custGeom>
              <a:avLst/>
              <a:gdLst>
                <a:gd name="connisteX0" fmla="*/ 0 w 8445498"/>
                <a:gd name="connsiteY0" fmla="*/ 0 h 1409703"/>
                <a:gd name="connisteX1" fmla="*/ 8242301 w 8445498"/>
                <a:gd name="connsiteY1" fmla="*/ 0 h 1409703"/>
                <a:gd name="connisteX2" fmla="*/ 8445498 w 8445498"/>
                <a:gd name="connsiteY2" fmla="*/ 203197 h 1409703"/>
                <a:gd name="connisteX3" fmla="*/ 8445498 w 8445498"/>
                <a:gd name="connsiteY3" fmla="*/ 1206495 h 1409703"/>
                <a:gd name="connisteX4" fmla="*/ 8242301 w 8445498"/>
                <a:gd name="connsiteY4" fmla="*/ 1409703 h 1409703"/>
                <a:gd name="connisteX5" fmla="*/ 0 w 8445498"/>
                <a:gd name="connsiteY5" fmla="*/ 1409703 h 1409703"/>
                <a:gd name="connisteX6" fmla="*/ 0 w 8445498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45499" h="1409703">
                  <a:moveTo>
                    <a:pt x="0" y="0"/>
                  </a:moveTo>
                  <a:lnTo>
                    <a:pt x="8242301" y="0"/>
                  </a:lnTo>
                  <a:cubicBezTo>
                    <a:pt x="8354534" y="0"/>
                    <a:pt x="8445499" y="90974"/>
                    <a:pt x="8445499" y="203198"/>
                  </a:cubicBezTo>
                  <a:lnTo>
                    <a:pt x="8445499" y="1206496"/>
                  </a:lnTo>
                  <a:cubicBezTo>
                    <a:pt x="8445499" y="1318729"/>
                    <a:pt x="8354534" y="1409703"/>
                    <a:pt x="82423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a054e6b095cf6624b73789d6229113f6.jpga054e6b095cf6624b73789d6229113f6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8655" b="8479"/>
            <a:stretch>
              <a:fillRect/>
            </a:stretch>
          </p:blipFill>
          <p:spPr>
            <a:xfrm>
              <a:off x="960" y="5253"/>
              <a:ext cx="4000" cy="2213"/>
            </a:xfrm>
            <a:custGeom>
              <a:avLst/>
              <a:gdLst>
                <a:gd name="connisteX0" fmla="*/ 0 w 2540002"/>
                <a:gd name="connsiteY0" fmla="*/ 203197 h 1405469"/>
                <a:gd name="connisteX1" fmla="*/ 203197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203197 w 2540002"/>
                <a:gd name="connsiteY4" fmla="*/ 1405469 h 1405469"/>
                <a:gd name="connisteX5" fmla="*/ 0 w 2540002"/>
                <a:gd name="connsiteY5" fmla="*/ 1202271 h 1405469"/>
                <a:gd name="connisteX6" fmla="*/ 0 w 2540002"/>
                <a:gd name="connsiteY6" fmla="*/ 203197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203198" y="1405469"/>
                  </a:lnTo>
                  <a:cubicBezTo>
                    <a:pt x="90974" y="1405469"/>
                    <a:pt x="0" y="1314487"/>
                    <a:pt x="0" y="1202271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4960" y="5253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229600 w 8432797"/>
                <a:gd name="connsiteY1" fmla="*/ 0 h 1409703"/>
                <a:gd name="connisteX2" fmla="*/ 8432797 w 8432797"/>
                <a:gd name="connsiteY2" fmla="*/ 203197 h 1409703"/>
                <a:gd name="connisteX3" fmla="*/ 8432797 w 8432797"/>
                <a:gd name="connsiteY3" fmla="*/ 1206495 h 1409703"/>
                <a:gd name="connisteX4" fmla="*/ 8229600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229600" y="0"/>
                  </a:lnTo>
                  <a:cubicBezTo>
                    <a:pt x="8341833" y="0"/>
                    <a:pt x="8432798" y="90974"/>
                    <a:pt x="8432798" y="203198"/>
                  </a:cubicBezTo>
                  <a:lnTo>
                    <a:pt x="8432798" y="1206496"/>
                  </a:lnTo>
                  <a:cubicBezTo>
                    <a:pt x="8432798" y="1318729"/>
                    <a:pt x="8341833" y="1409703"/>
                    <a:pt x="8229600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5420" y="3307"/>
              <a:ext cx="12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耳鸣的定义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5420" y="4187"/>
              <a:ext cx="124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耳鸣是指在没有外部声源的情况下，耳朵内部或头部感觉到的声音。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5ce52278cd386b097e2c9f991151136a.jpg5ce52278cd386b097e2c9f991151136a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8322" b="8322"/>
            <a:stretch>
              <a:fillRect/>
            </a:stretch>
          </p:blipFill>
          <p:spPr>
            <a:xfrm>
              <a:off x="960" y="7627"/>
              <a:ext cx="3980" cy="2213"/>
            </a:xfrm>
            <a:custGeom>
              <a:avLst/>
              <a:gdLst>
                <a:gd name="connisteX0" fmla="*/ 0 w 2527301"/>
                <a:gd name="connsiteY0" fmla="*/ 203197 h 1405469"/>
                <a:gd name="connisteX1" fmla="*/ 203197 w 2527301"/>
                <a:gd name="connsiteY1" fmla="*/ 0 h 1405469"/>
                <a:gd name="connisteX2" fmla="*/ 2527301 w 2527301"/>
                <a:gd name="connsiteY2" fmla="*/ 0 h 1405469"/>
                <a:gd name="connisteX3" fmla="*/ 2527301 w 2527301"/>
                <a:gd name="connsiteY3" fmla="*/ 1405469 h 1405469"/>
                <a:gd name="connisteX4" fmla="*/ 203197 w 2527301"/>
                <a:gd name="connsiteY4" fmla="*/ 1405469 h 1405469"/>
                <a:gd name="connisteX5" fmla="*/ 0 w 2527301"/>
                <a:gd name="connsiteY5" fmla="*/ 1202271 h 1405469"/>
                <a:gd name="connisteX6" fmla="*/ 0 w 2527301"/>
                <a:gd name="connsiteY6" fmla="*/ 203197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1405469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527301" y="0"/>
                  </a:lnTo>
                  <a:lnTo>
                    <a:pt x="2527301" y="1405469"/>
                  </a:lnTo>
                  <a:lnTo>
                    <a:pt x="203198" y="1405469"/>
                  </a:lnTo>
                  <a:cubicBezTo>
                    <a:pt x="90974" y="1405469"/>
                    <a:pt x="0" y="1314487"/>
                    <a:pt x="0" y="1202271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4"/>
              </p:custDataLst>
            </p:nvPr>
          </p:nvSpPr>
          <p:spPr>
            <a:xfrm>
              <a:off x="4940" y="7627"/>
              <a:ext cx="13300" cy="2220"/>
            </a:xfrm>
            <a:custGeom>
              <a:avLst/>
              <a:gdLst>
                <a:gd name="connisteX0" fmla="*/ 0 w 8445498"/>
                <a:gd name="connsiteY0" fmla="*/ 0 h 1409703"/>
                <a:gd name="connisteX1" fmla="*/ 8242301 w 8445498"/>
                <a:gd name="connsiteY1" fmla="*/ 0 h 1409703"/>
                <a:gd name="connisteX2" fmla="*/ 8445498 w 8445498"/>
                <a:gd name="connsiteY2" fmla="*/ 203197 h 1409703"/>
                <a:gd name="connisteX3" fmla="*/ 8445498 w 8445498"/>
                <a:gd name="connsiteY3" fmla="*/ 1206495 h 1409703"/>
                <a:gd name="connisteX4" fmla="*/ 8242301 w 8445498"/>
                <a:gd name="connsiteY4" fmla="*/ 1409703 h 1409703"/>
                <a:gd name="connisteX5" fmla="*/ 0 w 8445498"/>
                <a:gd name="connsiteY5" fmla="*/ 1409703 h 1409703"/>
                <a:gd name="connisteX6" fmla="*/ 0 w 8445498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45499" h="1409703">
                  <a:moveTo>
                    <a:pt x="0" y="0"/>
                  </a:moveTo>
                  <a:lnTo>
                    <a:pt x="8242301" y="0"/>
                  </a:lnTo>
                  <a:cubicBezTo>
                    <a:pt x="8354534" y="0"/>
                    <a:pt x="8445499" y="90974"/>
                    <a:pt x="8445499" y="203198"/>
                  </a:cubicBezTo>
                  <a:lnTo>
                    <a:pt x="8445499" y="1206496"/>
                  </a:lnTo>
                  <a:cubicBezTo>
                    <a:pt x="8445499" y="1318729"/>
                    <a:pt x="8354534" y="1409703"/>
                    <a:pt x="82423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5440" y="568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耳鸣的常见原因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5440" y="656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耳鸣可能由耳部疾病、噪声暴露、药物副作用或年龄相关性听力下降引起。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5420" y="8053"/>
              <a:ext cx="12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耳鸣对听力障碍的影响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5420" y="8933"/>
              <a:ext cx="124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长期耳鸣可能导致听力障碍者焦虑、睡眠障碍，甚至影响日常交流和生活质量。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4400"/>
              <a:t>老年人的照护方法</a:t>
            </a:r>
            <a:endParaRPr lang="zh-CN" altLang="en-US" sz="44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7313015" y="18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006011" y="18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8677994" y="0"/>
            <a:ext cx="2078990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交流环境照护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3960" cy="6959"/>
            </a:xfrm>
            <a:custGeom>
              <a:avLst/>
              <a:gdLst>
                <a:gd name="connisteX0" fmla="*/ 0 w 2514600"/>
                <a:gd name="connsiteY0" fmla="*/ 203197 h 4419596"/>
                <a:gd name="connisteX1" fmla="*/ 203197 w 2514600"/>
                <a:gd name="connsiteY1" fmla="*/ 0 h 4419596"/>
                <a:gd name="connisteX2" fmla="*/ 2311402 w 2514600"/>
                <a:gd name="connsiteY2" fmla="*/ 0 h 4419596"/>
                <a:gd name="connisteX3" fmla="*/ 2514600 w 2514600"/>
                <a:gd name="connsiteY3" fmla="*/ 203197 h 4419596"/>
                <a:gd name="connisteX4" fmla="*/ 2514600 w 2514600"/>
                <a:gd name="connsiteY4" fmla="*/ 4216398 h 4419596"/>
                <a:gd name="connisteX5" fmla="*/ 2311402 w 2514600"/>
                <a:gd name="connsiteY5" fmla="*/ 4419596 h 4419596"/>
                <a:gd name="connisteX6" fmla="*/ 203197 w 2514600"/>
                <a:gd name="connsiteY6" fmla="*/ 4419596 h 4419596"/>
                <a:gd name="connisteX7" fmla="*/ 0 w 2514600"/>
                <a:gd name="connsiteY7" fmla="*/ 4216398 h 4419596"/>
                <a:gd name="connisteX8" fmla="*/ 0 w 2514600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311402" y="0"/>
                  </a:lnTo>
                  <a:cubicBezTo>
                    <a:pt x="2423626" y="0"/>
                    <a:pt x="2514600" y="90974"/>
                    <a:pt x="2514600" y="203198"/>
                  </a:cubicBezTo>
                  <a:lnTo>
                    <a:pt x="2514600" y="4216399"/>
                  </a:lnTo>
                  <a:cubicBezTo>
                    <a:pt x="2514600" y="4328632"/>
                    <a:pt x="2423626" y="4419597"/>
                    <a:pt x="2311402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f08c38af98b7a85cc916b6a03ed74db8.jpgf08c38af98b7a85cc916b6a03ed74db8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5416" r="15416"/>
            <a:stretch>
              <a:fillRect/>
            </a:stretch>
          </p:blipFill>
          <p:spPr>
            <a:xfrm>
              <a:off x="1280" y="3200"/>
              <a:ext cx="3320" cy="3199"/>
            </a:xfrm>
            <a:custGeom>
              <a:avLst/>
              <a:gdLst>
                <a:gd name="connisteX0" fmla="*/ 0 w 2108204"/>
                <a:gd name="connsiteY0" fmla="*/ 203197 h 2031997"/>
                <a:gd name="connisteX1" fmla="*/ 203197 w 2108204"/>
                <a:gd name="connsiteY1" fmla="*/ 0 h 2031997"/>
                <a:gd name="connisteX2" fmla="*/ 1904996 w 2108204"/>
                <a:gd name="connsiteY2" fmla="*/ 0 h 2031997"/>
                <a:gd name="connisteX3" fmla="*/ 2108204 w 2108204"/>
                <a:gd name="connsiteY3" fmla="*/ 203197 h 2031997"/>
                <a:gd name="connisteX4" fmla="*/ 2108204 w 2108204"/>
                <a:gd name="connsiteY4" fmla="*/ 1828800 h 2031997"/>
                <a:gd name="connisteX5" fmla="*/ 1904996 w 2108204"/>
                <a:gd name="connsiteY5" fmla="*/ 2031997 h 2031997"/>
                <a:gd name="connisteX6" fmla="*/ 203197 w 2108204"/>
                <a:gd name="connsiteY6" fmla="*/ 2031997 h 2031997"/>
                <a:gd name="connisteX7" fmla="*/ 0 w 2108204"/>
                <a:gd name="connsiteY7" fmla="*/ 1828800 h 2031997"/>
                <a:gd name="connisteX8" fmla="*/ 0 w 2108204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904997" y="0"/>
                  </a:lnTo>
                  <a:cubicBezTo>
                    <a:pt x="2017230" y="0"/>
                    <a:pt x="2108204" y="90974"/>
                    <a:pt x="2108204" y="203198"/>
                  </a:cubicBezTo>
                  <a:lnTo>
                    <a:pt x="2108204" y="1828800"/>
                  </a:lnTo>
                  <a:cubicBezTo>
                    <a:pt x="2108204" y="1941033"/>
                    <a:pt x="2017230" y="2031998"/>
                    <a:pt x="1904997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5400" y="2880"/>
              <a:ext cx="3960" cy="6959"/>
            </a:xfrm>
            <a:custGeom>
              <a:avLst/>
              <a:gdLst>
                <a:gd name="connisteX0" fmla="*/ 0 w 2514600"/>
                <a:gd name="connsiteY0" fmla="*/ 203197 h 4419596"/>
                <a:gd name="connisteX1" fmla="*/ 203197 w 2514600"/>
                <a:gd name="connsiteY1" fmla="*/ 0 h 4419596"/>
                <a:gd name="connisteX2" fmla="*/ 2311402 w 2514600"/>
                <a:gd name="connsiteY2" fmla="*/ 0 h 4419596"/>
                <a:gd name="connisteX3" fmla="*/ 2514600 w 2514600"/>
                <a:gd name="connsiteY3" fmla="*/ 203197 h 4419596"/>
                <a:gd name="connisteX4" fmla="*/ 2514600 w 2514600"/>
                <a:gd name="connsiteY4" fmla="*/ 4216398 h 4419596"/>
                <a:gd name="connisteX5" fmla="*/ 2311402 w 2514600"/>
                <a:gd name="connsiteY5" fmla="*/ 4419596 h 4419596"/>
                <a:gd name="connisteX6" fmla="*/ 203197 w 2514600"/>
                <a:gd name="connsiteY6" fmla="*/ 4419596 h 4419596"/>
                <a:gd name="connisteX7" fmla="*/ 0 w 2514600"/>
                <a:gd name="connsiteY7" fmla="*/ 4216398 h 4419596"/>
                <a:gd name="connisteX8" fmla="*/ 0 w 2514600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311402" y="0"/>
                  </a:lnTo>
                  <a:cubicBezTo>
                    <a:pt x="2423626" y="0"/>
                    <a:pt x="2514600" y="90974"/>
                    <a:pt x="2514600" y="203198"/>
                  </a:cubicBezTo>
                  <a:lnTo>
                    <a:pt x="2514600" y="4216399"/>
                  </a:lnTo>
                  <a:cubicBezTo>
                    <a:pt x="2514600" y="4328632"/>
                    <a:pt x="2423626" y="4419597"/>
                    <a:pt x="2311402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3ac14c7f38319a32502a253625c36c28.jpg3ac14c7f38319a32502a253625c36c28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7266" r="7266"/>
            <a:stretch>
              <a:fillRect/>
            </a:stretch>
          </p:blipFill>
          <p:spPr>
            <a:xfrm>
              <a:off x="5720" y="3200"/>
              <a:ext cx="3320" cy="3199"/>
            </a:xfrm>
            <a:custGeom>
              <a:avLst/>
              <a:gdLst>
                <a:gd name="connisteX0" fmla="*/ 0 w 2108204"/>
                <a:gd name="connsiteY0" fmla="*/ 203197 h 2031997"/>
                <a:gd name="connisteX1" fmla="*/ 203197 w 2108204"/>
                <a:gd name="connsiteY1" fmla="*/ 0 h 2031997"/>
                <a:gd name="connisteX2" fmla="*/ 1904996 w 2108204"/>
                <a:gd name="connsiteY2" fmla="*/ 0 h 2031997"/>
                <a:gd name="connisteX3" fmla="*/ 2108204 w 2108204"/>
                <a:gd name="connsiteY3" fmla="*/ 203197 h 2031997"/>
                <a:gd name="connisteX4" fmla="*/ 2108204 w 2108204"/>
                <a:gd name="connsiteY4" fmla="*/ 1828800 h 2031997"/>
                <a:gd name="connisteX5" fmla="*/ 1904996 w 2108204"/>
                <a:gd name="connsiteY5" fmla="*/ 2031997 h 2031997"/>
                <a:gd name="connisteX6" fmla="*/ 203197 w 2108204"/>
                <a:gd name="connsiteY6" fmla="*/ 2031997 h 2031997"/>
                <a:gd name="connisteX7" fmla="*/ 0 w 2108204"/>
                <a:gd name="connsiteY7" fmla="*/ 1828800 h 2031997"/>
                <a:gd name="connisteX8" fmla="*/ 0 w 2108204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904997" y="0"/>
                  </a:lnTo>
                  <a:cubicBezTo>
                    <a:pt x="2017230" y="0"/>
                    <a:pt x="2108204" y="90974"/>
                    <a:pt x="2108204" y="203198"/>
                  </a:cubicBezTo>
                  <a:lnTo>
                    <a:pt x="2108204" y="1828800"/>
                  </a:lnTo>
                  <a:cubicBezTo>
                    <a:pt x="2108204" y="1941033"/>
                    <a:pt x="2017230" y="2031998"/>
                    <a:pt x="1904997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8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优化照明条件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28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确保老年人交流区域光线充足，避免因光线不足导致的沟通障碍。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9840" y="2880"/>
              <a:ext cx="3960" cy="6959"/>
            </a:xfrm>
            <a:custGeom>
              <a:avLst/>
              <a:gdLst>
                <a:gd name="connisteX0" fmla="*/ 0 w 2514600"/>
                <a:gd name="connsiteY0" fmla="*/ 203197 h 4419596"/>
                <a:gd name="connisteX1" fmla="*/ 203197 w 2514600"/>
                <a:gd name="connsiteY1" fmla="*/ 0 h 4419596"/>
                <a:gd name="connisteX2" fmla="*/ 2311402 w 2514600"/>
                <a:gd name="connsiteY2" fmla="*/ 0 h 4419596"/>
                <a:gd name="connisteX3" fmla="*/ 2514600 w 2514600"/>
                <a:gd name="connsiteY3" fmla="*/ 203197 h 4419596"/>
                <a:gd name="connisteX4" fmla="*/ 2514600 w 2514600"/>
                <a:gd name="connsiteY4" fmla="*/ 4216398 h 4419596"/>
                <a:gd name="connisteX5" fmla="*/ 2311402 w 2514600"/>
                <a:gd name="connsiteY5" fmla="*/ 4419596 h 4419596"/>
                <a:gd name="connisteX6" fmla="*/ 203197 w 2514600"/>
                <a:gd name="connsiteY6" fmla="*/ 4419596 h 4419596"/>
                <a:gd name="connisteX7" fmla="*/ 0 w 2514600"/>
                <a:gd name="connsiteY7" fmla="*/ 4216398 h 4419596"/>
                <a:gd name="connisteX8" fmla="*/ 0 w 2514600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311402" y="0"/>
                  </a:lnTo>
                  <a:cubicBezTo>
                    <a:pt x="2423626" y="0"/>
                    <a:pt x="2514600" y="90974"/>
                    <a:pt x="2514600" y="203198"/>
                  </a:cubicBezTo>
                  <a:lnTo>
                    <a:pt x="2514600" y="4216399"/>
                  </a:lnTo>
                  <a:cubicBezTo>
                    <a:pt x="2514600" y="4328632"/>
                    <a:pt x="2423626" y="4419597"/>
                    <a:pt x="2311402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1b39179cbc9f457776b5cd6c2af55a90.jpg1b39179cbc9f457776b5cd6c2af55a90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5416" r="15416"/>
            <a:stretch>
              <a:fillRect/>
            </a:stretch>
          </p:blipFill>
          <p:spPr>
            <a:xfrm>
              <a:off x="10160" y="3200"/>
              <a:ext cx="3320" cy="3199"/>
            </a:xfrm>
            <a:custGeom>
              <a:avLst/>
              <a:gdLst>
                <a:gd name="connisteX0" fmla="*/ 0 w 2108204"/>
                <a:gd name="connsiteY0" fmla="*/ 203197 h 2031997"/>
                <a:gd name="connisteX1" fmla="*/ 203197 w 2108204"/>
                <a:gd name="connsiteY1" fmla="*/ 0 h 2031997"/>
                <a:gd name="connisteX2" fmla="*/ 1904996 w 2108204"/>
                <a:gd name="connsiteY2" fmla="*/ 0 h 2031997"/>
                <a:gd name="connisteX3" fmla="*/ 2108204 w 2108204"/>
                <a:gd name="connsiteY3" fmla="*/ 203197 h 2031997"/>
                <a:gd name="connisteX4" fmla="*/ 2108204 w 2108204"/>
                <a:gd name="connsiteY4" fmla="*/ 1828800 h 2031997"/>
                <a:gd name="connisteX5" fmla="*/ 1904996 w 2108204"/>
                <a:gd name="connsiteY5" fmla="*/ 2031997 h 2031997"/>
                <a:gd name="connisteX6" fmla="*/ 203197 w 2108204"/>
                <a:gd name="connsiteY6" fmla="*/ 2031997 h 2031997"/>
                <a:gd name="connisteX7" fmla="*/ 0 w 2108204"/>
                <a:gd name="connsiteY7" fmla="*/ 1828800 h 2031997"/>
                <a:gd name="connisteX8" fmla="*/ 0 w 2108204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904997" y="0"/>
                  </a:lnTo>
                  <a:cubicBezTo>
                    <a:pt x="2017230" y="0"/>
                    <a:pt x="2108204" y="90974"/>
                    <a:pt x="2108204" y="203198"/>
                  </a:cubicBezTo>
                  <a:lnTo>
                    <a:pt x="2108204" y="1828800"/>
                  </a:lnTo>
                  <a:cubicBezTo>
                    <a:pt x="2108204" y="1941033"/>
                    <a:pt x="2017230" y="2031998"/>
                    <a:pt x="1904997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5" name="任意多边形 24"/>
            <p:cNvSpPr/>
            <p:nvPr>
              <p:custDataLst>
                <p:tags r:id="rId18"/>
              </p:custDataLst>
            </p:nvPr>
          </p:nvSpPr>
          <p:spPr>
            <a:xfrm>
              <a:off x="14280" y="2880"/>
              <a:ext cx="3960" cy="6959"/>
            </a:xfrm>
            <a:custGeom>
              <a:avLst/>
              <a:gdLst>
                <a:gd name="connisteX0" fmla="*/ 0 w 2514600"/>
                <a:gd name="connsiteY0" fmla="*/ 203197 h 4419596"/>
                <a:gd name="connisteX1" fmla="*/ 203197 w 2514600"/>
                <a:gd name="connsiteY1" fmla="*/ 0 h 4419596"/>
                <a:gd name="connisteX2" fmla="*/ 2311402 w 2514600"/>
                <a:gd name="connsiteY2" fmla="*/ 0 h 4419596"/>
                <a:gd name="connisteX3" fmla="*/ 2514600 w 2514600"/>
                <a:gd name="connsiteY3" fmla="*/ 203197 h 4419596"/>
                <a:gd name="connisteX4" fmla="*/ 2514600 w 2514600"/>
                <a:gd name="connsiteY4" fmla="*/ 4216398 h 4419596"/>
                <a:gd name="connisteX5" fmla="*/ 2311402 w 2514600"/>
                <a:gd name="connsiteY5" fmla="*/ 4419596 h 4419596"/>
                <a:gd name="connisteX6" fmla="*/ 203197 w 2514600"/>
                <a:gd name="connsiteY6" fmla="*/ 4419596 h 4419596"/>
                <a:gd name="connisteX7" fmla="*/ 0 w 2514600"/>
                <a:gd name="connsiteY7" fmla="*/ 4216398 h 4419596"/>
                <a:gd name="connisteX8" fmla="*/ 0 w 2514600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311402" y="0"/>
                  </a:lnTo>
                  <a:cubicBezTo>
                    <a:pt x="2423626" y="0"/>
                    <a:pt x="2514600" y="90974"/>
                    <a:pt x="2514600" y="203198"/>
                  </a:cubicBezTo>
                  <a:lnTo>
                    <a:pt x="2514600" y="4216399"/>
                  </a:lnTo>
                  <a:cubicBezTo>
                    <a:pt x="2514600" y="4328632"/>
                    <a:pt x="2423626" y="4419597"/>
                    <a:pt x="2311402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 descr="C:/Users/mingsheng111035/AppData/Roaming/Kingsoft/office6/wppai/generateppt/2311a576c7adf86a721a258f4c280fbc.jpg2311a576c7adf86a721a258f4c280fbc"/>
            <p:cNvPicPr preferRelativeResize="0"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 l="9828" r="21004"/>
            <a:stretch>
              <a:fillRect/>
            </a:stretch>
          </p:blipFill>
          <p:spPr>
            <a:xfrm>
              <a:off x="14600" y="3200"/>
              <a:ext cx="3320" cy="3199"/>
            </a:xfrm>
            <a:custGeom>
              <a:avLst/>
              <a:gdLst>
                <a:gd name="connisteX0" fmla="*/ 0 w 2108204"/>
                <a:gd name="connsiteY0" fmla="*/ 203197 h 2031997"/>
                <a:gd name="connisteX1" fmla="*/ 203197 w 2108204"/>
                <a:gd name="connsiteY1" fmla="*/ 0 h 2031997"/>
                <a:gd name="connisteX2" fmla="*/ 1904996 w 2108204"/>
                <a:gd name="connsiteY2" fmla="*/ 0 h 2031997"/>
                <a:gd name="connisteX3" fmla="*/ 2108204 w 2108204"/>
                <a:gd name="connsiteY3" fmla="*/ 203197 h 2031997"/>
                <a:gd name="connisteX4" fmla="*/ 2108204 w 2108204"/>
                <a:gd name="connsiteY4" fmla="*/ 1828800 h 2031997"/>
                <a:gd name="connisteX5" fmla="*/ 1904996 w 2108204"/>
                <a:gd name="connsiteY5" fmla="*/ 2031997 h 2031997"/>
                <a:gd name="connisteX6" fmla="*/ 203197 w 2108204"/>
                <a:gd name="connsiteY6" fmla="*/ 2031997 h 2031997"/>
                <a:gd name="connisteX7" fmla="*/ 0 w 2108204"/>
                <a:gd name="connsiteY7" fmla="*/ 1828800 h 2031997"/>
                <a:gd name="connisteX8" fmla="*/ 0 w 2108204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1904997" y="0"/>
                  </a:lnTo>
                  <a:cubicBezTo>
                    <a:pt x="2017230" y="0"/>
                    <a:pt x="2108204" y="90974"/>
                    <a:pt x="2108204" y="203198"/>
                  </a:cubicBezTo>
                  <a:lnTo>
                    <a:pt x="2108204" y="1828800"/>
                  </a:lnTo>
                  <a:cubicBezTo>
                    <a:pt x="2108204" y="1941033"/>
                    <a:pt x="2017230" y="2031998"/>
                    <a:pt x="1904997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1"/>
              </p:custDataLst>
            </p:nvPr>
          </p:nvSpPr>
          <p:spPr>
            <a:xfrm>
              <a:off x="572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减少背景噪音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2"/>
              </p:custDataLst>
            </p:nvPr>
          </p:nvSpPr>
          <p:spPr>
            <a:xfrm>
              <a:off x="572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在老年人交流的环境中减少或消除背景噪音，如电视、空调等，以提高听力理解。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1016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使用助听设备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4"/>
              </p:custDataLst>
            </p:nvPr>
          </p:nvSpPr>
          <p:spPr>
            <a:xfrm>
              <a:off x="1016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为听力障碍的老年人配备助听器或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FM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系统，增强声音信号，改善交流体验。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5"/>
              </p:custDataLst>
            </p:nvPr>
          </p:nvSpPr>
          <p:spPr>
            <a:xfrm>
              <a:off x="1460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视觉辅助工具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6"/>
              </p:custDataLst>
            </p:nvPr>
          </p:nvSpPr>
          <p:spPr>
            <a:xfrm>
              <a:off x="1460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提供字幕、手势或写字板等视觉辅助工具，帮助听力障碍老年人更好地理解交流内容。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交流技巧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4038600" cy="4418965"/>
          </a:xfrm>
          <a:custGeom>
            <a:avLst/>
            <a:gdLst>
              <a:gd name="connisteX0" fmla="*/ 0 w 4038603"/>
              <a:gd name="connsiteY0" fmla="*/ 203197 h 4419596"/>
              <a:gd name="connisteX1" fmla="*/ 203197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203197 w 4038603"/>
              <a:gd name="connsiteY4" fmla="*/ 4419596 h 4419596"/>
              <a:gd name="connisteX5" fmla="*/ 0 w 4038603"/>
              <a:gd name="connsiteY5" fmla="*/ 4216398 h 4419596"/>
              <a:gd name="connisteX6" fmla="*/ 0 w 4038603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使用清晰的手语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在与听力障碍老年人交流时，使用简单明了的手语可以有效提高沟通效率。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借助辅助设备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使用助听器或听力增强应用等辅助设备，可以帮助老年人更好地理解对话内容。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8" name="图片 7" descr="C:/Users/mingsheng111035/AppData/Roaming/Kingsoft/office6/wppai/generateppt/16872e42d0abe81139c8c144e8f7d3da.jpg16872e42d0abe81139c8c144e8f7d3da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3786" b="1237"/>
          <a:stretch>
            <a:fillRect/>
          </a:stretch>
        </p:blipFill>
        <p:spPr>
          <a:xfrm>
            <a:off x="4648197" y="1828800"/>
            <a:ext cx="6933565" cy="4418965"/>
          </a:xfrm>
          <a:custGeom>
            <a:avLst/>
            <a:gdLst>
              <a:gd name="connisteX0" fmla="*/ 0 w 6934196"/>
              <a:gd name="connsiteY0" fmla="*/ 0 h 4419596"/>
              <a:gd name="connisteX1" fmla="*/ 6730998 w 6934196"/>
              <a:gd name="connsiteY1" fmla="*/ 0 h 4419596"/>
              <a:gd name="connisteX2" fmla="*/ 6934196 w 6934196"/>
              <a:gd name="connsiteY2" fmla="*/ 203197 h 4419596"/>
              <a:gd name="connisteX3" fmla="*/ 6934196 w 6934196"/>
              <a:gd name="connsiteY3" fmla="*/ 4216398 h 4419596"/>
              <a:gd name="connisteX4" fmla="*/ 6730998 w 6934196"/>
              <a:gd name="connsiteY4" fmla="*/ 4419596 h 4419596"/>
              <a:gd name="connisteX5" fmla="*/ 0 w 6934196"/>
              <a:gd name="connsiteY5" fmla="*/ 4419596 h 4419596"/>
              <a:gd name="connisteX6" fmla="*/ 0 w 69341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0"/>
                </a:moveTo>
                <a:lnTo>
                  <a:pt x="6730999" y="0"/>
                </a:lnTo>
                <a:cubicBezTo>
                  <a:pt x="6843232" y="0"/>
                  <a:pt x="6934197" y="90974"/>
                  <a:pt x="6934197" y="203198"/>
                </a:cubicBezTo>
                <a:lnTo>
                  <a:pt x="6934197" y="4216399"/>
                </a:lnTo>
                <a:cubicBezTo>
                  <a:pt x="6934197" y="4328632"/>
                  <a:pt x="6843232" y="4419597"/>
                  <a:pt x="6730999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日常生活照护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0" y="4381503"/>
            <a:ext cx="12191365" cy="2476500"/>
          </a:xfrm>
          <a:custGeom>
            <a:avLst/>
            <a:gdLst>
              <a:gd name="connisteX0" fmla="*/ 0 w 12191996"/>
              <a:gd name="connsiteY0" fmla="*/ 634995 h 2476496"/>
              <a:gd name="connisteX1" fmla="*/ 12191996 w 12191996"/>
              <a:gd name="connsiteY1" fmla="*/ 0 h 2476496"/>
              <a:gd name="connisteX2" fmla="*/ 12191996 w 12191996"/>
              <a:gd name="connsiteY2" fmla="*/ 2476496 h 2476496"/>
              <a:gd name="connisteX3" fmla="*/ 0 w 12191996"/>
              <a:gd name="connsiteY3" fmla="*/ 2476496 h 2476496"/>
              <a:gd name="connisteX4" fmla="*/ 0 w 12191996"/>
              <a:gd name="connsiteY4" fmla="*/ 634995 h 24764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476497">
                <a:moveTo>
                  <a:pt x="0" y="634996"/>
                </a:moveTo>
                <a:lnTo>
                  <a:pt x="12191997" y="0"/>
                </a:lnTo>
                <a:lnTo>
                  <a:pt x="12191997" y="2476497"/>
                </a:lnTo>
                <a:lnTo>
                  <a:pt x="0" y="2476497"/>
                </a:lnTo>
                <a:lnTo>
                  <a:pt x="0" y="63499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0" y="5168902"/>
            <a:ext cx="2994660" cy="1689100"/>
          </a:xfrm>
          <a:custGeom>
            <a:avLst/>
            <a:gdLst>
              <a:gd name="connisteX0" fmla="*/ 2478846 w 2995272"/>
              <a:gd name="connsiteY0" fmla="*/ 1689097 h 1689107"/>
              <a:gd name="connisteX1" fmla="*/ 0 w 2995272"/>
              <a:gd name="connsiteY1" fmla="*/ 1689088 h 1689107"/>
              <a:gd name="connisteX2" fmla="*/ 0 w 2995272"/>
              <a:gd name="connsiteY2" fmla="*/ 1009854 h 1689107"/>
              <a:gd name="connisteX3" fmla="*/ 1778828 w 2995272"/>
              <a:gd name="connsiteY3" fmla="*/ 33046 h 1689107"/>
              <a:gd name="connisteX4" fmla="*/ 2141561 w 2995272"/>
              <a:gd name="connsiteY4" fmla="*/ 138403 h 1689107"/>
              <a:gd name="connisteX5" fmla="*/ 2995272 w 2995272"/>
              <a:gd name="connsiteY5" fmla="*/ 1689097 h 1689107"/>
              <a:gd name="connisteX6" fmla="*/ 2478846 w 2995272"/>
              <a:gd name="connsiteY6" fmla="*/ 1689097 h 168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995273" h="1689107">
                <a:moveTo>
                  <a:pt x="2478847" y="1689098"/>
                </a:moveTo>
                <a:lnTo>
                  <a:pt x="0" y="1689089"/>
                </a:lnTo>
                <a:lnTo>
                  <a:pt x="0" y="1009854"/>
                </a:lnTo>
                <a:lnTo>
                  <a:pt x="1778828" y="33046"/>
                </a:lnTo>
                <a:cubicBezTo>
                  <a:pt x="1908097" y="-37938"/>
                  <a:pt x="2070430" y="9208"/>
                  <a:pt x="2141561" y="138404"/>
                </a:cubicBezTo>
                <a:lnTo>
                  <a:pt x="2995273" y="1689098"/>
                </a:lnTo>
                <a:lnTo>
                  <a:pt x="247884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0" y="5773887"/>
            <a:ext cx="2482850" cy="1083945"/>
          </a:xfrm>
          <a:custGeom>
            <a:avLst/>
            <a:gdLst>
              <a:gd name="connisteX0" fmla="*/ 1601809 w 2483062"/>
              <a:gd name="connsiteY0" fmla="*/ 33302 h 1084103"/>
              <a:gd name="connisteX1" fmla="*/ 1965283 w 2483062"/>
              <a:gd name="connsiteY1" fmla="*/ 138897 h 1084103"/>
              <a:gd name="connisteX2" fmla="*/ 2483062 w 2483062"/>
              <a:gd name="connsiteY2" fmla="*/ 1084103 h 1084103"/>
              <a:gd name="connisteX3" fmla="*/ 0 w 2483062"/>
              <a:gd name="connsiteY3" fmla="*/ 1084103 h 1084103"/>
              <a:gd name="connisteX4" fmla="*/ 0 w 2483062"/>
              <a:gd name="connsiteY4" fmla="*/ 917079 h 1084103"/>
              <a:gd name="connisteX5" fmla="*/ 1601809 w 2483062"/>
              <a:gd name="connsiteY5" fmla="*/ 33302 h 10841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83062" h="1084103">
                <a:moveTo>
                  <a:pt x="1601809" y="33302"/>
                </a:moveTo>
                <a:cubicBezTo>
                  <a:pt x="1731316" y="-38149"/>
                  <a:pt x="1894234" y="9181"/>
                  <a:pt x="1965283" y="138897"/>
                </a:cubicBezTo>
                <a:lnTo>
                  <a:pt x="2483062" y="1084103"/>
                </a:lnTo>
                <a:lnTo>
                  <a:pt x="0" y="1084103"/>
                </a:lnTo>
                <a:lnTo>
                  <a:pt x="0" y="917079"/>
                </a:lnTo>
                <a:lnTo>
                  <a:pt x="1601809" y="33302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612429" y="6379120"/>
            <a:ext cx="1358265" cy="478790"/>
          </a:xfrm>
          <a:custGeom>
            <a:avLst/>
            <a:gdLst>
              <a:gd name="connisteX0" fmla="*/ 811511 w 1358450"/>
              <a:gd name="connsiteY0" fmla="*/ 33064 h 478871"/>
              <a:gd name="connisteX1" fmla="*/ 1175232 w 1358450"/>
              <a:gd name="connsiteY1" fmla="*/ 140150 h 478871"/>
              <a:gd name="connisteX2" fmla="*/ 1358441 w 1358450"/>
              <a:gd name="connsiteY2" fmla="*/ 478871 h 478871"/>
              <a:gd name="connisteX3" fmla="*/ 0 w 1358450"/>
              <a:gd name="connsiteY3" fmla="*/ 478871 h 478871"/>
              <a:gd name="connisteX4" fmla="*/ 811511 w 1358450"/>
              <a:gd name="connsiteY4" fmla="*/ 33064 h 47887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358451" h="478871">
                <a:moveTo>
                  <a:pt x="811512" y="33065"/>
                </a:moveTo>
                <a:cubicBezTo>
                  <a:pt x="941466" y="-38323"/>
                  <a:pt x="1104687" y="9729"/>
                  <a:pt x="1175233" y="140150"/>
                </a:cubicBezTo>
                <a:lnTo>
                  <a:pt x="1358442" y="478871"/>
                </a:lnTo>
                <a:lnTo>
                  <a:pt x="0" y="478871"/>
                </a:lnTo>
                <a:lnTo>
                  <a:pt x="811512" y="3306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75ad3e594d39cbe9501ea26b82958f85.jpg75ad3e594d39cbe9501ea26b82958f85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7912" b="24441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569af241254aeb4d4723a83c372b7f3b.jpg569af241254aeb4d4723a83c372b7f3b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478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助听设备使用指导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为听力障碍老年人提供助听器等设备的正确使用和维护方法，提升沟通效率。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72b5a419d8f3d0c079d391c6ea555250.jpg72b5a419d8f3d0c079d391c6ea555250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t="16176" b="16176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18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环境声音优化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调整家中环境，如安装声音放大系统，确保老年人能更好地接收声音信息。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沟通技巧培训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教育照护者使用手语或视觉辅助工具，以及如何在日常交流中提高可懂度。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7492996" y="0"/>
            <a:ext cx="4699000" cy="6858000"/>
          </a:xfrm>
          <a:custGeom>
            <a:avLst/>
            <a:gdLst>
              <a:gd name="connisteX0" fmla="*/ 2482998 w 4699001"/>
              <a:gd name="connsiteY0" fmla="*/ 0 h 6858000"/>
              <a:gd name="connisteX1" fmla="*/ 4699001 w 4699001"/>
              <a:gd name="connsiteY1" fmla="*/ 0 h 6858000"/>
              <a:gd name="connisteX2" fmla="*/ 4699001 w 4699001"/>
              <a:gd name="connsiteY2" fmla="*/ 6858000 h 6858000"/>
              <a:gd name="connisteX3" fmla="*/ 0 w 4699001"/>
              <a:gd name="connsiteY3" fmla="*/ 6858000 h 6858000"/>
              <a:gd name="connisteX4" fmla="*/ 2482998 w 46990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699001" h="6858000">
                <a:moveTo>
                  <a:pt x="2482998" y="0"/>
                </a:moveTo>
                <a:lnTo>
                  <a:pt x="4699001" y="0"/>
                </a:lnTo>
                <a:lnTo>
                  <a:pt x="4699001" y="6858000"/>
                </a:lnTo>
                <a:lnTo>
                  <a:pt x="0" y="6858000"/>
                </a:lnTo>
                <a:lnTo>
                  <a:pt x="248299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09800"/>
          </a:xfrm>
          <a:custGeom>
            <a:avLst/>
            <a:gdLst>
              <a:gd name="connisteX0" fmla="*/ 1646038 w 1646038"/>
              <a:gd name="connsiteY0" fmla="*/ 2209803 h 2209793"/>
              <a:gd name="connisteX1" fmla="*/ 401430 w 1646038"/>
              <a:gd name="connsiteY1" fmla="*/ 2209803 h 2209793"/>
              <a:gd name="connisteX2" fmla="*/ 10469 w 1646038"/>
              <a:gd name="connsiteY2" fmla="*/ 751234 h 2209793"/>
              <a:gd name="connisteX3" fmla="*/ 226487 w 1646038"/>
              <a:gd name="connsiteY3" fmla="*/ 377775 h 2209793"/>
              <a:gd name="connisteX4" fmla="*/ 1646038 w 1646038"/>
              <a:gd name="connsiteY4" fmla="*/ 0 h 2209793"/>
              <a:gd name="connisteX5" fmla="*/ 1646038 w 1646038"/>
              <a:gd name="connsiteY5" fmla="*/ 1575310 h 2209793"/>
              <a:gd name="connisteX6" fmla="*/ 1646038 w 1646038"/>
              <a:gd name="connsiteY6" fmla="*/ 2209803 h 22097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794">
                <a:moveTo>
                  <a:pt x="1646039" y="2209803"/>
                </a:moveTo>
                <a:lnTo>
                  <a:pt x="401431" y="2209803"/>
                </a:lnTo>
                <a:lnTo>
                  <a:pt x="10470" y="751234"/>
                </a:lnTo>
                <a:cubicBezTo>
                  <a:pt x="-33165" y="588435"/>
                  <a:pt x="63606" y="421118"/>
                  <a:pt x="226488" y="377775"/>
                </a:cubicBezTo>
                <a:lnTo>
                  <a:pt x="1646039" y="0"/>
                </a:lnTo>
                <a:lnTo>
                  <a:pt x="1646039" y="1575310"/>
                </a:lnTo>
                <a:lnTo>
                  <a:pt x="1646039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心理支持与关怀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建立信任关系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通过定期交流和倾听，建立与听力障碍老年人的信任关系，增强他们的安全感。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社交活动参与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鼓励并协助老年人参与适合的社交活动，以减少孤独感，提升生活质量。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情绪疏导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提供情绪支持，帮助老年人处理因听力障碍带来的焦虑、沮丧等情绪问题。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认知行为疗法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运用认知行为疗法帮助老年人调整对听力障碍的消极认知，改善其心理状态。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65dbf6b5a358ee27ff635a3762214acf.jpg65dbf6b5a358ee27ff635a3762214acf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15099" r="15217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143375" y="2465070"/>
            <a:ext cx="7464425" cy="2411730"/>
            <a:chOff x="6525" y="3882"/>
            <a:chExt cx="11755" cy="379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52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664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664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听力障碍的原因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56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968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68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听力障碍的表现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60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272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272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老年人的照护方法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564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576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76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健康教育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健康教育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403335 w 3098782"/>
              <a:gd name="connsiteY0" fmla="*/ 1634352 h 1819884"/>
              <a:gd name="connisteX1" fmla="*/ 3098791 w 3098782"/>
              <a:gd name="connsiteY1" fmla="*/ 0 h 1819884"/>
              <a:gd name="connisteX2" fmla="*/ 0 w 3098782"/>
              <a:gd name="connsiteY2" fmla="*/ 0 h 1819884"/>
              <a:gd name="connisteX3" fmla="*/ 0 w 3098782"/>
              <a:gd name="connsiteY3" fmla="*/ 939792 h 1819884"/>
              <a:gd name="connisteX4" fmla="*/ 2003157 w 3098782"/>
              <a:gd name="connsiteY4" fmla="*/ 1795314 h 1819884"/>
              <a:gd name="connisteX5" fmla="*/ 2403335 w 3098782"/>
              <a:gd name="connsiteY5" fmla="*/ 1634352 h 1819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98783" h="1819885">
                <a:moveTo>
                  <a:pt x="2403336" y="1634353"/>
                </a:moveTo>
                <a:lnTo>
                  <a:pt x="3098792" y="0"/>
                </a:lnTo>
                <a:lnTo>
                  <a:pt x="0" y="0"/>
                </a:lnTo>
                <a:lnTo>
                  <a:pt x="0" y="939793"/>
                </a:lnTo>
                <a:lnTo>
                  <a:pt x="2003158" y="1795315"/>
                </a:lnTo>
                <a:cubicBezTo>
                  <a:pt x="2158112" y="1861490"/>
                  <a:pt x="2337362" y="1789389"/>
                  <a:pt x="2403336" y="163435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700" cy="1152525"/>
          </a:xfrm>
          <a:custGeom>
            <a:avLst/>
            <a:gdLst>
              <a:gd name="connisteX0" fmla="*/ 2552703 w 2552703"/>
              <a:gd name="connsiteY0" fmla="*/ 0 h 1152756"/>
              <a:gd name="connisteX1" fmla="*/ 2136879 w 2552703"/>
              <a:gd name="connsiteY1" fmla="*/ 968166 h 1152756"/>
              <a:gd name="connisteX2" fmla="*/ 1736381 w 2552703"/>
              <a:gd name="connsiteY2" fmla="*/ 1127875 h 1152756"/>
              <a:gd name="connisteX3" fmla="*/ 0 w 2552703"/>
              <a:gd name="connsiteY3" fmla="*/ 381003 h 1152756"/>
              <a:gd name="connisteX4" fmla="*/ 0 w 2552703"/>
              <a:gd name="connsiteY4" fmla="*/ 0 h 1152756"/>
              <a:gd name="connisteX5" fmla="*/ 2552703 w 2552703"/>
              <a:gd name="connsiteY5" fmla="*/ 0 h 1152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703" h="1152757">
                <a:moveTo>
                  <a:pt x="2552703" y="0"/>
                </a:moveTo>
                <a:lnTo>
                  <a:pt x="2136880" y="968167"/>
                </a:lnTo>
                <a:cubicBezTo>
                  <a:pt x="2070430" y="1122901"/>
                  <a:pt x="1891080" y="1194417"/>
                  <a:pt x="1736382" y="1127876"/>
                </a:cubicBezTo>
                <a:lnTo>
                  <a:pt x="0" y="381003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8135" cy="483870"/>
          </a:xfrm>
          <a:custGeom>
            <a:avLst/>
            <a:gdLst>
              <a:gd name="connisteX0" fmla="*/ 1587517 w 1587517"/>
              <a:gd name="connsiteY0" fmla="*/ 0 h 484211"/>
              <a:gd name="connisteX1" fmla="*/ 1462153 w 1587517"/>
              <a:gd name="connsiteY1" fmla="*/ 297646 h 484211"/>
              <a:gd name="connisteX2" fmla="*/ 1060146 w 1587517"/>
              <a:gd name="connsiteY2" fmla="*/ 459037 h 484211"/>
              <a:gd name="connisteX3" fmla="*/ 0 w 1587517"/>
              <a:gd name="connsiteY3" fmla="*/ 18 h 484211"/>
              <a:gd name="connisteX4" fmla="*/ 1587517 w 1587517"/>
              <a:gd name="connsiteY4" fmla="*/ 0 h 4842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517" h="484211">
                <a:moveTo>
                  <a:pt x="1587517" y="0"/>
                </a:moveTo>
                <a:lnTo>
                  <a:pt x="1462153" y="297646"/>
                </a:lnTo>
                <a:cubicBezTo>
                  <a:pt x="1396353" y="453881"/>
                  <a:pt x="1215713" y="526402"/>
                  <a:pt x="1060146" y="459038"/>
                </a:cubicBezTo>
                <a:lnTo>
                  <a:pt x="0" y="18"/>
                </a:lnTo>
                <a:lnTo>
                  <a:pt x="1587517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b9c61655-2581-4ef4-ae5f-8fa6a9c2b6b9.jpgb9c61655-2581-4ef4-ae5f-8fa6a9c2b6b9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923"/>
          <a:stretch>
            <a:fillRect/>
          </a:stretch>
        </p:blipFill>
        <p:spPr>
          <a:xfrm>
            <a:off x="609603" y="609603"/>
            <a:ext cx="10972800" cy="3251200"/>
          </a:xfrm>
          <a:custGeom>
            <a:avLst/>
            <a:gdLst>
              <a:gd name="connisteX0" fmla="*/ 0 w 10972800"/>
              <a:gd name="connsiteY0" fmla="*/ 203197 h 3251204"/>
              <a:gd name="connisteX1" fmla="*/ 203197 w 10972800"/>
              <a:gd name="connsiteY1" fmla="*/ 0 h 3251204"/>
              <a:gd name="connisteX2" fmla="*/ 10769602 w 10972800"/>
              <a:gd name="connsiteY2" fmla="*/ 0 h 3251204"/>
              <a:gd name="connisteX3" fmla="*/ 10972800 w 10972800"/>
              <a:gd name="connsiteY3" fmla="*/ 203197 h 3251204"/>
              <a:gd name="connisteX4" fmla="*/ 10972800 w 10972800"/>
              <a:gd name="connsiteY4" fmla="*/ 3047996 h 3251204"/>
              <a:gd name="connisteX5" fmla="*/ 10769602 w 10972800"/>
              <a:gd name="connsiteY5" fmla="*/ 3251204 h 3251204"/>
              <a:gd name="connisteX6" fmla="*/ 203197 w 10972800"/>
              <a:gd name="connsiteY6" fmla="*/ 3251204 h 3251204"/>
              <a:gd name="connisteX7" fmla="*/ 0 w 10972800"/>
              <a:gd name="connsiteY7" fmla="*/ 3047996 h 3251204"/>
              <a:gd name="connisteX8" fmla="*/ 0 w 10972800"/>
              <a:gd name="connsiteY8" fmla="*/ 203197 h 32512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4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047997"/>
                </a:lnTo>
                <a:cubicBezTo>
                  <a:pt x="10972800" y="3160230"/>
                  <a:pt x="10881826" y="3251204"/>
                  <a:pt x="10769602" y="3251204"/>
                </a:cubicBezTo>
                <a:lnTo>
                  <a:pt x="203198" y="3251204"/>
                </a:lnTo>
                <a:cubicBezTo>
                  <a:pt x="90974" y="3251204"/>
                  <a:pt x="0" y="3160230"/>
                  <a:pt x="0" y="3047997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4470401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听力障碍预防知识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48200" y="4470400"/>
            <a:ext cx="7010400" cy="1778000"/>
            <a:chOff x="7320" y="7040"/>
            <a:chExt cx="11040" cy="280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避免噪音暴露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长时间暴露在高分贝噪音中会损伤听力，使用耳塞或降噪耳机可预防听力下降。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合理用药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11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某些药物如氨基糖苷类抗生素可能导致听力损失，应在医生指导下合理使用。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定期听力检查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49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通过定期进行听力测试，可以早期发现听力问题并采取相应措施，防止听力障碍恶化。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d400757b1e7e39ac862da5069a343350.jpgd400757b1e7e39ac862da5069a343350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2859" r="24918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90997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健康生活方式教育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191000" y="2336800"/>
            <a:ext cx="7467600" cy="3911600"/>
            <a:chOff x="6600" y="3680"/>
            <a:chExt cx="11760" cy="6160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6600" y="368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>
              <p:custDataLst>
                <p:tags r:id="rId6"/>
              </p:custDataLst>
            </p:nvPr>
          </p:nvSpPr>
          <p:spPr>
            <a:xfrm>
              <a:off x="660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6840" y="368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营养与饮食指导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6840" y="448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为听力障碍者提供平衡饮食建议，强调富含维生素和矿物质的食物对听力健康的重要性。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12660" y="36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6840" y="712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心理健康支持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6840" y="792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提供心理健康教育，帮助听力障碍者应对压力，预防焦虑和抑郁等情绪问题。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6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2900" y="368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定期体育锻炼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2900" y="448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鼓励听力障碍者参与适合的体育活动，如游泳或瑜伽，以增强体质和听力保护。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2900" y="712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睡眠质量提升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2900" y="792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教育听力障碍者如何改善睡眠环境，如使用耳塞，以保证充足的睡眠质量，促进整体健康。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药物使用指导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214cd4f94c2baf59\datas\氛围图-6002&amp;14268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2480" y="3480"/>
              <a:ext cx="2401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C:/Users/mingsheng111035/AppData/Local/Temp/figmazip/slide_214cd4f94c2baf59\datas\earth-6002&amp;142741.sv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 r:link="rId10"/>
                </a:ext>
              </a:extLst>
            </a:blip>
            <a:stretch>
              <a:fillRect/>
            </a:stretch>
          </p:blipFill>
          <p:spPr>
            <a:xfrm>
              <a:off x="3039" y="4040"/>
              <a:ext cx="1280" cy="128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154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药物剂量说明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560" y="732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详细解释药物的剂量、服用时间和频率，确保听力障碍者能正确理解并遵照执行。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13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8400" y="37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Local/Temp/figmazip/slide_214cd4f94c2baf59\datas\earth-6002&amp;142771.sv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 r:link="rId18"/>
                </a:ext>
              </a:extLst>
            </a:blip>
            <a:stretch>
              <a:fillRect/>
            </a:stretch>
          </p:blipFill>
          <p:spPr>
            <a:xfrm>
              <a:off x="8959" y="4279"/>
              <a:ext cx="1280" cy="128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9"/>
              </p:custDataLst>
            </p:nvPr>
          </p:nvSpPr>
          <p:spPr>
            <a:xfrm>
              <a:off x="746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药物副作用教育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20"/>
              </p:custDataLst>
            </p:nvPr>
          </p:nvSpPr>
          <p:spPr>
            <a:xfrm>
              <a:off x="748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告知听力障碍者可能遇到的药物副作用，以及如何识别和应对这些副作用。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21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>
              <p:custDataLst>
                <p:tags r:id="rId22"/>
              </p:custDataLst>
            </p:nvPr>
          </p:nvSpPr>
          <p:spPr>
            <a:xfrm>
              <a:off x="1432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C:/Users/mingsheng111035/AppData/Local/Temp/figmazip/slide_214cd4f94c2baf59\datas\earth-6002&amp;142801.svg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 r:link="rId26"/>
                </a:ext>
              </a:extLst>
            </a:blip>
            <a:stretch>
              <a:fillRect/>
            </a:stretch>
          </p:blipFill>
          <p:spPr>
            <a:xfrm>
              <a:off x="14879" y="4040"/>
              <a:ext cx="1280" cy="128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27"/>
              </p:custDataLst>
            </p:nvPr>
          </p:nvSpPr>
          <p:spPr>
            <a:xfrm>
              <a:off x="1338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药物相互作用警示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8"/>
              </p:custDataLst>
            </p:nvPr>
          </p:nvSpPr>
          <p:spPr>
            <a:xfrm>
              <a:off x="13400" y="732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强调不同药物间可能产生的相互作用，指导听力障碍者在使用多种药物时如何避免不良反应。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听力障碍的原因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疾病影响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遗传性耳聋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如唐氏综合症等遗传性疾病可导致听力障碍，影响个体的听觉发展。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耳部感染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慢性中耳炎等耳部感染若未及时治疗，可能导致永久性听力损失。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某些药物如氨基糖苷类抗生素具有耳毒性，长期使用可能引起听力下降。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d18c606f-b76f-46d9-a273-c0d3d1722a4e.jpgd18c606f-b76f-46d9-a273-c0d3d1722a4e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2477"/>
          <a:stretch>
            <a:fillRect/>
          </a:stretch>
        </p:blipFill>
        <p:spPr>
          <a:xfrm>
            <a:off x="609603" y="2794004"/>
            <a:ext cx="10972800" cy="3454400"/>
          </a:xfrm>
          <a:custGeom>
            <a:avLst/>
            <a:gdLst>
              <a:gd name="connisteX0" fmla="*/ 0 w 10972800"/>
              <a:gd name="connsiteY0" fmla="*/ 203197 h 3454402"/>
              <a:gd name="connisteX1" fmla="*/ 203197 w 10972800"/>
              <a:gd name="connsiteY1" fmla="*/ 0 h 3454402"/>
              <a:gd name="connisteX2" fmla="*/ 10769602 w 10972800"/>
              <a:gd name="connsiteY2" fmla="*/ 0 h 3454402"/>
              <a:gd name="connisteX3" fmla="*/ 10972800 w 10972800"/>
              <a:gd name="connsiteY3" fmla="*/ 203197 h 3454402"/>
              <a:gd name="connisteX4" fmla="*/ 10972800 w 10972800"/>
              <a:gd name="connsiteY4" fmla="*/ 3251204 h 3454402"/>
              <a:gd name="connisteX5" fmla="*/ 10769602 w 10972800"/>
              <a:gd name="connsiteY5" fmla="*/ 3454402 h 3454402"/>
              <a:gd name="connisteX6" fmla="*/ 203197 w 10972800"/>
              <a:gd name="connsiteY6" fmla="*/ 3454402 h 3454402"/>
              <a:gd name="connisteX7" fmla="*/ 0 w 10972800"/>
              <a:gd name="connsiteY7" fmla="*/ 3251204 h 3454402"/>
              <a:gd name="connisteX8" fmla="*/ 0 w 10972800"/>
              <a:gd name="connsiteY8" fmla="*/ 203197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251204"/>
                </a:lnTo>
                <a:cubicBezTo>
                  <a:pt x="10972800" y="3363428"/>
                  <a:pt x="10881826" y="3454402"/>
                  <a:pt x="10769602" y="3454402"/>
                </a:cubicBezTo>
                <a:lnTo>
                  <a:pt x="203198" y="3454402"/>
                </a:lnTo>
                <a:cubicBezTo>
                  <a:pt x="90974" y="3454402"/>
                  <a:pt x="0" y="3363428"/>
                  <a:pt x="0" y="32512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d92f96d3fc221cc\datas\氛围图-6002&amp;10224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饮食与血脂代谢状况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203197 h 2057400"/>
                <a:gd name="connisteX1" fmla="*/ 203197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203197 w 3556001"/>
                <a:gd name="connsiteY4" fmla="*/ 2057400 h 2057400"/>
                <a:gd name="connisteX5" fmla="*/ 0 w 3556001"/>
                <a:gd name="connsiteY5" fmla="*/ 1854202 h 2057400"/>
                <a:gd name="connisteX6" fmla="*/ 0 w 3556001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高脂肪饮食的影响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长期摄入高脂肪食物可导致血脂水平升高，增加动脉粥样硬化风险，影响听力。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f2e8a85c-c547-49b2-99f0-306132e7b718.jpgf2e8a85c-c547-49b2-99f0-306132e7b718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843" r="873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384801 w 5587998"/>
                <a:gd name="connsiteY1" fmla="*/ 0 h 2057400"/>
                <a:gd name="connisteX2" fmla="*/ 5587998 w 5587998"/>
                <a:gd name="connsiteY2" fmla="*/ 203197 h 2057400"/>
                <a:gd name="connisteX3" fmla="*/ 5587998 w 5587998"/>
                <a:gd name="connsiteY3" fmla="*/ 1854202 h 2057400"/>
                <a:gd name="connisteX4" fmla="*/ 5384801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384801" y="0"/>
                  </a:lnTo>
                  <a:cubicBezTo>
                    <a:pt x="5497025" y="0"/>
                    <a:pt x="5587999" y="90974"/>
                    <a:pt x="5587999" y="203198"/>
                  </a:cubicBezTo>
                  <a:lnTo>
                    <a:pt x="5587999" y="1854202"/>
                  </a:lnTo>
                  <a:cubicBezTo>
                    <a:pt x="5587999" y="1966426"/>
                    <a:pt x="5497025" y="2057400"/>
                    <a:pt x="53848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1" name="图片 10" descr="C:/Users/mingsheng111035/AppData/Roaming/Kingsoft/office6/wppai/generateppt/f2481899-d4f0-47e3-823f-49275ef1b6a0.jpgf2481899-d4f0-47e3-823f-49275ef1b6a0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4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352803 w 3556001"/>
                <a:gd name="connsiteY1" fmla="*/ 0 h 2057400"/>
                <a:gd name="connisteX2" fmla="*/ 3556001 w 3556001"/>
                <a:gd name="connsiteY2" fmla="*/ 203197 h 2057400"/>
                <a:gd name="connisteX3" fmla="*/ 3556001 w 3556001"/>
                <a:gd name="connsiteY3" fmla="*/ 1854202 h 2057400"/>
                <a:gd name="connisteX4" fmla="*/ 3352803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54202"/>
                  </a:lnTo>
                  <a:cubicBezTo>
                    <a:pt x="3556001" y="1966426"/>
                    <a:pt x="3465027" y="2057400"/>
                    <a:pt x="33528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糖分摄入与代谢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过量糖分摄入可能导致代谢紊乱，间接影响血脂水平，进而影响听力健康。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用药情况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7cba8f96648ba84e_img1.png7cba8f96648ba84e_img1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9424" b="29424"/>
          <a:stretch>
            <a:fillRect/>
          </a:stretch>
        </p:blipFill>
        <p:spPr>
          <a:xfrm>
            <a:off x="609602" y="1828800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54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20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耳毒性药物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某些抗生素和化疗药物具有耳毒性，长期或大剂量使用可能导致听力下降。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984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564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非处方药滥用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564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滥用非处方药物如止痛药，可能对内耳造成损伤，进而引发听力障碍。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4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008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08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多种药物同时使用时可能发生相互作用，影响听力，需在医生指导下使用。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452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药物过敏反应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452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个体对某些药物过敏，可能引起内耳炎症，导致暂时或永久性听力损失。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88"/>
            <a:ext cx="1645920" cy="2209800"/>
          </a:xfrm>
          <a:custGeom>
            <a:avLst/>
            <a:gdLst>
              <a:gd name="connisteX0" fmla="*/ 1646038 w 1646038"/>
              <a:gd name="connsiteY0" fmla="*/ 0 h 2209803"/>
              <a:gd name="connisteX1" fmla="*/ 1646038 w 1646038"/>
              <a:gd name="connsiteY1" fmla="*/ 1591056 h 2209803"/>
              <a:gd name="connisteX2" fmla="*/ 1646038 w 1646038"/>
              <a:gd name="connsiteY2" fmla="*/ 2209803 h 2209803"/>
              <a:gd name="connisteX3" fmla="*/ 401430 w 1646038"/>
              <a:gd name="connsiteY3" fmla="*/ 2209803 h 2209803"/>
              <a:gd name="connisteX4" fmla="*/ 10469 w 1646038"/>
              <a:gd name="connsiteY4" fmla="*/ 751234 h 2209803"/>
              <a:gd name="connisteX5" fmla="*/ 226487 w 1646038"/>
              <a:gd name="connsiteY5" fmla="*/ 377766 h 2209803"/>
              <a:gd name="connisteX6" fmla="*/ 1646038 w 1646038"/>
              <a:gd name="connsiteY6" fmla="*/ 0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1646039" y="0"/>
                </a:moveTo>
                <a:lnTo>
                  <a:pt x="1646039" y="1591056"/>
                </a:lnTo>
                <a:lnTo>
                  <a:pt x="1646039" y="2209803"/>
                </a:lnTo>
                <a:lnTo>
                  <a:pt x="401431" y="2209803"/>
                </a:lnTo>
                <a:lnTo>
                  <a:pt x="10470" y="751234"/>
                </a:lnTo>
                <a:cubicBezTo>
                  <a:pt x="-33174" y="588426"/>
                  <a:pt x="63606" y="421109"/>
                  <a:pt x="226488" y="377766"/>
                </a:cubicBezTo>
                <a:lnTo>
                  <a:pt x="164603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11"/>
            <a:ext cx="1024890" cy="1689100"/>
          </a:xfrm>
          <a:custGeom>
            <a:avLst/>
            <a:gdLst>
              <a:gd name="connisteX0" fmla="*/ 1025152 w 1025152"/>
              <a:gd name="connsiteY0" fmla="*/ 0 h 1689088"/>
              <a:gd name="connisteX1" fmla="*/ 1025152 w 1025152"/>
              <a:gd name="connsiteY1" fmla="*/ 1689088 h 1689088"/>
              <a:gd name="connisteX2" fmla="*/ 301258 w 1025152"/>
              <a:gd name="connsiteY2" fmla="*/ 1689088 h 1689088"/>
              <a:gd name="connisteX3" fmla="*/ 10195 w 1025152"/>
              <a:gd name="connsiteY3" fmla="*/ 587950 h 1689088"/>
              <a:gd name="connisteX4" fmla="*/ 225463 w 1025152"/>
              <a:gd name="connsiteY4" fmla="*/ 215780 h 1689088"/>
              <a:gd name="connisteX5" fmla="*/ 1025152 w 1025152"/>
              <a:gd name="connsiteY5" fmla="*/ 0 h 16890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89">
                <a:moveTo>
                  <a:pt x="1025152" y="0"/>
                </a:moveTo>
                <a:lnTo>
                  <a:pt x="1025152" y="1689089"/>
                </a:lnTo>
                <a:lnTo>
                  <a:pt x="301258" y="1689089"/>
                </a:lnTo>
                <a:lnTo>
                  <a:pt x="10196" y="587950"/>
                </a:lnTo>
                <a:cubicBezTo>
                  <a:pt x="-32672" y="425790"/>
                  <a:pt x="63533" y="259479"/>
                  <a:pt x="225464" y="215780"/>
                </a:cubicBezTo>
                <a:lnTo>
                  <a:pt x="1025152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不良嗜好及习惯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117600"/>
            <a:chOff x="960" y="2880"/>
            <a:chExt cx="14520" cy="176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长期暴露于高分贝环境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长时间在噪音污染严重的环境中工作或娱乐，如夜店、施工现场，可能导致听力下降。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852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不当使用耳机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876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长时间佩戴耳机并调高音量听音乐或观看视频，会损伤内耳毛细胞，引起听力障碍。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52fc732b-e0a1-4c40-ba5b-093f5efb87d3.jpg52fc732b-e0a1-4c40-ba5b-093f5efb87d3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618" r="618"/>
          <a:stretch>
            <a:fillRect/>
          </a:stretch>
        </p:blipFill>
        <p:spPr>
          <a:xfrm>
            <a:off x="609603" y="3403598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003157 w 3098782"/>
              <a:gd name="connsiteY0" fmla="*/ 1795323 h 1819902"/>
              <a:gd name="connisteX1" fmla="*/ 2403335 w 3098782"/>
              <a:gd name="connsiteY1" fmla="*/ 1634361 h 1819902"/>
              <a:gd name="connisteX2" fmla="*/ 3098791 w 3098782"/>
              <a:gd name="connsiteY2" fmla="*/ 0 h 1819902"/>
              <a:gd name="connisteX3" fmla="*/ 384176 w 3098782"/>
              <a:gd name="connsiteY3" fmla="*/ 0 h 1819902"/>
              <a:gd name="connisteX4" fmla="*/ 0 w 3098782"/>
              <a:gd name="connsiteY4" fmla="*/ 9 h 1819902"/>
              <a:gd name="connisteX5" fmla="*/ 0 w 3098782"/>
              <a:gd name="connsiteY5" fmla="*/ 939802 h 1819902"/>
              <a:gd name="connisteX6" fmla="*/ 2003157 w 3098782"/>
              <a:gd name="connsiteY6" fmla="*/ 1795323 h 181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098783" h="1819903">
                <a:moveTo>
                  <a:pt x="2003158" y="1795324"/>
                </a:moveTo>
                <a:cubicBezTo>
                  <a:pt x="2158112" y="1861499"/>
                  <a:pt x="2337362" y="1789408"/>
                  <a:pt x="2403336" y="1634362"/>
                </a:cubicBezTo>
                <a:lnTo>
                  <a:pt x="3098792" y="0"/>
                </a:lnTo>
                <a:lnTo>
                  <a:pt x="384176" y="0"/>
                </a:lnTo>
                <a:lnTo>
                  <a:pt x="0" y="9"/>
                </a:lnTo>
                <a:lnTo>
                  <a:pt x="0" y="939802"/>
                </a:lnTo>
                <a:lnTo>
                  <a:pt x="2003158" y="179532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065" cy="1152525"/>
          </a:xfrm>
          <a:custGeom>
            <a:avLst/>
            <a:gdLst>
              <a:gd name="connisteX0" fmla="*/ 2552703 w 2552693"/>
              <a:gd name="connsiteY0" fmla="*/ 0 h 1152747"/>
              <a:gd name="connisteX1" fmla="*/ 2136879 w 2552693"/>
              <a:gd name="connsiteY1" fmla="*/ 968148 h 1152747"/>
              <a:gd name="connisteX2" fmla="*/ 1736381 w 2552693"/>
              <a:gd name="connsiteY2" fmla="*/ 1127866 h 1152747"/>
              <a:gd name="connisteX3" fmla="*/ 0 w 2552693"/>
              <a:gd name="connsiteY3" fmla="*/ 380984 h 1152747"/>
              <a:gd name="connisteX4" fmla="*/ 0 w 2552693"/>
              <a:gd name="connsiteY4" fmla="*/ 0 h 1152747"/>
              <a:gd name="connisteX5" fmla="*/ 2552703 w 2552693"/>
              <a:gd name="connsiteY5" fmla="*/ 0 h 11527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694" h="1152748">
                <a:moveTo>
                  <a:pt x="2552703" y="0"/>
                </a:moveTo>
                <a:lnTo>
                  <a:pt x="2136880" y="968148"/>
                </a:lnTo>
                <a:cubicBezTo>
                  <a:pt x="2070430" y="1122883"/>
                  <a:pt x="1891080" y="1194408"/>
                  <a:pt x="1736382" y="1127867"/>
                </a:cubicBezTo>
                <a:lnTo>
                  <a:pt x="0" y="380985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7500" cy="483870"/>
          </a:xfrm>
          <a:custGeom>
            <a:avLst/>
            <a:gdLst>
              <a:gd name="connisteX0" fmla="*/ 1462134 w 1587480"/>
              <a:gd name="connsiteY0" fmla="*/ 297618 h 484193"/>
              <a:gd name="connisteX1" fmla="*/ 1587489 w 1587480"/>
              <a:gd name="connsiteY1" fmla="*/ 0 h 484193"/>
              <a:gd name="connisteX2" fmla="*/ 0 w 1587480"/>
              <a:gd name="connsiteY2" fmla="*/ 0 h 484193"/>
              <a:gd name="connisteX3" fmla="*/ 1060127 w 1587480"/>
              <a:gd name="connsiteY3" fmla="*/ 459019 h 484193"/>
              <a:gd name="connisteX4" fmla="*/ 1462134 w 1587480"/>
              <a:gd name="connsiteY4" fmla="*/ 297618 h 484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481" h="484193">
                <a:moveTo>
                  <a:pt x="1462135" y="297619"/>
                </a:moveTo>
                <a:lnTo>
                  <a:pt x="1587490" y="0"/>
                </a:lnTo>
                <a:lnTo>
                  <a:pt x="0" y="0"/>
                </a:lnTo>
                <a:lnTo>
                  <a:pt x="1060128" y="459020"/>
                </a:lnTo>
                <a:cubicBezTo>
                  <a:pt x="1215695" y="526374"/>
                  <a:pt x="1396325" y="453853"/>
                  <a:pt x="1462135" y="297619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d0f889ba-084c-44a1-b9ae-ed66e3067a1d.jpgd0f889ba-084c-44a1-b9ae-ed66e3067a1d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556"/>
          <a:stretch>
            <a:fillRect/>
          </a:stretch>
        </p:blipFill>
        <p:spPr>
          <a:xfrm>
            <a:off x="609603" y="609603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接触噪声史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长期暴露于高分贝环境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例如，长期在机场、工厂等高噪声场所工作，可能导致听力逐渐下降。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使用个人音频设备不当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长时间使用耳机或耳塞，音量过大，可引起噪声性听力损失。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娱乐场所噪声暴露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频繁出入夜店、音乐会等高音量娱乐场所，可能对听力造成不可逆损害。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听力障碍的表现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标题内容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标题内容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0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d18c606f-b76f-46d9-a273-c0d3d1722a4e.jpg?Expires=1772519579&amp;AWSAccessKeyId=AKLT9NSy7kh8TIS1UzNqLRY2&amp;Signature=stkrmYkcgHTyRez299h2wWk8aw8%3D&quot;}*auto_ai_ai_*1740983571911_1.149_7995c0a33ab1-slide-3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f2e8a85c-c547-49b2-99f0-306132e7b718.jpg?Expires=1772519581&amp;AWSAccessKeyId=AKLT9NSy7kh8TIS1UzNqLRY2&amp;Signature=sGJzsk1NiEPGWPfrRS6RiA%2BreKk%3D&quot;}*auto_ai_ai_*1740983571911_1.149_7995c0a33ab1-slide-4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f2481899-d4f0-47e3-823f-49275ef1b6a0.jpg?Expires=1772519579&amp;AWSAccessKeyId=AKLT9NSy7kh8TIS1UzNqLRY2&amp;Signature=MzlX6iBmXYG6uf5BOT2onoBwgMg%3D&quot;}*auto_ai_ai_*1740983571911_1.149_7995c0a33ab1-slide-4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2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s://ai-generator-dimension.wpscdn.cn/slide_res/20241121/7cba8f96648ba84e_img1.png&quot;}*auto_preset_ai_*1740983571911_1.149_7995c0a33ab1-slide-5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8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1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5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52fc732b-e0a1-4c40-ba5b-093f5efb87d3.jpg?Expires=1772519579&amp;AWSAccessKeyId=AKLT9NSy7kh8TIS1UzNqLRY2&amp;Signature=2QcUWrTtdwm8hwKmJh3hAmLjrPU%3D&quot;}*auto_ai_ai_*1740983571911_1.149_7995c0a33ab1-slide-6"/>
</p:tagLst>
</file>

<file path=ppt/tags/tag161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16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d0f889ba-084c-44a1-b9ae-ed66e3067a1d.jpg?Expires=1772519579&amp;AWSAccessKeyId=AKLT9NSy7kh8TIS1UzNqLRY2&amp;Signature=WkaihQNN4wmfrRYxJi8%2FfABi2eU%3D&quot;}*auto_ai_ai_*1740983571911_1.149_7995c0a33ab1-slide-7"/>
</p:tagLst>
</file>

<file path=ppt/tags/tag16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7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17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22adef50-2f5a-4416-8baf-cd0d397a1452.jpg?Expires=1772519580&amp;AWSAccessKeyId=AKLT9NSy7kh8TIS1UzNqLRY2&amp;Signature=5KO%2BCFAtueJ%2BjpDscOb6JEbgz6I%3D&quot;}*auto_ai_ai_*1740983571911_1.149_7995c0a33ab1-slide-9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3/9252d23b-4712-4cb8-b652-ced4d8d9bb10.jpg?Expires=1772519581&amp;AWSAccessKeyId=AKLT9NSy7kh8TIS1UzNqLRY2&amp;Signature=glsI1fe2aHMG1a9oQhOoz6AaKG4%3D&quot;}*auto_ai_ai_*1740983571911_1.149_7995c0a33ab1-slide-9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c36ef41e-d204-4890-976a-839e2a04f007.jpg?Expires=1772519581&amp;AWSAccessKeyId=AKLT9NSy7kh8TIS1UzNqLRY2&amp;Signature=%2FW%2BH%2F0am5n58hhJlBDOfCYEqn4Q%3D&quot;}*auto_ai_ai_*1740983571911_1.149_7995c0a33ab1-slide-9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14332764&quot;}*auto_galley_ai_*1740983571911_1.149_7995c0a33ab1-slide-9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5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19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867199518&quot;}*auto_galley_ai_*1740983571911_1.149_7995c0a33ab1-slide-10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401580464&quot;}*auto_galley_ai_*1740983571911_1.149_7995c0a33ab1-slide-10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7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87f8dd1e-b12c-4489-8c1d-9d01159887e3.jpg?Expires=1772519586&amp;AWSAccessKeyId=AKLT9NSy7kh8TIS1UzNqLRY2&amp;Signature=LbMGSqNT2Y5zy9ebPR6d%2BDzsaKQ%3D&quot;}*auto_ai_ai_*1740983571911_1.149_7995c0a33ab1-slide-11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3/d5936429-93c5-400f-ade3-292025874713.jpg?Expires=1772519587&amp;AWSAccessKeyId=AKLT9NSy7kh8TIS1UzNqLRY2&amp;Signature=ZGDx%2Bc9QSzlUDSPVqiDfdFAc1iQ%3D&quot;}*auto_ai_ai_*1740983571911_1.149_7995c0a33ab1-slide-11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a8d19599-d7d5-4963-be80-7da80a2a148d.jpg?Expires=1772519588&amp;AWSAccessKeyId=AKLT9NSy7kh8TIS1UzNqLRY2&amp;Signature=F4Ksv4AhVTzhTR11h86vaQ%2FpxLk%3D&quot;}*auto_ai_ai_*1740983571911_1.149_7995c0a33ab1-slide-11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3/2e68e21c-e033-4ff2-93da-a8d4f06cdf1c.jpg?Expires=1772519586&amp;AWSAccessKeyId=AKLT9NSy7kh8TIS1UzNqLRY2&amp;Signature=EvWZnM6tkbYd6NIgwStJ%2ByRomhM%3D&quot;}*auto_ai_ai_*1740983571911_1.149_7995c0a33ab1-slide-11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52116274&quot;}*auto_galley_ai_*1740983571911_1.149_7995c0a33ab1-slide-12"/>
</p:tagLst>
</file>

<file path=ppt/tags/tag23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4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17115422&quot;}*auto_galley_ai_*1740983571911_1.149_7995c0a33ab1-slide-13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514416776&quot;}*auto_galley_ai_*1740983571911_1.149_7995c0a33ab1-slide-13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11787649&quot;}*auto_galley_ai_*1740983571911_1.149_7995c0a33ab1-slide-13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5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5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27917867&quot;}*auto_galley_ai_*1740983571911_1.149_7995c0a33ab1-slide-15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85708107&quot;}*auto_galley_ai_*1740983571911_1.149_7995c0a33ab1-slide-15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526215789&quot;}*auto_galley_ai_*1740983571911_1.149_7995c0a33ab1-slide-15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899350382&quot;}*auto_galley_ai_*1740983571911_1.149_7995c0a33ab1-slide-15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FIGMA_LIMIT" val=""/>
  <p:tag name="KSO_WM_FIGMA_SLIDE_GROUP" val="48"/>
  <p:tag name="KSO_WM_SLIDE_TYPE" val="text"/>
  <p:tag name="KSO_WM_TEMPLATE_SUBCATEGORY" val="29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8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81070844&quot;}*auto_galley_ai_*1740983571911_1.149_7995c0a33ab1-slide-16"/>
</p:tagLst>
</file>

<file path=ppt/tags/tag288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2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9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9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473169658&quot;}*auto_galley_ai_*1740983571911_1.149_7995c0a33ab1-slide-17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61130743&quot;}*auto_galley_ai_*1740983571911_1.149_7995c0a33ab1-slide-17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45446054&quot;}*auto_galley_ai_*1740983571911_1.149_7995c0a33ab1-slide-17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7.xml><?xml version="1.0" encoding="utf-8"?>
<p:tagLst xmlns:p="http://schemas.openxmlformats.org/presentationml/2006/main">
  <p:tag name="KSO_WM_FIGMA_LIMIT" val=""/>
  <p:tag name="KSO_WM_FIGMA_SLIDE_GROUP" val="53"/>
  <p:tag name="KSO_WM_SLIDE_TYPE" val="text"/>
  <p:tag name="KSO_WM_TEMPLATE_SUBCATEGORY" val="29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1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64157597&quot;}*auto_galley_ai_*1740983571911_1.149_7995c0a33ab1-slide-18"/>
</p:tagLst>
</file>

<file path=ppt/tags/tag326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32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2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3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b9c61655-2581-4ef4-ae5f-8fa6a9c2b6b9.jpg?Expires=1772519585&amp;AWSAccessKeyId=AKLT9NSy7kh8TIS1UzNqLRY2&amp;Signature=KunHC0fYIVezAdpBNcIsV3SXeXc%3D&quot;}*auto_ai_ai_*1740983571911_1.149_7995c0a33ab1-slide-20"/>
</p:tagLst>
</file>

<file path=ppt/tags/tag33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2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34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284619103&quot;}*auto_galley_ai_*1740983571911_1.149_7995c0a33ab1-slide-21"/>
</p:tagLst>
</file>

<file path=ppt/tags/tag34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7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3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5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3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78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379.xml><?xml version="1.0" encoding="utf-8"?>
<p:tagLst xmlns:p="http://schemas.openxmlformats.org/presentationml/2006/main">
  <p:tag name="KSO_WM_PRESENTATION_SOURCE" val="WPPAIGeneratePPT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9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标题内容"/>
  <p:tag name="KSO_WM_UNIT_TEXT_TYPE" val="1"/>
  <p:tag name="KSO_WM_UNIT_TYPE" val="l_h_a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标题内容"/>
  <p:tag name="KSO_WM_UNIT_TEXT_TYPE" val="1"/>
  <p:tag name="KSO_WM_UNIT_TYPE" val="l_h_a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2320</Words>
  <Application>WPS 演示</Application>
  <PresentationFormat>宽屏</PresentationFormat>
  <Paragraphs>284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2025-03-03T06:33:44Z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39B76D379C5248F880D8B369EB8B304D_13</vt:lpwstr>
  </property>
  <property fmtid="{D5CDD505-2E9C-101B-9397-08002B2CF9AE}" pid="3" name="KSOProductBuildVer">
    <vt:lpwstr>2052-12.1.0.20305</vt:lpwstr>
  </property>
</Properties>
</file>