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349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C:/Users/mingsheng111035/AppData/Local/Temp/figmazip/slide_16bce9224e095727\datas\&#27675;&#22260;&#22270;-6002&amp;6479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C:/Users/mingsheng111035/AppData/Local/Temp/figmazip/slide_d9c135ed2e17f6dd\datas\&#27675;&#22260;&#22270;-6002&amp;64867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C:/Users/mingsheng111035/AppData/Local/Temp/figmazip/slide_d7cbe41c20128d09\datas\&#27675;&#22260;&#22270;-6002&amp;64892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C:/Users/mingsheng111035/AppData/Local/Temp/figmazip/slide_264876547ade3759\datas\&#27675;&#22260;&#22270;-6002&amp;65041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264876547ade3759\datas\氛围图-6002&amp;6504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203197 h 4521195"/>
              <a:gd name="connisteX1" fmla="*/ 203197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203197 w 8635995"/>
              <a:gd name="connsiteY4" fmla="*/ 4521195 h 4521195"/>
              <a:gd name="connisteX5" fmla="*/ 0 w 8635995"/>
              <a:gd name="connsiteY5" fmla="*/ 4317997 h 4521195"/>
              <a:gd name="connisteX6" fmla="*/ 0 w 8635995"/>
              <a:gd name="connsiteY6" fmla="*/ 203197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203198" y="4521196"/>
                </a:lnTo>
                <a:cubicBezTo>
                  <a:pt x="90974" y="4521196"/>
                  <a:pt x="0" y="4430231"/>
                  <a:pt x="0" y="4317998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7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201.xml"/><Relationship Id="rId7" Type="http://schemas.openxmlformats.org/officeDocument/2006/relationships/image" Target="../media/image6.png"/><Relationship Id="rId6" Type="http://schemas.openxmlformats.org/officeDocument/2006/relationships/image" Target="../media/image15.jpeg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image" Target="C:/Users/mingsheng111035/AppData/Local/Temp/figmazip/slide_17b5a7ac034d472e\datas\&#27675;&#22260;&#22270;-6002&amp;165712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12.xml"/><Relationship Id="rId21" Type="http://schemas.openxmlformats.org/officeDocument/2006/relationships/tags" Target="../tags/tag211.xml"/><Relationship Id="rId20" Type="http://schemas.openxmlformats.org/officeDocument/2006/relationships/tags" Target="../tags/tag210.xml"/><Relationship Id="rId2" Type="http://schemas.openxmlformats.org/officeDocument/2006/relationships/image" Target="../media/image4.png"/><Relationship Id="rId19" Type="http://schemas.openxmlformats.org/officeDocument/2006/relationships/tags" Target="../tags/tag209.xml"/><Relationship Id="rId18" Type="http://schemas.openxmlformats.org/officeDocument/2006/relationships/tags" Target="../tags/tag208.xml"/><Relationship Id="rId17" Type="http://schemas.openxmlformats.org/officeDocument/2006/relationships/tags" Target="../tags/tag207.xml"/><Relationship Id="rId16" Type="http://schemas.openxmlformats.org/officeDocument/2006/relationships/tags" Target="../tags/tag206.xml"/><Relationship Id="rId15" Type="http://schemas.openxmlformats.org/officeDocument/2006/relationships/image" Target="../media/image18.jpeg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image" Target="../media/image17.jpeg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image" Target="C:/Users/mingsheng111035/AppData/Local/Temp/figmazip/slide_1c9406d06e06ee37\datas\&#27675;&#22260;&#22270;-6002&amp;180299.png" TargetMode="External"/><Relationship Id="rId2" Type="http://schemas.openxmlformats.org/officeDocument/2006/relationships/image" Target="../media/image19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24.xml"/><Relationship Id="rId16" Type="http://schemas.openxmlformats.org/officeDocument/2006/relationships/tags" Target="../tags/tag223.xml"/><Relationship Id="rId15" Type="http://schemas.openxmlformats.org/officeDocument/2006/relationships/tags" Target="../tags/tag222.xml"/><Relationship Id="rId14" Type="http://schemas.openxmlformats.org/officeDocument/2006/relationships/image" Target="../media/image21.jpeg"/><Relationship Id="rId13" Type="http://schemas.openxmlformats.org/officeDocument/2006/relationships/tags" Target="../tags/tag221.xml"/><Relationship Id="rId12" Type="http://schemas.openxmlformats.org/officeDocument/2006/relationships/tags" Target="../tags/tag220.xml"/><Relationship Id="rId11" Type="http://schemas.openxmlformats.org/officeDocument/2006/relationships/image" Target="../media/image6.png"/><Relationship Id="rId10" Type="http://schemas.openxmlformats.org/officeDocument/2006/relationships/image" Target="../media/image20.jpeg"/><Relationship Id="rId1" Type="http://schemas.openxmlformats.org/officeDocument/2006/relationships/tags" Target="../tags/tag21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image" Target="../media/image6.png"/><Relationship Id="rId6" Type="http://schemas.openxmlformats.org/officeDocument/2006/relationships/image" Target="../media/image22.jpeg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43.xml"/><Relationship Id="rId20" Type="http://schemas.openxmlformats.org/officeDocument/2006/relationships/tags" Target="../tags/tag242.xml"/><Relationship Id="rId2" Type="http://schemas.openxmlformats.org/officeDocument/2006/relationships/tags" Target="../tags/tag226.xml"/><Relationship Id="rId19" Type="http://schemas.openxmlformats.org/officeDocument/2006/relationships/tags" Target="../tags/tag241.xml"/><Relationship Id="rId18" Type="http://schemas.openxmlformats.org/officeDocument/2006/relationships/tags" Target="../tags/tag240.xml"/><Relationship Id="rId17" Type="http://schemas.openxmlformats.org/officeDocument/2006/relationships/tags" Target="../tags/tag239.xml"/><Relationship Id="rId16" Type="http://schemas.openxmlformats.org/officeDocument/2006/relationships/tags" Target="../tags/tag238.xml"/><Relationship Id="rId15" Type="http://schemas.openxmlformats.org/officeDocument/2006/relationships/tags" Target="../tags/tag237.xml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tags" Target="../tags/tag22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59.xml"/><Relationship Id="rId14" Type="http://schemas.openxmlformats.org/officeDocument/2006/relationships/image" Target="../media/image6.png"/><Relationship Id="rId13" Type="http://schemas.openxmlformats.org/officeDocument/2006/relationships/image" Target="../media/image23.jpeg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4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75.xml"/><Relationship Id="rId17" Type="http://schemas.openxmlformats.org/officeDocument/2006/relationships/image" Target="../media/image6.png"/><Relationship Id="rId16" Type="http://schemas.openxmlformats.org/officeDocument/2006/relationships/image" Target="../media/image24.jpeg"/><Relationship Id="rId15" Type="http://schemas.openxmlformats.org/officeDocument/2006/relationships/tags" Target="../tags/tag274.xml"/><Relationship Id="rId14" Type="http://schemas.openxmlformats.org/officeDocument/2006/relationships/tags" Target="../tags/tag273.xml"/><Relationship Id="rId13" Type="http://schemas.openxmlformats.org/officeDocument/2006/relationships/tags" Target="../tags/tag272.xml"/><Relationship Id="rId12" Type="http://schemas.openxmlformats.org/officeDocument/2006/relationships/tags" Target="../tags/tag271.xml"/><Relationship Id="rId11" Type="http://schemas.openxmlformats.org/officeDocument/2006/relationships/tags" Target="../tags/tag270.xml"/><Relationship Id="rId10" Type="http://schemas.openxmlformats.org/officeDocument/2006/relationships/tags" Target="../tags/tag269.xml"/><Relationship Id="rId1" Type="http://schemas.openxmlformats.org/officeDocument/2006/relationships/tags" Target="../tags/tag26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5.jpeg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96.xml"/><Relationship Id="rId21" Type="http://schemas.openxmlformats.org/officeDocument/2006/relationships/tags" Target="../tags/tag295.xml"/><Relationship Id="rId20" Type="http://schemas.openxmlformats.org/officeDocument/2006/relationships/tags" Target="../tags/tag294.xml"/><Relationship Id="rId2" Type="http://schemas.openxmlformats.org/officeDocument/2006/relationships/tags" Target="../tags/tag280.xml"/><Relationship Id="rId19" Type="http://schemas.openxmlformats.org/officeDocument/2006/relationships/tags" Target="../tags/tag293.xml"/><Relationship Id="rId18" Type="http://schemas.openxmlformats.org/officeDocument/2006/relationships/tags" Target="../tags/tag292.xml"/><Relationship Id="rId17" Type="http://schemas.openxmlformats.org/officeDocument/2006/relationships/image" Target="../media/image27.jpeg"/><Relationship Id="rId16" Type="http://schemas.openxmlformats.org/officeDocument/2006/relationships/tags" Target="../tags/tag291.xml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tags" Target="../tags/tag288.xml"/><Relationship Id="rId12" Type="http://schemas.openxmlformats.org/officeDocument/2006/relationships/image" Target="../media/image26.jpeg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tags" Target="../tags/tag27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06.xml"/><Relationship Id="rId11" Type="http://schemas.openxmlformats.org/officeDocument/2006/relationships/image" Target="../media/image6.png"/><Relationship Id="rId10" Type="http://schemas.openxmlformats.org/officeDocument/2006/relationships/image" Target="../media/image28.jpeg"/><Relationship Id="rId1" Type="http://schemas.openxmlformats.org/officeDocument/2006/relationships/tags" Target="../tags/tag29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image" Target="C:/Users/mingsheng111035/AppData/Local/Temp/figmazip/slide_852f8875f8d087eb\datas\earth-6002&amp;84825.svg" TargetMode="External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3" Type="http://schemas.openxmlformats.org/officeDocument/2006/relationships/slideLayout" Target="../slideLayouts/slideLayout17.xml"/><Relationship Id="rId32" Type="http://schemas.openxmlformats.org/officeDocument/2006/relationships/tags" Target="../tags/tag326.xml"/><Relationship Id="rId31" Type="http://schemas.openxmlformats.org/officeDocument/2006/relationships/tags" Target="../tags/tag325.xml"/><Relationship Id="rId30" Type="http://schemas.openxmlformats.org/officeDocument/2006/relationships/tags" Target="../tags/tag324.xml"/><Relationship Id="rId3" Type="http://schemas.openxmlformats.org/officeDocument/2006/relationships/tags" Target="../tags/tag309.xml"/><Relationship Id="rId29" Type="http://schemas.openxmlformats.org/officeDocument/2006/relationships/image" Target="C:/Users/mingsheng111035/AppData/Local/Temp/figmazip/slide_852f8875f8d087eb\datas\earth-6002&amp;84909.svg" TargetMode="External"/><Relationship Id="rId28" Type="http://schemas.openxmlformats.org/officeDocument/2006/relationships/image" Target="../media/image36.svg"/><Relationship Id="rId27" Type="http://schemas.openxmlformats.org/officeDocument/2006/relationships/image" Target="../media/image35.png"/><Relationship Id="rId26" Type="http://schemas.openxmlformats.org/officeDocument/2006/relationships/tags" Target="../tags/tag323.xml"/><Relationship Id="rId25" Type="http://schemas.openxmlformats.org/officeDocument/2006/relationships/tags" Target="../tags/tag322.xml"/><Relationship Id="rId24" Type="http://schemas.openxmlformats.org/officeDocument/2006/relationships/tags" Target="../tags/tag321.xml"/><Relationship Id="rId23" Type="http://schemas.openxmlformats.org/officeDocument/2006/relationships/tags" Target="../tags/tag320.xml"/><Relationship Id="rId22" Type="http://schemas.openxmlformats.org/officeDocument/2006/relationships/image" Target="C:/Users/mingsheng111035/AppData/Local/Temp/figmazip/slide_852f8875f8d087eb\datas\earth-6002&amp;84881.svg" TargetMode="External"/><Relationship Id="rId21" Type="http://schemas.openxmlformats.org/officeDocument/2006/relationships/image" Target="../media/image34.svg"/><Relationship Id="rId20" Type="http://schemas.openxmlformats.org/officeDocument/2006/relationships/image" Target="../media/image33.png"/><Relationship Id="rId2" Type="http://schemas.openxmlformats.org/officeDocument/2006/relationships/tags" Target="../tags/tag308.xml"/><Relationship Id="rId19" Type="http://schemas.openxmlformats.org/officeDocument/2006/relationships/tags" Target="../tags/tag319.xml"/><Relationship Id="rId18" Type="http://schemas.openxmlformats.org/officeDocument/2006/relationships/tags" Target="../tags/tag318.xml"/><Relationship Id="rId17" Type="http://schemas.openxmlformats.org/officeDocument/2006/relationships/tags" Target="../tags/tag317.xml"/><Relationship Id="rId16" Type="http://schemas.openxmlformats.org/officeDocument/2006/relationships/tags" Target="../tags/tag316.xml"/><Relationship Id="rId15" Type="http://schemas.openxmlformats.org/officeDocument/2006/relationships/image" Target="C:/Users/mingsheng111035/AppData/Local/Temp/figmazip/slide_852f8875f8d087eb\datas\earth-6002&amp;84853.svg" TargetMode="External"/><Relationship Id="rId14" Type="http://schemas.openxmlformats.org/officeDocument/2006/relationships/image" Target="../media/image32.svg"/><Relationship Id="rId13" Type="http://schemas.openxmlformats.org/officeDocument/2006/relationships/image" Target="../media/image31.png"/><Relationship Id="rId12" Type="http://schemas.openxmlformats.org/officeDocument/2006/relationships/tags" Target="../tags/tag315.xml"/><Relationship Id="rId11" Type="http://schemas.openxmlformats.org/officeDocument/2006/relationships/tags" Target="../tags/tag314.xml"/><Relationship Id="rId10" Type="http://schemas.openxmlformats.org/officeDocument/2006/relationships/tags" Target="../tags/tag313.xml"/><Relationship Id="rId1" Type="http://schemas.openxmlformats.org/officeDocument/2006/relationships/tags" Target="../tags/tag30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345.xml"/><Relationship Id="rId22" Type="http://schemas.openxmlformats.org/officeDocument/2006/relationships/tags" Target="../tags/tag344.xml"/><Relationship Id="rId21" Type="http://schemas.openxmlformats.org/officeDocument/2006/relationships/tags" Target="../tags/tag343.xml"/><Relationship Id="rId20" Type="http://schemas.openxmlformats.org/officeDocument/2006/relationships/tags" Target="../tags/tag342.xml"/><Relationship Id="rId2" Type="http://schemas.openxmlformats.org/officeDocument/2006/relationships/tags" Target="../tags/tag328.xml"/><Relationship Id="rId19" Type="http://schemas.openxmlformats.org/officeDocument/2006/relationships/tags" Target="../tags/tag341.xml"/><Relationship Id="rId18" Type="http://schemas.openxmlformats.org/officeDocument/2006/relationships/tags" Target="../tags/tag340.xml"/><Relationship Id="rId17" Type="http://schemas.openxmlformats.org/officeDocument/2006/relationships/image" Target="../media/image39.jpeg"/><Relationship Id="rId16" Type="http://schemas.openxmlformats.org/officeDocument/2006/relationships/tags" Target="../tags/tag339.xml"/><Relationship Id="rId15" Type="http://schemas.openxmlformats.org/officeDocument/2006/relationships/tags" Target="../tags/tag338.xml"/><Relationship Id="rId14" Type="http://schemas.openxmlformats.org/officeDocument/2006/relationships/tags" Target="../tags/tag337.xml"/><Relationship Id="rId13" Type="http://schemas.openxmlformats.org/officeDocument/2006/relationships/image" Target="../media/image38.jpeg"/><Relationship Id="rId12" Type="http://schemas.openxmlformats.org/officeDocument/2006/relationships/tags" Target="../tags/tag336.xml"/><Relationship Id="rId11" Type="http://schemas.openxmlformats.org/officeDocument/2006/relationships/tags" Target="../tags/tag335.xml"/><Relationship Id="rId10" Type="http://schemas.openxmlformats.org/officeDocument/2006/relationships/image" Target="../media/image6.png"/><Relationship Id="rId1" Type="http://schemas.openxmlformats.org/officeDocument/2006/relationships/tags" Target="../tags/tag32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tags" Target="../tags/tag34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../media/image6.png"/><Relationship Id="rId7" Type="http://schemas.openxmlformats.org/officeDocument/2006/relationships/image" Target="../media/image5.jpeg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image" Target="C:/Users/mingsheng111035/AppData/Local/Temp/figmazip/slide_4116aee4da9a1fc0\datas\&#27675;&#22260;&#22270;-6002&amp;402400.png" TargetMode="Externa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image" Target="../media/image8.jpeg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image" Target="../media/image6.png"/><Relationship Id="rId4" Type="http://schemas.openxmlformats.org/officeDocument/2006/relationships/image" Target="../media/image7.jpe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tags" Target="../tags/tag12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image" Target="../media/image6.png"/><Relationship Id="rId6" Type="http://schemas.openxmlformats.org/officeDocument/2006/relationships/image" Target="../media/image9.jpeg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51.xml"/><Relationship Id="rId20" Type="http://schemas.openxmlformats.org/officeDocument/2006/relationships/tags" Target="../tags/tag150.xml"/><Relationship Id="rId2" Type="http://schemas.openxmlformats.org/officeDocument/2006/relationships/tags" Target="../tags/tag134.xml"/><Relationship Id="rId19" Type="http://schemas.openxmlformats.org/officeDocument/2006/relationships/tags" Target="../tags/tag149.xml"/><Relationship Id="rId18" Type="http://schemas.openxmlformats.org/officeDocument/2006/relationships/tags" Target="../tags/tag148.xml"/><Relationship Id="rId17" Type="http://schemas.openxmlformats.org/officeDocument/2006/relationships/tags" Target="../tags/tag147.xml"/><Relationship Id="rId16" Type="http://schemas.openxmlformats.org/officeDocument/2006/relationships/tags" Target="../tags/tag146.xml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image" Target="../media/image6.png"/><Relationship Id="rId7" Type="http://schemas.openxmlformats.org/officeDocument/2006/relationships/image" Target="../media/image10.jpeg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image" Target="C:/Users/mingsheng111035/AppData/Local/Temp/figmazip/slide_c5fc408ce5add734\datas\&#27675;&#22260;&#22270;-6002&amp;103858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67.xml"/><Relationship Id="rId21" Type="http://schemas.openxmlformats.org/officeDocument/2006/relationships/tags" Target="../tags/tag166.xml"/><Relationship Id="rId20" Type="http://schemas.openxmlformats.org/officeDocument/2006/relationships/tags" Target="../tags/tag165.xml"/><Relationship Id="rId2" Type="http://schemas.openxmlformats.org/officeDocument/2006/relationships/image" Target="../media/image4.png"/><Relationship Id="rId19" Type="http://schemas.openxmlformats.org/officeDocument/2006/relationships/tags" Target="../tags/tag164.xml"/><Relationship Id="rId18" Type="http://schemas.openxmlformats.org/officeDocument/2006/relationships/tags" Target="../tags/tag163.xml"/><Relationship Id="rId17" Type="http://schemas.openxmlformats.org/officeDocument/2006/relationships/tags" Target="../tags/tag162.xml"/><Relationship Id="rId16" Type="http://schemas.openxmlformats.org/officeDocument/2006/relationships/image" Target="../media/image12.jpeg"/><Relationship Id="rId15" Type="http://schemas.openxmlformats.org/officeDocument/2006/relationships/tags" Target="../tags/tag161.xml"/><Relationship Id="rId14" Type="http://schemas.openxmlformats.org/officeDocument/2006/relationships/image" Target="../media/image11.jpeg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tags" Target="../tags/tag15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image" Target="../media/image6.png"/><Relationship Id="rId7" Type="http://schemas.openxmlformats.org/officeDocument/2006/relationships/image" Target="../media/image13.png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image" Target="C:/Users/mingsheng111035/AppData/Local/Temp/figmazip/slide_148b9ae2222e94ce\datas\&#27675;&#22260;&#22270;-6002&amp;503307.png" TargetMode="Externa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94.xml"/><Relationship Id="rId17" Type="http://schemas.openxmlformats.org/officeDocument/2006/relationships/image" Target="../media/image6.png"/><Relationship Id="rId16" Type="http://schemas.openxmlformats.org/officeDocument/2006/relationships/image" Target="../media/image14.jpeg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吞咽障碍照护技术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吞咽障碍的表现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7b5a7ac034d472e\datas\氛围图-6002&amp;16571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流涎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3" y="2311402"/>
            <a:ext cx="9220197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3fb5962a-9a5a-4dcd-bbf2-c86f6529498f.jpg3fb5962a-9a5a-4dcd-bbf2-c86f6529498f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d290f80a-a1f7-491e-b706-4bd4b9e929f7.jpgd290f80a-a1f7-491e-b706-4bd4b9e929f7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口腔内唾液积聚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0cb4f5fe-c011-4a61-9824-dd675950ec58.jpg0cb4f5fe-c011-4a61-9824-dd675950ec58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吞咽障碍患者常因无法及时吞咽唾液，导致口腔内唾液积聚，出现流涎现象。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60097a93-f140-4613-8109-3b2425868760.jpg60097a93-f140-4613-8109-3b2425868760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口部肌肉控制减弱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口部肌肉控制减弱导致患者难以有效控制唾液，使得唾液不自主地从嘴角流出。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吞咽反射延迟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由于吞咽反射的延迟，患者在进食或饮水时，唾液不能及时被吞咽，从而导致流涎。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吞咽前食物准备不足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吞咽前食物未能充分咀嚼和湿润，导致食物与唾液混合不充分，进而引起流涎。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c9406d06e06ee37\datas\氛围图-6002&amp;18029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呛咳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419600" y="1828800"/>
            <a:ext cx="7162800" cy="4418330"/>
            <a:chOff x="6960" y="2880"/>
            <a:chExt cx="11280" cy="6958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960" y="28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440" y="36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食物误入气道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440" y="45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呛咳常发生在吞咽时，食物或液体误入气道，导致咳嗽反射，以清除气道异物。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5d84296b3af35e9e7df8cc7d26ae7221.jpg5d84296b3af35e9e7df8cc7d26ae7221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1108" r="11108"/>
            <a:stretch>
              <a:fillRect/>
            </a:stretch>
          </p:blipFill>
          <p:spPr>
            <a:xfrm>
              <a:off x="14260" y="28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324103 w 2527301"/>
                <a:gd name="connsiteY1" fmla="*/ 0 h 2133596"/>
                <a:gd name="connisteX2" fmla="*/ 2527301 w 2527301"/>
                <a:gd name="connsiteY2" fmla="*/ 203197 h 2133596"/>
                <a:gd name="connisteX3" fmla="*/ 2527301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2133597"/>
                  </a:ln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2"/>
              </p:custDataLst>
            </p:nvPr>
          </p:nvSpPr>
          <p:spPr>
            <a:xfrm>
              <a:off x="6960" y="64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ee079a2a7c8f7d0755be5cad23e6b721.jpgee079a2a7c8f7d0755be5cad23e6b721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t="3713" b="11890"/>
            <a:stretch>
              <a:fillRect/>
            </a:stretch>
          </p:blipFill>
          <p:spPr>
            <a:xfrm>
              <a:off x="14260" y="64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527301 w 2527301"/>
                <a:gd name="connsiteY1" fmla="*/ 0 h 2133596"/>
                <a:gd name="connisteX2" fmla="*/ 2527301 w 2527301"/>
                <a:gd name="connsiteY2" fmla="*/ 1930398 h 2133596"/>
                <a:gd name="connisteX3" fmla="*/ 2324103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527301" y="0"/>
                  </a:lnTo>
                  <a:lnTo>
                    <a:pt x="2527301" y="1930399"/>
                  </a:lnTo>
                  <a:cubicBezTo>
                    <a:pt x="2527301" y="2042632"/>
                    <a:pt x="2436327" y="2133597"/>
                    <a:pt x="2324103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440" y="72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吞咽后持续咳嗽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440" y="81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吞咽后，患者可能会出现持续的咳嗽，这是由于食物残渣留在喉咙后部引起的。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003157 w 3098782"/>
              <a:gd name="connsiteY0" fmla="*/ 1795323 h 1819902"/>
              <a:gd name="connisteX1" fmla="*/ 2403335 w 3098782"/>
              <a:gd name="connsiteY1" fmla="*/ 1634361 h 1819902"/>
              <a:gd name="connisteX2" fmla="*/ 3098791 w 3098782"/>
              <a:gd name="connsiteY2" fmla="*/ 0 h 1819902"/>
              <a:gd name="connisteX3" fmla="*/ 384176 w 3098782"/>
              <a:gd name="connsiteY3" fmla="*/ 0 h 1819902"/>
              <a:gd name="connisteX4" fmla="*/ 0 w 3098782"/>
              <a:gd name="connsiteY4" fmla="*/ 9 h 1819902"/>
              <a:gd name="connisteX5" fmla="*/ 0 w 3098782"/>
              <a:gd name="connsiteY5" fmla="*/ 939802 h 1819902"/>
              <a:gd name="connisteX6" fmla="*/ 2003157 w 3098782"/>
              <a:gd name="connsiteY6" fmla="*/ 1795323 h 181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098783" h="1819903">
                <a:moveTo>
                  <a:pt x="2003158" y="1795324"/>
                </a:moveTo>
                <a:cubicBezTo>
                  <a:pt x="2158112" y="1861499"/>
                  <a:pt x="2337362" y="1789408"/>
                  <a:pt x="2403336" y="1634362"/>
                </a:cubicBezTo>
                <a:lnTo>
                  <a:pt x="3098792" y="0"/>
                </a:lnTo>
                <a:lnTo>
                  <a:pt x="384176" y="0"/>
                </a:lnTo>
                <a:lnTo>
                  <a:pt x="0" y="9"/>
                </a:lnTo>
                <a:lnTo>
                  <a:pt x="0" y="939802"/>
                </a:lnTo>
                <a:lnTo>
                  <a:pt x="2003158" y="179532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065" cy="1152525"/>
          </a:xfrm>
          <a:custGeom>
            <a:avLst/>
            <a:gdLst>
              <a:gd name="connisteX0" fmla="*/ 2552703 w 2552693"/>
              <a:gd name="connsiteY0" fmla="*/ 0 h 1152747"/>
              <a:gd name="connisteX1" fmla="*/ 2136879 w 2552693"/>
              <a:gd name="connsiteY1" fmla="*/ 968148 h 1152747"/>
              <a:gd name="connisteX2" fmla="*/ 1736381 w 2552693"/>
              <a:gd name="connsiteY2" fmla="*/ 1127866 h 1152747"/>
              <a:gd name="connisteX3" fmla="*/ 0 w 2552693"/>
              <a:gd name="connsiteY3" fmla="*/ 380984 h 1152747"/>
              <a:gd name="connisteX4" fmla="*/ 0 w 2552693"/>
              <a:gd name="connsiteY4" fmla="*/ 0 h 1152747"/>
              <a:gd name="connisteX5" fmla="*/ 2552703 w 2552693"/>
              <a:gd name="connsiteY5" fmla="*/ 0 h 11527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694" h="1152748">
                <a:moveTo>
                  <a:pt x="2552703" y="0"/>
                </a:moveTo>
                <a:lnTo>
                  <a:pt x="2136880" y="968148"/>
                </a:lnTo>
                <a:cubicBezTo>
                  <a:pt x="2070430" y="1122883"/>
                  <a:pt x="1891080" y="1194408"/>
                  <a:pt x="1736382" y="1127867"/>
                </a:cubicBezTo>
                <a:lnTo>
                  <a:pt x="0" y="380985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7500" cy="483870"/>
          </a:xfrm>
          <a:custGeom>
            <a:avLst/>
            <a:gdLst>
              <a:gd name="connisteX0" fmla="*/ 1462134 w 1587480"/>
              <a:gd name="connsiteY0" fmla="*/ 297618 h 484193"/>
              <a:gd name="connisteX1" fmla="*/ 1587489 w 1587480"/>
              <a:gd name="connsiteY1" fmla="*/ 0 h 484193"/>
              <a:gd name="connisteX2" fmla="*/ 0 w 1587480"/>
              <a:gd name="connsiteY2" fmla="*/ 0 h 484193"/>
              <a:gd name="connisteX3" fmla="*/ 1060127 w 1587480"/>
              <a:gd name="connsiteY3" fmla="*/ 459019 h 484193"/>
              <a:gd name="connisteX4" fmla="*/ 1462134 w 1587480"/>
              <a:gd name="connsiteY4" fmla="*/ 297618 h 484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481" h="484193">
                <a:moveTo>
                  <a:pt x="1462135" y="297619"/>
                </a:moveTo>
                <a:lnTo>
                  <a:pt x="1587490" y="0"/>
                </a:lnTo>
                <a:lnTo>
                  <a:pt x="0" y="0"/>
                </a:lnTo>
                <a:lnTo>
                  <a:pt x="1060128" y="459020"/>
                </a:lnTo>
                <a:cubicBezTo>
                  <a:pt x="1215695" y="526374"/>
                  <a:pt x="1396325" y="453853"/>
                  <a:pt x="1462135" y="297619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6db0df2a-a127-4e8a-a213-7275c6f23618.jpg6db0df2a-a127-4e8a-a213-7275c6f23618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319" r="471"/>
          <a:stretch>
            <a:fillRect/>
          </a:stretch>
        </p:blipFill>
        <p:spPr>
          <a:xfrm>
            <a:off x="609603" y="609603"/>
            <a:ext cx="10972800" cy="2234565"/>
          </a:xfrm>
          <a:custGeom>
            <a:avLst/>
            <a:gdLst>
              <a:gd name="connisteX0" fmla="*/ 0 w 10972800"/>
              <a:gd name="connsiteY0" fmla="*/ 203197 h 2235195"/>
              <a:gd name="connisteX1" fmla="*/ 203197 w 10972800"/>
              <a:gd name="connsiteY1" fmla="*/ 0 h 2235195"/>
              <a:gd name="connisteX2" fmla="*/ 10769602 w 10972800"/>
              <a:gd name="connsiteY2" fmla="*/ 0 h 2235195"/>
              <a:gd name="connisteX3" fmla="*/ 10972800 w 10972800"/>
              <a:gd name="connsiteY3" fmla="*/ 203197 h 2235195"/>
              <a:gd name="connisteX4" fmla="*/ 10972800 w 10972800"/>
              <a:gd name="connsiteY4" fmla="*/ 2031997 h 2235195"/>
              <a:gd name="connisteX5" fmla="*/ 10769602 w 10972800"/>
              <a:gd name="connsiteY5" fmla="*/ 2235195 h 2235195"/>
              <a:gd name="connisteX6" fmla="*/ 203197 w 10972800"/>
              <a:gd name="connsiteY6" fmla="*/ 2235195 h 2235195"/>
              <a:gd name="connisteX7" fmla="*/ 0 w 10972800"/>
              <a:gd name="connsiteY7" fmla="*/ 2031997 h 2235195"/>
              <a:gd name="connisteX8" fmla="*/ 0 w 10972800"/>
              <a:gd name="connsiteY8" fmla="*/ 203197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031998"/>
                </a:lnTo>
                <a:cubicBezTo>
                  <a:pt x="10972800" y="2144231"/>
                  <a:pt x="10881826" y="2235196"/>
                  <a:pt x="10769602" y="2235196"/>
                </a:cubicBezTo>
                <a:lnTo>
                  <a:pt x="203198" y="2235196"/>
                </a:lnTo>
                <a:cubicBezTo>
                  <a:pt x="90974" y="2235196"/>
                  <a:pt x="0" y="2144231"/>
                  <a:pt x="0" y="2031998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噎食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食物卡在喉咙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噎食时，食物可能停留在咽喉部位，导致患者感到窒息或呼吸困难。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咳嗽反射异常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吞咽障碍患者在进食时可能出现咳嗽反射减弱或消失，无法有效咳出卡在气道的食物。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吞咽后声音改变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食物或液体误入气道后，患者可能会出现声音嘶哑或改变，这是由于声带受到刺激或损伤。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反复吸入性肺炎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由于食物或液体误入肺部，患者容易发生吸入性肺炎，表现为反复的肺部感染症状。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吞咽障碍的评估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洼田饮水试验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6933565" cy="4418965"/>
          </a:xfrm>
          <a:custGeom>
            <a:avLst/>
            <a:gdLst>
              <a:gd name="connisteX0" fmla="*/ 0 w 6934196"/>
              <a:gd name="connsiteY0" fmla="*/ 203197 h 4419596"/>
              <a:gd name="connisteX1" fmla="*/ 203197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203197 w 6934196"/>
              <a:gd name="connsiteY4" fmla="*/ 4419596 h 4419596"/>
              <a:gd name="connisteX5" fmla="*/ 0 w 6934196"/>
              <a:gd name="connsiteY5" fmla="*/ 4216398 h 4419596"/>
              <a:gd name="connisteX6" fmla="*/ 0 w 69341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939800" y="2204085"/>
            <a:ext cx="6223000" cy="3561715"/>
            <a:chOff x="1480" y="3471"/>
            <a:chExt cx="9800" cy="5609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480" y="347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80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5880"/>
              <a:ext cx="2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试验目的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292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通过观察患者饮水情况，评估其吞咽功能，以确定吞咽障碍的程度。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4800" y="347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80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5000" y="5880"/>
              <a:ext cx="2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试验步骤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5000" y="6680"/>
              <a:ext cx="292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让患者在安静状态下饮用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30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毫升温水，记录其饮水时间及过程中出现的咳嗽或窒息情况。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8120" y="347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80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8320" y="5880"/>
              <a:ext cx="2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结果分析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8320" y="6680"/>
              <a:ext cx="292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根据患者饮水时的表现，如是否呛咳、饮水时间长短等，来判断吞咽障碍的严重性。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316e9cc07f771c33f2eaf252f29198da.jpg316e9cc07f771c33f2eaf252f29198da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13538" b="13538"/>
          <a:stretch>
            <a:fillRect/>
          </a:stretch>
        </p:blipFill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835395 w 4038603"/>
              <a:gd name="connsiteY1" fmla="*/ 0 h 4419596"/>
              <a:gd name="connisteX2" fmla="*/ 4038603 w 4038603"/>
              <a:gd name="connsiteY2" fmla="*/ 203197 h 4419596"/>
              <a:gd name="connisteX3" fmla="*/ 4038603 w 4038603"/>
              <a:gd name="connsiteY3" fmla="*/ 4216398 h 4419596"/>
              <a:gd name="connisteX4" fmla="*/ 3835395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4216399"/>
                </a:lnTo>
                <a:cubicBezTo>
                  <a:pt x="4038603" y="4328632"/>
                  <a:pt x="3947629" y="4419597"/>
                  <a:pt x="38353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88"/>
            <a:ext cx="1645920" cy="2209800"/>
          </a:xfrm>
          <a:custGeom>
            <a:avLst/>
            <a:gdLst>
              <a:gd name="connisteX0" fmla="*/ 1646038 w 1646038"/>
              <a:gd name="connsiteY0" fmla="*/ 0 h 2209803"/>
              <a:gd name="connisteX1" fmla="*/ 1646038 w 1646038"/>
              <a:gd name="connsiteY1" fmla="*/ 1591056 h 2209803"/>
              <a:gd name="connisteX2" fmla="*/ 1646038 w 1646038"/>
              <a:gd name="connsiteY2" fmla="*/ 2209803 h 2209803"/>
              <a:gd name="connisteX3" fmla="*/ 401430 w 1646038"/>
              <a:gd name="connsiteY3" fmla="*/ 2209803 h 2209803"/>
              <a:gd name="connisteX4" fmla="*/ 10469 w 1646038"/>
              <a:gd name="connsiteY4" fmla="*/ 751234 h 2209803"/>
              <a:gd name="connisteX5" fmla="*/ 226487 w 1646038"/>
              <a:gd name="connsiteY5" fmla="*/ 377766 h 2209803"/>
              <a:gd name="connisteX6" fmla="*/ 1646038 w 1646038"/>
              <a:gd name="connsiteY6" fmla="*/ 0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1646039" y="0"/>
                </a:moveTo>
                <a:lnTo>
                  <a:pt x="1646039" y="1591056"/>
                </a:lnTo>
                <a:lnTo>
                  <a:pt x="1646039" y="2209803"/>
                </a:lnTo>
                <a:lnTo>
                  <a:pt x="401431" y="2209803"/>
                </a:lnTo>
                <a:lnTo>
                  <a:pt x="10470" y="751234"/>
                </a:lnTo>
                <a:cubicBezTo>
                  <a:pt x="-33174" y="588426"/>
                  <a:pt x="63606" y="421109"/>
                  <a:pt x="226488" y="377766"/>
                </a:cubicBezTo>
                <a:lnTo>
                  <a:pt x="164603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11"/>
            <a:ext cx="1024890" cy="1689100"/>
          </a:xfrm>
          <a:custGeom>
            <a:avLst/>
            <a:gdLst>
              <a:gd name="connisteX0" fmla="*/ 1025152 w 1025152"/>
              <a:gd name="connsiteY0" fmla="*/ 0 h 1689088"/>
              <a:gd name="connisteX1" fmla="*/ 1025152 w 1025152"/>
              <a:gd name="connsiteY1" fmla="*/ 1689088 h 1689088"/>
              <a:gd name="connisteX2" fmla="*/ 301258 w 1025152"/>
              <a:gd name="connsiteY2" fmla="*/ 1689088 h 1689088"/>
              <a:gd name="connisteX3" fmla="*/ 10195 w 1025152"/>
              <a:gd name="connsiteY3" fmla="*/ 587950 h 1689088"/>
              <a:gd name="connisteX4" fmla="*/ 225463 w 1025152"/>
              <a:gd name="connsiteY4" fmla="*/ 215780 h 1689088"/>
              <a:gd name="connisteX5" fmla="*/ 1025152 w 1025152"/>
              <a:gd name="connsiteY5" fmla="*/ 0 h 16890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89">
                <a:moveTo>
                  <a:pt x="1025152" y="0"/>
                </a:moveTo>
                <a:lnTo>
                  <a:pt x="1025152" y="1689089"/>
                </a:lnTo>
                <a:lnTo>
                  <a:pt x="301258" y="1689089"/>
                </a:lnTo>
                <a:lnTo>
                  <a:pt x="10196" y="587950"/>
                </a:lnTo>
                <a:cubicBezTo>
                  <a:pt x="-32672" y="425790"/>
                  <a:pt x="63533" y="259479"/>
                  <a:pt x="225464" y="215780"/>
                </a:cubicBezTo>
                <a:lnTo>
                  <a:pt x="1025152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反复唾液试验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试验目的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反复唾液试验用于评估患者口腔内唾液的积聚情况，帮助诊断吞咽障碍。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试验步骤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患者在不吞咽的情况下，让唾液在口腔内积聚，然后记录其积聚量和患者反应。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试验结果分析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根据唾液积聚量和患者反应，评估吞咽功能，为制定照护计划提供依据。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0a653410-df1f-4a51-bf93-17abd967dc18.jpg0a653410-df1f-4a51-bf93-17abd967dc18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556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203197 h 2540002"/>
              <a:gd name="connisteX1" fmla="*/ 203197 w 10972800"/>
              <a:gd name="connsiteY1" fmla="*/ 0 h 2540002"/>
              <a:gd name="connisteX2" fmla="*/ 10769602 w 10972800"/>
              <a:gd name="connsiteY2" fmla="*/ 0 h 2540002"/>
              <a:gd name="connisteX3" fmla="*/ 10972800 w 10972800"/>
              <a:gd name="connsiteY3" fmla="*/ 203197 h 2540002"/>
              <a:gd name="connisteX4" fmla="*/ 10972800 w 10972800"/>
              <a:gd name="connsiteY4" fmla="*/ 2336804 h 2540002"/>
              <a:gd name="connisteX5" fmla="*/ 10769602 w 10972800"/>
              <a:gd name="connsiteY5" fmla="*/ 2540002 h 2540002"/>
              <a:gd name="connisteX6" fmla="*/ 203197 w 10972800"/>
              <a:gd name="connsiteY6" fmla="*/ 2540002 h 2540002"/>
              <a:gd name="connisteX7" fmla="*/ 0 w 10972800"/>
              <a:gd name="connsiteY7" fmla="*/ 2336804 h 2540002"/>
              <a:gd name="connisteX8" fmla="*/ 0 w 10972800"/>
              <a:gd name="connsiteY8" fmla="*/ 203197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336804"/>
                </a:lnTo>
                <a:cubicBezTo>
                  <a:pt x="10972800" y="2449028"/>
                  <a:pt x="10881826" y="2540002"/>
                  <a:pt x="10769602" y="2540002"/>
                </a:cubicBezTo>
                <a:lnTo>
                  <a:pt x="203198" y="2540002"/>
                </a:lnTo>
                <a:cubicBezTo>
                  <a:pt x="90974" y="2540002"/>
                  <a:pt x="0" y="2449028"/>
                  <a:pt x="0" y="23368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900"/>
              <a:t>吞咽障碍的照护措施</a:t>
            </a:r>
            <a:endParaRPr lang="zh-CN" altLang="en-US" sz="39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7313015" y="18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8006011" y="18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8677994" y="0"/>
            <a:ext cx="2078990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立即照护措施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f15224b495bb4a6e4045ea1299a3e0b9.jpgf15224b495bb4a6e4045ea1299a3e0b9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16642" b="11936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bacd799eeeb51884f85db911e4404bb4.jpgbacd799eeeb51884f85db911e4404bb4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r="6603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评估吞咽能力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立即对患者进行吞咽功能评估，确定障碍程度，为后续治疗提供依据。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2655535e19a8c318dad9958d93cb8c8d.jpg2655535e19a8c318dad9958d93cb8c8d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6686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调整饮食质地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根据患者吞咽能力，调整食物的质地和稠度，以减少误吸风险。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使用吞咽辅助工具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采用专门设计的餐具和辅助工具，帮助患者更安全地进食。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长期照护策略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个性化饮食调整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根据患者具体情况，制定个性化的饮食计划，如调整食物的质地和稠度，以减少吞咽困难。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定期评估与训练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定期对吞咽功能进行评估，并根据评估结果调整训练方案，以持续改善患者的吞咽能力。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7c477909-1751-4314-9100-8388784655ac.jpg7c477909-1751-4314-9100-8388784655ac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909" r="909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203197 h 3657600"/>
              <a:gd name="connisteX1" fmla="*/ 203197 w 10972800"/>
              <a:gd name="connsiteY1" fmla="*/ 0 h 3657600"/>
              <a:gd name="connisteX2" fmla="*/ 10769602 w 10972800"/>
              <a:gd name="connsiteY2" fmla="*/ 0 h 3657600"/>
              <a:gd name="connisteX3" fmla="*/ 10972800 w 10972800"/>
              <a:gd name="connsiteY3" fmla="*/ 203197 h 3657600"/>
              <a:gd name="connisteX4" fmla="*/ 10972800 w 10972800"/>
              <a:gd name="connsiteY4" fmla="*/ 3454402 h 3657600"/>
              <a:gd name="connisteX5" fmla="*/ 10769602 w 10972800"/>
              <a:gd name="connsiteY5" fmla="*/ 3657600 h 3657600"/>
              <a:gd name="connisteX6" fmla="*/ 203197 w 10972800"/>
              <a:gd name="connsiteY6" fmla="*/ 3657600 h 3657600"/>
              <a:gd name="connisteX7" fmla="*/ 0 w 10972800"/>
              <a:gd name="connsiteY7" fmla="*/ 3454402 h 3657600"/>
              <a:gd name="connisteX8" fmla="*/ 0 w 10972800"/>
              <a:gd name="connsiteY8" fmla="*/ 203197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454402"/>
                </a:lnTo>
                <a:cubicBezTo>
                  <a:pt x="10972800" y="3566626"/>
                  <a:pt x="10881826" y="3657600"/>
                  <a:pt x="10769602" y="3657600"/>
                </a:cubicBezTo>
                <a:lnTo>
                  <a:pt x="203198" y="3657600"/>
                </a:lnTo>
                <a:cubicBezTo>
                  <a:pt x="90974" y="3657600"/>
                  <a:pt x="0" y="3566626"/>
                  <a:pt x="0" y="3454402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143375" y="2465070"/>
            <a:ext cx="7464425" cy="2411730"/>
            <a:chOff x="6525" y="3882"/>
            <a:chExt cx="11755" cy="379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52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664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664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吞咽障碍的原因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56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968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68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吞咽障碍的表现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60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272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272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吞咽障碍的评估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564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576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76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吞咽障碍的照护措施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健康教育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5206996" y="0"/>
            <a:ext cx="1778000" cy="202565"/>
          </a:xfrm>
          <a:custGeom>
            <a:avLst/>
            <a:gdLst>
              <a:gd name="connisteX0" fmla="*/ 0 w 1777995"/>
              <a:gd name="connsiteY0" fmla="*/ 0 h 203197"/>
              <a:gd name="connisteX1" fmla="*/ 1777995 w 1777995"/>
              <a:gd name="connsiteY1" fmla="*/ 0 h 203197"/>
              <a:gd name="connisteX2" fmla="*/ 1777995 w 1777995"/>
              <a:gd name="connsiteY2" fmla="*/ 0 h 203197"/>
              <a:gd name="connisteX3" fmla="*/ 1574797 w 1777995"/>
              <a:gd name="connsiteY3" fmla="*/ 203197 h 203197"/>
              <a:gd name="connisteX4" fmla="*/ 203197 w 1777995"/>
              <a:gd name="connsiteY4" fmla="*/ 203197 h 203197"/>
              <a:gd name="connisteX5" fmla="*/ 0 w 1777995"/>
              <a:gd name="connsiteY5" fmla="*/ 0 h 203197"/>
              <a:gd name="connisteX6" fmla="*/ 0 w 1777995"/>
              <a:gd name="connsiteY6" fmla="*/ 0 h 2031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777996" h="203198">
                <a:moveTo>
                  <a:pt x="0" y="0"/>
                </a:moveTo>
                <a:lnTo>
                  <a:pt x="1777996" y="0"/>
                </a:lnTo>
                <a:lnTo>
                  <a:pt x="1777996" y="0"/>
                </a:lnTo>
                <a:cubicBezTo>
                  <a:pt x="1777996" y="112224"/>
                  <a:pt x="1687031" y="203198"/>
                  <a:pt x="1574798" y="203198"/>
                </a:cubicBezTo>
                <a:lnTo>
                  <a:pt x="203198" y="203198"/>
                </a:lnTo>
                <a:cubicBezTo>
                  <a:pt x="90974" y="203198"/>
                  <a:pt x="0" y="112224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600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0" y="1828800"/>
            <a:ext cx="6654800" cy="5029200"/>
          </a:xfrm>
          <a:custGeom>
            <a:avLst/>
            <a:gdLst>
              <a:gd name="connisteX0" fmla="*/ 0 w 6654802"/>
              <a:gd name="connsiteY0" fmla="*/ 0 h 5029200"/>
              <a:gd name="connisteX1" fmla="*/ 6654802 w 6654802"/>
              <a:gd name="connsiteY1" fmla="*/ 5029200 h 5029200"/>
              <a:gd name="connisteX2" fmla="*/ 0 w 6654802"/>
              <a:gd name="connsiteY2" fmla="*/ 5029200 h 5029200"/>
              <a:gd name="connisteX3" fmla="*/ 0 w 6654802"/>
              <a:gd name="connsiteY3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6654802" h="5029200">
                <a:moveTo>
                  <a:pt x="0" y="0"/>
                </a:moveTo>
                <a:lnTo>
                  <a:pt x="6654802" y="5029200"/>
                </a:ln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71500" y="2413000"/>
            <a:ext cx="11049000" cy="3251200"/>
            <a:chOff x="900" y="3800"/>
            <a:chExt cx="17400" cy="5120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180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C:/Users/mingsheng111035/AppData/Local/Temp/figmazip/slide_852f8875f8d087eb\datas\earth-6002&amp;84825.sv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 r:link="rId8"/>
                </a:ext>
              </a:extLst>
            </a:blip>
            <a:stretch>
              <a:fillRect/>
            </a:stretch>
          </p:blipFill>
          <p:spPr>
            <a:xfrm>
              <a:off x="2248" y="4248"/>
              <a:ext cx="1023" cy="102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9"/>
              </p:custDataLst>
            </p:nvPr>
          </p:nvSpPr>
          <p:spPr>
            <a:xfrm>
              <a:off x="900" y="620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饮食调整指导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920" y="700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教育患者家属如何选择适合吞咽障碍患者的食品，如使用增稠剂调整食物的粘稠度。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11"/>
              </p:custDataLst>
            </p:nvPr>
          </p:nvSpPr>
          <p:spPr>
            <a:xfrm>
              <a:off x="6360" y="3800"/>
              <a:ext cx="1920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Local/Temp/figmazip/slide_852f8875f8d087eb\datas\earth-6002&amp;84853.sv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 r:link="rId15"/>
                </a:ext>
              </a:extLst>
            </a:blip>
            <a:stretch>
              <a:fillRect/>
            </a:stretch>
          </p:blipFill>
          <p:spPr>
            <a:xfrm>
              <a:off x="6808" y="4248"/>
              <a:ext cx="1023" cy="102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5460" y="620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吞咽训练方法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7"/>
              </p:custDataLst>
            </p:nvPr>
          </p:nvSpPr>
          <p:spPr>
            <a:xfrm>
              <a:off x="5480" y="700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介绍家庭环境下可进行的简单吞咽练习，帮助患者改善吞咽功能。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8"/>
              </p:custDataLst>
            </p:nvPr>
          </p:nvSpPr>
          <p:spPr>
            <a:xfrm>
              <a:off x="10920" y="3800"/>
              <a:ext cx="1920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Local/Temp/figmazip/slide_852f8875f8d087eb\datas\earth-6002&amp;84881.svg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 r:link="rId22"/>
                </a:ext>
              </a:extLst>
            </a:blip>
            <a:stretch>
              <a:fillRect/>
            </a:stretch>
          </p:blipFill>
          <p:spPr>
            <a:xfrm>
              <a:off x="11368" y="4248"/>
              <a:ext cx="1023" cy="102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23"/>
              </p:custDataLst>
            </p:nvPr>
          </p:nvSpPr>
          <p:spPr>
            <a:xfrm>
              <a:off x="10020" y="620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姿势调整技巧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4"/>
              </p:custDataLst>
            </p:nvPr>
          </p:nvSpPr>
          <p:spPr>
            <a:xfrm>
              <a:off x="10040" y="700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教授患者正确的坐姿和头部位置，以减少吞咽时的困难和呛咳风险。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25"/>
              </p:custDataLst>
            </p:nvPr>
          </p:nvSpPr>
          <p:spPr>
            <a:xfrm>
              <a:off x="1548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C:/Users/mingsheng111035/AppData/Local/Temp/figmazip/slide_852f8875f8d087eb\datas\earth-6002&amp;84909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5928" y="4248"/>
              <a:ext cx="1023" cy="102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30"/>
              </p:custDataLst>
            </p:nvPr>
          </p:nvSpPr>
          <p:spPr>
            <a:xfrm>
              <a:off x="14580" y="620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紧急情况应对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31"/>
              </p:custDataLst>
            </p:nvPr>
          </p:nvSpPr>
          <p:spPr>
            <a:xfrm>
              <a:off x="14600" y="700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讲解如何识别和处理吞咽障碍可能引发的窒息等紧急情况，确保患者安全。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6921496" y="0"/>
            <a:ext cx="5270500" cy="6858000"/>
          </a:xfrm>
          <a:custGeom>
            <a:avLst/>
            <a:gdLst>
              <a:gd name="connisteX0" fmla="*/ 1797052 w 5270501"/>
              <a:gd name="connsiteY0" fmla="*/ 0 h 6858000"/>
              <a:gd name="connisteX1" fmla="*/ 5270501 w 5270501"/>
              <a:gd name="connsiteY1" fmla="*/ 0 h 6858000"/>
              <a:gd name="connisteX2" fmla="*/ 5270501 w 5270501"/>
              <a:gd name="connsiteY2" fmla="*/ 6858000 h 6858000"/>
              <a:gd name="connisteX3" fmla="*/ 0 w 5270501"/>
              <a:gd name="connsiteY3" fmla="*/ 6858000 h 6858000"/>
              <a:gd name="connisteX4" fmla="*/ 1797052 w 52705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270501" h="6858000">
                <a:moveTo>
                  <a:pt x="1797052" y="0"/>
                </a:moveTo>
                <a:lnTo>
                  <a:pt x="5270501" y="0"/>
                </a:lnTo>
                <a:lnTo>
                  <a:pt x="5270501" y="6858000"/>
                </a:lnTo>
                <a:lnTo>
                  <a:pt x="0" y="6858000"/>
                </a:lnTo>
                <a:lnTo>
                  <a:pt x="179705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关心爱护老年人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9144000" cy="4424045"/>
            <a:chOff x="960" y="2880"/>
            <a:chExt cx="14400" cy="6967"/>
          </a:xfrm>
        </p:grpSpPr>
        <p:sp>
          <p:nvSpPr>
            <p:cNvPr id="7" name="任意多边形 6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14400" cy="2220"/>
            </a:xfrm>
            <a:custGeom>
              <a:avLst/>
              <a:gdLst>
                <a:gd name="connisteX0" fmla="*/ 0 w 9144000"/>
                <a:gd name="connsiteY0" fmla="*/ 203197 h 1409703"/>
                <a:gd name="connisteX1" fmla="*/ 203197 w 9144000"/>
                <a:gd name="connsiteY1" fmla="*/ 0 h 1409703"/>
                <a:gd name="connisteX2" fmla="*/ 8940802 w 9144000"/>
                <a:gd name="connsiteY2" fmla="*/ 0 h 1409703"/>
                <a:gd name="connisteX3" fmla="*/ 9144000 w 9144000"/>
                <a:gd name="connsiteY3" fmla="*/ 203197 h 1409703"/>
                <a:gd name="connisteX4" fmla="*/ 9144000 w 9144000"/>
                <a:gd name="connsiteY4" fmla="*/ 1206495 h 1409703"/>
                <a:gd name="connisteX5" fmla="*/ 8940802 w 9144000"/>
                <a:gd name="connsiteY5" fmla="*/ 1409703 h 1409703"/>
                <a:gd name="connisteX6" fmla="*/ 203197 w 9144000"/>
                <a:gd name="connsiteY6" fmla="*/ 1409703 h 1409703"/>
                <a:gd name="connisteX7" fmla="*/ 0 w 9144000"/>
                <a:gd name="connsiteY7" fmla="*/ 1206495 h 1409703"/>
                <a:gd name="connisteX8" fmla="*/ 0 w 9144000"/>
                <a:gd name="connsiteY8" fmla="*/ 203197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8940802" y="0"/>
                  </a:lnTo>
                  <a:cubicBezTo>
                    <a:pt x="9053026" y="0"/>
                    <a:pt x="9144000" y="90974"/>
                    <a:pt x="9144000" y="203198"/>
                  </a:cubicBezTo>
                  <a:lnTo>
                    <a:pt x="9144000" y="1206496"/>
                  </a:lnTo>
                  <a:cubicBezTo>
                    <a:pt x="9144000" y="1318729"/>
                    <a:pt x="9053026" y="1409703"/>
                    <a:pt x="8940802" y="1409703"/>
                  </a:cubicBezTo>
                  <a:lnTo>
                    <a:pt x="203198" y="1409703"/>
                  </a:lnTo>
                  <a:cubicBezTo>
                    <a:pt x="90974" y="1409703"/>
                    <a:pt x="0" y="1318729"/>
                    <a:pt x="0" y="1206496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aebfdbf3-19f9-4cb6-b840-4a4dedf97a3b.jpgaebfdbf3-19f9-4cb6-b840-4a4dedf97a3b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1440" y="3267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960" y="5253"/>
              <a:ext cx="14400" cy="2220"/>
            </a:xfrm>
            <a:custGeom>
              <a:avLst/>
              <a:gdLst>
                <a:gd name="connisteX0" fmla="*/ 0 w 9144000"/>
                <a:gd name="connsiteY0" fmla="*/ 203197 h 1409703"/>
                <a:gd name="connisteX1" fmla="*/ 203197 w 9144000"/>
                <a:gd name="connsiteY1" fmla="*/ 0 h 1409703"/>
                <a:gd name="connisteX2" fmla="*/ 8940802 w 9144000"/>
                <a:gd name="connsiteY2" fmla="*/ 0 h 1409703"/>
                <a:gd name="connisteX3" fmla="*/ 9144000 w 9144000"/>
                <a:gd name="connsiteY3" fmla="*/ 203197 h 1409703"/>
                <a:gd name="connisteX4" fmla="*/ 9144000 w 9144000"/>
                <a:gd name="connsiteY4" fmla="*/ 1206495 h 1409703"/>
                <a:gd name="connisteX5" fmla="*/ 8940802 w 9144000"/>
                <a:gd name="connsiteY5" fmla="*/ 1409703 h 1409703"/>
                <a:gd name="connisteX6" fmla="*/ 203197 w 9144000"/>
                <a:gd name="connsiteY6" fmla="*/ 1409703 h 1409703"/>
                <a:gd name="connisteX7" fmla="*/ 0 w 9144000"/>
                <a:gd name="connsiteY7" fmla="*/ 1206495 h 1409703"/>
                <a:gd name="connisteX8" fmla="*/ 0 w 9144000"/>
                <a:gd name="connsiteY8" fmla="*/ 203197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8940802" y="0"/>
                  </a:lnTo>
                  <a:cubicBezTo>
                    <a:pt x="9053026" y="0"/>
                    <a:pt x="9144000" y="90974"/>
                    <a:pt x="9144000" y="203198"/>
                  </a:cubicBezTo>
                  <a:lnTo>
                    <a:pt x="9144000" y="1206496"/>
                  </a:lnTo>
                  <a:cubicBezTo>
                    <a:pt x="9144000" y="1318729"/>
                    <a:pt x="9053026" y="1409703"/>
                    <a:pt x="8940802" y="1409703"/>
                  </a:cubicBezTo>
                  <a:lnTo>
                    <a:pt x="203198" y="1409703"/>
                  </a:lnTo>
                  <a:cubicBezTo>
                    <a:pt x="90974" y="1409703"/>
                    <a:pt x="0" y="1318729"/>
                    <a:pt x="0" y="1206496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2928c91d-6334-452a-b137-cc80a7d2e549.jpg2928c91d-6334-452a-b137-cc80a7d2e549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440" y="56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3280" y="3347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提供营养均衡的饮食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960" y="7627"/>
              <a:ext cx="14400" cy="2220"/>
            </a:xfrm>
            <a:custGeom>
              <a:avLst/>
              <a:gdLst>
                <a:gd name="connisteX0" fmla="*/ 0 w 9144000"/>
                <a:gd name="connsiteY0" fmla="*/ 203197 h 1409703"/>
                <a:gd name="connisteX1" fmla="*/ 203197 w 9144000"/>
                <a:gd name="connsiteY1" fmla="*/ 0 h 1409703"/>
                <a:gd name="connisteX2" fmla="*/ 8940802 w 9144000"/>
                <a:gd name="connsiteY2" fmla="*/ 0 h 1409703"/>
                <a:gd name="connisteX3" fmla="*/ 9144000 w 9144000"/>
                <a:gd name="connsiteY3" fmla="*/ 203197 h 1409703"/>
                <a:gd name="connisteX4" fmla="*/ 9144000 w 9144000"/>
                <a:gd name="connsiteY4" fmla="*/ 1206495 h 1409703"/>
                <a:gd name="connisteX5" fmla="*/ 8940802 w 9144000"/>
                <a:gd name="connsiteY5" fmla="*/ 1409703 h 1409703"/>
                <a:gd name="connisteX6" fmla="*/ 203197 w 9144000"/>
                <a:gd name="connsiteY6" fmla="*/ 1409703 h 1409703"/>
                <a:gd name="connisteX7" fmla="*/ 0 w 9144000"/>
                <a:gd name="connsiteY7" fmla="*/ 1206495 h 1409703"/>
                <a:gd name="connisteX8" fmla="*/ 0 w 9144000"/>
                <a:gd name="connsiteY8" fmla="*/ 203197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8940802" y="0"/>
                  </a:lnTo>
                  <a:cubicBezTo>
                    <a:pt x="9053026" y="0"/>
                    <a:pt x="9144000" y="90974"/>
                    <a:pt x="9144000" y="203198"/>
                  </a:cubicBezTo>
                  <a:lnTo>
                    <a:pt x="9144000" y="1206496"/>
                  </a:lnTo>
                  <a:cubicBezTo>
                    <a:pt x="9144000" y="1318729"/>
                    <a:pt x="9053026" y="1409703"/>
                    <a:pt x="8940802" y="1409703"/>
                  </a:cubicBezTo>
                  <a:lnTo>
                    <a:pt x="203198" y="1409703"/>
                  </a:lnTo>
                  <a:cubicBezTo>
                    <a:pt x="90974" y="1409703"/>
                    <a:pt x="0" y="1318729"/>
                    <a:pt x="0" y="1206496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f520d6c7-be97-4017-a106-6f84c241b349.jpgf520d6c7-be97-4017-a106-6f84c241b349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/>
            <a:stretch>
              <a:fillRect/>
            </a:stretch>
          </p:blipFill>
          <p:spPr>
            <a:xfrm>
              <a:off x="1440" y="8013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3280" y="4147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为吞咽困难的老年人准备易于吞咽的食物，如糊状或半流质，确保营养摄入。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3280" y="5720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定期进行吞咽功能评估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3280" y="6520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通过专业的吞咽功能评估，及时发现和处理老年人的吞咽问题，预防窒息风险。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3280" y="8093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建立良好的沟通环境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>
              <a:off x="3280" y="8893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与老年人耐心沟通，了解他们的需求和感受，提供心理支持，增强其吞咽信心。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吞咽障碍的原因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116aee4da9a1fc0\datas\氛围图-6002&amp;402400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脑血管意外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ea47925e474c0b3fca9c2239f3c5220a.jpgea47925e474c0b3fca9c2239f3c5220a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5254" b="15431"/>
          <a:stretch>
            <a:fillRect/>
          </a:stretch>
        </p:blipFill>
        <p:spPr>
          <a:xfrm>
            <a:off x="609603" y="1828800"/>
            <a:ext cx="5486400" cy="4418965"/>
          </a:xfrm>
          <a:custGeom>
            <a:avLst/>
            <a:gdLst>
              <a:gd name="connisteX0" fmla="*/ 0 w 5486400"/>
              <a:gd name="connsiteY0" fmla="*/ 203197 h 4419596"/>
              <a:gd name="connisteX1" fmla="*/ 203197 w 5486400"/>
              <a:gd name="connsiteY1" fmla="*/ 0 h 4419596"/>
              <a:gd name="connisteX2" fmla="*/ 5486400 w 5486400"/>
              <a:gd name="connsiteY2" fmla="*/ 0 h 4419596"/>
              <a:gd name="connisteX3" fmla="*/ 5486400 w 5486400"/>
              <a:gd name="connsiteY3" fmla="*/ 4419596 h 4419596"/>
              <a:gd name="connisteX4" fmla="*/ 203197 w 5486400"/>
              <a:gd name="connsiteY4" fmla="*/ 4419596 h 4419596"/>
              <a:gd name="connisteX5" fmla="*/ 0 w 5486400"/>
              <a:gd name="connsiteY5" fmla="*/ 4216398 h 4419596"/>
              <a:gd name="connisteX6" fmla="*/ 0 w 5486400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5486400" y="0"/>
                </a:lnTo>
                <a:lnTo>
                  <a:pt x="5486400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6096003" y="1828800"/>
            <a:ext cx="5486400" cy="4418965"/>
          </a:xfrm>
          <a:custGeom>
            <a:avLst/>
            <a:gdLst>
              <a:gd name="connisteX0" fmla="*/ 0 w 5486400"/>
              <a:gd name="connsiteY0" fmla="*/ 0 h 4419596"/>
              <a:gd name="connisteX1" fmla="*/ 5283202 w 5486400"/>
              <a:gd name="connsiteY1" fmla="*/ 0 h 4419596"/>
              <a:gd name="connisteX2" fmla="*/ 5486400 w 5486400"/>
              <a:gd name="connsiteY2" fmla="*/ 203197 h 4419596"/>
              <a:gd name="connisteX3" fmla="*/ 5486400 w 5486400"/>
              <a:gd name="connsiteY3" fmla="*/ 4216398 h 4419596"/>
              <a:gd name="connisteX4" fmla="*/ 5283202 w 5486400"/>
              <a:gd name="connsiteY4" fmla="*/ 4419596 h 4419596"/>
              <a:gd name="connisteX5" fmla="*/ 0 w 5486400"/>
              <a:gd name="connsiteY5" fmla="*/ 4419596 h 4419596"/>
              <a:gd name="connisteX6" fmla="*/ 0 w 5486400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0"/>
                </a:moveTo>
                <a:lnTo>
                  <a:pt x="5283202" y="0"/>
                </a:lnTo>
                <a:cubicBezTo>
                  <a:pt x="5395426" y="0"/>
                  <a:pt x="5486400" y="90974"/>
                  <a:pt x="5486400" y="203198"/>
                </a:cubicBezTo>
                <a:lnTo>
                  <a:pt x="5486400" y="4216399"/>
                </a:lnTo>
                <a:cubicBezTo>
                  <a:pt x="5486400" y="4328632"/>
                  <a:pt x="5395426" y="4419597"/>
                  <a:pt x="5283202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553200" y="2336800"/>
            <a:ext cx="4648200" cy="3403600"/>
            <a:chOff x="10320" y="3680"/>
            <a:chExt cx="732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0320" y="368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0320" y="4560"/>
              <a:ext cx="3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脑卒中是导致吞咽障碍的常见原因，损伤脑部控制吞咽的区域。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0320" y="672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脑肿瘤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0320" y="7600"/>
              <a:ext cx="3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脑部肿瘤压迫吞咽相关神经，可引起吞咽功能障碍。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4280" y="368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脑损伤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4280" y="4560"/>
              <a:ext cx="3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头部外伤可能影响到控制吞咽的神经，导致吞咽困难。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4280" y="672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脑血管疾病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4280" y="7600"/>
              <a:ext cx="3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脑血管疾病如动脉硬化等，可能影响脑部供血，间接导致吞咽问题。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痴呆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797" cy="4419603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1c853ce3-2698-4c14-9e2f-c795eb593e6f.jpg1c853ce3-2698-4c14-9e2f-c795eb593e6f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b="55"/>
            <a:stretch>
              <a:fillRect/>
            </a:stretch>
          </p:blipFill>
          <p:spPr>
            <a:xfrm>
              <a:off x="960" y="2880"/>
              <a:ext cx="8399" cy="3840"/>
            </a:xfrm>
            <a:custGeom>
              <a:avLst/>
              <a:gdLst>
                <a:gd name="connisteX0" fmla="*/ 0 w 5333996"/>
                <a:gd name="connsiteY0" fmla="*/ 203197 h 2438403"/>
                <a:gd name="connisteX1" fmla="*/ 203197 w 5333996"/>
                <a:gd name="connsiteY1" fmla="*/ 0 h 2438403"/>
                <a:gd name="connisteX2" fmla="*/ 5130798 w 5333996"/>
                <a:gd name="connsiteY2" fmla="*/ 0 h 2438403"/>
                <a:gd name="connisteX3" fmla="*/ 5333996 w 5333996"/>
                <a:gd name="connsiteY3" fmla="*/ 203197 h 2438403"/>
                <a:gd name="connisteX4" fmla="*/ 5333996 w 5333996"/>
                <a:gd name="connsiteY4" fmla="*/ 2438403 h 2438403"/>
                <a:gd name="connisteX5" fmla="*/ 0 w 5333996"/>
                <a:gd name="connsiteY5" fmla="*/ 2438403 h 2438403"/>
                <a:gd name="connisteX6" fmla="*/ 0 w 5333996"/>
                <a:gd name="connsiteY6" fmla="*/ 203197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2438403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130799" y="0"/>
                  </a:lnTo>
                  <a:cubicBezTo>
                    <a:pt x="5243032" y="0"/>
                    <a:pt x="5333997" y="90974"/>
                    <a:pt x="5333997" y="203198"/>
                  </a:cubicBezTo>
                  <a:lnTo>
                    <a:pt x="5333997" y="2438403"/>
                  </a:lnTo>
                  <a:lnTo>
                    <a:pt x="0" y="2438403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6720"/>
              <a:ext cx="8399" cy="3120"/>
            </a:xfrm>
            <a:custGeom>
              <a:avLst/>
              <a:gdLst>
                <a:gd name="connisteX0" fmla="*/ 0 w 5333996"/>
                <a:gd name="connsiteY0" fmla="*/ 0 h 1981203"/>
                <a:gd name="connisteX1" fmla="*/ 5333996 w 5333996"/>
                <a:gd name="connsiteY1" fmla="*/ 0 h 1981203"/>
                <a:gd name="connisteX2" fmla="*/ 5333996 w 5333996"/>
                <a:gd name="connsiteY2" fmla="*/ 1777995 h 1981203"/>
                <a:gd name="connisteX3" fmla="*/ 5130798 w 5333996"/>
                <a:gd name="connsiteY3" fmla="*/ 1981203 h 1981203"/>
                <a:gd name="connisteX4" fmla="*/ 203197 w 5333996"/>
                <a:gd name="connsiteY4" fmla="*/ 1981203 h 1981203"/>
                <a:gd name="connisteX5" fmla="*/ 0 w 5333996"/>
                <a:gd name="connsiteY5" fmla="*/ 1777995 h 1981203"/>
                <a:gd name="connisteX6" fmla="*/ 0 w 53339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1981203">
                  <a:moveTo>
                    <a:pt x="0" y="0"/>
                  </a:moveTo>
                  <a:lnTo>
                    <a:pt x="5333997" y="0"/>
                  </a:lnTo>
                  <a:lnTo>
                    <a:pt x="5333997" y="1777996"/>
                  </a:lnTo>
                  <a:cubicBezTo>
                    <a:pt x="5333997" y="1890229"/>
                    <a:pt x="5243032" y="1981203"/>
                    <a:pt x="5130799" y="1981203"/>
                  </a:cubicBezTo>
                  <a:lnTo>
                    <a:pt x="203198" y="1981203"/>
                  </a:lnTo>
                  <a:cubicBezTo>
                    <a:pt x="90974" y="1981203"/>
                    <a:pt x="0" y="1890229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63be93bb-33ca-4d35-952b-651ed92b9e2f.jpg63be93bb-33ca-4d35-952b-651ed92b9e2f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55"/>
            <a:stretch>
              <a:fillRect/>
            </a:stretch>
          </p:blipFill>
          <p:spPr>
            <a:xfrm>
              <a:off x="9840" y="2880"/>
              <a:ext cx="8399" cy="3840"/>
            </a:xfrm>
            <a:custGeom>
              <a:avLst/>
              <a:gdLst>
                <a:gd name="connisteX0" fmla="*/ 0 w 5333996"/>
                <a:gd name="connsiteY0" fmla="*/ 203197 h 2438403"/>
                <a:gd name="connisteX1" fmla="*/ 203197 w 5333996"/>
                <a:gd name="connsiteY1" fmla="*/ 0 h 2438403"/>
                <a:gd name="connisteX2" fmla="*/ 5130798 w 5333996"/>
                <a:gd name="connsiteY2" fmla="*/ 0 h 2438403"/>
                <a:gd name="connisteX3" fmla="*/ 5333996 w 5333996"/>
                <a:gd name="connsiteY3" fmla="*/ 203197 h 2438403"/>
                <a:gd name="connisteX4" fmla="*/ 5333996 w 5333996"/>
                <a:gd name="connsiteY4" fmla="*/ 2438403 h 2438403"/>
                <a:gd name="connisteX5" fmla="*/ 0 w 5333996"/>
                <a:gd name="connsiteY5" fmla="*/ 2438403 h 2438403"/>
                <a:gd name="connisteX6" fmla="*/ 0 w 5333996"/>
                <a:gd name="connsiteY6" fmla="*/ 203197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2438403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130799" y="0"/>
                  </a:lnTo>
                  <a:cubicBezTo>
                    <a:pt x="5243032" y="0"/>
                    <a:pt x="5333997" y="90974"/>
                    <a:pt x="5333997" y="203198"/>
                  </a:cubicBezTo>
                  <a:lnTo>
                    <a:pt x="5333997" y="2438403"/>
                  </a:lnTo>
                  <a:lnTo>
                    <a:pt x="0" y="2438403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9840" y="6720"/>
              <a:ext cx="8400" cy="3120"/>
            </a:xfrm>
            <a:custGeom>
              <a:avLst/>
              <a:gdLst>
                <a:gd name="connisteX0" fmla="*/ 0 w 5333996"/>
                <a:gd name="connsiteY0" fmla="*/ 0 h 1981203"/>
                <a:gd name="connisteX1" fmla="*/ 5333996 w 5333996"/>
                <a:gd name="connsiteY1" fmla="*/ 0 h 1981203"/>
                <a:gd name="connisteX2" fmla="*/ 5333996 w 5333996"/>
                <a:gd name="connsiteY2" fmla="*/ 1777995 h 1981203"/>
                <a:gd name="connisteX3" fmla="*/ 5130798 w 5333996"/>
                <a:gd name="connsiteY3" fmla="*/ 1981203 h 1981203"/>
                <a:gd name="connisteX4" fmla="*/ 203197 w 5333996"/>
                <a:gd name="connsiteY4" fmla="*/ 1981203 h 1981203"/>
                <a:gd name="connisteX5" fmla="*/ 0 w 5333996"/>
                <a:gd name="connsiteY5" fmla="*/ 1777995 h 1981203"/>
                <a:gd name="connisteX6" fmla="*/ 0 w 53339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1981203">
                  <a:moveTo>
                    <a:pt x="0" y="0"/>
                  </a:moveTo>
                  <a:lnTo>
                    <a:pt x="5333997" y="0"/>
                  </a:lnTo>
                  <a:lnTo>
                    <a:pt x="5333997" y="1777996"/>
                  </a:lnTo>
                  <a:cubicBezTo>
                    <a:pt x="5333997" y="1890229"/>
                    <a:pt x="5243032" y="1981203"/>
                    <a:pt x="5130799" y="1981203"/>
                  </a:cubicBezTo>
                  <a:lnTo>
                    <a:pt x="203198" y="1981203"/>
                  </a:lnTo>
                  <a:cubicBezTo>
                    <a:pt x="90974" y="1981203"/>
                    <a:pt x="0" y="1890229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44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神经退行性变化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痴呆患者由于大脑神经元退化，导致吞咽相关肌肉控制能力下降，引发吞咽障碍。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032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认知功能障碍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1032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痴呆影响患者的认知能力，可能使他们忘记吞咽的正确方法，或无法理解进食指令，导致吞咽困难。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4457700" cy="6858000"/>
          </a:xfrm>
          <a:custGeom>
            <a:avLst/>
            <a:gdLst>
              <a:gd name="connisteX0" fmla="*/ 0 w 4457700"/>
              <a:gd name="connsiteY0" fmla="*/ 0 h 6858000"/>
              <a:gd name="connisteX1" fmla="*/ 4457700 w 4457700"/>
              <a:gd name="connsiteY1" fmla="*/ 0 h 6858000"/>
              <a:gd name="connisteX2" fmla="*/ 3151735 w 4457700"/>
              <a:gd name="connsiteY2" fmla="*/ 6858000 h 6858000"/>
              <a:gd name="connisteX3" fmla="*/ 0 w 4457700"/>
              <a:gd name="connsiteY3" fmla="*/ 6858000 h 6858000"/>
              <a:gd name="connisteX4" fmla="*/ 0 w 44577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457700" h="6858000">
                <a:moveTo>
                  <a:pt x="0" y="0"/>
                </a:moveTo>
                <a:lnTo>
                  <a:pt x="4457700" y="0"/>
                </a:lnTo>
                <a:lnTo>
                  <a:pt x="315173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27" y="4114791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4904394"/>
            <a:ext cx="2380615" cy="1953260"/>
          </a:xfrm>
          <a:custGeom>
            <a:avLst/>
            <a:gdLst>
              <a:gd name="connisteX0" fmla="*/ 2228676 w 2381125"/>
              <a:gd name="connsiteY0" fmla="*/ 1175113 h 1953597"/>
              <a:gd name="connisteX1" fmla="*/ 2341001 w 2381125"/>
              <a:gd name="connsiteY1" fmla="*/ 1590150 h 1953597"/>
              <a:gd name="connisteX2" fmla="*/ 2133596 w 2381125"/>
              <a:gd name="connsiteY2" fmla="*/ 1953588 h 1953597"/>
              <a:gd name="connisteX3" fmla="*/ 0 w 2381125"/>
              <a:gd name="connsiteY3" fmla="*/ 1953588 h 1953597"/>
              <a:gd name="connisteX4" fmla="*/ 0 w 2381125"/>
              <a:gd name="connsiteY4" fmla="*/ 99422 h 1953597"/>
              <a:gd name="connisteX5" fmla="*/ 231142 w 2381125"/>
              <a:gd name="connsiteY5" fmla="*/ 21835 h 1953597"/>
              <a:gd name="connisteX6" fmla="*/ 2228676 w 2381125"/>
              <a:gd name="connsiteY6" fmla="*/ 1175113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2228676" y="1175114"/>
                </a:moveTo>
                <a:cubicBezTo>
                  <a:pt x="2373938" y="1258982"/>
                  <a:pt x="2424138" y="1444469"/>
                  <a:pt x="2341001" y="1590151"/>
                </a:cubicBezTo>
                <a:lnTo>
                  <a:pt x="2133597" y="1953588"/>
                </a:lnTo>
                <a:lnTo>
                  <a:pt x="0" y="1953588"/>
                </a:lnTo>
                <a:lnTo>
                  <a:pt x="0" y="99423"/>
                </a:lnTo>
                <a:cubicBezTo>
                  <a:pt x="38048" y="9318"/>
                  <a:pt x="146441" y="-27066"/>
                  <a:pt x="231142" y="21836"/>
                </a:cubicBezTo>
                <a:lnTo>
                  <a:pt x="2228676" y="117511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b291e29aa170233df3349da2f474a187.jpgb291e29aa170233df3349da2f474a187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4189" r="14189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帕金森病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神经退行性改变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帕金森病导致大脑中控制运动的神经细胞逐渐退化，影响吞咽功能。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吞咽反射受损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帕金森病可能损害患者的吞咽反射，导致吞咽动作不协调，增加误吸风险。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肌肉僵硬与运动迟缓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该病引起肌肉僵硬和运动迟缓，使得吞咽时喉部肌肉协调困难。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治疗帕金森病的某些药物可能引起口干或肌肉控制问题，间接影响吞咽能力。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c5fc408ce5add734\datas\氛围图-6002&amp;10385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脑外伤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5" name="图片 4" descr="C:/Users/mingsheng111035/AppData/Roaming/Kingsoft/office6/wppai/generateppt/969bf2b38c63d148d680deaeb5ff4a86.jpg969bf2b38c63d148d680deaeb5ff4a86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-11" t="8919" r="11" b="8919"/>
            <a:stretch>
              <a:fillRect/>
            </a:stretch>
          </p:blipFill>
          <p:spPr>
            <a:xfrm>
              <a:off x="960" y="2880"/>
              <a:ext cx="4479" cy="3680"/>
            </a:xfrm>
            <a:custGeom>
              <a:avLst/>
              <a:gdLst>
                <a:gd name="connisteX0" fmla="*/ 0 w 2844798"/>
                <a:gd name="connsiteY0" fmla="*/ 203197 h 2336804"/>
                <a:gd name="connisteX1" fmla="*/ 203197 w 2844798"/>
                <a:gd name="connsiteY1" fmla="*/ 0 h 2336804"/>
                <a:gd name="connisteX2" fmla="*/ 2641601 w 2844798"/>
                <a:gd name="connsiteY2" fmla="*/ 0 h 2336804"/>
                <a:gd name="connisteX3" fmla="*/ 2844798 w 2844798"/>
                <a:gd name="connsiteY3" fmla="*/ 203197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879604 h 2082802"/>
                <a:gd name="connisteX3" fmla="*/ 2641601 w 2844798"/>
                <a:gd name="connsiteY3" fmla="*/ 2082802 h 2082802"/>
                <a:gd name="connisteX4" fmla="*/ 203197 w 2844798"/>
                <a:gd name="connsiteY4" fmla="*/ 2082802 h 2082802"/>
                <a:gd name="connisteX5" fmla="*/ 0 w 2844798"/>
                <a:gd name="connsiteY5" fmla="*/ 1879604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879604"/>
                  </a:lnTo>
                  <a:cubicBezTo>
                    <a:pt x="2844799" y="1991828"/>
                    <a:pt x="2753825" y="2082802"/>
                    <a:pt x="2641601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920" y="2880"/>
              <a:ext cx="4480" cy="3280"/>
            </a:xfrm>
            <a:custGeom>
              <a:avLst/>
              <a:gdLst>
                <a:gd name="connisteX0" fmla="*/ 0 w 2844798"/>
                <a:gd name="connsiteY0" fmla="*/ 203197 h 2082802"/>
                <a:gd name="connisteX1" fmla="*/ 203197 w 2844798"/>
                <a:gd name="connsiteY1" fmla="*/ 0 h 2082802"/>
                <a:gd name="connisteX2" fmla="*/ 2641601 w 2844798"/>
                <a:gd name="connsiteY2" fmla="*/ 0 h 2082802"/>
                <a:gd name="connisteX3" fmla="*/ 2844798 w 2844798"/>
                <a:gd name="connsiteY3" fmla="*/ 203197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颅内压增高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颅内压增高可导致脑组织移位，影响吞咽相关神经通路，引发吞咽障碍。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e8ccf0b1c16fa795f2ac4dc3dc6133ae.jpge8ccf0b1c16fa795f2ac4dc3dc6133ae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1" t="8919" r="-11" b="8919"/>
            <a:stretch>
              <a:fillRect/>
            </a:stretch>
          </p:blipFill>
          <p:spPr>
            <a:xfrm>
              <a:off x="5920" y="6160"/>
              <a:ext cx="4479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133596 h 2336804"/>
                <a:gd name="connisteX3" fmla="*/ 2641601 w 2844798"/>
                <a:gd name="connsiteY3" fmla="*/ 2336804 h 2336804"/>
                <a:gd name="connisteX4" fmla="*/ 203197 w 2844798"/>
                <a:gd name="connsiteY4" fmla="*/ 2336804 h 2336804"/>
                <a:gd name="connisteX5" fmla="*/ 0 w 2844798"/>
                <a:gd name="connsiteY5" fmla="*/ 2133596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133597"/>
                  </a:lnTo>
                  <a:cubicBezTo>
                    <a:pt x="2844799" y="2245830"/>
                    <a:pt x="2753825" y="2336804"/>
                    <a:pt x="2641601" y="2336804"/>
                  </a:cubicBezTo>
                  <a:lnTo>
                    <a:pt x="203198" y="2336804"/>
                  </a:lnTo>
                  <a:cubicBezTo>
                    <a:pt x="90974" y="2336804"/>
                    <a:pt x="0" y="2245830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7" name="图片 16" descr="C:/Users/mingsheng111035/AppData/Roaming/Kingsoft/office6/wppai/generateppt/003eb63a625c61287db5d6e7eaa69f0f.jpg003eb63a625c61287db5d6e7eaa69f0f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12313" b="12195"/>
            <a:stretch>
              <a:fillRect/>
            </a:stretch>
          </p:blipFill>
          <p:spPr>
            <a:xfrm>
              <a:off x="10880" y="2880"/>
              <a:ext cx="4479" cy="3680"/>
            </a:xfrm>
            <a:custGeom>
              <a:avLst/>
              <a:gdLst>
                <a:gd name="connisteX0" fmla="*/ 0 w 2844798"/>
                <a:gd name="connsiteY0" fmla="*/ 203197 h 2336804"/>
                <a:gd name="connisteX1" fmla="*/ 203197 w 2844798"/>
                <a:gd name="connsiteY1" fmla="*/ 0 h 2336804"/>
                <a:gd name="connisteX2" fmla="*/ 2641601 w 2844798"/>
                <a:gd name="connsiteY2" fmla="*/ 0 h 2336804"/>
                <a:gd name="connisteX3" fmla="*/ 2844798 w 2844798"/>
                <a:gd name="connsiteY3" fmla="*/ 203197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088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879604 h 2082802"/>
                <a:gd name="connisteX3" fmla="*/ 2641601 w 2844798"/>
                <a:gd name="connsiteY3" fmla="*/ 2082802 h 2082802"/>
                <a:gd name="connisteX4" fmla="*/ 203197 w 2844798"/>
                <a:gd name="connsiteY4" fmla="*/ 2082802 h 2082802"/>
                <a:gd name="connisteX5" fmla="*/ 0 w 2844798"/>
                <a:gd name="connsiteY5" fmla="*/ 1879604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879604"/>
                  </a:lnTo>
                  <a:cubicBezTo>
                    <a:pt x="2844799" y="1991828"/>
                    <a:pt x="2753825" y="2082802"/>
                    <a:pt x="2641601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脑干损伤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脑干控制着呼吸和吞咽等基本生命活动，脑干损伤常导致严重的吞咽困难。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脑血管意外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脑血管意外如中风，可造成脑组织损伤，影响吞咽功能，导致吞咽障碍。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48b9ae2222e94ce\datas\氛围图-6002&amp;50330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头颈部肿瘤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7cba8f96648ba84e_img1.png7cba8f96648ba84e_img1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6960" b="26960"/>
          <a:stretch>
            <a:fillRect/>
          </a:stretch>
        </p:blipFill>
        <p:spPr>
          <a:xfrm>
            <a:off x="609602" y="1828800"/>
            <a:ext cx="10972800" cy="2844165"/>
          </a:xfrm>
          <a:custGeom>
            <a:avLst/>
            <a:gdLst>
              <a:gd name="connisteX0" fmla="*/ 0 w 10972800"/>
              <a:gd name="connsiteY0" fmla="*/ 203197 h 2844798"/>
              <a:gd name="connisteX1" fmla="*/ 203197 w 10972800"/>
              <a:gd name="connsiteY1" fmla="*/ 0 h 2844798"/>
              <a:gd name="connisteX2" fmla="*/ 10769602 w 10972800"/>
              <a:gd name="connsiteY2" fmla="*/ 0 h 2844798"/>
              <a:gd name="connisteX3" fmla="*/ 10972800 w 10972800"/>
              <a:gd name="connsiteY3" fmla="*/ 203197 h 2844798"/>
              <a:gd name="connisteX4" fmla="*/ 10972800 w 10972800"/>
              <a:gd name="connsiteY4" fmla="*/ 2641601 h 2844798"/>
              <a:gd name="connisteX5" fmla="*/ 10769602 w 10972800"/>
              <a:gd name="connsiteY5" fmla="*/ 2844798 h 2844798"/>
              <a:gd name="connisteX6" fmla="*/ 203197 w 10972800"/>
              <a:gd name="connsiteY6" fmla="*/ 2844798 h 2844798"/>
              <a:gd name="connisteX7" fmla="*/ 0 w 10972800"/>
              <a:gd name="connsiteY7" fmla="*/ 2641601 h 2844798"/>
              <a:gd name="connisteX8" fmla="*/ 0 w 10972800"/>
              <a:gd name="connsiteY8" fmla="*/ 203197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641601"/>
                </a:lnTo>
                <a:cubicBezTo>
                  <a:pt x="10972800" y="2753825"/>
                  <a:pt x="10881826" y="2844799"/>
                  <a:pt x="10769602" y="2844799"/>
                </a:cubicBezTo>
                <a:lnTo>
                  <a:pt x="203198" y="2844799"/>
                </a:lnTo>
                <a:cubicBezTo>
                  <a:pt x="90974" y="2844799"/>
                  <a:pt x="0" y="2753825"/>
                  <a:pt x="0" y="26416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肿瘤导致的解剖结构改变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头颈部肿瘤可能压迫或侵犯食道入口，导致解剖结构改变，从而引起吞咽困难。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肿瘤引发的神经功能障碍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肿瘤可能影响控制吞咽的神经，如颅神经损伤，导致吞咽肌肉协调失常，引发吞咽障碍。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7492996" y="0"/>
            <a:ext cx="4699000" cy="6858000"/>
          </a:xfrm>
          <a:custGeom>
            <a:avLst/>
            <a:gdLst>
              <a:gd name="connisteX0" fmla="*/ 2482998 w 4699001"/>
              <a:gd name="connsiteY0" fmla="*/ 0 h 6858000"/>
              <a:gd name="connisteX1" fmla="*/ 4699001 w 4699001"/>
              <a:gd name="connsiteY1" fmla="*/ 0 h 6858000"/>
              <a:gd name="connisteX2" fmla="*/ 4699001 w 4699001"/>
              <a:gd name="connsiteY2" fmla="*/ 6858000 h 6858000"/>
              <a:gd name="connisteX3" fmla="*/ 0 w 4699001"/>
              <a:gd name="connsiteY3" fmla="*/ 6858000 h 6858000"/>
              <a:gd name="connisteX4" fmla="*/ 2482998 w 46990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699001" h="6858000">
                <a:moveTo>
                  <a:pt x="2482998" y="0"/>
                </a:moveTo>
                <a:lnTo>
                  <a:pt x="4699001" y="0"/>
                </a:lnTo>
                <a:lnTo>
                  <a:pt x="4699001" y="6858000"/>
                </a:lnTo>
                <a:lnTo>
                  <a:pt x="0" y="6858000"/>
                </a:lnTo>
                <a:lnTo>
                  <a:pt x="248299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09800"/>
          </a:xfrm>
          <a:custGeom>
            <a:avLst/>
            <a:gdLst>
              <a:gd name="connisteX0" fmla="*/ 1646038 w 1646038"/>
              <a:gd name="connsiteY0" fmla="*/ 2209803 h 2209793"/>
              <a:gd name="connisteX1" fmla="*/ 401430 w 1646038"/>
              <a:gd name="connsiteY1" fmla="*/ 2209803 h 2209793"/>
              <a:gd name="connisteX2" fmla="*/ 10469 w 1646038"/>
              <a:gd name="connsiteY2" fmla="*/ 751234 h 2209793"/>
              <a:gd name="connisteX3" fmla="*/ 226487 w 1646038"/>
              <a:gd name="connsiteY3" fmla="*/ 377775 h 2209793"/>
              <a:gd name="connisteX4" fmla="*/ 1646038 w 1646038"/>
              <a:gd name="connsiteY4" fmla="*/ 0 h 2209793"/>
              <a:gd name="connisteX5" fmla="*/ 1646038 w 1646038"/>
              <a:gd name="connsiteY5" fmla="*/ 1575310 h 2209793"/>
              <a:gd name="connisteX6" fmla="*/ 1646038 w 1646038"/>
              <a:gd name="connsiteY6" fmla="*/ 2209803 h 22097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794">
                <a:moveTo>
                  <a:pt x="1646039" y="2209803"/>
                </a:moveTo>
                <a:lnTo>
                  <a:pt x="401431" y="2209803"/>
                </a:lnTo>
                <a:lnTo>
                  <a:pt x="10470" y="751234"/>
                </a:lnTo>
                <a:cubicBezTo>
                  <a:pt x="-33165" y="588435"/>
                  <a:pt x="63606" y="421118"/>
                  <a:pt x="226488" y="377775"/>
                </a:cubicBezTo>
                <a:lnTo>
                  <a:pt x="1646039" y="0"/>
                </a:lnTo>
                <a:lnTo>
                  <a:pt x="1646039" y="1575310"/>
                </a:lnTo>
                <a:lnTo>
                  <a:pt x="1646039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肌肉性疾病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2286000"/>
            <a:ext cx="4953000" cy="3962400"/>
            <a:chOff x="960" y="3600"/>
            <a:chExt cx="7800" cy="6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3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肌萎缩侧索硬化症（</a:t>
              </a:r>
              <a:r>
                <a:rPr lang="en-US" altLang="zh-CN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ALS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ALS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影响神经和肌肉功能，导致吞咽困难，是吞咽障碍的常见原因。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584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帕金森病导致肌肉控制能力下降，影响吞咽动作，是引起吞咽障碍的疾病之一。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2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多发性肌炎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2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多发性肌炎是一种炎症性肌病，可导致肌肉无力，进而影响正常的吞咽功能。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3a389660932641235da431ac0010c5d9.jpg3a389660932641235da431ac0010c5d9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6138" b="6138"/>
          <a:stretch>
            <a:fillRect/>
          </a:stretch>
        </p:blipFill>
        <p:spPr>
          <a:xfrm>
            <a:off x="6096003" y="609603"/>
            <a:ext cx="5486400" cy="5638800"/>
          </a:xfrm>
          <a:custGeom>
            <a:avLst/>
            <a:gdLst>
              <a:gd name="connisteX0" fmla="*/ 0 w 5486400"/>
              <a:gd name="connsiteY0" fmla="*/ 203197 h 5638803"/>
              <a:gd name="connisteX1" fmla="*/ 203197 w 5486400"/>
              <a:gd name="connsiteY1" fmla="*/ 0 h 5638803"/>
              <a:gd name="connisteX2" fmla="*/ 5283202 w 5486400"/>
              <a:gd name="connsiteY2" fmla="*/ 0 h 5638803"/>
              <a:gd name="connisteX3" fmla="*/ 5486400 w 5486400"/>
              <a:gd name="connsiteY3" fmla="*/ 203197 h 5638803"/>
              <a:gd name="connisteX4" fmla="*/ 5486400 w 5486400"/>
              <a:gd name="connsiteY4" fmla="*/ 5435595 h 5638803"/>
              <a:gd name="connisteX5" fmla="*/ 5283202 w 5486400"/>
              <a:gd name="connsiteY5" fmla="*/ 5638803 h 5638803"/>
              <a:gd name="connisteX6" fmla="*/ 203197 w 5486400"/>
              <a:gd name="connsiteY6" fmla="*/ 5638803 h 5638803"/>
              <a:gd name="connisteX7" fmla="*/ 0 w 5486400"/>
              <a:gd name="connsiteY7" fmla="*/ 5435595 h 5638803"/>
              <a:gd name="connisteX8" fmla="*/ 0 w 5486400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5283202" y="0"/>
                </a:lnTo>
                <a:cubicBezTo>
                  <a:pt x="5395426" y="0"/>
                  <a:pt x="5486400" y="90974"/>
                  <a:pt x="5486400" y="203198"/>
                </a:cubicBezTo>
                <a:lnTo>
                  <a:pt x="5486400" y="5435596"/>
                </a:lnTo>
                <a:cubicBezTo>
                  <a:pt x="5486400" y="5547829"/>
                  <a:pt x="5395426" y="5638803"/>
                  <a:pt x="5283202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标题内容"/>
  <p:tag name="KSO_WM_UNIT_TEXT_TYPE" val="1"/>
  <p:tag name="KSO_WM_UNIT_TYPE" val="l_h_a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标题内容"/>
  <p:tag name="KSO_WM_UNIT_TEXT_TYPE" val="1"/>
  <p:tag name="KSO_WM_UNIT_TYPE" val="l_h_a"/>
  <p:tag name="KSO_WM_SLIDE_FIGMA_DIAGRAM" val="1"/>
</p:tagLst>
</file>

<file path=ppt/tags/tag10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326136129&quot;}*auto_galley_ai_*1740983726573_1.149_fe4f8a74a404-slide-3"/>
</p:tagLst>
</file>

<file path=ppt/tags/tag11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121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1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1c853ce3-2698-4c14-9e2f-c795eb593e6f.jpg?Expires=1772519733&amp;AWSAccessKeyId=AKLT9NSy7kh8TIS1UzNqLRY2&amp;Signature=GoT1asEJZjaZTTdnC%2F0gw72vwQA%3D&quot;}*auto_ai_ai_*1740983726573_1.149_fe4f8a74a404-slide-4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63be93bb-33ca-4d35-952b-651ed92b9e2f.jpg?Expires=1772519732&amp;AWSAccessKeyId=AKLT9NSy7kh8TIS1UzNqLRY2&amp;Signature=hVenpRLrKvGSEYFQdnuj232zzPU%3D&quot;}*auto_ai_ai_*1740983726573_1.149_fe4f8a74a404-slide-4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2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13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3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245560650&quot;}*auto_galley_ai_*1740983726573_1.149_fe4f8a74a404-slide-5"/>
</p:tagLst>
</file>

<file path=ppt/tags/tag13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1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15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54580268&quot;}*auto_galley_ai_*1740983726573_1.149_fe4f8a74a404-slide-6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35282863&quot;}*auto_galley_ai_*1740983726573_1.149_fe4f8a74a404-slide-6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00723356&quot;}*auto_galley_ai_*1740983726573_1.149_fe4f8a74a404-slide-6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7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16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s://ai-generator-dimension.wpscdn.cn/slide_res/20241121/7cba8f96648ba84e_img1.png&quot;}*auto_preset_ai_*1740983726573_1.149_fe4f8a74a404-slide-7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8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8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8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326135805&quot;}*auto_galley_ai_*1740983726573_1.149_fe4f8a74a404-slide-8"/>
</p:tagLst>
</file>

<file path=ppt/tags/tag194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9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9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9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3fb5962a-9a5a-4dcd-bbf2-c86f6529498f.jpg?Expires=1772519734&amp;AWSAccessKeyId=AKLT9NSy7kh8TIS1UzNqLRY2&amp;Signature=sm%2FW%2B%2BwKK8tonyaO5khTH5ZjIKQ%3D&quot;}*auto_ai_ai_*1740983726573_1.149_fe4f8a74a404-slide-10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3/d290f80a-a1f7-491e-b706-4bd4b9e929f7.jpg?Expires=1772519734&amp;AWSAccessKeyId=AKLT9NSy7kh8TIS1UzNqLRY2&amp;Signature=lbquZ71z6PY4My%2BbGpPV6m7WzB4%3D&quot;}*auto_ai_ai_*1740983726573_1.149_fe4f8a74a404-slide-10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0cb4f5fe-c011-4a61-9824-dd675950ec58.jpg?Expires=1772519734&amp;AWSAccessKeyId=AKLT9NSy7kh8TIS1UzNqLRY2&amp;Signature=hzipNoVeqY%2Bte9dcXwWRk%2BCKpP8%3D&quot;}*auto_ai_ai_*1740983726573_1.149_fe4f8a74a404-slide-10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3/60097a93-f140-4613-8109-3b2425868760.jpg?Expires=1772519733&amp;AWSAccessKeyId=AKLT9NSy7kh8TIS1UzNqLRY2&amp;Signature=OI9OuxW2%2F8vhaYlOzl68FGGUB0Q%3D&quot;}*auto_ai_ai_*1740983726573_1.149_fe4f8a74a404-slide-10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2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</p:tagLst>
</file>

<file path=ppt/tags/tag2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387219938&quot;}*auto_galley_ai_*1740983726573_1.149_fe4f8a74a404-slide-11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337374189&quot;}*auto_galley_ai_*1740983726573_1.149_fe4f8a74a404-slide-11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6db0df2a-a127-4e8a-a213-7275c6f23618.jpg?Expires=1772519733&amp;AWSAccessKeyId=AKLT9NSy7kh8TIS1UzNqLRY2&amp;Signature=JZFKsTVQL2oovmEXhPixcFzbLW4%3D&quot;}*auto_ai_ai_*1740983726573_1.149_fe4f8a74a404-slide-12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24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4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4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64691267&quot;}*auto_galley_ai_*1740983726573_1.149_fe4f8a74a404-slide-14"/>
</p:tagLst>
</file>

<file path=ppt/tags/tag259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0a653410-df1f-4a51-bf93-17abd967dc18.jpg?Expires=1772519733&amp;AWSAccessKeyId=AKLT9NSy7kh8TIS1UzNqLRY2&amp;Signature=WGimh4nnJIEFnUKRfgxcmrpxP%2BA%3D&quot;}*auto_ai_ai_*1740983726573_1.149_fe4f8a74a404-slide-15"/>
</p:tagLst>
</file>

<file path=ppt/tags/tag275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27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8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884368368&quot;}*auto_galley_ai_*1740983726573_1.149_fe4f8a74a404-slide-17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67238896&quot;}*auto_galley_ai_*1740983726573_1.149_fe4f8a74a404-slide-17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92777509&quot;}*auto_galley_ai_*1740983726573_1.149_fe4f8a74a404-slide-17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FIGMA_LIMIT" val=""/>
  <p:tag name="KSO_WM_FIGMA_SLIDE_GROUP" val="48"/>
  <p:tag name="KSO_WM_SLIDE_TYPE" val="text"/>
  <p:tag name="KSO_WM_TEMPLATE_SUBCATEGORY" val="29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7c477909-1751-4314-9100-8388784655ac.jpg?Expires=1772519735&amp;AWSAccessKeyId=AKLT9NSy7kh8TIS1UzNqLRY2&amp;Signature=PBzFouPtUwjldaJdfZQo%2BZ9C4us%3D&quot;}*auto_ai_ai_*1740983726573_1.149_fe4f8a74a404-slide-18"/>
</p:tagLst>
</file>

<file path=ppt/tags/tag306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3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6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32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2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3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2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aebfdbf3-19f9-4cb6-b840-4a4dedf97a3b.jpg?Expires=1772519739&amp;AWSAccessKeyId=AKLT9NSy7kh8TIS1UzNqLRY2&amp;Signature=tlD1Wa8bHZ33gR2Jdrd30odUgjg%3D&quot;}*auto_ai_ai_*1740983726573_1.149_fe4f8a74a404-slide-20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2928c91d-6334-452a-b137-cc80a7d2e549.jpg?Expires=1772519740&amp;AWSAccessKeyId=AKLT9NSy7kh8TIS1UzNqLRY2&amp;Signature=DLaVsS9Hk6w1ArP%2FsQptCeDpMNg%3D&quot;}*auto_ai_ai_*1740983726573_1.149_fe4f8a74a404-slide-20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3/f520d6c7-be97-4017-a106-6f84c241b349.jpg?Expires=1772519739&amp;AWSAccessKeyId=AKLT9NSy7kh8TIS1UzNqLRY2&amp;Signature=DRpNBAtUIOwg7qxF3%2FU%2FAb%2BEEdc%3D&quot;}*auto_ai_ai_*1740983726573_1.149_fe4f8a74a404-slide-2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5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34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4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48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</p:tagLst>
</file>

<file path=ppt/tags/tag349.xml><?xml version="1.0" encoding="utf-8"?>
<p:tagLst xmlns:p="http://schemas.openxmlformats.org/presentationml/2006/main">
  <p:tag name="KSO_WM_PRESENTATION_SOURCE" val="WPPAIGeneratePPT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9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2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3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4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标题内容"/>
  <p:tag name="KSO_WM_UNIT_TEXT_TYPE" val="1"/>
  <p:tag name="KSO_WM_UNIT_TYPE" val="l_h_a"/>
  <p:tag name="KSO_WM_SLIDE_FIGMA_DIAGRAM" val="1"/>
</p:tagLst>
</file>

<file path=ppt/tags/tag95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标题内容"/>
  <p:tag name="KSO_WM_UNIT_TEXT_TYPE" val="1"/>
  <p:tag name="KSO_WM_UNIT_TYPE" val="l_h_a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2007</Words>
  <Application>WPS 演示</Application>
  <PresentationFormat>宽屏</PresentationFormat>
  <Paragraphs>262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蓝色毕业答辩简约风主题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2025-03-03T06:37:24Z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E514F23F5C0D4AB0BF7D538725E575B4_13</vt:lpwstr>
  </property>
  <property fmtid="{D5CDD505-2E9C-101B-9397-08002B2CF9AE}" pid="3" name="KSOProductBuildVer">
    <vt:lpwstr>2052-12.1.0.20305</vt:lpwstr>
  </property>
</Properties>
</file>