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8.svg" ContentType="image/svg+xml"/>
  <Override PartName="/ppt/media/image40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gs" Target="tags/tag410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C:/Users/mingsheng111035/AppData/Local/Temp/figmazip/slide_16bce9224e095727\datas\&#27675;&#22260;&#22270;-6002&amp;64790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C:/Users/mingsheng111035/AppData/Local/Temp/figmazip/slide_d9c135ed2e17f6dd\datas\&#27675;&#22260;&#22270;-6002&amp;64867.png" TargetMode="External"/><Relationship Id="rId7" Type="http://schemas.openxmlformats.org/officeDocument/2006/relationships/image" Target="../media/image2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5" Type="http://schemas.openxmlformats.org/officeDocument/2006/relationships/tags" Target="../tags/tag30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image" Target="C:/Users/mingsheng111035/AppData/Local/Temp/figmazip/slide_d7cbe41c20128d09\datas\&#27675;&#22260;&#22270;-6002&amp;64892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67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image" Target="C:/Users/mingsheng111035/AppData/Local/Temp/figmazip/slide_d046a9cafe27bae6\datas\&#27675;&#22260;&#22270;-6002&amp;64484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/Users/mingsheng111035/AppData/Local/Temp/figmazip/slide_16bce9224e095727\datas\氛围图-6002&amp;64790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8864596" y="0"/>
            <a:ext cx="3327400" cy="6858000"/>
          </a:xfrm>
          <a:custGeom>
            <a:avLst/>
            <a:gdLst>
              <a:gd name="connisteX0" fmla="*/ 1758226 w 3327401"/>
              <a:gd name="connsiteY0" fmla="*/ 0 h 6858000"/>
              <a:gd name="connisteX1" fmla="*/ 3327401 w 3327401"/>
              <a:gd name="connsiteY1" fmla="*/ 0 h 6858000"/>
              <a:gd name="connisteX2" fmla="*/ 3327401 w 3327401"/>
              <a:gd name="connsiteY2" fmla="*/ 6858000 h 6858000"/>
              <a:gd name="connisteX3" fmla="*/ 0 w 3327401"/>
              <a:gd name="connsiteY3" fmla="*/ 6858000 h 6858000"/>
              <a:gd name="connisteX4" fmla="*/ 1758226 w 33274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327401" h="6858000">
                <a:moveTo>
                  <a:pt x="1758227" y="0"/>
                </a:moveTo>
                <a:lnTo>
                  <a:pt x="3327401" y="0"/>
                </a:lnTo>
                <a:lnTo>
                  <a:pt x="3327401" y="6858000"/>
                </a:lnTo>
                <a:lnTo>
                  <a:pt x="0" y="6858000"/>
                </a:lnTo>
                <a:lnTo>
                  <a:pt x="175822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9"/>
            </p:custDataLst>
          </p:nvPr>
        </p:nvSpPr>
        <p:spPr>
          <a:xfrm>
            <a:off x="9924203" y="4114800"/>
            <a:ext cx="2267585" cy="2742565"/>
          </a:xfrm>
          <a:custGeom>
            <a:avLst/>
            <a:gdLst>
              <a:gd name="connisteX0" fmla="*/ 2267785 w 2267794"/>
              <a:gd name="connsiteY0" fmla="*/ 195937 h 2743172"/>
              <a:gd name="connisteX1" fmla="*/ 2267785 w 2267794"/>
              <a:gd name="connsiteY1" fmla="*/ 2743172 h 2743172"/>
              <a:gd name="connisteX2" fmla="*/ 502517 w 2267794"/>
              <a:gd name="connsiteY2" fmla="*/ 2743172 h 2743172"/>
              <a:gd name="connisteX3" fmla="*/ 10652 w 2267794"/>
              <a:gd name="connsiteY3" fmla="*/ 924888 h 2743172"/>
              <a:gd name="connisteX4" fmla="*/ 225481 w 2267794"/>
              <a:gd name="connsiteY4" fmla="*/ 551026 h 2743172"/>
              <a:gd name="connisteX5" fmla="*/ 2267785 w 2267794"/>
              <a:gd name="connsiteY5" fmla="*/ 0 h 2743172"/>
              <a:gd name="connisteX6" fmla="*/ 2267785 w 2267794"/>
              <a:gd name="connsiteY6" fmla="*/ 195937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267794" h="2743173">
                <a:moveTo>
                  <a:pt x="2267785" y="195938"/>
                </a:moveTo>
                <a:lnTo>
                  <a:pt x="2267785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lnTo>
                  <a:pt x="2267785" y="19593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10"/>
            </p:custDataLst>
          </p:nvPr>
        </p:nvSpPr>
        <p:spPr>
          <a:xfrm>
            <a:off x="10545958" y="4648197"/>
            <a:ext cx="1645920" cy="2210435"/>
          </a:xfrm>
          <a:custGeom>
            <a:avLst/>
            <a:gdLst>
              <a:gd name="connisteX0" fmla="*/ 401430 w 1646038"/>
              <a:gd name="connsiteY0" fmla="*/ 2209803 h 2209803"/>
              <a:gd name="connisteX1" fmla="*/ 1646038 w 1646038"/>
              <a:gd name="connsiteY1" fmla="*/ 2209803 h 2209803"/>
              <a:gd name="connisteX2" fmla="*/ 1646038 w 1646038"/>
              <a:gd name="connsiteY2" fmla="*/ 1591056 h 2209803"/>
              <a:gd name="connisteX3" fmla="*/ 1646038 w 1646038"/>
              <a:gd name="connsiteY3" fmla="*/ 0 h 2209803"/>
              <a:gd name="connisteX4" fmla="*/ 226487 w 1646038"/>
              <a:gd name="connsiteY4" fmla="*/ 377766 h 2209803"/>
              <a:gd name="connisteX5" fmla="*/ 10469 w 1646038"/>
              <a:gd name="connsiteY5" fmla="*/ 751234 h 2209803"/>
              <a:gd name="connisteX6" fmla="*/ 401430 w 1646038"/>
              <a:gd name="connsiteY6" fmla="*/ 2209803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401431" y="2209803"/>
                </a:moveTo>
                <a:lnTo>
                  <a:pt x="1646039" y="2209803"/>
                </a:lnTo>
                <a:lnTo>
                  <a:pt x="1646039" y="1591056"/>
                </a:lnTo>
                <a:lnTo>
                  <a:pt x="1646039" y="0"/>
                </a:lnTo>
                <a:lnTo>
                  <a:pt x="226488" y="377766"/>
                </a:lnTo>
                <a:cubicBezTo>
                  <a:pt x="63606" y="421109"/>
                  <a:pt x="-33174" y="588426"/>
                  <a:pt x="10470" y="751234"/>
                </a:cubicBezTo>
                <a:lnTo>
                  <a:pt x="401431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11"/>
            </p:custDataLst>
          </p:nvPr>
        </p:nvSpPr>
        <p:spPr>
          <a:xfrm>
            <a:off x="11166827" y="5168920"/>
            <a:ext cx="1024890" cy="1688465"/>
          </a:xfrm>
          <a:custGeom>
            <a:avLst/>
            <a:gdLst>
              <a:gd name="connisteX0" fmla="*/ 1025161 w 1025161"/>
              <a:gd name="connsiteY0" fmla="*/ 1689070 h 1689079"/>
              <a:gd name="connisteX1" fmla="*/ 301258 w 1025161"/>
              <a:gd name="connsiteY1" fmla="*/ 1689070 h 1689079"/>
              <a:gd name="connisteX2" fmla="*/ 10195 w 1025161"/>
              <a:gd name="connsiteY2" fmla="*/ 587950 h 1689079"/>
              <a:gd name="connisteX3" fmla="*/ 225463 w 1025161"/>
              <a:gd name="connsiteY3" fmla="*/ 215780 h 1689079"/>
              <a:gd name="connisteX4" fmla="*/ 1025161 w 1025161"/>
              <a:gd name="connsiteY4" fmla="*/ 0 h 1689079"/>
              <a:gd name="connisteX5" fmla="*/ 1025161 w 1025161"/>
              <a:gd name="connsiteY5" fmla="*/ 1689070 h 16890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61" h="1689080">
                <a:moveTo>
                  <a:pt x="1025161" y="1689071"/>
                </a:moveTo>
                <a:lnTo>
                  <a:pt x="301258" y="1689071"/>
                </a:lnTo>
                <a:lnTo>
                  <a:pt x="10196" y="587950"/>
                </a:lnTo>
                <a:cubicBezTo>
                  <a:pt x="-32672" y="425800"/>
                  <a:pt x="63533" y="259479"/>
                  <a:pt x="225464" y="215780"/>
                </a:cubicBezTo>
                <a:lnTo>
                  <a:pt x="1025161" y="0"/>
                </a:lnTo>
                <a:lnTo>
                  <a:pt x="1025161" y="168907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12"/>
            </p:custDataLst>
          </p:nvPr>
        </p:nvSpPr>
        <p:spPr>
          <a:xfrm>
            <a:off x="0" y="6349996"/>
            <a:ext cx="508000" cy="50863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3"/>
            </p:custDataLst>
          </p:nvPr>
        </p:nvSpPr>
        <p:spPr>
          <a:xfrm>
            <a:off x="1015999" y="2425702"/>
            <a:ext cx="1574800" cy="50800"/>
          </a:xfrm>
          <a:custGeom>
            <a:avLst/>
            <a:gdLst>
              <a:gd name="connisteX0" fmla="*/ 0 w 1574797"/>
              <a:gd name="connsiteY0" fmla="*/ 25402 h 50804"/>
              <a:gd name="connisteX1" fmla="*/ 25402 w 1574797"/>
              <a:gd name="connsiteY1" fmla="*/ 0 h 50804"/>
              <a:gd name="connisteX2" fmla="*/ 1549395 w 1574797"/>
              <a:gd name="connsiteY2" fmla="*/ 0 h 50804"/>
              <a:gd name="connisteX3" fmla="*/ 1574797 w 1574797"/>
              <a:gd name="connsiteY3" fmla="*/ 25402 h 50804"/>
              <a:gd name="connisteX4" fmla="*/ 1574797 w 1574797"/>
              <a:gd name="connsiteY4" fmla="*/ 25402 h 50804"/>
              <a:gd name="connisteX5" fmla="*/ 1549395 w 1574797"/>
              <a:gd name="connsiteY5" fmla="*/ 50804 h 50804"/>
              <a:gd name="connisteX6" fmla="*/ 25402 w 1574797"/>
              <a:gd name="connsiteY6" fmla="*/ 50804 h 50804"/>
              <a:gd name="connisteX7" fmla="*/ 0 w 1574797"/>
              <a:gd name="connsiteY7" fmla="*/ 25402 h 50804"/>
              <a:gd name="connisteX8" fmla="*/ 0 w 1574797"/>
              <a:gd name="connsiteY8" fmla="*/ 25402 h 508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74798" h="50804">
                <a:moveTo>
                  <a:pt x="0" y="25402"/>
                </a:moveTo>
                <a:cubicBezTo>
                  <a:pt x="0" y="11375"/>
                  <a:pt x="11375" y="0"/>
                  <a:pt x="25402" y="0"/>
                </a:cubicBezTo>
                <a:lnTo>
                  <a:pt x="1549396" y="0"/>
                </a:lnTo>
                <a:cubicBezTo>
                  <a:pt x="1563432" y="0"/>
                  <a:pt x="1574798" y="11375"/>
                  <a:pt x="1574798" y="25402"/>
                </a:cubicBezTo>
                <a:lnTo>
                  <a:pt x="1574798" y="25402"/>
                </a:lnTo>
                <a:cubicBezTo>
                  <a:pt x="1574798" y="39429"/>
                  <a:pt x="1563432" y="50804"/>
                  <a:pt x="1549396" y="50804"/>
                </a:cubicBezTo>
                <a:lnTo>
                  <a:pt x="25402" y="50804"/>
                </a:lnTo>
                <a:cubicBezTo>
                  <a:pt x="11375" y="50804"/>
                  <a:pt x="0" y="39429"/>
                  <a:pt x="0" y="25402"/>
                </a:cubicBezTo>
                <a:lnTo>
                  <a:pt x="0" y="25402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3" hasCustomPrompt="1"/>
            <p:custDataLst>
              <p:tags r:id="rId14"/>
            </p:custDataLst>
          </p:nvPr>
        </p:nvSpPr>
        <p:spPr>
          <a:xfrm>
            <a:off x="1015999" y="1892296"/>
            <a:ext cx="92964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20XX YEAR </a:t>
            </a:r>
            <a:endParaRPr lang="zh-CN" altLang="en-US" smtClean="0"/>
          </a:p>
        </p:txBody>
      </p:sp>
      <p:sp>
        <p:nvSpPr>
          <p:cNvPr id="6" name="标题 5"/>
          <p:cNvSpPr>
            <a:spLocks noGrp="1"/>
          </p:cNvSpPr>
          <p:nvPr>
            <p:ph type="ctrTitle" idx="14" hasCustomPrompt="1"/>
            <p:custDataLst>
              <p:tags r:id="rId15"/>
            </p:custDataLst>
          </p:nvPr>
        </p:nvSpPr>
        <p:spPr>
          <a:xfrm>
            <a:off x="1015999" y="2794004"/>
            <a:ext cx="8572500" cy="2095503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mtClean="0"/>
              <a:t>高校毕业论文答辩
通用模板</a:t>
            </a:r>
            <a:endParaRPr lang="zh-CN" altLang="en-US" smtClean="0"/>
          </a:p>
        </p:txBody>
      </p:sp>
      <p:sp>
        <p:nvSpPr>
          <p:cNvPr id="7" name="文本占位符 6"/>
          <p:cNvSpPr>
            <a:spLocks noGrp="1"/>
          </p:cNvSpPr>
          <p:nvPr>
            <p:ph type="body" idx="15" hasCustomPrompt="1"/>
            <p:custDataLst>
              <p:tags r:id="rId16"/>
            </p:custDataLst>
          </p:nvPr>
        </p:nvSpPr>
        <p:spPr>
          <a:xfrm>
            <a:off x="1015999" y="5321296"/>
            <a:ext cx="92964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 flipV="1">
            <a:off x="0" y="0"/>
            <a:ext cx="12191365" cy="3937000"/>
          </a:xfrm>
          <a:custGeom>
            <a:avLst/>
            <a:gdLst>
              <a:gd name="connisteX0" fmla="*/ 0 w 12191996"/>
              <a:gd name="connsiteY0" fmla="*/ 0 h 3937004"/>
              <a:gd name="connisteX1" fmla="*/ 12191996 w 12191996"/>
              <a:gd name="connsiteY1" fmla="*/ 1252682 h 3937004"/>
              <a:gd name="connisteX2" fmla="*/ 12191996 w 12191996"/>
              <a:gd name="connsiteY2" fmla="*/ 3937004 h 3937004"/>
              <a:gd name="connisteX3" fmla="*/ 0 w 12191996"/>
              <a:gd name="connsiteY3" fmla="*/ 3937004 h 3937004"/>
              <a:gd name="connisteX4" fmla="*/ 0 w 12191996"/>
              <a:gd name="connsiteY4" fmla="*/ 0 h 3937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3937004">
                <a:moveTo>
                  <a:pt x="0" y="0"/>
                </a:moveTo>
                <a:lnTo>
                  <a:pt x="12191997" y="1252682"/>
                </a:lnTo>
                <a:lnTo>
                  <a:pt x="12191997" y="3937004"/>
                </a:lnTo>
                <a:lnTo>
                  <a:pt x="0" y="39370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313015" y="27"/>
            <a:ext cx="4612640" cy="2362200"/>
          </a:xfrm>
          <a:custGeom>
            <a:avLst/>
            <a:gdLst>
              <a:gd name="connisteX0" fmla="*/ 4612325 w 4612315"/>
              <a:gd name="connsiteY0" fmla="*/ 0 h 2362379"/>
              <a:gd name="connisteX1" fmla="*/ 3339745 w 4612315"/>
              <a:gd name="connsiteY1" fmla="*/ 2209647 h 2362379"/>
              <a:gd name="connisteX2" fmla="*/ 2923208 w 4612315"/>
              <a:gd name="connsiteY2" fmla="*/ 2321497 h 2362379"/>
              <a:gd name="connisteX3" fmla="*/ 152448 w 4612315"/>
              <a:gd name="connsiteY3" fmla="*/ 721790 h 2362379"/>
              <a:gd name="connisteX4" fmla="*/ 41221 w 4612315"/>
              <a:gd name="connsiteY4" fmla="*/ 304842 h 2362379"/>
              <a:gd name="connisteX5" fmla="*/ 218120 w 4612315"/>
              <a:gd name="connsiteY5" fmla="*/ 0 h 2362379"/>
              <a:gd name="connisteX6" fmla="*/ 4612325 w 4612315"/>
              <a:gd name="connsiteY6" fmla="*/ 0 h 23623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612316" h="2362380">
                <a:moveTo>
                  <a:pt x="4612325" y="0"/>
                </a:moveTo>
                <a:lnTo>
                  <a:pt x="3339745" y="2209648"/>
                </a:lnTo>
                <a:cubicBezTo>
                  <a:pt x="3255666" y="2355632"/>
                  <a:pt x="3069110" y="2405722"/>
                  <a:pt x="2923209" y="2321497"/>
                </a:cubicBezTo>
                <a:lnTo>
                  <a:pt x="152449" y="721791"/>
                </a:lnTo>
                <a:cubicBezTo>
                  <a:pt x="6437" y="637492"/>
                  <a:pt x="-43397" y="450671"/>
                  <a:pt x="41221" y="304843"/>
                </a:cubicBezTo>
                <a:lnTo>
                  <a:pt x="218121" y="0"/>
                </a:lnTo>
                <a:lnTo>
                  <a:pt x="461232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8006011" y="27"/>
            <a:ext cx="3335655" cy="1668145"/>
          </a:xfrm>
          <a:custGeom>
            <a:avLst/>
            <a:gdLst>
              <a:gd name="connisteX0" fmla="*/ 3335118 w 3335127"/>
              <a:gd name="connsiteY0" fmla="*/ 0 h 1668523"/>
              <a:gd name="connisteX1" fmla="*/ 2460879 w 3335127"/>
              <a:gd name="connsiteY1" fmla="*/ 1515947 h 1668523"/>
              <a:gd name="connisteX2" fmla="*/ 2044442 w 3335127"/>
              <a:gd name="connsiteY2" fmla="*/ 1627632 h 1668523"/>
              <a:gd name="connisteX3" fmla="*/ 152448 w 3335127"/>
              <a:gd name="connsiteY3" fmla="*/ 535298 h 1668523"/>
              <a:gd name="connisteX4" fmla="*/ 40672 w 3335127"/>
              <a:gd name="connsiteY4" fmla="*/ 119301 h 1668523"/>
              <a:gd name="connisteX5" fmla="*/ 109325 w 3335127"/>
              <a:gd name="connsiteY5" fmla="*/ 0 h 1668523"/>
              <a:gd name="connisteX6" fmla="*/ 3335118 w 3335127"/>
              <a:gd name="connsiteY6" fmla="*/ 0 h 166852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335128" h="1668524">
                <a:moveTo>
                  <a:pt x="3335119" y="0"/>
                </a:moveTo>
                <a:lnTo>
                  <a:pt x="2460879" y="1515947"/>
                </a:lnTo>
                <a:cubicBezTo>
                  <a:pt x="2376754" y="1661821"/>
                  <a:pt x="2190281" y="1711830"/>
                  <a:pt x="2044443" y="1627632"/>
                </a:cubicBezTo>
                <a:lnTo>
                  <a:pt x="152449" y="535299"/>
                </a:lnTo>
                <a:cubicBezTo>
                  <a:pt x="6812" y="451211"/>
                  <a:pt x="-43205" y="265057"/>
                  <a:pt x="40673" y="119302"/>
                </a:cubicBezTo>
                <a:lnTo>
                  <a:pt x="109326" y="0"/>
                </a:lnTo>
                <a:lnTo>
                  <a:pt x="333511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5"/>
            </p:custDataLst>
          </p:nvPr>
        </p:nvSpPr>
        <p:spPr>
          <a:xfrm>
            <a:off x="8677967" y="0"/>
            <a:ext cx="2078355" cy="974725"/>
          </a:xfrm>
          <a:custGeom>
            <a:avLst/>
            <a:gdLst>
              <a:gd name="connisteX0" fmla="*/ 1603107 w 2078924"/>
              <a:gd name="connsiteY0" fmla="*/ 822566 h 974805"/>
              <a:gd name="connisteX1" fmla="*/ 2078924 w 2078924"/>
              <a:gd name="connsiteY1" fmla="*/ 0 h 974805"/>
              <a:gd name="connisteX2" fmla="*/ 1025024 w 2078924"/>
              <a:gd name="connsiteY2" fmla="*/ 0 h 974805"/>
              <a:gd name="connisteX3" fmla="*/ 34235 w 2078924"/>
              <a:gd name="connsiteY3" fmla="*/ 27 h 974805"/>
              <a:gd name="connisteX4" fmla="*/ 112260 w 2078924"/>
              <a:gd name="connsiteY4" fmla="*/ 313492 h 974805"/>
              <a:gd name="connisteX5" fmla="*/ 1186863 w 2078924"/>
              <a:gd name="connsiteY5" fmla="*/ 933913 h 974805"/>
              <a:gd name="connisteX6" fmla="*/ 1603107 w 2078924"/>
              <a:gd name="connsiteY6" fmla="*/ 822566 h 9748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078925" h="974805">
                <a:moveTo>
                  <a:pt x="1603108" y="822567"/>
                </a:moveTo>
                <a:lnTo>
                  <a:pt x="2078925" y="0"/>
                </a:lnTo>
                <a:lnTo>
                  <a:pt x="1025024" y="0"/>
                </a:lnTo>
                <a:lnTo>
                  <a:pt x="34235" y="27"/>
                </a:lnTo>
                <a:cubicBezTo>
                  <a:pt x="-33202" y="107753"/>
                  <a:pt x="2185" y="249942"/>
                  <a:pt x="112261" y="313493"/>
                </a:cubicBezTo>
                <a:lnTo>
                  <a:pt x="1186864" y="933913"/>
                </a:lnTo>
                <a:cubicBezTo>
                  <a:pt x="1332564" y="1018029"/>
                  <a:pt x="1518855" y="968194"/>
                  <a:pt x="1603108" y="822567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C:/Users/mingsheng111035/AppData/Local/Temp/figmazip/slide_d9c135ed2e17f6dd\datas\氛围图-6002&amp;64867.png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609600" y="1218565"/>
            <a:ext cx="3377565" cy="50292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9"/>
            </p:custDataLst>
          </p:nvPr>
        </p:nvSpPr>
        <p:spPr>
          <a:xfrm>
            <a:off x="3987799" y="1219197"/>
            <a:ext cx="7595235" cy="5029200"/>
          </a:xfrm>
          <a:custGeom>
            <a:avLst/>
            <a:gdLst>
              <a:gd name="connisteX0" fmla="*/ 0 w 7594604"/>
              <a:gd name="connsiteY0" fmla="*/ 0 h 5029200"/>
              <a:gd name="connisteX1" fmla="*/ 7391396 w 7594604"/>
              <a:gd name="connsiteY1" fmla="*/ 0 h 5029200"/>
              <a:gd name="connisteX2" fmla="*/ 7594604 w 7594604"/>
              <a:gd name="connsiteY2" fmla="*/ 203197 h 5029200"/>
              <a:gd name="connisteX3" fmla="*/ 7594604 w 7594604"/>
              <a:gd name="connsiteY3" fmla="*/ 4826002 h 5029200"/>
              <a:gd name="connisteX4" fmla="*/ 7391396 w 7594604"/>
              <a:gd name="connsiteY4" fmla="*/ 5029200 h 5029200"/>
              <a:gd name="connisteX5" fmla="*/ 0 w 7594604"/>
              <a:gd name="connsiteY5" fmla="*/ 5029200 h 5029200"/>
              <a:gd name="connisteX6" fmla="*/ 0 w 7594604"/>
              <a:gd name="connsiteY6" fmla="*/ 0 h 502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594604" h="5029200">
                <a:moveTo>
                  <a:pt x="0" y="0"/>
                </a:moveTo>
                <a:lnTo>
                  <a:pt x="7391397" y="0"/>
                </a:lnTo>
                <a:cubicBezTo>
                  <a:pt x="7503630" y="0"/>
                  <a:pt x="7594604" y="90974"/>
                  <a:pt x="7594604" y="203198"/>
                </a:cubicBezTo>
                <a:lnTo>
                  <a:pt x="7594604" y="4826002"/>
                </a:lnTo>
                <a:cubicBezTo>
                  <a:pt x="7594604" y="4938226"/>
                  <a:pt x="7503630" y="5029200"/>
                  <a:pt x="7391397" y="5029200"/>
                </a:cubicBezTo>
                <a:lnTo>
                  <a:pt x="0" y="5029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>
            <p:custDataLst>
              <p:tags r:id="rId10"/>
            </p:custDataLst>
          </p:nvPr>
        </p:nvSpPr>
        <p:spPr>
          <a:xfrm>
            <a:off x="2997202" y="2743200"/>
            <a:ext cx="1866900" cy="1866900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4"/>
            </p:custDataLst>
          </p:nvPr>
        </p:nvSpPr>
        <p:spPr>
          <a:xfrm>
            <a:off x="3397252" y="3014420"/>
            <a:ext cx="1206496" cy="1350688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9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5"/>
            </p:custDataLst>
          </p:nvPr>
        </p:nvSpPr>
        <p:spPr>
          <a:xfrm>
            <a:off x="5537204" y="3124203"/>
            <a:ext cx="4851404" cy="1219197"/>
          </a:xfrm>
          <a:noFill/>
        </p:spPr>
        <p:txBody>
          <a:bodyPr lIns="0" tIns="0" rIns="0" bIns="0" anchor="ctr">
            <a:noAutofit/>
          </a:bodyPr>
          <a:lstStyle>
            <a:lvl1pPr algn="l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mingsheng111035/AppData/Local/Temp/figmazip/slide_d7cbe41c20128d09\datas\氛围图-6002&amp;64892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7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6096000" cy="6858000"/>
          </a:xfrm>
          <a:custGeom>
            <a:avLst/>
            <a:gdLst>
              <a:gd name="connisteX0" fmla="*/ 0 w 6096003"/>
              <a:gd name="connsiteY0" fmla="*/ 0 h 6858000"/>
              <a:gd name="connisteX1" fmla="*/ 6096003 w 6096003"/>
              <a:gd name="connsiteY1" fmla="*/ 0 h 6858000"/>
              <a:gd name="connisteX2" fmla="*/ 4310060 w 6096003"/>
              <a:gd name="connsiteY2" fmla="*/ 6858000 h 6858000"/>
              <a:gd name="connisteX3" fmla="*/ 0 w 6096003"/>
              <a:gd name="connsiteY3" fmla="*/ 6858000 h 6858000"/>
              <a:gd name="connisteX4" fmla="*/ 0 w 6096003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096003" h="6858000">
                <a:moveTo>
                  <a:pt x="0" y="0"/>
                </a:moveTo>
                <a:lnTo>
                  <a:pt x="6096003" y="0"/>
                </a:lnTo>
                <a:lnTo>
                  <a:pt x="431006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9"/>
            </p:custDataLst>
          </p:nvPr>
        </p:nvSpPr>
        <p:spPr>
          <a:xfrm>
            <a:off x="0" y="4114772"/>
            <a:ext cx="3077210" cy="2743200"/>
          </a:xfrm>
          <a:custGeom>
            <a:avLst/>
            <a:gdLst>
              <a:gd name="connisteX0" fmla="*/ 2930487 w 3077358"/>
              <a:gd name="connsiteY0" fmla="*/ 1776020 h 2743209"/>
              <a:gd name="connisteX1" fmla="*/ 3036722 w 3077358"/>
              <a:gd name="connsiteY1" fmla="*/ 2188652 h 2743209"/>
              <a:gd name="connisteX2" fmla="*/ 2717770 w 3077358"/>
              <a:gd name="connsiteY2" fmla="*/ 2743209 h 2743209"/>
              <a:gd name="connisteX3" fmla="*/ 0 w 3077358"/>
              <a:gd name="connsiteY3" fmla="*/ 2743209 h 2743209"/>
              <a:gd name="connisteX4" fmla="*/ 0 w 3077358"/>
              <a:gd name="connsiteY4" fmla="*/ 0 h 2743209"/>
              <a:gd name="connisteX5" fmla="*/ 2930487 w 3077358"/>
              <a:gd name="connsiteY5" fmla="*/ 1776020 h 274320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77358" h="2743209">
                <a:moveTo>
                  <a:pt x="2930487" y="1776021"/>
                </a:moveTo>
                <a:cubicBezTo>
                  <a:pt x="3072119" y="1861856"/>
                  <a:pt x="3119302" y="2045092"/>
                  <a:pt x="3036722" y="2188653"/>
                </a:cubicBezTo>
                <a:lnTo>
                  <a:pt x="2717771" y="2743209"/>
                </a:lnTo>
                <a:lnTo>
                  <a:pt x="0" y="2743209"/>
                </a:lnTo>
                <a:lnTo>
                  <a:pt x="0" y="0"/>
                </a:lnTo>
                <a:lnTo>
                  <a:pt x="2930487" y="177602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0"/>
            </p:custDataLst>
          </p:nvPr>
        </p:nvSpPr>
        <p:spPr>
          <a:xfrm>
            <a:off x="0" y="4904412"/>
            <a:ext cx="2380615" cy="1953895"/>
          </a:xfrm>
          <a:custGeom>
            <a:avLst/>
            <a:gdLst>
              <a:gd name="connisteX0" fmla="*/ 0 w 2381125"/>
              <a:gd name="connsiteY0" fmla="*/ 99422 h 1953597"/>
              <a:gd name="connisteX1" fmla="*/ 0 w 2381125"/>
              <a:gd name="connsiteY1" fmla="*/ 1953588 h 1953597"/>
              <a:gd name="connisteX2" fmla="*/ 2133596 w 2381125"/>
              <a:gd name="connsiteY2" fmla="*/ 1953588 h 1953597"/>
              <a:gd name="connisteX3" fmla="*/ 2341001 w 2381125"/>
              <a:gd name="connsiteY3" fmla="*/ 1590150 h 1953597"/>
              <a:gd name="connisteX4" fmla="*/ 2228676 w 2381125"/>
              <a:gd name="connsiteY4" fmla="*/ 1175113 h 1953597"/>
              <a:gd name="connisteX5" fmla="*/ 231142 w 2381125"/>
              <a:gd name="connsiteY5" fmla="*/ 21845 h 1953597"/>
              <a:gd name="connisteX6" fmla="*/ 0 w 2381125"/>
              <a:gd name="connsiteY6" fmla="*/ 99422 h 1953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381125" h="1953597">
                <a:moveTo>
                  <a:pt x="0" y="99423"/>
                </a:moveTo>
                <a:lnTo>
                  <a:pt x="0" y="1953588"/>
                </a:lnTo>
                <a:lnTo>
                  <a:pt x="2133597" y="1953588"/>
                </a:lnTo>
                <a:lnTo>
                  <a:pt x="2341001" y="1590151"/>
                </a:lnTo>
                <a:cubicBezTo>
                  <a:pt x="2424138" y="1444469"/>
                  <a:pt x="2373938" y="1258982"/>
                  <a:pt x="2228676" y="1175114"/>
                </a:cubicBezTo>
                <a:lnTo>
                  <a:pt x="231142" y="21845"/>
                </a:lnTo>
                <a:cubicBezTo>
                  <a:pt x="146441" y="-27066"/>
                  <a:pt x="38048" y="9318"/>
                  <a:pt x="0" y="99423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0" y="5638803"/>
            <a:ext cx="1688465" cy="1219200"/>
          </a:xfrm>
          <a:custGeom>
            <a:avLst/>
            <a:gdLst>
              <a:gd name="connisteX0" fmla="*/ 1536932 w 1689097"/>
              <a:gd name="connsiteY0" fmla="*/ 625870 h 1219196"/>
              <a:gd name="connisteX1" fmla="*/ 1646706 w 1689097"/>
              <a:gd name="connsiteY1" fmla="*/ 1043842 h 1219196"/>
              <a:gd name="connisteX2" fmla="*/ 1542949 w 1689097"/>
              <a:gd name="connsiteY2" fmla="*/ 1219196 h 1219196"/>
              <a:gd name="connisteX3" fmla="*/ 0 w 1689097"/>
              <a:gd name="connsiteY3" fmla="*/ 1219196 h 1219196"/>
              <a:gd name="connisteX4" fmla="*/ 0 w 1689097"/>
              <a:gd name="connsiteY4" fmla="*/ 326230 h 1219196"/>
              <a:gd name="connisteX5" fmla="*/ 111291 w 1689097"/>
              <a:gd name="connsiteY5" fmla="*/ 145023 h 1219196"/>
              <a:gd name="connisteX6" fmla="*/ 522707 w 1689097"/>
              <a:gd name="connsiteY6" fmla="*/ 40773 h 1219196"/>
              <a:gd name="connisteX7" fmla="*/ 1536932 w 1689097"/>
              <a:gd name="connsiteY7" fmla="*/ 625870 h 1219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pathLst>
              <a:path w="1689098" h="1219197">
                <a:moveTo>
                  <a:pt x="1536933" y="625870"/>
                </a:moveTo>
                <a:cubicBezTo>
                  <a:pt x="1683511" y="710425"/>
                  <a:pt x="1732843" y="898261"/>
                  <a:pt x="1646706" y="1043842"/>
                </a:cubicBezTo>
                <a:lnTo>
                  <a:pt x="1542949" y="1219197"/>
                </a:lnTo>
                <a:lnTo>
                  <a:pt x="0" y="1219197"/>
                </a:lnTo>
                <a:lnTo>
                  <a:pt x="0" y="326230"/>
                </a:lnTo>
                <a:lnTo>
                  <a:pt x="111292" y="145024"/>
                </a:lnTo>
                <a:cubicBezTo>
                  <a:pt x="197520" y="4645"/>
                  <a:pt x="379951" y="-41587"/>
                  <a:pt x="522708" y="40773"/>
                </a:cubicBezTo>
                <a:lnTo>
                  <a:pt x="1536933" y="62587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3"/>
            </p:custDataLst>
          </p:nvPr>
        </p:nvSpPr>
        <p:spPr>
          <a:xfrm>
            <a:off x="6730999" y="2692396"/>
            <a:ext cx="4394204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4"/>
            </p:custDataLst>
          </p:nvPr>
        </p:nvSpPr>
        <p:spPr>
          <a:xfrm>
            <a:off x="6603998" y="3149596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04000"/>
              </a:lnSpc>
              <a:buNone/>
              <a:defRPr sz="6400" b="1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d046a9cafe27bae6\datas\氛围图-6002&amp;64484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8140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86.xml"/><Relationship Id="rId17" Type="http://schemas.openxmlformats.org/officeDocument/2006/relationships/tags" Target="../tags/tag85.xml"/><Relationship Id="rId16" Type="http://schemas.openxmlformats.org/officeDocument/2006/relationships/tags" Target="../tags/tag84.xml"/><Relationship Id="rId15" Type="http://schemas.openxmlformats.org/officeDocument/2006/relationships/tags" Target="../tags/tag83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image" Target="../media/image18.jpeg"/><Relationship Id="rId7" Type="http://schemas.openxmlformats.org/officeDocument/2006/relationships/tags" Target="../tags/tag195.xml"/><Relationship Id="rId6" Type="http://schemas.openxmlformats.org/officeDocument/2006/relationships/tags" Target="../tags/tag194.xml"/><Relationship Id="rId5" Type="http://schemas.openxmlformats.org/officeDocument/2006/relationships/image" Target="../media/image5.png"/><Relationship Id="rId4" Type="http://schemas.openxmlformats.org/officeDocument/2006/relationships/image" Target="../media/image17.jpeg"/><Relationship Id="rId3" Type="http://schemas.openxmlformats.org/officeDocument/2006/relationships/tags" Target="../tags/tag193.xml"/><Relationship Id="rId20" Type="http://schemas.openxmlformats.org/officeDocument/2006/relationships/slideLayout" Target="../slideLayouts/slideLayout17.xml"/><Relationship Id="rId2" Type="http://schemas.openxmlformats.org/officeDocument/2006/relationships/tags" Target="../tags/tag192.xml"/><Relationship Id="rId19" Type="http://schemas.openxmlformats.org/officeDocument/2006/relationships/tags" Target="../tags/tag205.xml"/><Relationship Id="rId18" Type="http://schemas.openxmlformats.org/officeDocument/2006/relationships/tags" Target="../tags/tag204.xml"/><Relationship Id="rId17" Type="http://schemas.openxmlformats.org/officeDocument/2006/relationships/tags" Target="../tags/tag203.xml"/><Relationship Id="rId16" Type="http://schemas.openxmlformats.org/officeDocument/2006/relationships/tags" Target="../tags/tag202.xml"/><Relationship Id="rId15" Type="http://schemas.openxmlformats.org/officeDocument/2006/relationships/tags" Target="../tags/tag201.xml"/><Relationship Id="rId14" Type="http://schemas.openxmlformats.org/officeDocument/2006/relationships/tags" Target="../tags/tag200.xml"/><Relationship Id="rId13" Type="http://schemas.openxmlformats.org/officeDocument/2006/relationships/image" Target="../media/image19.jpeg"/><Relationship Id="rId12" Type="http://schemas.openxmlformats.org/officeDocument/2006/relationships/tags" Target="../tags/tag199.xml"/><Relationship Id="rId11" Type="http://schemas.openxmlformats.org/officeDocument/2006/relationships/tags" Target="../tags/tag198.xml"/><Relationship Id="rId10" Type="http://schemas.openxmlformats.org/officeDocument/2006/relationships/tags" Target="../tags/tag197.xml"/><Relationship Id="rId1" Type="http://schemas.openxmlformats.org/officeDocument/2006/relationships/tags" Target="../tags/tag19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tags" Target="../tags/tag213.xml"/><Relationship Id="rId7" Type="http://schemas.openxmlformats.org/officeDocument/2006/relationships/tags" Target="../tags/tag212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215.xml"/><Relationship Id="rId11" Type="http://schemas.openxmlformats.org/officeDocument/2006/relationships/image" Target="../media/image5.png"/><Relationship Id="rId10" Type="http://schemas.openxmlformats.org/officeDocument/2006/relationships/image" Target="../media/image20.jpeg"/><Relationship Id="rId1" Type="http://schemas.openxmlformats.org/officeDocument/2006/relationships/tags" Target="../tags/tag20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tags" Target="../tags/tag223.xml"/><Relationship Id="rId7" Type="http://schemas.openxmlformats.org/officeDocument/2006/relationships/tags" Target="../tags/tag222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31.xml"/><Relationship Id="rId17" Type="http://schemas.openxmlformats.org/officeDocument/2006/relationships/image" Target="../media/image5.png"/><Relationship Id="rId16" Type="http://schemas.openxmlformats.org/officeDocument/2006/relationships/image" Target="../media/image21.jpeg"/><Relationship Id="rId15" Type="http://schemas.openxmlformats.org/officeDocument/2006/relationships/tags" Target="../tags/tag230.xml"/><Relationship Id="rId14" Type="http://schemas.openxmlformats.org/officeDocument/2006/relationships/tags" Target="../tags/tag229.xml"/><Relationship Id="rId13" Type="http://schemas.openxmlformats.org/officeDocument/2006/relationships/tags" Target="../tags/tag228.xml"/><Relationship Id="rId12" Type="http://schemas.openxmlformats.org/officeDocument/2006/relationships/tags" Target="../tags/tag227.xml"/><Relationship Id="rId11" Type="http://schemas.openxmlformats.org/officeDocument/2006/relationships/tags" Target="../tags/tag226.xml"/><Relationship Id="rId10" Type="http://schemas.openxmlformats.org/officeDocument/2006/relationships/tags" Target="../tags/tag225.xml"/><Relationship Id="rId1" Type="http://schemas.openxmlformats.org/officeDocument/2006/relationships/tags" Target="../tags/tag21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34.xml"/><Relationship Id="rId2" Type="http://schemas.openxmlformats.org/officeDocument/2006/relationships/tags" Target="../tags/tag233.xml"/><Relationship Id="rId1" Type="http://schemas.openxmlformats.org/officeDocument/2006/relationships/tags" Target="../tags/tag23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41.xml"/><Relationship Id="rId8" Type="http://schemas.openxmlformats.org/officeDocument/2006/relationships/tags" Target="../tags/tag240.xml"/><Relationship Id="rId7" Type="http://schemas.openxmlformats.org/officeDocument/2006/relationships/tags" Target="../tags/tag239.xml"/><Relationship Id="rId6" Type="http://schemas.openxmlformats.org/officeDocument/2006/relationships/tags" Target="../tags/tag238.xml"/><Relationship Id="rId5" Type="http://schemas.openxmlformats.org/officeDocument/2006/relationships/tags" Target="../tags/tag237.xml"/><Relationship Id="rId4" Type="http://schemas.openxmlformats.org/officeDocument/2006/relationships/tags" Target="../tags/tag236.xml"/><Relationship Id="rId3" Type="http://schemas.openxmlformats.org/officeDocument/2006/relationships/image" Target="C:/Users/mingsheng111035/AppData/Local/Temp/figmazip/slide_1c9406d06e06ee37\datas\&#27675;&#22260;&#22270;-6002&amp;180299.png" TargetMode="External"/><Relationship Id="rId2" Type="http://schemas.openxmlformats.org/officeDocument/2006/relationships/image" Target="../media/image3.pn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46.xml"/><Relationship Id="rId16" Type="http://schemas.openxmlformats.org/officeDocument/2006/relationships/tags" Target="../tags/tag245.xml"/><Relationship Id="rId15" Type="http://schemas.openxmlformats.org/officeDocument/2006/relationships/tags" Target="../tags/tag244.xml"/><Relationship Id="rId14" Type="http://schemas.openxmlformats.org/officeDocument/2006/relationships/image" Target="../media/image23.jpeg"/><Relationship Id="rId13" Type="http://schemas.openxmlformats.org/officeDocument/2006/relationships/tags" Target="../tags/tag243.xml"/><Relationship Id="rId12" Type="http://schemas.openxmlformats.org/officeDocument/2006/relationships/tags" Target="../tags/tag242.xml"/><Relationship Id="rId11" Type="http://schemas.openxmlformats.org/officeDocument/2006/relationships/image" Target="../media/image5.png"/><Relationship Id="rId10" Type="http://schemas.openxmlformats.org/officeDocument/2006/relationships/image" Target="../media/image22.jpeg"/><Relationship Id="rId1" Type="http://schemas.openxmlformats.org/officeDocument/2006/relationships/tags" Target="../tags/tag23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52.xml"/><Relationship Id="rId8" Type="http://schemas.openxmlformats.org/officeDocument/2006/relationships/image" Target="C:/Users/mingsheng111035/AppData/Local/Temp/figmazip/slide_dec095ad4bf6767e\datas\earth-6002&amp;87289.svg" TargetMode="External"/><Relationship Id="rId7" Type="http://schemas.openxmlformats.org/officeDocument/2006/relationships/image" Target="../media/image25.svg"/><Relationship Id="rId6" Type="http://schemas.openxmlformats.org/officeDocument/2006/relationships/image" Target="../media/image24.png"/><Relationship Id="rId5" Type="http://schemas.openxmlformats.org/officeDocument/2006/relationships/tags" Target="../tags/tag251.xml"/><Relationship Id="rId4" Type="http://schemas.openxmlformats.org/officeDocument/2006/relationships/tags" Target="../tags/tag250.xml"/><Relationship Id="rId33" Type="http://schemas.openxmlformats.org/officeDocument/2006/relationships/slideLayout" Target="../slideLayouts/slideLayout17.xml"/><Relationship Id="rId32" Type="http://schemas.openxmlformats.org/officeDocument/2006/relationships/tags" Target="../tags/tag266.xml"/><Relationship Id="rId31" Type="http://schemas.openxmlformats.org/officeDocument/2006/relationships/tags" Target="../tags/tag265.xml"/><Relationship Id="rId30" Type="http://schemas.openxmlformats.org/officeDocument/2006/relationships/tags" Target="../tags/tag264.xml"/><Relationship Id="rId3" Type="http://schemas.openxmlformats.org/officeDocument/2006/relationships/tags" Target="../tags/tag249.xml"/><Relationship Id="rId29" Type="http://schemas.openxmlformats.org/officeDocument/2006/relationships/image" Target="C:/Users/mingsheng111035/AppData/Local/Temp/figmazip/slide_dec095ad4bf6767e\datas\earth-6002&amp;87389.svg" TargetMode="External"/><Relationship Id="rId28" Type="http://schemas.openxmlformats.org/officeDocument/2006/relationships/image" Target="../media/image31.svg"/><Relationship Id="rId27" Type="http://schemas.openxmlformats.org/officeDocument/2006/relationships/image" Target="../media/image30.png"/><Relationship Id="rId26" Type="http://schemas.openxmlformats.org/officeDocument/2006/relationships/tags" Target="../tags/tag263.xml"/><Relationship Id="rId25" Type="http://schemas.openxmlformats.org/officeDocument/2006/relationships/tags" Target="../tags/tag262.xml"/><Relationship Id="rId24" Type="http://schemas.openxmlformats.org/officeDocument/2006/relationships/tags" Target="../tags/tag261.xml"/><Relationship Id="rId23" Type="http://schemas.openxmlformats.org/officeDocument/2006/relationships/tags" Target="../tags/tag260.xml"/><Relationship Id="rId22" Type="http://schemas.openxmlformats.org/officeDocument/2006/relationships/image" Target="C:/Users/mingsheng111035/AppData/Local/Temp/figmazip/slide_dec095ad4bf6767e\datas\earth-6002&amp;87361.svg" TargetMode="External"/><Relationship Id="rId21" Type="http://schemas.openxmlformats.org/officeDocument/2006/relationships/image" Target="../media/image29.svg"/><Relationship Id="rId20" Type="http://schemas.openxmlformats.org/officeDocument/2006/relationships/image" Target="../media/image28.png"/><Relationship Id="rId2" Type="http://schemas.openxmlformats.org/officeDocument/2006/relationships/tags" Target="../tags/tag248.xml"/><Relationship Id="rId19" Type="http://schemas.openxmlformats.org/officeDocument/2006/relationships/tags" Target="../tags/tag259.xml"/><Relationship Id="rId18" Type="http://schemas.openxmlformats.org/officeDocument/2006/relationships/tags" Target="../tags/tag258.xml"/><Relationship Id="rId17" Type="http://schemas.openxmlformats.org/officeDocument/2006/relationships/tags" Target="../tags/tag257.xml"/><Relationship Id="rId16" Type="http://schemas.openxmlformats.org/officeDocument/2006/relationships/tags" Target="../tags/tag256.xml"/><Relationship Id="rId15" Type="http://schemas.openxmlformats.org/officeDocument/2006/relationships/image" Target="C:/Users/mingsheng111035/AppData/Local/Temp/figmazip/slide_dec095ad4bf6767e\datas\earth-6002&amp;87317.svg" TargetMode="External"/><Relationship Id="rId14" Type="http://schemas.openxmlformats.org/officeDocument/2006/relationships/image" Target="../media/image27.svg"/><Relationship Id="rId13" Type="http://schemas.openxmlformats.org/officeDocument/2006/relationships/image" Target="../media/image26.png"/><Relationship Id="rId12" Type="http://schemas.openxmlformats.org/officeDocument/2006/relationships/tags" Target="../tags/tag255.xml"/><Relationship Id="rId11" Type="http://schemas.openxmlformats.org/officeDocument/2006/relationships/tags" Target="../tags/tag254.xml"/><Relationship Id="rId10" Type="http://schemas.openxmlformats.org/officeDocument/2006/relationships/tags" Target="../tags/tag253.xml"/><Relationship Id="rId1" Type="http://schemas.openxmlformats.org/officeDocument/2006/relationships/tags" Target="../tags/tag24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71.xml"/><Relationship Id="rId8" Type="http://schemas.openxmlformats.org/officeDocument/2006/relationships/image" Target="../media/image5.png"/><Relationship Id="rId7" Type="http://schemas.openxmlformats.org/officeDocument/2006/relationships/image" Target="../media/image32.jpeg"/><Relationship Id="rId6" Type="http://schemas.openxmlformats.org/officeDocument/2006/relationships/tags" Target="../tags/tag270.xml"/><Relationship Id="rId5" Type="http://schemas.openxmlformats.org/officeDocument/2006/relationships/tags" Target="../tags/tag269.xml"/><Relationship Id="rId4" Type="http://schemas.openxmlformats.org/officeDocument/2006/relationships/tags" Target="../tags/tag268.xml"/><Relationship Id="rId3" Type="http://schemas.openxmlformats.org/officeDocument/2006/relationships/image" Target="C:/Users/mingsheng111035/AppData/Local/Temp/figmazip/slide_2f72f4732087a480\datas\&#27675;&#22260;&#22270;-6002&amp;396366.png" TargetMode="Externa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276.xml"/><Relationship Id="rId13" Type="http://schemas.openxmlformats.org/officeDocument/2006/relationships/tags" Target="../tags/tag275.xml"/><Relationship Id="rId12" Type="http://schemas.openxmlformats.org/officeDocument/2006/relationships/tags" Target="../tags/tag274.xml"/><Relationship Id="rId11" Type="http://schemas.openxmlformats.org/officeDocument/2006/relationships/tags" Target="../tags/tag273.xml"/><Relationship Id="rId10" Type="http://schemas.openxmlformats.org/officeDocument/2006/relationships/tags" Target="../tags/tag272.xml"/><Relationship Id="rId1" Type="http://schemas.openxmlformats.org/officeDocument/2006/relationships/tags" Target="../tags/tag26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33.jpeg"/><Relationship Id="rId7" Type="http://schemas.openxmlformats.org/officeDocument/2006/relationships/tags" Target="../tags/tag283.xml"/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3" Type="http://schemas.openxmlformats.org/officeDocument/2006/relationships/tags" Target="../tags/tag279.xml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294.xml"/><Relationship Id="rId21" Type="http://schemas.openxmlformats.org/officeDocument/2006/relationships/tags" Target="../tags/tag293.xml"/><Relationship Id="rId20" Type="http://schemas.openxmlformats.org/officeDocument/2006/relationships/tags" Target="../tags/tag292.xml"/><Relationship Id="rId2" Type="http://schemas.openxmlformats.org/officeDocument/2006/relationships/tags" Target="../tags/tag278.xml"/><Relationship Id="rId19" Type="http://schemas.openxmlformats.org/officeDocument/2006/relationships/tags" Target="../tags/tag291.xml"/><Relationship Id="rId18" Type="http://schemas.openxmlformats.org/officeDocument/2006/relationships/tags" Target="../tags/tag290.xml"/><Relationship Id="rId17" Type="http://schemas.openxmlformats.org/officeDocument/2006/relationships/image" Target="../media/image35.jpeg"/><Relationship Id="rId16" Type="http://schemas.openxmlformats.org/officeDocument/2006/relationships/tags" Target="../tags/tag289.xml"/><Relationship Id="rId15" Type="http://schemas.openxmlformats.org/officeDocument/2006/relationships/tags" Target="../tags/tag288.xml"/><Relationship Id="rId14" Type="http://schemas.openxmlformats.org/officeDocument/2006/relationships/tags" Target="../tags/tag287.xml"/><Relationship Id="rId13" Type="http://schemas.openxmlformats.org/officeDocument/2006/relationships/tags" Target="../tags/tag286.xml"/><Relationship Id="rId12" Type="http://schemas.openxmlformats.org/officeDocument/2006/relationships/image" Target="../media/image34.jpeg"/><Relationship Id="rId11" Type="http://schemas.openxmlformats.org/officeDocument/2006/relationships/tags" Target="../tags/tag285.xml"/><Relationship Id="rId10" Type="http://schemas.openxmlformats.org/officeDocument/2006/relationships/tags" Target="../tags/tag284.xml"/><Relationship Id="rId1" Type="http://schemas.openxmlformats.org/officeDocument/2006/relationships/tags" Target="../tags/tag27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" Type="http://schemas.openxmlformats.org/officeDocument/2006/relationships/tags" Target="../tags/tag29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04.xml"/><Relationship Id="rId8" Type="http://schemas.openxmlformats.org/officeDocument/2006/relationships/tags" Target="../tags/tag303.xml"/><Relationship Id="rId7" Type="http://schemas.openxmlformats.org/officeDocument/2006/relationships/tags" Target="../tags/tag302.xml"/><Relationship Id="rId6" Type="http://schemas.openxmlformats.org/officeDocument/2006/relationships/tags" Target="../tags/tag301.xml"/><Relationship Id="rId5" Type="http://schemas.openxmlformats.org/officeDocument/2006/relationships/tags" Target="../tags/tag300.xml"/><Relationship Id="rId4" Type="http://schemas.openxmlformats.org/officeDocument/2006/relationships/tags" Target="../tags/tag299.xml"/><Relationship Id="rId3" Type="http://schemas.openxmlformats.org/officeDocument/2006/relationships/image" Target="../media/image5.png"/><Relationship Id="rId2" Type="http://schemas.openxmlformats.org/officeDocument/2006/relationships/image" Target="../media/image36.jpeg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309.xml"/><Relationship Id="rId13" Type="http://schemas.openxmlformats.org/officeDocument/2006/relationships/tags" Target="../tags/tag308.xml"/><Relationship Id="rId12" Type="http://schemas.openxmlformats.org/officeDocument/2006/relationships/tags" Target="../tags/tag307.xml"/><Relationship Id="rId11" Type="http://schemas.openxmlformats.org/officeDocument/2006/relationships/tags" Target="../tags/tag306.xml"/><Relationship Id="rId10" Type="http://schemas.openxmlformats.org/officeDocument/2006/relationships/tags" Target="../tags/tag305.xml"/><Relationship Id="rId1" Type="http://schemas.openxmlformats.org/officeDocument/2006/relationships/tags" Target="../tags/tag29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9" Type="http://schemas.openxmlformats.org/officeDocument/2006/relationships/slideLayout" Target="../slideLayouts/slideLayout23.xml"/><Relationship Id="rId18" Type="http://schemas.openxmlformats.org/officeDocument/2006/relationships/tags" Target="../tags/tag106.xml"/><Relationship Id="rId17" Type="http://schemas.openxmlformats.org/officeDocument/2006/relationships/tags" Target="../tags/tag105.xml"/><Relationship Id="rId16" Type="http://schemas.openxmlformats.org/officeDocument/2006/relationships/tags" Target="../tags/tag104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tags" Target="../tags/tag89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svg"/><Relationship Id="rId8" Type="http://schemas.openxmlformats.org/officeDocument/2006/relationships/image" Target="../media/image24.png"/><Relationship Id="rId7" Type="http://schemas.openxmlformats.org/officeDocument/2006/relationships/tags" Target="../tags/tag314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38" Type="http://schemas.openxmlformats.org/officeDocument/2006/relationships/slideLayout" Target="../slideLayouts/slideLayout17.xml"/><Relationship Id="rId37" Type="http://schemas.openxmlformats.org/officeDocument/2006/relationships/tags" Target="../tags/tag332.xml"/><Relationship Id="rId36" Type="http://schemas.openxmlformats.org/officeDocument/2006/relationships/tags" Target="../tags/tag331.xml"/><Relationship Id="rId35" Type="http://schemas.openxmlformats.org/officeDocument/2006/relationships/tags" Target="../tags/tag330.xml"/><Relationship Id="rId34" Type="http://schemas.openxmlformats.org/officeDocument/2006/relationships/tags" Target="../tags/tag329.xml"/><Relationship Id="rId33" Type="http://schemas.openxmlformats.org/officeDocument/2006/relationships/image" Target="C:/Users/mingsheng111035/AppData/Local/Temp/figmazip/slide_2065243d0c082927\datas\earth-6002&amp;148353.svg" TargetMode="External"/><Relationship Id="rId32" Type="http://schemas.openxmlformats.org/officeDocument/2006/relationships/image" Target="../media/image31.svg"/><Relationship Id="rId31" Type="http://schemas.openxmlformats.org/officeDocument/2006/relationships/image" Target="../media/image30.png"/><Relationship Id="rId30" Type="http://schemas.openxmlformats.org/officeDocument/2006/relationships/tags" Target="../tags/tag328.xml"/><Relationship Id="rId3" Type="http://schemas.openxmlformats.org/officeDocument/2006/relationships/image" Target="C:/Users/mingsheng111035/AppData/Local/Temp/figmazip/slide_2065243d0c082927\datas\&#27675;&#22260;&#22270;-6002&amp;148186.png" TargetMode="External"/><Relationship Id="rId29" Type="http://schemas.openxmlformats.org/officeDocument/2006/relationships/tags" Target="../tags/tag327.xml"/><Relationship Id="rId28" Type="http://schemas.openxmlformats.org/officeDocument/2006/relationships/tags" Target="../tags/tag326.xml"/><Relationship Id="rId27" Type="http://schemas.openxmlformats.org/officeDocument/2006/relationships/tags" Target="../tags/tag325.xml"/><Relationship Id="rId26" Type="http://schemas.openxmlformats.org/officeDocument/2006/relationships/tags" Target="../tags/tag324.xml"/><Relationship Id="rId25" Type="http://schemas.openxmlformats.org/officeDocument/2006/relationships/image" Target="C:/Users/mingsheng111035/AppData/Local/Temp/figmazip/slide_2065243d0c082927\datas\earth-6002&amp;148321.svg" TargetMode="External"/><Relationship Id="rId24" Type="http://schemas.openxmlformats.org/officeDocument/2006/relationships/image" Target="../media/image40.svg"/><Relationship Id="rId23" Type="http://schemas.openxmlformats.org/officeDocument/2006/relationships/image" Target="../media/image39.png"/><Relationship Id="rId22" Type="http://schemas.openxmlformats.org/officeDocument/2006/relationships/tags" Target="../tags/tag323.xml"/><Relationship Id="rId21" Type="http://schemas.openxmlformats.org/officeDocument/2006/relationships/tags" Target="../tags/tag322.xml"/><Relationship Id="rId20" Type="http://schemas.openxmlformats.org/officeDocument/2006/relationships/tags" Target="../tags/tag321.xml"/><Relationship Id="rId2" Type="http://schemas.openxmlformats.org/officeDocument/2006/relationships/image" Target="../media/image6.png"/><Relationship Id="rId19" Type="http://schemas.openxmlformats.org/officeDocument/2006/relationships/tags" Target="../tags/tag320.xml"/><Relationship Id="rId18" Type="http://schemas.openxmlformats.org/officeDocument/2006/relationships/tags" Target="../tags/tag319.xml"/><Relationship Id="rId17" Type="http://schemas.openxmlformats.org/officeDocument/2006/relationships/image" Target="C:/Users/mingsheng111035/AppData/Local/Temp/figmazip/slide_2065243d0c082927\datas\earth-6002&amp;148269.svg" TargetMode="External"/><Relationship Id="rId16" Type="http://schemas.openxmlformats.org/officeDocument/2006/relationships/image" Target="../media/image38.svg"/><Relationship Id="rId15" Type="http://schemas.openxmlformats.org/officeDocument/2006/relationships/image" Target="../media/image37.png"/><Relationship Id="rId14" Type="http://schemas.openxmlformats.org/officeDocument/2006/relationships/tags" Target="../tags/tag318.xml"/><Relationship Id="rId13" Type="http://schemas.openxmlformats.org/officeDocument/2006/relationships/tags" Target="../tags/tag317.xml"/><Relationship Id="rId12" Type="http://schemas.openxmlformats.org/officeDocument/2006/relationships/tags" Target="../tags/tag316.xml"/><Relationship Id="rId11" Type="http://schemas.openxmlformats.org/officeDocument/2006/relationships/tags" Target="../tags/tag315.xml"/><Relationship Id="rId10" Type="http://schemas.openxmlformats.org/officeDocument/2006/relationships/image" Target="C:/Users/mingsheng111035/AppData/Local/Temp/figmazip/slide_2065243d0c082927\datas\earth-6002&amp;148237.svg" TargetMode="External"/><Relationship Id="rId1" Type="http://schemas.openxmlformats.org/officeDocument/2006/relationships/tags" Target="../tags/tag310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39.xml"/><Relationship Id="rId8" Type="http://schemas.openxmlformats.org/officeDocument/2006/relationships/tags" Target="../tags/tag338.xml"/><Relationship Id="rId7" Type="http://schemas.openxmlformats.org/officeDocument/2006/relationships/tags" Target="../tags/tag337.xml"/><Relationship Id="rId6" Type="http://schemas.openxmlformats.org/officeDocument/2006/relationships/tags" Target="../tags/tag336.xml"/><Relationship Id="rId5" Type="http://schemas.openxmlformats.org/officeDocument/2006/relationships/tags" Target="../tags/tag335.xml"/><Relationship Id="rId4" Type="http://schemas.openxmlformats.org/officeDocument/2006/relationships/tags" Target="../tags/tag334.xml"/><Relationship Id="rId3" Type="http://schemas.openxmlformats.org/officeDocument/2006/relationships/image" Target="C:/Users/mingsheng111035/AppData/Local/Temp/figmazip/slide_b345140b477e0b70\datas\&#27675;&#22260;&#22270;-6002&amp;171097.png" TargetMode="External"/><Relationship Id="rId2" Type="http://schemas.openxmlformats.org/officeDocument/2006/relationships/image" Target="../media/image6.png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345.xml"/><Relationship Id="rId14" Type="http://schemas.openxmlformats.org/officeDocument/2006/relationships/tags" Target="../tags/tag344.xml"/><Relationship Id="rId13" Type="http://schemas.openxmlformats.org/officeDocument/2006/relationships/tags" Target="../tags/tag343.xml"/><Relationship Id="rId12" Type="http://schemas.openxmlformats.org/officeDocument/2006/relationships/tags" Target="../tags/tag342.xml"/><Relationship Id="rId11" Type="http://schemas.openxmlformats.org/officeDocument/2006/relationships/tags" Target="../tags/tag341.xml"/><Relationship Id="rId10" Type="http://schemas.openxmlformats.org/officeDocument/2006/relationships/tags" Target="../tags/tag340.xml"/><Relationship Id="rId1" Type="http://schemas.openxmlformats.org/officeDocument/2006/relationships/tags" Target="../tags/tag33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54.xml"/><Relationship Id="rId8" Type="http://schemas.openxmlformats.org/officeDocument/2006/relationships/tags" Target="../tags/tag353.xml"/><Relationship Id="rId7" Type="http://schemas.openxmlformats.org/officeDocument/2006/relationships/tags" Target="../tags/tag352.xml"/><Relationship Id="rId6" Type="http://schemas.openxmlformats.org/officeDocument/2006/relationships/tags" Target="../tags/tag351.xml"/><Relationship Id="rId5" Type="http://schemas.openxmlformats.org/officeDocument/2006/relationships/tags" Target="../tags/tag350.xml"/><Relationship Id="rId4" Type="http://schemas.openxmlformats.org/officeDocument/2006/relationships/tags" Target="../tags/tag349.xml"/><Relationship Id="rId3" Type="http://schemas.openxmlformats.org/officeDocument/2006/relationships/tags" Target="../tags/tag348.xml"/><Relationship Id="rId2" Type="http://schemas.openxmlformats.org/officeDocument/2006/relationships/tags" Target="../tags/tag347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361.xml"/><Relationship Id="rId17" Type="http://schemas.openxmlformats.org/officeDocument/2006/relationships/tags" Target="../tags/tag360.xml"/><Relationship Id="rId16" Type="http://schemas.openxmlformats.org/officeDocument/2006/relationships/image" Target="../media/image5.png"/><Relationship Id="rId15" Type="http://schemas.openxmlformats.org/officeDocument/2006/relationships/image" Target="../media/image41.jpeg"/><Relationship Id="rId14" Type="http://schemas.openxmlformats.org/officeDocument/2006/relationships/tags" Target="../tags/tag359.xml"/><Relationship Id="rId13" Type="http://schemas.openxmlformats.org/officeDocument/2006/relationships/tags" Target="../tags/tag358.xml"/><Relationship Id="rId12" Type="http://schemas.openxmlformats.org/officeDocument/2006/relationships/tags" Target="../tags/tag357.xml"/><Relationship Id="rId11" Type="http://schemas.openxmlformats.org/officeDocument/2006/relationships/tags" Target="../tags/tag356.xml"/><Relationship Id="rId10" Type="http://schemas.openxmlformats.org/officeDocument/2006/relationships/tags" Target="../tags/tag355.xml"/><Relationship Id="rId1" Type="http://schemas.openxmlformats.org/officeDocument/2006/relationships/tags" Target="../tags/tag346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64.xml"/><Relationship Id="rId2" Type="http://schemas.openxmlformats.org/officeDocument/2006/relationships/tags" Target="../tags/tag363.xml"/><Relationship Id="rId1" Type="http://schemas.openxmlformats.org/officeDocument/2006/relationships/tags" Target="../tags/tag362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jpeg"/><Relationship Id="rId8" Type="http://schemas.openxmlformats.org/officeDocument/2006/relationships/tags" Target="../tags/tag372.xml"/><Relationship Id="rId7" Type="http://schemas.openxmlformats.org/officeDocument/2006/relationships/tags" Target="../tags/tag371.xml"/><Relationship Id="rId6" Type="http://schemas.openxmlformats.org/officeDocument/2006/relationships/tags" Target="../tags/tag370.xml"/><Relationship Id="rId5" Type="http://schemas.openxmlformats.org/officeDocument/2006/relationships/tags" Target="../tags/tag369.xml"/><Relationship Id="rId4" Type="http://schemas.openxmlformats.org/officeDocument/2006/relationships/tags" Target="../tags/tag368.xml"/><Relationship Id="rId3" Type="http://schemas.openxmlformats.org/officeDocument/2006/relationships/tags" Target="../tags/tag367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383.xml"/><Relationship Id="rId22" Type="http://schemas.openxmlformats.org/officeDocument/2006/relationships/tags" Target="../tags/tag382.xml"/><Relationship Id="rId21" Type="http://schemas.openxmlformats.org/officeDocument/2006/relationships/tags" Target="../tags/tag381.xml"/><Relationship Id="rId20" Type="http://schemas.openxmlformats.org/officeDocument/2006/relationships/tags" Target="../tags/tag380.xml"/><Relationship Id="rId2" Type="http://schemas.openxmlformats.org/officeDocument/2006/relationships/tags" Target="../tags/tag366.xml"/><Relationship Id="rId19" Type="http://schemas.openxmlformats.org/officeDocument/2006/relationships/tags" Target="../tags/tag379.xml"/><Relationship Id="rId18" Type="http://schemas.openxmlformats.org/officeDocument/2006/relationships/image" Target="../media/image44.jpeg"/><Relationship Id="rId17" Type="http://schemas.openxmlformats.org/officeDocument/2006/relationships/tags" Target="../tags/tag378.xml"/><Relationship Id="rId16" Type="http://schemas.openxmlformats.org/officeDocument/2006/relationships/tags" Target="../tags/tag377.xml"/><Relationship Id="rId15" Type="http://schemas.openxmlformats.org/officeDocument/2006/relationships/tags" Target="../tags/tag376.xml"/><Relationship Id="rId14" Type="http://schemas.openxmlformats.org/officeDocument/2006/relationships/tags" Target="../tags/tag375.xml"/><Relationship Id="rId13" Type="http://schemas.openxmlformats.org/officeDocument/2006/relationships/image" Target="../media/image43.jpeg"/><Relationship Id="rId12" Type="http://schemas.openxmlformats.org/officeDocument/2006/relationships/tags" Target="../tags/tag374.xml"/><Relationship Id="rId11" Type="http://schemas.openxmlformats.org/officeDocument/2006/relationships/tags" Target="../tags/tag373.xml"/><Relationship Id="rId10" Type="http://schemas.openxmlformats.org/officeDocument/2006/relationships/image" Target="../media/image5.png"/><Relationship Id="rId1" Type="http://schemas.openxmlformats.org/officeDocument/2006/relationships/tags" Target="../tags/tag365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390.xml"/><Relationship Id="rId8" Type="http://schemas.openxmlformats.org/officeDocument/2006/relationships/tags" Target="../tags/tag389.xml"/><Relationship Id="rId7" Type="http://schemas.openxmlformats.org/officeDocument/2006/relationships/image" Target="../media/image5.png"/><Relationship Id="rId6" Type="http://schemas.openxmlformats.org/officeDocument/2006/relationships/image" Target="../media/image45.jpeg"/><Relationship Id="rId5" Type="http://schemas.openxmlformats.org/officeDocument/2006/relationships/tags" Target="../tags/tag388.xml"/><Relationship Id="rId4" Type="http://schemas.openxmlformats.org/officeDocument/2006/relationships/tags" Target="../tags/tag387.xml"/><Relationship Id="rId3" Type="http://schemas.openxmlformats.org/officeDocument/2006/relationships/tags" Target="../tags/tag386.xml"/><Relationship Id="rId2" Type="http://schemas.openxmlformats.org/officeDocument/2006/relationships/tags" Target="../tags/tag385.xml"/><Relationship Id="rId14" Type="http://schemas.openxmlformats.org/officeDocument/2006/relationships/slideLayout" Target="../slideLayouts/slideLayout17.xml"/><Relationship Id="rId13" Type="http://schemas.openxmlformats.org/officeDocument/2006/relationships/tags" Target="../tags/tag394.xml"/><Relationship Id="rId12" Type="http://schemas.openxmlformats.org/officeDocument/2006/relationships/tags" Target="../tags/tag393.xml"/><Relationship Id="rId11" Type="http://schemas.openxmlformats.org/officeDocument/2006/relationships/tags" Target="../tags/tag392.xml"/><Relationship Id="rId10" Type="http://schemas.openxmlformats.org/officeDocument/2006/relationships/tags" Target="../tags/tag391.xml"/><Relationship Id="rId1" Type="http://schemas.openxmlformats.org/officeDocument/2006/relationships/tags" Target="../tags/tag384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403.xml"/><Relationship Id="rId8" Type="http://schemas.openxmlformats.org/officeDocument/2006/relationships/tags" Target="../tags/tag402.xml"/><Relationship Id="rId7" Type="http://schemas.openxmlformats.org/officeDocument/2006/relationships/tags" Target="../tags/tag401.xml"/><Relationship Id="rId6" Type="http://schemas.openxmlformats.org/officeDocument/2006/relationships/tags" Target="../tags/tag400.xml"/><Relationship Id="rId5" Type="http://schemas.openxmlformats.org/officeDocument/2006/relationships/tags" Target="../tags/tag399.xml"/><Relationship Id="rId4" Type="http://schemas.openxmlformats.org/officeDocument/2006/relationships/tags" Target="../tags/tag398.xml"/><Relationship Id="rId3" Type="http://schemas.openxmlformats.org/officeDocument/2006/relationships/tags" Target="../tags/tag397.xml"/><Relationship Id="rId2" Type="http://schemas.openxmlformats.org/officeDocument/2006/relationships/tags" Target="../tags/tag396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406.xml"/><Relationship Id="rId13" Type="http://schemas.openxmlformats.org/officeDocument/2006/relationships/image" Target="../media/image5.png"/><Relationship Id="rId12" Type="http://schemas.openxmlformats.org/officeDocument/2006/relationships/image" Target="../media/image46.jpeg"/><Relationship Id="rId11" Type="http://schemas.openxmlformats.org/officeDocument/2006/relationships/tags" Target="../tags/tag405.xml"/><Relationship Id="rId10" Type="http://schemas.openxmlformats.org/officeDocument/2006/relationships/tags" Target="../tags/tag404.xml"/><Relationship Id="rId1" Type="http://schemas.openxmlformats.org/officeDocument/2006/relationships/tags" Target="../tags/tag395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409.xml"/><Relationship Id="rId2" Type="http://schemas.openxmlformats.org/officeDocument/2006/relationships/tags" Target="../tags/tag408.xml"/><Relationship Id="rId1" Type="http://schemas.openxmlformats.org/officeDocument/2006/relationships/tags" Target="../tags/tag40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image" Target="../media/image5.png"/><Relationship Id="rId6" Type="http://schemas.openxmlformats.org/officeDocument/2006/relationships/image" Target="../media/image4.jpeg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25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tags" Target="../tags/tag11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image" Target="C:/Users/mingsheng111035/AppData/Local/Temp/figmazip/slide_2d92f96d3fc221cc\datas\&#27675;&#22260;&#22270;-6002&amp;102243.png" TargetMode="External"/><Relationship Id="rId2" Type="http://schemas.openxmlformats.org/officeDocument/2006/relationships/image" Target="../media/image6.pn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137.xml"/><Relationship Id="rId16" Type="http://schemas.openxmlformats.org/officeDocument/2006/relationships/tags" Target="../tags/tag136.xml"/><Relationship Id="rId15" Type="http://schemas.openxmlformats.org/officeDocument/2006/relationships/tags" Target="../tags/tag135.xml"/><Relationship Id="rId14" Type="http://schemas.openxmlformats.org/officeDocument/2006/relationships/tags" Target="../tags/tag134.xml"/><Relationship Id="rId13" Type="http://schemas.openxmlformats.org/officeDocument/2006/relationships/image" Target="../media/image8.jpeg"/><Relationship Id="rId12" Type="http://schemas.openxmlformats.org/officeDocument/2006/relationships/tags" Target="../tags/tag133.xml"/><Relationship Id="rId11" Type="http://schemas.openxmlformats.org/officeDocument/2006/relationships/image" Target="../media/image5.png"/><Relationship Id="rId10" Type="http://schemas.openxmlformats.org/officeDocument/2006/relationships/image" Target="../media/image7.jpeg"/><Relationship Id="rId1" Type="http://schemas.openxmlformats.org/officeDocument/2006/relationships/tags" Target="../tags/tag12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image" Target="../media/image5.png"/><Relationship Id="rId4" Type="http://schemas.openxmlformats.org/officeDocument/2006/relationships/image" Target="../media/image9.jpeg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53.xml"/><Relationship Id="rId17" Type="http://schemas.openxmlformats.org/officeDocument/2006/relationships/tags" Target="../tags/tag152.xml"/><Relationship Id="rId16" Type="http://schemas.openxmlformats.org/officeDocument/2006/relationships/tags" Target="../tags/tag151.xml"/><Relationship Id="rId15" Type="http://schemas.openxmlformats.org/officeDocument/2006/relationships/tags" Target="../tags/tag150.xml"/><Relationship Id="rId14" Type="http://schemas.openxmlformats.org/officeDocument/2006/relationships/tags" Target="../tags/tag149.xml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tags" Target="../tags/tag13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10.jpeg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172.xml"/><Relationship Id="rId22" Type="http://schemas.openxmlformats.org/officeDocument/2006/relationships/tags" Target="../tags/tag171.xml"/><Relationship Id="rId21" Type="http://schemas.openxmlformats.org/officeDocument/2006/relationships/tags" Target="../tags/tag170.xml"/><Relationship Id="rId20" Type="http://schemas.openxmlformats.org/officeDocument/2006/relationships/tags" Target="../tags/tag169.xml"/><Relationship Id="rId2" Type="http://schemas.openxmlformats.org/officeDocument/2006/relationships/tags" Target="../tags/tag155.xml"/><Relationship Id="rId19" Type="http://schemas.openxmlformats.org/officeDocument/2006/relationships/tags" Target="../tags/tag168.xml"/><Relationship Id="rId18" Type="http://schemas.openxmlformats.org/officeDocument/2006/relationships/tags" Target="../tags/tag167.xml"/><Relationship Id="rId17" Type="http://schemas.openxmlformats.org/officeDocument/2006/relationships/image" Target="../media/image12.jpeg"/><Relationship Id="rId16" Type="http://schemas.openxmlformats.org/officeDocument/2006/relationships/tags" Target="../tags/tag166.xml"/><Relationship Id="rId15" Type="http://schemas.openxmlformats.org/officeDocument/2006/relationships/tags" Target="../tags/tag165.xml"/><Relationship Id="rId14" Type="http://schemas.openxmlformats.org/officeDocument/2006/relationships/tags" Target="../tags/tag164.xml"/><Relationship Id="rId13" Type="http://schemas.openxmlformats.org/officeDocument/2006/relationships/tags" Target="../tags/tag163.xml"/><Relationship Id="rId12" Type="http://schemas.openxmlformats.org/officeDocument/2006/relationships/image" Target="../media/image11.jpeg"/><Relationship Id="rId11" Type="http://schemas.openxmlformats.org/officeDocument/2006/relationships/tags" Target="../tags/tag162.xml"/><Relationship Id="rId10" Type="http://schemas.openxmlformats.org/officeDocument/2006/relationships/tags" Target="../tags/tag161.xml"/><Relationship Id="rId1" Type="http://schemas.openxmlformats.org/officeDocument/2006/relationships/tags" Target="../tags/tag15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tags" Target="../tags/tag17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tags" Target="../tags/tag179.xml"/><Relationship Id="rId7" Type="http://schemas.openxmlformats.org/officeDocument/2006/relationships/image" Target="../media/image5.png"/><Relationship Id="rId6" Type="http://schemas.openxmlformats.org/officeDocument/2006/relationships/image" Target="../media/image13.jpeg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image" Target="C:/Users/mingsheng111035/AppData/Local/Temp/figmazip/slide_17b5a7ac034d472e\datas\&#27675;&#22260;&#22270;-6002&amp;165712.png" TargetMode="External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190.xml"/><Relationship Id="rId21" Type="http://schemas.openxmlformats.org/officeDocument/2006/relationships/tags" Target="../tags/tag189.xml"/><Relationship Id="rId20" Type="http://schemas.openxmlformats.org/officeDocument/2006/relationships/tags" Target="../tags/tag188.xml"/><Relationship Id="rId2" Type="http://schemas.openxmlformats.org/officeDocument/2006/relationships/image" Target="../media/image6.png"/><Relationship Id="rId19" Type="http://schemas.openxmlformats.org/officeDocument/2006/relationships/tags" Target="../tags/tag187.xml"/><Relationship Id="rId18" Type="http://schemas.openxmlformats.org/officeDocument/2006/relationships/tags" Target="../tags/tag186.xml"/><Relationship Id="rId17" Type="http://schemas.openxmlformats.org/officeDocument/2006/relationships/tags" Target="../tags/tag185.xml"/><Relationship Id="rId16" Type="http://schemas.openxmlformats.org/officeDocument/2006/relationships/tags" Target="../tags/tag184.xml"/><Relationship Id="rId15" Type="http://schemas.openxmlformats.org/officeDocument/2006/relationships/image" Target="../media/image16.jpeg"/><Relationship Id="rId14" Type="http://schemas.openxmlformats.org/officeDocument/2006/relationships/tags" Target="../tags/tag183.xml"/><Relationship Id="rId13" Type="http://schemas.openxmlformats.org/officeDocument/2006/relationships/tags" Target="../tags/tag182.xml"/><Relationship Id="rId12" Type="http://schemas.openxmlformats.org/officeDocument/2006/relationships/image" Target="../media/image15.jpeg"/><Relationship Id="rId11" Type="http://schemas.openxmlformats.org/officeDocument/2006/relationships/tags" Target="../tags/tag181.xml"/><Relationship Id="rId10" Type="http://schemas.openxmlformats.org/officeDocument/2006/relationships/tags" Target="../tags/tag180.xml"/><Relationship Id="rId1" Type="http://schemas.openxmlformats.org/officeDocument/2006/relationships/tags" Target="../tags/tag1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安宁疗护与死亡教育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临终老年人的全面照护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609600" y="1828800"/>
            <a:ext cx="10972800" cy="4424045"/>
            <a:chOff x="960" y="2880"/>
            <a:chExt cx="17280" cy="6967"/>
          </a:xfrm>
        </p:grpSpPr>
        <p:pic>
          <p:nvPicPr>
            <p:cNvPr id="4" name="图片 3" descr="C:/Users/mingsheng111035/AppData/Roaming/Kingsoft/office6/wppai/generateppt/340dae4613960a1e92499c4639746866.jpg340dae4613960a1e92499c4639746866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t="562" b="562"/>
            <a:stretch>
              <a:fillRect/>
            </a:stretch>
          </p:blipFill>
          <p:spPr>
            <a:xfrm>
              <a:off x="960" y="2880"/>
              <a:ext cx="3980" cy="2213"/>
            </a:xfrm>
            <a:custGeom>
              <a:avLst/>
              <a:gdLst>
                <a:gd name="connisteX0" fmla="*/ 0 w 2527301"/>
                <a:gd name="connsiteY0" fmla="*/ 203197 h 1405469"/>
                <a:gd name="connisteX1" fmla="*/ 203197 w 2527301"/>
                <a:gd name="connsiteY1" fmla="*/ 0 h 1405469"/>
                <a:gd name="connisteX2" fmla="*/ 2527301 w 2527301"/>
                <a:gd name="connsiteY2" fmla="*/ 0 h 1405469"/>
                <a:gd name="connisteX3" fmla="*/ 2527301 w 2527301"/>
                <a:gd name="connsiteY3" fmla="*/ 1405469 h 1405469"/>
                <a:gd name="connisteX4" fmla="*/ 203197 w 2527301"/>
                <a:gd name="connsiteY4" fmla="*/ 1405469 h 1405469"/>
                <a:gd name="connisteX5" fmla="*/ 0 w 2527301"/>
                <a:gd name="connsiteY5" fmla="*/ 1202271 h 1405469"/>
                <a:gd name="connisteX6" fmla="*/ 0 w 2527301"/>
                <a:gd name="connsiteY6" fmla="*/ 203197 h 14054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27301" h="1405469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527301" y="0"/>
                  </a:lnTo>
                  <a:lnTo>
                    <a:pt x="2527301" y="1405469"/>
                  </a:lnTo>
                  <a:lnTo>
                    <a:pt x="203198" y="1405469"/>
                  </a:lnTo>
                  <a:cubicBezTo>
                    <a:pt x="90974" y="1405469"/>
                    <a:pt x="0" y="1314487"/>
                    <a:pt x="0" y="1202271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4940" y="2880"/>
              <a:ext cx="13300" cy="2220"/>
            </a:xfrm>
            <a:custGeom>
              <a:avLst/>
              <a:gdLst>
                <a:gd name="connisteX0" fmla="*/ 0 w 8445498"/>
                <a:gd name="connsiteY0" fmla="*/ 0 h 1409703"/>
                <a:gd name="connisteX1" fmla="*/ 8242301 w 8445498"/>
                <a:gd name="connsiteY1" fmla="*/ 0 h 1409703"/>
                <a:gd name="connisteX2" fmla="*/ 8445498 w 8445498"/>
                <a:gd name="connsiteY2" fmla="*/ 203197 h 1409703"/>
                <a:gd name="connisteX3" fmla="*/ 8445498 w 8445498"/>
                <a:gd name="connsiteY3" fmla="*/ 1206495 h 1409703"/>
                <a:gd name="connisteX4" fmla="*/ 8242301 w 8445498"/>
                <a:gd name="connsiteY4" fmla="*/ 1409703 h 1409703"/>
                <a:gd name="connisteX5" fmla="*/ 0 w 8445498"/>
                <a:gd name="connsiteY5" fmla="*/ 1409703 h 1409703"/>
                <a:gd name="connisteX6" fmla="*/ 0 w 8445498"/>
                <a:gd name="connsiteY6" fmla="*/ 0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45499" h="1409703">
                  <a:moveTo>
                    <a:pt x="0" y="0"/>
                  </a:moveTo>
                  <a:lnTo>
                    <a:pt x="8242301" y="0"/>
                  </a:lnTo>
                  <a:cubicBezTo>
                    <a:pt x="8354534" y="0"/>
                    <a:pt x="8445499" y="90974"/>
                    <a:pt x="8445499" y="203198"/>
                  </a:cubicBezTo>
                  <a:lnTo>
                    <a:pt x="8445499" y="1206496"/>
                  </a:lnTo>
                  <a:cubicBezTo>
                    <a:pt x="8445499" y="1318729"/>
                    <a:pt x="8354534" y="1409703"/>
                    <a:pt x="8242301" y="1409703"/>
                  </a:cubicBezTo>
                  <a:lnTo>
                    <a:pt x="0" y="140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667470118d4d7a24cf7b05f0773100ef.jpg667470118d4d7a24cf7b05f0773100ef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2224" r="7401"/>
            <a:stretch>
              <a:fillRect/>
            </a:stretch>
          </p:blipFill>
          <p:spPr>
            <a:xfrm>
              <a:off x="960" y="5253"/>
              <a:ext cx="4000" cy="2213"/>
            </a:xfrm>
            <a:custGeom>
              <a:avLst/>
              <a:gdLst>
                <a:gd name="connisteX0" fmla="*/ 0 w 2540002"/>
                <a:gd name="connsiteY0" fmla="*/ 203197 h 1405469"/>
                <a:gd name="connisteX1" fmla="*/ 203197 w 2540002"/>
                <a:gd name="connsiteY1" fmla="*/ 0 h 1405469"/>
                <a:gd name="connisteX2" fmla="*/ 2540002 w 2540002"/>
                <a:gd name="connsiteY2" fmla="*/ 0 h 1405469"/>
                <a:gd name="connisteX3" fmla="*/ 2540002 w 2540002"/>
                <a:gd name="connsiteY3" fmla="*/ 1405469 h 1405469"/>
                <a:gd name="connisteX4" fmla="*/ 203197 w 2540002"/>
                <a:gd name="connsiteY4" fmla="*/ 1405469 h 1405469"/>
                <a:gd name="connisteX5" fmla="*/ 0 w 2540002"/>
                <a:gd name="connsiteY5" fmla="*/ 1202271 h 1405469"/>
                <a:gd name="connisteX6" fmla="*/ 0 w 2540002"/>
                <a:gd name="connsiteY6" fmla="*/ 203197 h 14054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1405469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540002" y="0"/>
                  </a:lnTo>
                  <a:lnTo>
                    <a:pt x="2540002" y="1405469"/>
                  </a:lnTo>
                  <a:lnTo>
                    <a:pt x="203198" y="1405469"/>
                  </a:lnTo>
                  <a:cubicBezTo>
                    <a:pt x="90974" y="1405469"/>
                    <a:pt x="0" y="1314487"/>
                    <a:pt x="0" y="1202271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9"/>
              </p:custDataLst>
            </p:nvPr>
          </p:nvSpPr>
          <p:spPr>
            <a:xfrm>
              <a:off x="4960" y="5253"/>
              <a:ext cx="13280" cy="2220"/>
            </a:xfrm>
            <a:custGeom>
              <a:avLst/>
              <a:gdLst>
                <a:gd name="connisteX0" fmla="*/ 0 w 8432797"/>
                <a:gd name="connsiteY0" fmla="*/ 0 h 1409703"/>
                <a:gd name="connisteX1" fmla="*/ 8229600 w 8432797"/>
                <a:gd name="connsiteY1" fmla="*/ 0 h 1409703"/>
                <a:gd name="connisteX2" fmla="*/ 8432797 w 8432797"/>
                <a:gd name="connsiteY2" fmla="*/ 203197 h 1409703"/>
                <a:gd name="connisteX3" fmla="*/ 8432797 w 8432797"/>
                <a:gd name="connsiteY3" fmla="*/ 1206495 h 1409703"/>
                <a:gd name="connisteX4" fmla="*/ 8229600 w 8432797"/>
                <a:gd name="connsiteY4" fmla="*/ 1409703 h 1409703"/>
                <a:gd name="connisteX5" fmla="*/ 0 w 8432797"/>
                <a:gd name="connsiteY5" fmla="*/ 1409703 h 1409703"/>
                <a:gd name="connisteX6" fmla="*/ 0 w 8432797"/>
                <a:gd name="connsiteY6" fmla="*/ 0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1409703">
                  <a:moveTo>
                    <a:pt x="0" y="0"/>
                  </a:moveTo>
                  <a:lnTo>
                    <a:pt x="8229600" y="0"/>
                  </a:lnTo>
                  <a:cubicBezTo>
                    <a:pt x="8341833" y="0"/>
                    <a:pt x="8432798" y="90974"/>
                    <a:pt x="8432798" y="203198"/>
                  </a:cubicBezTo>
                  <a:lnTo>
                    <a:pt x="8432798" y="1206496"/>
                  </a:lnTo>
                  <a:cubicBezTo>
                    <a:pt x="8432798" y="1318729"/>
                    <a:pt x="8341833" y="1409703"/>
                    <a:pt x="8229600" y="1409703"/>
                  </a:cubicBezTo>
                  <a:lnTo>
                    <a:pt x="0" y="140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5420" y="3307"/>
              <a:ext cx="12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心理与情感支持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5420" y="4187"/>
              <a:ext cx="124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为临终老年人提供心理辅导和情感关怀，帮助他们平静面对生命的终结。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mingsheng111035/AppData/Roaming/Kingsoft/office6/wppai/generateppt/f92b286eb7a6eca73724b07221820881.jpgf92b286eb7a6eca73724b07221820881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t="8153" b="8418"/>
            <a:stretch>
              <a:fillRect/>
            </a:stretch>
          </p:blipFill>
          <p:spPr>
            <a:xfrm>
              <a:off x="960" y="7627"/>
              <a:ext cx="3980" cy="2213"/>
            </a:xfrm>
            <a:custGeom>
              <a:avLst/>
              <a:gdLst>
                <a:gd name="connisteX0" fmla="*/ 0 w 2527301"/>
                <a:gd name="connsiteY0" fmla="*/ 203197 h 1405469"/>
                <a:gd name="connisteX1" fmla="*/ 203197 w 2527301"/>
                <a:gd name="connsiteY1" fmla="*/ 0 h 1405469"/>
                <a:gd name="connisteX2" fmla="*/ 2527301 w 2527301"/>
                <a:gd name="connsiteY2" fmla="*/ 0 h 1405469"/>
                <a:gd name="connisteX3" fmla="*/ 2527301 w 2527301"/>
                <a:gd name="connsiteY3" fmla="*/ 1405469 h 1405469"/>
                <a:gd name="connisteX4" fmla="*/ 203197 w 2527301"/>
                <a:gd name="connsiteY4" fmla="*/ 1405469 h 1405469"/>
                <a:gd name="connisteX5" fmla="*/ 0 w 2527301"/>
                <a:gd name="connsiteY5" fmla="*/ 1202271 h 1405469"/>
                <a:gd name="connisteX6" fmla="*/ 0 w 2527301"/>
                <a:gd name="connsiteY6" fmla="*/ 203197 h 14054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27301" h="1405469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527301" y="0"/>
                  </a:lnTo>
                  <a:lnTo>
                    <a:pt x="2527301" y="1405469"/>
                  </a:lnTo>
                  <a:lnTo>
                    <a:pt x="203198" y="1405469"/>
                  </a:lnTo>
                  <a:cubicBezTo>
                    <a:pt x="90974" y="1405469"/>
                    <a:pt x="0" y="1314487"/>
                    <a:pt x="0" y="1202271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9" name="任意多边形 18"/>
            <p:cNvSpPr/>
            <p:nvPr>
              <p:custDataLst>
                <p:tags r:id="rId14"/>
              </p:custDataLst>
            </p:nvPr>
          </p:nvSpPr>
          <p:spPr>
            <a:xfrm>
              <a:off x="4940" y="7627"/>
              <a:ext cx="13300" cy="2220"/>
            </a:xfrm>
            <a:custGeom>
              <a:avLst/>
              <a:gdLst>
                <a:gd name="connisteX0" fmla="*/ 0 w 8445498"/>
                <a:gd name="connsiteY0" fmla="*/ 0 h 1409703"/>
                <a:gd name="connisteX1" fmla="*/ 8242301 w 8445498"/>
                <a:gd name="connsiteY1" fmla="*/ 0 h 1409703"/>
                <a:gd name="connisteX2" fmla="*/ 8445498 w 8445498"/>
                <a:gd name="connsiteY2" fmla="*/ 203197 h 1409703"/>
                <a:gd name="connisteX3" fmla="*/ 8445498 w 8445498"/>
                <a:gd name="connsiteY3" fmla="*/ 1206495 h 1409703"/>
                <a:gd name="connisteX4" fmla="*/ 8242301 w 8445498"/>
                <a:gd name="connsiteY4" fmla="*/ 1409703 h 1409703"/>
                <a:gd name="connisteX5" fmla="*/ 0 w 8445498"/>
                <a:gd name="connsiteY5" fmla="*/ 1409703 h 1409703"/>
                <a:gd name="connisteX6" fmla="*/ 0 w 8445498"/>
                <a:gd name="connsiteY6" fmla="*/ 0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45499" h="1409703">
                  <a:moveTo>
                    <a:pt x="0" y="0"/>
                  </a:moveTo>
                  <a:lnTo>
                    <a:pt x="8242301" y="0"/>
                  </a:lnTo>
                  <a:cubicBezTo>
                    <a:pt x="8354534" y="0"/>
                    <a:pt x="8445499" y="90974"/>
                    <a:pt x="8445499" y="203198"/>
                  </a:cubicBezTo>
                  <a:lnTo>
                    <a:pt x="8445499" y="1206496"/>
                  </a:lnTo>
                  <a:cubicBezTo>
                    <a:pt x="8445499" y="1318729"/>
                    <a:pt x="8354534" y="1409703"/>
                    <a:pt x="8242301" y="1409703"/>
                  </a:cubicBezTo>
                  <a:lnTo>
                    <a:pt x="0" y="140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5440" y="568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生活照护与舒适管理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5440" y="656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确保老年人在临终阶段得到适当的个人卫生和生活照护，提高他们的生活质量。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7"/>
              </p:custDataLst>
            </p:nvPr>
          </p:nvSpPr>
          <p:spPr>
            <a:xfrm>
              <a:off x="5420" y="8053"/>
              <a:ext cx="12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社会与精神支持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8"/>
              </p:custDataLst>
            </p:nvPr>
          </p:nvSpPr>
          <p:spPr>
            <a:xfrm>
              <a:off x="5420" y="8933"/>
              <a:ext cx="124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通过社会活动和精神关怀，帮助老年人保持与社会的联系，减少孤独感。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3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临终老年人家属的心理支持</a:t>
            </a:r>
            <a:endParaRPr lang="zh-CN" altLang="en-US" sz="43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648200" y="660400"/>
            <a:ext cx="7010400" cy="1422400"/>
            <a:chOff x="7320" y="1040"/>
            <a:chExt cx="11040" cy="224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7320" y="10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75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提供情感宣泄渠道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75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设立专门的谈话空间，让家属能够自由表达对亲人的思念和对死亡的恐惧。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13020" y="10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32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开展心理辅导服务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32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邀请专业心理咨询师为家属提供一对一的心理辅导，帮助他们处理哀伤和适应即将到来的丧失。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0" name="图片 9" descr="C:/Users/mingsheng111035/AppData/Roaming/Kingsoft/office6/wppai/generateppt/e467c140-a60e-4532-8cb2-dc1ef38705e0.jpge467c140-a60e-4532-8cb2-dc1ef38705e0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881" r="937"/>
          <a:stretch>
            <a:fillRect/>
          </a:stretch>
        </p:blipFill>
        <p:spPr>
          <a:xfrm>
            <a:off x="609603" y="2590797"/>
            <a:ext cx="10972800" cy="3657600"/>
          </a:xfrm>
          <a:custGeom>
            <a:avLst/>
            <a:gdLst>
              <a:gd name="connisteX0" fmla="*/ 0 w 10972800"/>
              <a:gd name="connsiteY0" fmla="*/ 203197 h 3657600"/>
              <a:gd name="connisteX1" fmla="*/ 203197 w 10972800"/>
              <a:gd name="connsiteY1" fmla="*/ 0 h 3657600"/>
              <a:gd name="connisteX2" fmla="*/ 10769602 w 10972800"/>
              <a:gd name="connsiteY2" fmla="*/ 0 h 3657600"/>
              <a:gd name="connisteX3" fmla="*/ 10972800 w 10972800"/>
              <a:gd name="connsiteY3" fmla="*/ 203197 h 3657600"/>
              <a:gd name="connisteX4" fmla="*/ 10972800 w 10972800"/>
              <a:gd name="connsiteY4" fmla="*/ 3454402 h 3657600"/>
              <a:gd name="connisteX5" fmla="*/ 10769602 w 10972800"/>
              <a:gd name="connsiteY5" fmla="*/ 3657600 h 3657600"/>
              <a:gd name="connisteX6" fmla="*/ 203197 w 10972800"/>
              <a:gd name="connsiteY6" fmla="*/ 3657600 h 3657600"/>
              <a:gd name="connisteX7" fmla="*/ 0 w 10972800"/>
              <a:gd name="connsiteY7" fmla="*/ 3454402 h 3657600"/>
              <a:gd name="connisteX8" fmla="*/ 0 w 10972800"/>
              <a:gd name="connsiteY8" fmla="*/ 203197 h 365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657600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3454402"/>
                </a:lnTo>
                <a:cubicBezTo>
                  <a:pt x="10972800" y="3566626"/>
                  <a:pt x="10881826" y="3657600"/>
                  <a:pt x="10769602" y="3657600"/>
                </a:cubicBezTo>
                <a:lnTo>
                  <a:pt x="203198" y="3657600"/>
                </a:lnTo>
                <a:cubicBezTo>
                  <a:pt x="90974" y="3657600"/>
                  <a:pt x="0" y="3566626"/>
                  <a:pt x="0" y="3454402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4343400"/>
            <a:ext cx="12191365" cy="2475865"/>
          </a:xfrm>
          <a:custGeom>
            <a:avLst/>
            <a:gdLst>
              <a:gd name="connisteX0" fmla="*/ 0 w 12191996"/>
              <a:gd name="connsiteY0" fmla="*/ 634995 h 2476496"/>
              <a:gd name="connisteX1" fmla="*/ 12191996 w 12191996"/>
              <a:gd name="connsiteY1" fmla="*/ 0 h 2476496"/>
              <a:gd name="connisteX2" fmla="*/ 12191996 w 12191996"/>
              <a:gd name="connsiteY2" fmla="*/ 2476496 h 2476496"/>
              <a:gd name="connisteX3" fmla="*/ 0 w 12191996"/>
              <a:gd name="connsiteY3" fmla="*/ 2476496 h 2476496"/>
              <a:gd name="connisteX4" fmla="*/ 0 w 12191996"/>
              <a:gd name="connsiteY4" fmla="*/ 634995 h 24764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2476497">
                <a:moveTo>
                  <a:pt x="0" y="634996"/>
                </a:moveTo>
                <a:lnTo>
                  <a:pt x="12191997" y="0"/>
                </a:lnTo>
                <a:lnTo>
                  <a:pt x="12191997" y="2476497"/>
                </a:lnTo>
                <a:lnTo>
                  <a:pt x="0" y="2476497"/>
                </a:lnTo>
                <a:lnTo>
                  <a:pt x="0" y="634996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5130799"/>
            <a:ext cx="2994660" cy="1689735"/>
          </a:xfrm>
          <a:custGeom>
            <a:avLst/>
            <a:gdLst>
              <a:gd name="connisteX0" fmla="*/ 1778828 w 2995272"/>
              <a:gd name="connsiteY0" fmla="*/ 33046 h 1689107"/>
              <a:gd name="connisteX1" fmla="*/ 2141561 w 2995272"/>
              <a:gd name="connsiteY1" fmla="*/ 138403 h 1689107"/>
              <a:gd name="connisteX2" fmla="*/ 2995272 w 2995272"/>
              <a:gd name="connsiteY2" fmla="*/ 1689097 h 1689107"/>
              <a:gd name="connisteX3" fmla="*/ 0 w 2995272"/>
              <a:gd name="connsiteY3" fmla="*/ 1689088 h 1689107"/>
              <a:gd name="connisteX4" fmla="*/ 0 w 2995272"/>
              <a:gd name="connsiteY4" fmla="*/ 1009854 h 1689107"/>
              <a:gd name="connisteX5" fmla="*/ 1778828 w 2995272"/>
              <a:gd name="connsiteY5" fmla="*/ 33046 h 168910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995273" h="1689107">
                <a:moveTo>
                  <a:pt x="1778828" y="33046"/>
                </a:moveTo>
                <a:cubicBezTo>
                  <a:pt x="1908097" y="-37938"/>
                  <a:pt x="2070430" y="9208"/>
                  <a:pt x="2141561" y="138404"/>
                </a:cubicBezTo>
                <a:lnTo>
                  <a:pt x="2995273" y="1689098"/>
                </a:lnTo>
                <a:lnTo>
                  <a:pt x="0" y="1689089"/>
                </a:lnTo>
                <a:lnTo>
                  <a:pt x="0" y="1009854"/>
                </a:lnTo>
                <a:lnTo>
                  <a:pt x="1778828" y="33046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5735784"/>
            <a:ext cx="2482850" cy="1083945"/>
          </a:xfrm>
          <a:custGeom>
            <a:avLst/>
            <a:gdLst>
              <a:gd name="connisteX0" fmla="*/ 1601809 w 2483062"/>
              <a:gd name="connsiteY0" fmla="*/ 33302 h 1084103"/>
              <a:gd name="connisteX1" fmla="*/ 1965283 w 2483062"/>
              <a:gd name="connsiteY1" fmla="*/ 138897 h 1084103"/>
              <a:gd name="connisteX2" fmla="*/ 2483062 w 2483062"/>
              <a:gd name="connsiteY2" fmla="*/ 1084103 h 1084103"/>
              <a:gd name="connisteX3" fmla="*/ 0 w 2483062"/>
              <a:gd name="connsiteY3" fmla="*/ 1084103 h 1084103"/>
              <a:gd name="connisteX4" fmla="*/ 0 w 2483062"/>
              <a:gd name="connsiteY4" fmla="*/ 917079 h 1084103"/>
              <a:gd name="connisteX5" fmla="*/ 1601809 w 2483062"/>
              <a:gd name="connsiteY5" fmla="*/ 33302 h 10841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83062" h="1084103">
                <a:moveTo>
                  <a:pt x="1601809" y="33302"/>
                </a:moveTo>
                <a:cubicBezTo>
                  <a:pt x="1731316" y="-38149"/>
                  <a:pt x="1894234" y="9181"/>
                  <a:pt x="1965283" y="138897"/>
                </a:cubicBezTo>
                <a:lnTo>
                  <a:pt x="2483062" y="1084103"/>
                </a:lnTo>
                <a:lnTo>
                  <a:pt x="0" y="1084103"/>
                </a:lnTo>
                <a:lnTo>
                  <a:pt x="0" y="917079"/>
                </a:lnTo>
                <a:lnTo>
                  <a:pt x="1601809" y="33302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612429" y="6341016"/>
            <a:ext cx="1358265" cy="478790"/>
          </a:xfrm>
          <a:custGeom>
            <a:avLst/>
            <a:gdLst>
              <a:gd name="connisteX0" fmla="*/ 811511 w 1358450"/>
              <a:gd name="connsiteY0" fmla="*/ 33064 h 478871"/>
              <a:gd name="connisteX1" fmla="*/ 1175232 w 1358450"/>
              <a:gd name="connsiteY1" fmla="*/ 140150 h 478871"/>
              <a:gd name="connisteX2" fmla="*/ 1358441 w 1358450"/>
              <a:gd name="connsiteY2" fmla="*/ 478871 h 478871"/>
              <a:gd name="connisteX3" fmla="*/ 0 w 1358450"/>
              <a:gd name="connsiteY3" fmla="*/ 478871 h 478871"/>
              <a:gd name="connisteX4" fmla="*/ 811511 w 1358450"/>
              <a:gd name="connsiteY4" fmla="*/ 33064 h 47887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358451" h="478871">
                <a:moveTo>
                  <a:pt x="811512" y="33065"/>
                </a:moveTo>
                <a:cubicBezTo>
                  <a:pt x="941466" y="-38323"/>
                  <a:pt x="1104687" y="9729"/>
                  <a:pt x="1175233" y="140150"/>
                </a:cubicBezTo>
                <a:lnTo>
                  <a:pt x="1358442" y="478871"/>
                </a:lnTo>
                <a:lnTo>
                  <a:pt x="0" y="478871"/>
                </a:lnTo>
                <a:lnTo>
                  <a:pt x="811512" y="33065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死亡教育在安宁疗护中的作用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9600" y="1828800"/>
            <a:ext cx="10972800" cy="2082800"/>
            <a:chOff x="960" y="2880"/>
            <a:chExt cx="17280" cy="328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5600" cy="3280"/>
            </a:xfrm>
            <a:custGeom>
              <a:avLst/>
              <a:gdLst>
                <a:gd name="connisteX0" fmla="*/ 0 w 3556001"/>
                <a:gd name="connsiteY0" fmla="*/ 203197 h 2082802"/>
                <a:gd name="connisteX1" fmla="*/ 203197 w 3556001"/>
                <a:gd name="connsiteY1" fmla="*/ 0 h 2082802"/>
                <a:gd name="connisteX2" fmla="*/ 3352803 w 3556001"/>
                <a:gd name="connsiteY2" fmla="*/ 0 h 2082802"/>
                <a:gd name="connisteX3" fmla="*/ 3556001 w 3556001"/>
                <a:gd name="connsiteY3" fmla="*/ 203197 h 2082802"/>
                <a:gd name="connisteX4" fmla="*/ 3556001 w 3556001"/>
                <a:gd name="connsiteY4" fmla="*/ 1879604 h 2082802"/>
                <a:gd name="connisteX5" fmla="*/ 3352803 w 3556001"/>
                <a:gd name="connsiteY5" fmla="*/ 2082802 h 2082802"/>
                <a:gd name="connisteX6" fmla="*/ 203197 w 3556001"/>
                <a:gd name="connsiteY6" fmla="*/ 2082802 h 2082802"/>
                <a:gd name="connisteX7" fmla="*/ 0 w 3556001"/>
                <a:gd name="connsiteY7" fmla="*/ 1879604 h 2082802"/>
                <a:gd name="connisteX8" fmla="*/ 0 w 3556001"/>
                <a:gd name="connsiteY8" fmla="*/ 203197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556001" h="2082802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352803" y="0"/>
                  </a:lnTo>
                  <a:cubicBezTo>
                    <a:pt x="3465027" y="0"/>
                    <a:pt x="3556001" y="90974"/>
                    <a:pt x="3556001" y="203198"/>
                  </a:cubicBezTo>
                  <a:lnTo>
                    <a:pt x="3556001" y="1879604"/>
                  </a:lnTo>
                  <a:cubicBezTo>
                    <a:pt x="3556001" y="1991828"/>
                    <a:pt x="3465027" y="2082802"/>
                    <a:pt x="3352803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44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帮助患者接受现实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44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通过死亡教育，患者能更好地理解生命的有限性，从而接受现实，减少恐惧和焦虑。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6800" y="2880"/>
              <a:ext cx="5600" cy="3280"/>
            </a:xfrm>
            <a:custGeom>
              <a:avLst/>
              <a:gdLst>
                <a:gd name="connisteX0" fmla="*/ 0 w 3556001"/>
                <a:gd name="connsiteY0" fmla="*/ 203197 h 2082802"/>
                <a:gd name="connisteX1" fmla="*/ 203197 w 3556001"/>
                <a:gd name="connsiteY1" fmla="*/ 0 h 2082802"/>
                <a:gd name="connisteX2" fmla="*/ 3352803 w 3556001"/>
                <a:gd name="connsiteY2" fmla="*/ 0 h 2082802"/>
                <a:gd name="connisteX3" fmla="*/ 3556001 w 3556001"/>
                <a:gd name="connsiteY3" fmla="*/ 203197 h 2082802"/>
                <a:gd name="connisteX4" fmla="*/ 3556001 w 3556001"/>
                <a:gd name="connsiteY4" fmla="*/ 1879604 h 2082802"/>
                <a:gd name="connisteX5" fmla="*/ 3352803 w 3556001"/>
                <a:gd name="connsiteY5" fmla="*/ 2082802 h 2082802"/>
                <a:gd name="connisteX6" fmla="*/ 203197 w 3556001"/>
                <a:gd name="connsiteY6" fmla="*/ 2082802 h 2082802"/>
                <a:gd name="connisteX7" fmla="*/ 0 w 3556001"/>
                <a:gd name="connsiteY7" fmla="*/ 1879604 h 2082802"/>
                <a:gd name="connisteX8" fmla="*/ 0 w 3556001"/>
                <a:gd name="connsiteY8" fmla="*/ 203197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556001" h="2082802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352803" y="0"/>
                  </a:lnTo>
                  <a:cubicBezTo>
                    <a:pt x="3465027" y="0"/>
                    <a:pt x="3556001" y="90974"/>
                    <a:pt x="3556001" y="203198"/>
                  </a:cubicBezTo>
                  <a:lnTo>
                    <a:pt x="3556001" y="1879604"/>
                  </a:lnTo>
                  <a:cubicBezTo>
                    <a:pt x="3556001" y="1991828"/>
                    <a:pt x="3465027" y="2082802"/>
                    <a:pt x="3352803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28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促进家庭沟通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728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死亡教育鼓励家庭成员之间开放地讨论死亡话题，增强彼此间的情感支持和理解。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12640" y="2880"/>
              <a:ext cx="5600" cy="3280"/>
            </a:xfrm>
            <a:custGeom>
              <a:avLst/>
              <a:gdLst>
                <a:gd name="connisteX0" fmla="*/ 0 w 3556001"/>
                <a:gd name="connsiteY0" fmla="*/ 203197 h 2082802"/>
                <a:gd name="connisteX1" fmla="*/ 203197 w 3556001"/>
                <a:gd name="connsiteY1" fmla="*/ 0 h 2082802"/>
                <a:gd name="connisteX2" fmla="*/ 3352803 w 3556001"/>
                <a:gd name="connsiteY2" fmla="*/ 0 h 2082802"/>
                <a:gd name="connisteX3" fmla="*/ 3556001 w 3556001"/>
                <a:gd name="connsiteY3" fmla="*/ 203197 h 2082802"/>
                <a:gd name="connisteX4" fmla="*/ 3556001 w 3556001"/>
                <a:gd name="connsiteY4" fmla="*/ 1879604 h 2082802"/>
                <a:gd name="connisteX5" fmla="*/ 3352803 w 3556001"/>
                <a:gd name="connsiteY5" fmla="*/ 2082802 h 2082802"/>
                <a:gd name="connisteX6" fmla="*/ 203197 w 3556001"/>
                <a:gd name="connsiteY6" fmla="*/ 2082802 h 2082802"/>
                <a:gd name="connisteX7" fmla="*/ 0 w 3556001"/>
                <a:gd name="connsiteY7" fmla="*/ 1879604 h 2082802"/>
                <a:gd name="connisteX8" fmla="*/ 0 w 3556001"/>
                <a:gd name="connsiteY8" fmla="*/ 203197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556001" h="2082802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352803" y="0"/>
                  </a:lnTo>
                  <a:cubicBezTo>
                    <a:pt x="3465027" y="0"/>
                    <a:pt x="3556001" y="90974"/>
                    <a:pt x="3556001" y="203198"/>
                  </a:cubicBezTo>
                  <a:lnTo>
                    <a:pt x="3556001" y="1879604"/>
                  </a:lnTo>
                  <a:cubicBezTo>
                    <a:pt x="3556001" y="1991828"/>
                    <a:pt x="3465027" y="2082802"/>
                    <a:pt x="3352803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312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提升生活质量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312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了解死亡的自然过程，患者和家属能更专注于当前的生活质量，而不是仅仅关注疾病的治疗。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6" name="图片 15" descr="C:/Users/mingsheng111035/AppData/Roaming/Kingsoft/office6/wppai/generateppt/23bf94db-cc10-4543-822f-806411f92e0c.jpg23bf94db-cc10-4543-822f-806411f92e0c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247"/>
          <a:stretch>
            <a:fillRect/>
          </a:stretch>
        </p:blipFill>
        <p:spPr>
          <a:xfrm>
            <a:off x="609603" y="4063996"/>
            <a:ext cx="10972800" cy="2184400"/>
          </a:xfrm>
          <a:custGeom>
            <a:avLst/>
            <a:gdLst>
              <a:gd name="connisteX0" fmla="*/ 0 w 10972800"/>
              <a:gd name="connsiteY0" fmla="*/ 203197 h 2184401"/>
              <a:gd name="connisteX1" fmla="*/ 203197 w 10972800"/>
              <a:gd name="connsiteY1" fmla="*/ 0 h 2184401"/>
              <a:gd name="connisteX2" fmla="*/ 10769602 w 10972800"/>
              <a:gd name="connsiteY2" fmla="*/ 0 h 2184401"/>
              <a:gd name="connisteX3" fmla="*/ 10972800 w 10972800"/>
              <a:gd name="connsiteY3" fmla="*/ 203197 h 2184401"/>
              <a:gd name="connisteX4" fmla="*/ 10972800 w 10972800"/>
              <a:gd name="connsiteY4" fmla="*/ 1981203 h 2184401"/>
              <a:gd name="connisteX5" fmla="*/ 10769602 w 10972800"/>
              <a:gd name="connsiteY5" fmla="*/ 2184401 h 2184401"/>
              <a:gd name="connisteX6" fmla="*/ 203197 w 10972800"/>
              <a:gd name="connsiteY6" fmla="*/ 2184401 h 2184401"/>
              <a:gd name="connisteX7" fmla="*/ 0 w 10972800"/>
              <a:gd name="connsiteY7" fmla="*/ 1981203 h 2184401"/>
              <a:gd name="connisteX8" fmla="*/ 0 w 10972800"/>
              <a:gd name="connsiteY8" fmla="*/ 203197 h 21844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184401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1981203"/>
                </a:lnTo>
                <a:cubicBezTo>
                  <a:pt x="10972800" y="2093427"/>
                  <a:pt x="10881826" y="2184401"/>
                  <a:pt x="10769602" y="2184401"/>
                </a:cubicBezTo>
                <a:lnTo>
                  <a:pt x="203198" y="2184401"/>
                </a:lnTo>
                <a:cubicBezTo>
                  <a:pt x="90974" y="2184401"/>
                  <a:pt x="0" y="2093427"/>
                  <a:pt x="0" y="1981203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3800"/>
              <a:t>死亡教育的定义与目的</a:t>
            </a:r>
            <a:endParaRPr lang="zh-CN" altLang="en-US" sz="38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1c9406d06e06ee37\datas\氛围图-6002&amp;180299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35814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051304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死亡教育的定义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2438403" y="1828800"/>
            <a:ext cx="1828800" cy="441896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419600" y="1828800"/>
            <a:ext cx="7162800" cy="4418330"/>
            <a:chOff x="6960" y="2880"/>
            <a:chExt cx="11280" cy="6958"/>
          </a:xfrm>
        </p:grpSpPr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6960" y="2880"/>
              <a:ext cx="7300" cy="33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440" y="3640"/>
              <a:ext cx="6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理解死亡教育的概念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440" y="4520"/>
              <a:ext cx="64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死亡教育是关于生命终结的教育，旨在帮助人们理解和接受死亡的自然性。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8" name="图片 7" descr="C:/Users/mingsheng111035/AppData/Roaming/Kingsoft/office6/wppai/generateppt/7dd5c778d661ea7c741f1d2dbe2e1253.jpg7dd5c778d661ea7c741f1d2dbe2e1253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13239" r="13298"/>
            <a:stretch>
              <a:fillRect/>
            </a:stretch>
          </p:blipFill>
          <p:spPr>
            <a:xfrm>
              <a:off x="14260" y="2880"/>
              <a:ext cx="3980" cy="3359"/>
            </a:xfrm>
            <a:custGeom>
              <a:avLst/>
              <a:gdLst>
                <a:gd name="connisteX0" fmla="*/ 0 w 2527301"/>
                <a:gd name="connsiteY0" fmla="*/ 0 h 2133596"/>
                <a:gd name="connisteX1" fmla="*/ 2324103 w 2527301"/>
                <a:gd name="connsiteY1" fmla="*/ 0 h 2133596"/>
                <a:gd name="connisteX2" fmla="*/ 2527301 w 2527301"/>
                <a:gd name="connsiteY2" fmla="*/ 203197 h 2133596"/>
                <a:gd name="connisteX3" fmla="*/ 2527301 w 2527301"/>
                <a:gd name="connsiteY3" fmla="*/ 2133596 h 2133596"/>
                <a:gd name="connisteX4" fmla="*/ 0 w 2527301"/>
                <a:gd name="connsiteY4" fmla="*/ 2133596 h 2133596"/>
                <a:gd name="connisteX5" fmla="*/ 0 w 2527301"/>
                <a:gd name="connsiteY5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pathLst>
                <a:path w="2527301" h="2133597">
                  <a:moveTo>
                    <a:pt x="0" y="0"/>
                  </a:moveTo>
                  <a:lnTo>
                    <a:pt x="2324103" y="0"/>
                  </a:lnTo>
                  <a:cubicBezTo>
                    <a:pt x="2436327" y="0"/>
                    <a:pt x="2527301" y="90974"/>
                    <a:pt x="2527301" y="203198"/>
                  </a:cubicBezTo>
                  <a:lnTo>
                    <a:pt x="2527301" y="2133597"/>
                  </a:ln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矩形 10"/>
            <p:cNvSpPr/>
            <p:nvPr>
              <p:custDataLst>
                <p:tags r:id="rId12"/>
              </p:custDataLst>
            </p:nvPr>
          </p:nvSpPr>
          <p:spPr>
            <a:xfrm>
              <a:off x="6960" y="6480"/>
              <a:ext cx="7300" cy="33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e74695aa56133302d1087bdac98d167f.jpge74695aa56133302d1087bdac98d167f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12467" r="12467"/>
            <a:stretch>
              <a:fillRect/>
            </a:stretch>
          </p:blipFill>
          <p:spPr>
            <a:xfrm>
              <a:off x="14260" y="6480"/>
              <a:ext cx="3980" cy="3359"/>
            </a:xfrm>
            <a:custGeom>
              <a:avLst/>
              <a:gdLst>
                <a:gd name="connisteX0" fmla="*/ 0 w 2527301"/>
                <a:gd name="connsiteY0" fmla="*/ 0 h 2133596"/>
                <a:gd name="connisteX1" fmla="*/ 2527301 w 2527301"/>
                <a:gd name="connsiteY1" fmla="*/ 0 h 2133596"/>
                <a:gd name="connisteX2" fmla="*/ 2527301 w 2527301"/>
                <a:gd name="connsiteY2" fmla="*/ 1930398 h 2133596"/>
                <a:gd name="connisteX3" fmla="*/ 2324103 w 2527301"/>
                <a:gd name="connsiteY3" fmla="*/ 2133596 h 2133596"/>
                <a:gd name="connisteX4" fmla="*/ 0 w 2527301"/>
                <a:gd name="connsiteY4" fmla="*/ 2133596 h 2133596"/>
                <a:gd name="connisteX5" fmla="*/ 0 w 2527301"/>
                <a:gd name="connsiteY5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pathLst>
                <a:path w="2527301" h="2133597">
                  <a:moveTo>
                    <a:pt x="0" y="0"/>
                  </a:moveTo>
                  <a:lnTo>
                    <a:pt x="2527301" y="0"/>
                  </a:lnTo>
                  <a:lnTo>
                    <a:pt x="2527301" y="1930399"/>
                  </a:lnTo>
                  <a:cubicBezTo>
                    <a:pt x="2527301" y="2042632"/>
                    <a:pt x="2436327" y="2133597"/>
                    <a:pt x="2324103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7440" y="7240"/>
              <a:ext cx="6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死亡教育的目标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7440" y="8120"/>
              <a:ext cx="64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死亡教育的目标是培养个体对生命终结的健康态度，减少对死亡的恐惧和焦虑。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死亡教育的目的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5206996" y="0"/>
            <a:ext cx="1778000" cy="202565"/>
          </a:xfrm>
          <a:custGeom>
            <a:avLst/>
            <a:gdLst>
              <a:gd name="connisteX0" fmla="*/ 0 w 1777995"/>
              <a:gd name="connsiteY0" fmla="*/ 0 h 203197"/>
              <a:gd name="connisteX1" fmla="*/ 1777995 w 1777995"/>
              <a:gd name="connsiteY1" fmla="*/ 0 h 203197"/>
              <a:gd name="connisteX2" fmla="*/ 1777995 w 1777995"/>
              <a:gd name="connsiteY2" fmla="*/ 0 h 203197"/>
              <a:gd name="connisteX3" fmla="*/ 1574797 w 1777995"/>
              <a:gd name="connsiteY3" fmla="*/ 203197 h 203197"/>
              <a:gd name="connisteX4" fmla="*/ 203197 w 1777995"/>
              <a:gd name="connsiteY4" fmla="*/ 203197 h 203197"/>
              <a:gd name="connisteX5" fmla="*/ 0 w 1777995"/>
              <a:gd name="connsiteY5" fmla="*/ 0 h 203197"/>
              <a:gd name="connisteX6" fmla="*/ 0 w 1777995"/>
              <a:gd name="connsiteY6" fmla="*/ 0 h 2031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777996" h="203198">
                <a:moveTo>
                  <a:pt x="0" y="0"/>
                </a:moveTo>
                <a:lnTo>
                  <a:pt x="1777996" y="0"/>
                </a:lnTo>
                <a:lnTo>
                  <a:pt x="1777996" y="0"/>
                </a:lnTo>
                <a:cubicBezTo>
                  <a:pt x="1777996" y="112224"/>
                  <a:pt x="1687031" y="203198"/>
                  <a:pt x="1574798" y="203198"/>
                </a:cubicBezTo>
                <a:lnTo>
                  <a:pt x="203198" y="203198"/>
                </a:lnTo>
                <a:cubicBezTo>
                  <a:pt x="90974" y="203198"/>
                  <a:pt x="0" y="112224"/>
                  <a:pt x="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600"/>
          </a:p>
        </p:txBody>
      </p:sp>
      <p:sp>
        <p:nvSpPr>
          <p:cNvPr id="4" name="任意多边形 3"/>
          <p:cNvSpPr/>
          <p:nvPr>
            <p:custDataLst>
              <p:tags r:id="rId3"/>
            </p:custDataLst>
          </p:nvPr>
        </p:nvSpPr>
        <p:spPr>
          <a:xfrm>
            <a:off x="0" y="1828800"/>
            <a:ext cx="6654800" cy="5029200"/>
          </a:xfrm>
          <a:custGeom>
            <a:avLst/>
            <a:gdLst>
              <a:gd name="connisteX0" fmla="*/ 0 w 6654802"/>
              <a:gd name="connsiteY0" fmla="*/ 0 h 5029200"/>
              <a:gd name="connisteX1" fmla="*/ 6654802 w 6654802"/>
              <a:gd name="connsiteY1" fmla="*/ 5029200 h 5029200"/>
              <a:gd name="connisteX2" fmla="*/ 0 w 6654802"/>
              <a:gd name="connsiteY2" fmla="*/ 5029200 h 5029200"/>
              <a:gd name="connisteX3" fmla="*/ 0 w 6654802"/>
              <a:gd name="connsiteY3" fmla="*/ 0 h 502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6654802" h="5029200">
                <a:moveTo>
                  <a:pt x="0" y="0"/>
                </a:moveTo>
                <a:lnTo>
                  <a:pt x="6654802" y="5029200"/>
                </a:lnTo>
                <a:lnTo>
                  <a:pt x="0" y="5029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609600" y="2311400"/>
            <a:ext cx="11049000" cy="3454400"/>
            <a:chOff x="960" y="3640"/>
            <a:chExt cx="17400" cy="5440"/>
          </a:xfrm>
        </p:grpSpPr>
        <p:sp>
          <p:nvSpPr>
            <p:cNvPr id="5" name="任意多边形 4"/>
            <p:cNvSpPr/>
            <p:nvPr>
              <p:custDataLst>
                <p:tags r:id="rId4"/>
              </p:custDataLst>
            </p:nvPr>
          </p:nvSpPr>
          <p:spPr>
            <a:xfrm>
              <a:off x="960" y="4040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C:/Users/mingsheng111035/AppData/Local/Temp/figmazip/slide_dec095ad4bf6767e\datas\earth-6002&amp;87289.sv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 r:link="rId8"/>
                </a:ext>
              </a:extLst>
            </a:blip>
            <a:stretch>
              <a:fillRect/>
            </a:stretch>
          </p:blipFill>
          <p:spPr>
            <a:xfrm>
              <a:off x="1296" y="4376"/>
              <a:ext cx="768" cy="76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9"/>
              </p:custDataLst>
            </p:nvPr>
          </p:nvSpPr>
          <p:spPr>
            <a:xfrm>
              <a:off x="2800" y="364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增进对生命价值的理解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2800" y="4440"/>
              <a:ext cx="6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通过教育，帮助人们认识到生命的宝贵，促进对生命尊严和价值的深入理解。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任意多边形 8"/>
            <p:cNvSpPr/>
            <p:nvPr>
              <p:custDataLst>
                <p:tags r:id="rId11"/>
              </p:custDataLst>
            </p:nvPr>
          </p:nvSpPr>
          <p:spPr>
            <a:xfrm>
              <a:off x="960" y="7240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Local/Temp/figmazip/slide_dec095ad4bf6767e\datas\earth-6002&amp;87317.svg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 r:link="rId15"/>
                </a:ext>
              </a:extLst>
            </a:blip>
            <a:stretch>
              <a:fillRect/>
            </a:stretch>
          </p:blipFill>
          <p:spPr>
            <a:xfrm>
              <a:off x="1296" y="7576"/>
              <a:ext cx="768" cy="76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>
              <p:custDataLst>
                <p:tags r:id="rId16"/>
              </p:custDataLst>
            </p:nvPr>
          </p:nvSpPr>
          <p:spPr>
            <a:xfrm>
              <a:off x="2800" y="684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提升临终关怀意识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7"/>
              </p:custDataLst>
            </p:nvPr>
          </p:nvSpPr>
          <p:spPr>
            <a:xfrm>
              <a:off x="2800" y="7640"/>
              <a:ext cx="6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教育人们了解临终关怀的重要性，提高对患者及其家属提供心理和情感支持的意识。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8"/>
              </p:custDataLst>
            </p:nvPr>
          </p:nvSpPr>
          <p:spPr>
            <a:xfrm>
              <a:off x="10080" y="4040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Local/Temp/figmazip/slide_dec095ad4bf6767e\datas\earth-6002&amp;87361.svg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 r:link="rId22"/>
                </a:ext>
              </a:extLst>
            </a:blip>
            <a:stretch>
              <a:fillRect/>
            </a:stretch>
          </p:blipFill>
          <p:spPr>
            <a:xfrm>
              <a:off x="10415" y="4376"/>
              <a:ext cx="768" cy="768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>
              <p:custDataLst>
                <p:tags r:id="rId23"/>
              </p:custDataLst>
            </p:nvPr>
          </p:nvSpPr>
          <p:spPr>
            <a:xfrm>
              <a:off x="11920" y="364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促进情感的健康处理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24"/>
              </p:custDataLst>
            </p:nvPr>
          </p:nvSpPr>
          <p:spPr>
            <a:xfrm>
              <a:off x="11920" y="4440"/>
              <a:ext cx="6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死亡教育旨在教授人们如何健康地处理与死亡相关的情感，如悲伤、恐惧和接受。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25"/>
              </p:custDataLst>
            </p:nvPr>
          </p:nvSpPr>
          <p:spPr>
            <a:xfrm>
              <a:off x="10080" y="7240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 descr="C:/Users/mingsheng111035/AppData/Local/Temp/figmazip/slide_dec095ad4bf6767e\datas\earth-6002&amp;87389.svg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 r:link="rId29"/>
                </a:ext>
              </a:extLst>
            </a:blip>
            <a:stretch>
              <a:fillRect/>
            </a:stretch>
          </p:blipFill>
          <p:spPr>
            <a:xfrm>
              <a:off x="10415" y="7576"/>
              <a:ext cx="768" cy="768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>
              <p:custDataLst>
                <p:tags r:id="rId30"/>
              </p:custDataLst>
            </p:nvPr>
          </p:nvSpPr>
          <p:spPr>
            <a:xfrm>
              <a:off x="11920" y="684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准备面对个人或亲友的死亡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31"/>
              </p:custDataLst>
            </p:nvPr>
          </p:nvSpPr>
          <p:spPr>
            <a:xfrm>
              <a:off x="11920" y="7640"/>
              <a:ext cx="6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通过死亡教育，个人可以学习如何准备和应对自己或亲友的死亡，减少未知带来的恐慌。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3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2f72f4732087a480\datas\氛围图-6002&amp;396366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死亡教育的教育内容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Roaming/Kingsoft/office6/wppai/generateppt/5407d3e04c39860fbeb9594e745d961d.jpg5407d3e04c39860fbeb9594e745d961d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2059" b="2059"/>
          <a:stretch>
            <a:fillRect/>
          </a:stretch>
        </p:blipFill>
        <p:spPr>
          <a:xfrm>
            <a:off x="609602" y="1828800"/>
            <a:ext cx="6933565" cy="4418965"/>
          </a:xfrm>
          <a:custGeom>
            <a:avLst/>
            <a:gdLst>
              <a:gd name="connisteX0" fmla="*/ 0 w 6934196"/>
              <a:gd name="connsiteY0" fmla="*/ 203197 h 4419596"/>
              <a:gd name="connisteX1" fmla="*/ 203197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203197 w 6934196"/>
              <a:gd name="connsiteY4" fmla="*/ 4419596 h 4419596"/>
              <a:gd name="connisteX5" fmla="*/ 0 w 6934196"/>
              <a:gd name="connsiteY5" fmla="*/ 4216398 h 4419596"/>
              <a:gd name="connisteX6" fmla="*/ 0 w 6934196"/>
              <a:gd name="connsiteY6" fmla="*/ 203197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203198" y="4419597"/>
                </a:lnTo>
                <a:cubicBezTo>
                  <a:pt x="90974" y="4419597"/>
                  <a:pt x="0" y="4328632"/>
                  <a:pt x="0" y="4216399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8" name="任意多边形 7"/>
          <p:cNvSpPr/>
          <p:nvPr>
            <p:custDataLst>
              <p:tags r:id="rId9"/>
            </p:custDataLst>
          </p:nvPr>
        </p:nvSpPr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835395 w 4038603"/>
              <a:gd name="connsiteY1" fmla="*/ 0 h 4419596"/>
              <a:gd name="connisteX2" fmla="*/ 4038603 w 4038603"/>
              <a:gd name="connsiteY2" fmla="*/ 203197 h 4419596"/>
              <a:gd name="connisteX3" fmla="*/ 4038603 w 4038603"/>
              <a:gd name="connsiteY3" fmla="*/ 4216398 h 4419596"/>
              <a:gd name="connisteX4" fmla="*/ 3835395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835396" y="0"/>
                </a:lnTo>
                <a:cubicBezTo>
                  <a:pt x="3947629" y="0"/>
                  <a:pt x="4038603" y="90974"/>
                  <a:pt x="4038603" y="203198"/>
                </a:cubicBezTo>
                <a:lnTo>
                  <a:pt x="4038603" y="4216399"/>
                </a:lnTo>
                <a:cubicBezTo>
                  <a:pt x="4038603" y="4328632"/>
                  <a:pt x="3947629" y="4419597"/>
                  <a:pt x="3835396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认识死亡的自然性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260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通过教育，帮助人们理解死亡是生命自然过程的一部分，减少对死亡的恐惧和误解。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260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学习应对丧失的策略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260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教授个体如何处理亲人或朋友去世后的哀伤，提供心理支持和应对技巧。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flipV="1">
            <a:off x="0" y="0"/>
            <a:ext cx="12191365" cy="3937000"/>
          </a:xfrm>
          <a:custGeom>
            <a:avLst/>
            <a:gdLst>
              <a:gd name="connisteX0" fmla="*/ 0 w 12191996"/>
              <a:gd name="connsiteY0" fmla="*/ 0 h 3937004"/>
              <a:gd name="connisteX1" fmla="*/ 12191996 w 12191996"/>
              <a:gd name="connsiteY1" fmla="*/ 1252682 h 3937004"/>
              <a:gd name="connisteX2" fmla="*/ 12191996 w 12191996"/>
              <a:gd name="connsiteY2" fmla="*/ 3937004 h 3937004"/>
              <a:gd name="connisteX3" fmla="*/ 0 w 12191996"/>
              <a:gd name="connsiteY3" fmla="*/ 3937004 h 3937004"/>
              <a:gd name="connisteX4" fmla="*/ 0 w 12191996"/>
              <a:gd name="connsiteY4" fmla="*/ 0 h 3937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3937004">
                <a:moveTo>
                  <a:pt x="0" y="0"/>
                </a:moveTo>
                <a:lnTo>
                  <a:pt x="12191997" y="1252682"/>
                </a:lnTo>
                <a:lnTo>
                  <a:pt x="12191997" y="3937004"/>
                </a:lnTo>
                <a:lnTo>
                  <a:pt x="0" y="39370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7313015" y="18"/>
            <a:ext cx="4612640" cy="2362200"/>
          </a:xfrm>
          <a:custGeom>
            <a:avLst/>
            <a:gdLst>
              <a:gd name="connisteX0" fmla="*/ 4612325 w 4612315"/>
              <a:gd name="connsiteY0" fmla="*/ 0 h 2362379"/>
              <a:gd name="connisteX1" fmla="*/ 3339745 w 4612315"/>
              <a:gd name="connsiteY1" fmla="*/ 2209647 h 2362379"/>
              <a:gd name="connisteX2" fmla="*/ 2923208 w 4612315"/>
              <a:gd name="connsiteY2" fmla="*/ 2321497 h 2362379"/>
              <a:gd name="connisteX3" fmla="*/ 152448 w 4612315"/>
              <a:gd name="connsiteY3" fmla="*/ 721790 h 2362379"/>
              <a:gd name="connisteX4" fmla="*/ 41221 w 4612315"/>
              <a:gd name="connsiteY4" fmla="*/ 304842 h 2362379"/>
              <a:gd name="connisteX5" fmla="*/ 218120 w 4612315"/>
              <a:gd name="connsiteY5" fmla="*/ 0 h 2362379"/>
              <a:gd name="connisteX6" fmla="*/ 4612325 w 4612315"/>
              <a:gd name="connsiteY6" fmla="*/ 0 h 23623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612316" h="2362380">
                <a:moveTo>
                  <a:pt x="4612325" y="0"/>
                </a:moveTo>
                <a:lnTo>
                  <a:pt x="3339745" y="2209648"/>
                </a:lnTo>
                <a:cubicBezTo>
                  <a:pt x="3255666" y="2355632"/>
                  <a:pt x="3069110" y="2405722"/>
                  <a:pt x="2923209" y="2321497"/>
                </a:cubicBezTo>
                <a:lnTo>
                  <a:pt x="152449" y="721791"/>
                </a:lnTo>
                <a:cubicBezTo>
                  <a:pt x="6437" y="637492"/>
                  <a:pt x="-43397" y="450671"/>
                  <a:pt x="41221" y="304843"/>
                </a:cubicBezTo>
                <a:lnTo>
                  <a:pt x="218121" y="0"/>
                </a:lnTo>
                <a:lnTo>
                  <a:pt x="461232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8006011" y="18"/>
            <a:ext cx="3335655" cy="1668145"/>
          </a:xfrm>
          <a:custGeom>
            <a:avLst/>
            <a:gdLst>
              <a:gd name="connisteX0" fmla="*/ 3335118 w 3335127"/>
              <a:gd name="connsiteY0" fmla="*/ 0 h 1668523"/>
              <a:gd name="connisteX1" fmla="*/ 2460879 w 3335127"/>
              <a:gd name="connsiteY1" fmla="*/ 1515947 h 1668523"/>
              <a:gd name="connisteX2" fmla="*/ 2044442 w 3335127"/>
              <a:gd name="connsiteY2" fmla="*/ 1627632 h 1668523"/>
              <a:gd name="connisteX3" fmla="*/ 152448 w 3335127"/>
              <a:gd name="connsiteY3" fmla="*/ 535298 h 1668523"/>
              <a:gd name="connisteX4" fmla="*/ 40672 w 3335127"/>
              <a:gd name="connsiteY4" fmla="*/ 119301 h 1668523"/>
              <a:gd name="connisteX5" fmla="*/ 109325 w 3335127"/>
              <a:gd name="connsiteY5" fmla="*/ 0 h 1668523"/>
              <a:gd name="connisteX6" fmla="*/ 3335118 w 3335127"/>
              <a:gd name="connsiteY6" fmla="*/ 0 h 166852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335128" h="1668524">
                <a:moveTo>
                  <a:pt x="3335119" y="0"/>
                </a:moveTo>
                <a:lnTo>
                  <a:pt x="2460879" y="1515947"/>
                </a:lnTo>
                <a:cubicBezTo>
                  <a:pt x="2376754" y="1661821"/>
                  <a:pt x="2190281" y="1711830"/>
                  <a:pt x="2044443" y="1627632"/>
                </a:cubicBezTo>
                <a:lnTo>
                  <a:pt x="152449" y="535299"/>
                </a:lnTo>
                <a:cubicBezTo>
                  <a:pt x="6812" y="451211"/>
                  <a:pt x="-43205" y="265057"/>
                  <a:pt x="40673" y="119302"/>
                </a:cubicBezTo>
                <a:lnTo>
                  <a:pt x="109326" y="0"/>
                </a:lnTo>
                <a:lnTo>
                  <a:pt x="333511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8677994" y="0"/>
            <a:ext cx="2078990" cy="974725"/>
          </a:xfrm>
          <a:custGeom>
            <a:avLst/>
            <a:gdLst>
              <a:gd name="connisteX0" fmla="*/ 1603107 w 2078924"/>
              <a:gd name="connsiteY0" fmla="*/ 822566 h 974805"/>
              <a:gd name="connisteX1" fmla="*/ 2078924 w 2078924"/>
              <a:gd name="connsiteY1" fmla="*/ 0 h 974805"/>
              <a:gd name="connisteX2" fmla="*/ 1025024 w 2078924"/>
              <a:gd name="connsiteY2" fmla="*/ 0 h 974805"/>
              <a:gd name="connisteX3" fmla="*/ 34235 w 2078924"/>
              <a:gd name="connsiteY3" fmla="*/ 27 h 974805"/>
              <a:gd name="connisteX4" fmla="*/ 112260 w 2078924"/>
              <a:gd name="connsiteY4" fmla="*/ 313492 h 974805"/>
              <a:gd name="connisteX5" fmla="*/ 1186863 w 2078924"/>
              <a:gd name="connsiteY5" fmla="*/ 933913 h 974805"/>
              <a:gd name="connisteX6" fmla="*/ 1603107 w 2078924"/>
              <a:gd name="connsiteY6" fmla="*/ 822566 h 9748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078925" h="974805">
                <a:moveTo>
                  <a:pt x="1603108" y="822567"/>
                </a:moveTo>
                <a:lnTo>
                  <a:pt x="2078925" y="0"/>
                </a:lnTo>
                <a:lnTo>
                  <a:pt x="1025024" y="0"/>
                </a:lnTo>
                <a:lnTo>
                  <a:pt x="34235" y="27"/>
                </a:lnTo>
                <a:cubicBezTo>
                  <a:pt x="-33202" y="107753"/>
                  <a:pt x="2185" y="249942"/>
                  <a:pt x="112261" y="313493"/>
                </a:cubicBezTo>
                <a:lnTo>
                  <a:pt x="1186864" y="933913"/>
                </a:lnTo>
                <a:cubicBezTo>
                  <a:pt x="1332564" y="1018029"/>
                  <a:pt x="1518855" y="968194"/>
                  <a:pt x="1603108" y="822567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死亡教育与医疗实践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C:/Users/mingsheng111035/AppData/Roaming/Kingsoft/office6/wppai/generateppt/8bc9a512fc9d202508d31b0e71c6ba14.jpg8bc9a512fc9d202508d31b0e71c6ba14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19055" r="1055"/>
            <a:stretch>
              <a:fillRect/>
            </a:stretch>
          </p:blipFill>
          <p:spPr>
            <a:xfrm>
              <a:off x="1440" y="3360"/>
              <a:ext cx="4479" cy="3199"/>
            </a:xfrm>
            <a:custGeom>
              <a:avLst/>
              <a:gdLst>
                <a:gd name="connisteX0" fmla="*/ 0 w 2844798"/>
                <a:gd name="connsiteY0" fmla="*/ 203197 h 2031997"/>
                <a:gd name="connisteX1" fmla="*/ 203197 w 2844798"/>
                <a:gd name="connsiteY1" fmla="*/ 0 h 2031997"/>
                <a:gd name="connisteX2" fmla="*/ 2641601 w 2844798"/>
                <a:gd name="connsiteY2" fmla="*/ 0 h 2031997"/>
                <a:gd name="connisteX3" fmla="*/ 2844798 w 2844798"/>
                <a:gd name="connsiteY3" fmla="*/ 203197 h 2031997"/>
                <a:gd name="connisteX4" fmla="*/ 2844798 w 2844798"/>
                <a:gd name="connsiteY4" fmla="*/ 1828800 h 2031997"/>
                <a:gd name="connisteX5" fmla="*/ 2641601 w 2844798"/>
                <a:gd name="connsiteY5" fmla="*/ 2031997 h 2031997"/>
                <a:gd name="connisteX6" fmla="*/ 203197 w 2844798"/>
                <a:gd name="connsiteY6" fmla="*/ 2031997 h 2031997"/>
                <a:gd name="connisteX7" fmla="*/ 0 w 2844798"/>
                <a:gd name="connsiteY7" fmla="*/ 1828800 h 2031997"/>
                <a:gd name="connisteX8" fmla="*/ 0 w 2844798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1828800"/>
                  </a:lnTo>
                  <a:cubicBezTo>
                    <a:pt x="2844799" y="1941033"/>
                    <a:pt x="2753825" y="2031998"/>
                    <a:pt x="2641601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bd3c278ef90f562675d9f465d2ba4d21.jpgbd3c278ef90f562675d9f465d2ba4d21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l="6686"/>
            <a:stretch>
              <a:fillRect/>
            </a:stretch>
          </p:blipFill>
          <p:spPr>
            <a:xfrm>
              <a:off x="7360" y="3360"/>
              <a:ext cx="4479" cy="3199"/>
            </a:xfrm>
            <a:custGeom>
              <a:avLst/>
              <a:gdLst>
                <a:gd name="connisteX0" fmla="*/ 0 w 2844798"/>
                <a:gd name="connsiteY0" fmla="*/ 203197 h 2031997"/>
                <a:gd name="connisteX1" fmla="*/ 203197 w 2844798"/>
                <a:gd name="connsiteY1" fmla="*/ 0 h 2031997"/>
                <a:gd name="connisteX2" fmla="*/ 2641601 w 2844798"/>
                <a:gd name="connsiteY2" fmla="*/ 0 h 2031997"/>
                <a:gd name="connisteX3" fmla="*/ 2844798 w 2844798"/>
                <a:gd name="connsiteY3" fmla="*/ 203197 h 2031997"/>
                <a:gd name="connisteX4" fmla="*/ 2844798 w 2844798"/>
                <a:gd name="connsiteY4" fmla="*/ 1828800 h 2031997"/>
                <a:gd name="connisteX5" fmla="*/ 2641601 w 2844798"/>
                <a:gd name="connsiteY5" fmla="*/ 2031997 h 2031997"/>
                <a:gd name="connisteX6" fmla="*/ 203197 w 2844798"/>
                <a:gd name="connsiteY6" fmla="*/ 2031997 h 2031997"/>
                <a:gd name="connisteX7" fmla="*/ 0 w 2844798"/>
                <a:gd name="connsiteY7" fmla="*/ 1828800 h 2031997"/>
                <a:gd name="connisteX8" fmla="*/ 0 w 2844798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1828800"/>
                  </a:lnTo>
                  <a:cubicBezTo>
                    <a:pt x="2844799" y="1941033"/>
                    <a:pt x="2753825" y="2031998"/>
                    <a:pt x="2641601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提高医疗人员意识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通过死亡教育，医疗人员能更好地理解患者及其家属的需求，提供更人性化的关怀。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5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 descr="C:/Users/mingsheng111035/AppData/Roaming/Kingsoft/office6/wppai/generateppt/a3d8fa5cd4e18ce40622a575096dacb5.jpga3d8fa5cd4e18ce40622a575096dacb5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3343" r="3343"/>
            <a:stretch>
              <a:fillRect/>
            </a:stretch>
          </p:blipFill>
          <p:spPr>
            <a:xfrm>
              <a:off x="13280" y="3360"/>
              <a:ext cx="4479" cy="3199"/>
            </a:xfrm>
            <a:custGeom>
              <a:avLst/>
              <a:gdLst>
                <a:gd name="connisteX0" fmla="*/ 0 w 2844798"/>
                <a:gd name="connsiteY0" fmla="*/ 203197 h 2031997"/>
                <a:gd name="connisteX1" fmla="*/ 203197 w 2844798"/>
                <a:gd name="connsiteY1" fmla="*/ 0 h 2031997"/>
                <a:gd name="connisteX2" fmla="*/ 2641601 w 2844798"/>
                <a:gd name="connsiteY2" fmla="*/ 0 h 2031997"/>
                <a:gd name="connisteX3" fmla="*/ 2844798 w 2844798"/>
                <a:gd name="connsiteY3" fmla="*/ 203197 h 2031997"/>
                <a:gd name="connisteX4" fmla="*/ 2844798 w 2844798"/>
                <a:gd name="connsiteY4" fmla="*/ 1828800 h 2031997"/>
                <a:gd name="connisteX5" fmla="*/ 2641601 w 2844798"/>
                <a:gd name="connsiteY5" fmla="*/ 2031997 h 2031997"/>
                <a:gd name="connisteX6" fmla="*/ 203197 w 2844798"/>
                <a:gd name="connsiteY6" fmla="*/ 2031997 h 2031997"/>
                <a:gd name="connisteX7" fmla="*/ 0 w 2844798"/>
                <a:gd name="connsiteY7" fmla="*/ 1828800 h 2031997"/>
                <a:gd name="connisteX8" fmla="*/ 0 w 2844798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1828800"/>
                  </a:lnTo>
                  <a:cubicBezTo>
                    <a:pt x="2844799" y="1941033"/>
                    <a:pt x="2753825" y="2031998"/>
                    <a:pt x="2641601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优化临终关怀服务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死亡教育帮助医护人员掌握临终关怀的技巧，从而提升患者生命末期的生活质量。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促进医患沟通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1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教育医疗人员如何与患者及家属讨论死亡话题，有助于建立信任，减少误解和冲突。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死亡教育的作用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Roaming/Kingsoft/office6/wppai/generateppt/43016963f91b50274a4405a947771d6f.jpg43016963f91b50274a4405a947771d6f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337" r="21925"/>
          <a:stretch>
            <a:fillRect/>
          </a:stretch>
        </p:blipFill>
        <p:spPr>
          <a:xfrm>
            <a:off x="609602" y="609603"/>
            <a:ext cx="5486400" cy="5638800"/>
          </a:xfrm>
          <a:custGeom>
            <a:avLst/>
            <a:gdLst>
              <a:gd name="connisteX0" fmla="*/ 0 w 5486400"/>
              <a:gd name="connsiteY0" fmla="*/ 203197 h 5638803"/>
              <a:gd name="connisteX1" fmla="*/ 203197 w 5486400"/>
              <a:gd name="connsiteY1" fmla="*/ 0 h 5638803"/>
              <a:gd name="connisteX2" fmla="*/ 5283202 w 5486400"/>
              <a:gd name="connsiteY2" fmla="*/ 0 h 5638803"/>
              <a:gd name="connisteX3" fmla="*/ 5486400 w 5486400"/>
              <a:gd name="connsiteY3" fmla="*/ 203197 h 5638803"/>
              <a:gd name="connisteX4" fmla="*/ 5486400 w 5486400"/>
              <a:gd name="connsiteY4" fmla="*/ 5435595 h 5638803"/>
              <a:gd name="connisteX5" fmla="*/ 5283202 w 5486400"/>
              <a:gd name="connsiteY5" fmla="*/ 5638803 h 5638803"/>
              <a:gd name="connisteX6" fmla="*/ 203197 w 5486400"/>
              <a:gd name="connsiteY6" fmla="*/ 5638803 h 5638803"/>
              <a:gd name="connisteX7" fmla="*/ 0 w 5486400"/>
              <a:gd name="connsiteY7" fmla="*/ 5435595 h 5638803"/>
              <a:gd name="connisteX8" fmla="*/ 0 w 5486400"/>
              <a:gd name="connsiteY8" fmla="*/ 203197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3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5283202" y="0"/>
                </a:lnTo>
                <a:cubicBezTo>
                  <a:pt x="5395426" y="0"/>
                  <a:pt x="5486400" y="90974"/>
                  <a:pt x="5486400" y="203198"/>
                </a:cubicBezTo>
                <a:lnTo>
                  <a:pt x="5486400" y="5435596"/>
                </a:lnTo>
                <a:cubicBezTo>
                  <a:pt x="5486400" y="5547829"/>
                  <a:pt x="5395426" y="5638803"/>
                  <a:pt x="5283202" y="5638803"/>
                </a:cubicBezTo>
                <a:lnTo>
                  <a:pt x="203198" y="5638803"/>
                </a:lnTo>
                <a:cubicBezTo>
                  <a:pt x="90974" y="5638803"/>
                  <a:pt x="0" y="5547829"/>
                  <a:pt x="0" y="5435596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2565404"/>
            <a:ext cx="914400" cy="17272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705597" y="609603"/>
            <a:ext cx="5016499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帮助临终老年人树立科学的生死观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705600" y="3302000"/>
            <a:ext cx="4953000" cy="2946400"/>
            <a:chOff x="10560" y="5200"/>
            <a:chExt cx="7800" cy="464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10560" y="5200"/>
              <a:ext cx="1440" cy="1440"/>
            </a:xfrm>
            <a:custGeom>
              <a:avLst/>
              <a:gdLst>
                <a:gd name="connisteX0" fmla="*/ 0 w 914400"/>
                <a:gd name="connsiteY0" fmla="*/ 121916 h 914400"/>
                <a:gd name="connisteX1" fmla="*/ 121916 w 914400"/>
                <a:gd name="connsiteY1" fmla="*/ 0 h 914400"/>
                <a:gd name="connisteX2" fmla="*/ 792483 w 914400"/>
                <a:gd name="connsiteY2" fmla="*/ 0 h 914400"/>
                <a:gd name="connisteX3" fmla="*/ 914400 w 914400"/>
                <a:gd name="connsiteY3" fmla="*/ 121916 h 914400"/>
                <a:gd name="connisteX4" fmla="*/ 914400 w 914400"/>
                <a:gd name="connsiteY4" fmla="*/ 792483 h 914400"/>
                <a:gd name="connisteX5" fmla="*/ 792483 w 914400"/>
                <a:gd name="connsiteY5" fmla="*/ 914400 h 914400"/>
                <a:gd name="connisteX6" fmla="*/ 121916 w 914400"/>
                <a:gd name="connsiteY6" fmla="*/ 914400 h 914400"/>
                <a:gd name="connisteX7" fmla="*/ 0 w 914400"/>
                <a:gd name="connsiteY7" fmla="*/ 792483 h 914400"/>
                <a:gd name="connisteX8" fmla="*/ 0 w 914400"/>
                <a:gd name="connsiteY8" fmla="*/ 121916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121917"/>
                  </a:moveTo>
                  <a:cubicBezTo>
                    <a:pt x="0" y="54590"/>
                    <a:pt x="54590" y="0"/>
                    <a:pt x="121917" y="0"/>
                  </a:cubicBezTo>
                  <a:lnTo>
                    <a:pt x="792483" y="0"/>
                  </a:lnTo>
                  <a:cubicBezTo>
                    <a:pt x="859810" y="0"/>
                    <a:pt x="914400" y="54590"/>
                    <a:pt x="914400" y="121917"/>
                  </a:cubicBezTo>
                  <a:lnTo>
                    <a:pt x="914400" y="792483"/>
                  </a:lnTo>
                  <a:cubicBezTo>
                    <a:pt x="914400" y="859810"/>
                    <a:pt x="859810" y="914400"/>
                    <a:pt x="792483" y="914400"/>
                  </a:cubicBezTo>
                  <a:lnTo>
                    <a:pt x="121917" y="914400"/>
                  </a:lnTo>
                  <a:cubicBezTo>
                    <a:pt x="54590" y="914400"/>
                    <a:pt x="0" y="859810"/>
                    <a:pt x="0" y="792483"/>
                  </a:cubicBezTo>
                  <a:lnTo>
                    <a:pt x="0" y="1219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760" y="541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3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3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8"/>
              </p:custDataLst>
            </p:nvPr>
          </p:nvSpPr>
          <p:spPr>
            <a:xfrm>
              <a:off x="14760" y="5200"/>
              <a:ext cx="1440" cy="1440"/>
            </a:xfrm>
            <a:custGeom>
              <a:avLst/>
              <a:gdLst>
                <a:gd name="connisteX0" fmla="*/ 0 w 914400"/>
                <a:gd name="connsiteY0" fmla="*/ 121916 h 914400"/>
                <a:gd name="connisteX1" fmla="*/ 121916 w 914400"/>
                <a:gd name="connsiteY1" fmla="*/ 0 h 914400"/>
                <a:gd name="connisteX2" fmla="*/ 792483 w 914400"/>
                <a:gd name="connsiteY2" fmla="*/ 0 h 914400"/>
                <a:gd name="connisteX3" fmla="*/ 914400 w 914400"/>
                <a:gd name="connsiteY3" fmla="*/ 121916 h 914400"/>
                <a:gd name="connisteX4" fmla="*/ 914400 w 914400"/>
                <a:gd name="connsiteY4" fmla="*/ 792483 h 914400"/>
                <a:gd name="connisteX5" fmla="*/ 792483 w 914400"/>
                <a:gd name="connsiteY5" fmla="*/ 914400 h 914400"/>
                <a:gd name="connisteX6" fmla="*/ 121916 w 914400"/>
                <a:gd name="connsiteY6" fmla="*/ 914400 h 914400"/>
                <a:gd name="connisteX7" fmla="*/ 0 w 914400"/>
                <a:gd name="connsiteY7" fmla="*/ 792483 h 914400"/>
                <a:gd name="connisteX8" fmla="*/ 0 w 914400"/>
                <a:gd name="connsiteY8" fmla="*/ 121916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121917"/>
                  </a:moveTo>
                  <a:cubicBezTo>
                    <a:pt x="0" y="54590"/>
                    <a:pt x="54590" y="0"/>
                    <a:pt x="121917" y="0"/>
                  </a:cubicBezTo>
                  <a:lnTo>
                    <a:pt x="792483" y="0"/>
                  </a:lnTo>
                  <a:cubicBezTo>
                    <a:pt x="859810" y="0"/>
                    <a:pt x="914400" y="54590"/>
                    <a:pt x="914400" y="121917"/>
                  </a:cubicBezTo>
                  <a:lnTo>
                    <a:pt x="914400" y="792483"/>
                  </a:lnTo>
                  <a:cubicBezTo>
                    <a:pt x="914400" y="859810"/>
                    <a:pt x="859810" y="914400"/>
                    <a:pt x="792483" y="914400"/>
                  </a:cubicBezTo>
                  <a:lnTo>
                    <a:pt x="121917" y="914400"/>
                  </a:lnTo>
                  <a:cubicBezTo>
                    <a:pt x="54590" y="914400"/>
                    <a:pt x="0" y="859810"/>
                    <a:pt x="0" y="792483"/>
                  </a:cubicBezTo>
                  <a:lnTo>
                    <a:pt x="0" y="1219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0560" y="7040"/>
              <a:ext cx="3600" cy="7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提供心理支持</a:t>
              </a:r>
              <a:endPara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10560" y="7920"/>
              <a:ext cx="35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通过死亡教育，为临终老年人提供心理辅导，帮助他们接受生命的终结，减少恐惧和焦虑。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4960" y="541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3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3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4760" y="7040"/>
              <a:ext cx="3600" cy="7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促进家庭沟通</a:t>
              </a:r>
              <a:endPara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4760" y="7920"/>
              <a:ext cx="35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教育家庭成员如何与临终老年人谈论死亡，增进理解与支持，共同面对生命的最后阶段。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4283075" y="1385570"/>
            <a:ext cx="7375525" cy="4024630"/>
            <a:chOff x="6745" y="2182"/>
            <a:chExt cx="11615" cy="633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745" y="21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8700" y="2280"/>
              <a:ext cx="20" cy="144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9120" y="22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安宁疗护的定义与目的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2915" y="21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4870" y="2280"/>
              <a:ext cx="20" cy="144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5290" y="22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安宁疗护的内容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6745" y="45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8700" y="4680"/>
              <a:ext cx="20" cy="144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9120" y="46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死亡教育的定义与目的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2915" y="45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4870" y="4680"/>
              <a:ext cx="20" cy="144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290" y="46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死亡教育的作用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5"/>
              </p:custDataLst>
            </p:nvPr>
          </p:nvSpPr>
          <p:spPr>
            <a:xfrm>
              <a:off x="6745" y="69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05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6"/>
              </p:custDataLst>
            </p:nvPr>
          </p:nvSpPr>
          <p:spPr>
            <a:xfrm>
              <a:off x="8700" y="7080"/>
              <a:ext cx="20" cy="144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>
              <p:custDataLst>
                <p:tags r:id="rId17"/>
              </p:custDataLst>
            </p:nvPr>
          </p:nvSpPr>
          <p:spPr>
            <a:xfrm>
              <a:off x="9120" y="70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老年人面对死亡的心理类型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2065243d0c082927\datas\氛围图-6002&amp;148186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0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帮助临终老年人家属树立科学的生死观</a:t>
            </a:r>
            <a:endParaRPr lang="zh-CN" altLang="en-US" sz="40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8520" cy="3359"/>
            </a:xfrm>
            <a:custGeom>
              <a:avLst/>
              <a:gdLst>
                <a:gd name="connisteX0" fmla="*/ 0 w 5410203"/>
                <a:gd name="connsiteY0" fmla="*/ 203197 h 2133596"/>
                <a:gd name="connisteX1" fmla="*/ 203197 w 5410203"/>
                <a:gd name="connsiteY1" fmla="*/ 0 h 2133596"/>
                <a:gd name="connisteX2" fmla="*/ 5206995 w 5410203"/>
                <a:gd name="connsiteY2" fmla="*/ 0 h 2133596"/>
                <a:gd name="connisteX3" fmla="*/ 5410203 w 5410203"/>
                <a:gd name="connsiteY3" fmla="*/ 203197 h 2133596"/>
                <a:gd name="connisteX4" fmla="*/ 5410203 w 5410203"/>
                <a:gd name="connsiteY4" fmla="*/ 1930398 h 2133596"/>
                <a:gd name="connisteX5" fmla="*/ 5206995 w 5410203"/>
                <a:gd name="connsiteY5" fmla="*/ 2133596 h 2133596"/>
                <a:gd name="connisteX6" fmla="*/ 203197 w 5410203"/>
                <a:gd name="connsiteY6" fmla="*/ 2133596 h 2133596"/>
                <a:gd name="connisteX7" fmla="*/ 0 w 5410203"/>
                <a:gd name="connsiteY7" fmla="*/ 1930398 h 2133596"/>
                <a:gd name="connisteX8" fmla="*/ 0 w 5410203"/>
                <a:gd name="connsiteY8" fmla="*/ 203197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206996" y="0"/>
                  </a:lnTo>
                  <a:cubicBezTo>
                    <a:pt x="5319229" y="0"/>
                    <a:pt x="5410203" y="90974"/>
                    <a:pt x="5410203" y="203198"/>
                  </a:cubicBezTo>
                  <a:lnTo>
                    <a:pt x="5410203" y="1930399"/>
                  </a:lnTo>
                  <a:cubicBezTo>
                    <a:pt x="5410203" y="2042632"/>
                    <a:pt x="5319229" y="2133597"/>
                    <a:pt x="5206996" y="2133597"/>
                  </a:cubicBezTo>
                  <a:lnTo>
                    <a:pt x="203198" y="2133597"/>
                  </a:lnTo>
                  <a:cubicBezTo>
                    <a:pt x="90974" y="2133597"/>
                    <a:pt x="0" y="2042632"/>
                    <a:pt x="0" y="1930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1440" y="36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C:/Users/mingsheng111035/AppData/Local/Temp/figmazip/slide_2065243d0c082927\datas\earth-6002&amp;148237.sv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 r:link="rId10"/>
                </a:ext>
              </a:extLst>
            </a:blip>
            <a:stretch>
              <a:fillRect/>
            </a:stretch>
          </p:blipFill>
          <p:spPr>
            <a:xfrm>
              <a:off x="1888" y="4048"/>
              <a:ext cx="1023" cy="102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11"/>
              </p:custDataLst>
            </p:nvPr>
          </p:nvSpPr>
          <p:spPr>
            <a:xfrm>
              <a:off x="3840" y="34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理解死亡的自然性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任意多边形 8"/>
            <p:cNvSpPr/>
            <p:nvPr>
              <p:custDataLst>
                <p:tags r:id="rId12"/>
              </p:custDataLst>
            </p:nvPr>
          </p:nvSpPr>
          <p:spPr>
            <a:xfrm>
              <a:off x="960" y="6480"/>
              <a:ext cx="8520" cy="3359"/>
            </a:xfrm>
            <a:custGeom>
              <a:avLst/>
              <a:gdLst>
                <a:gd name="connisteX0" fmla="*/ 0 w 5410203"/>
                <a:gd name="connsiteY0" fmla="*/ 203197 h 2133596"/>
                <a:gd name="connisteX1" fmla="*/ 203197 w 5410203"/>
                <a:gd name="connsiteY1" fmla="*/ 0 h 2133596"/>
                <a:gd name="connisteX2" fmla="*/ 5206995 w 5410203"/>
                <a:gd name="connsiteY2" fmla="*/ 0 h 2133596"/>
                <a:gd name="connisteX3" fmla="*/ 5410203 w 5410203"/>
                <a:gd name="connsiteY3" fmla="*/ 203197 h 2133596"/>
                <a:gd name="connisteX4" fmla="*/ 5410203 w 5410203"/>
                <a:gd name="connsiteY4" fmla="*/ 1930398 h 2133596"/>
                <a:gd name="connisteX5" fmla="*/ 5206995 w 5410203"/>
                <a:gd name="connsiteY5" fmla="*/ 2133596 h 2133596"/>
                <a:gd name="connisteX6" fmla="*/ 203197 w 5410203"/>
                <a:gd name="connsiteY6" fmla="*/ 2133596 h 2133596"/>
                <a:gd name="connisteX7" fmla="*/ 0 w 5410203"/>
                <a:gd name="connsiteY7" fmla="*/ 1930398 h 2133596"/>
                <a:gd name="connisteX8" fmla="*/ 0 w 5410203"/>
                <a:gd name="connsiteY8" fmla="*/ 203197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206996" y="0"/>
                  </a:lnTo>
                  <a:cubicBezTo>
                    <a:pt x="5319229" y="0"/>
                    <a:pt x="5410203" y="90974"/>
                    <a:pt x="5410203" y="203198"/>
                  </a:cubicBezTo>
                  <a:lnTo>
                    <a:pt x="5410203" y="1930399"/>
                  </a:lnTo>
                  <a:cubicBezTo>
                    <a:pt x="5410203" y="2042632"/>
                    <a:pt x="5319229" y="2133597"/>
                    <a:pt x="5206996" y="2133597"/>
                  </a:cubicBezTo>
                  <a:lnTo>
                    <a:pt x="203198" y="2133597"/>
                  </a:lnTo>
                  <a:cubicBezTo>
                    <a:pt x="90974" y="2133597"/>
                    <a:pt x="0" y="2042632"/>
                    <a:pt x="0" y="1930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13"/>
              </p:custDataLst>
            </p:nvPr>
          </p:nvSpPr>
          <p:spPr>
            <a:xfrm>
              <a:off x="1440" y="72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Local/Temp/figmazip/slide_2065243d0c082927\datas\earth-6002&amp;148269.sv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 r:link="rId17"/>
                </a:ext>
              </a:extLst>
            </a:blip>
            <a:stretch>
              <a:fillRect/>
            </a:stretch>
          </p:blipFill>
          <p:spPr>
            <a:xfrm>
              <a:off x="1888" y="7648"/>
              <a:ext cx="1023" cy="102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18"/>
              </p:custDataLst>
            </p:nvPr>
          </p:nvSpPr>
          <p:spPr>
            <a:xfrm>
              <a:off x="3840" y="42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通过死亡教育，家属能认识到死亡是生命自然过程的一部分，减少恐惧和焦虑。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9"/>
              </p:custDataLst>
            </p:nvPr>
          </p:nvSpPr>
          <p:spPr>
            <a:xfrm>
              <a:off x="3840" y="70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提供心理支持资源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20"/>
              </p:custDataLst>
            </p:nvPr>
          </p:nvSpPr>
          <p:spPr>
            <a:xfrm>
              <a:off x="9720" y="2880"/>
              <a:ext cx="8520" cy="3359"/>
            </a:xfrm>
            <a:custGeom>
              <a:avLst/>
              <a:gdLst>
                <a:gd name="connisteX0" fmla="*/ 0 w 5410203"/>
                <a:gd name="connsiteY0" fmla="*/ 203197 h 2133596"/>
                <a:gd name="connisteX1" fmla="*/ 203197 w 5410203"/>
                <a:gd name="connsiteY1" fmla="*/ 0 h 2133596"/>
                <a:gd name="connisteX2" fmla="*/ 5206995 w 5410203"/>
                <a:gd name="connsiteY2" fmla="*/ 0 h 2133596"/>
                <a:gd name="connisteX3" fmla="*/ 5410203 w 5410203"/>
                <a:gd name="connsiteY3" fmla="*/ 203197 h 2133596"/>
                <a:gd name="connisteX4" fmla="*/ 5410203 w 5410203"/>
                <a:gd name="connsiteY4" fmla="*/ 1930398 h 2133596"/>
                <a:gd name="connisteX5" fmla="*/ 5206995 w 5410203"/>
                <a:gd name="connsiteY5" fmla="*/ 2133596 h 2133596"/>
                <a:gd name="connisteX6" fmla="*/ 203197 w 5410203"/>
                <a:gd name="connsiteY6" fmla="*/ 2133596 h 2133596"/>
                <a:gd name="connisteX7" fmla="*/ 0 w 5410203"/>
                <a:gd name="connsiteY7" fmla="*/ 1930398 h 2133596"/>
                <a:gd name="connisteX8" fmla="*/ 0 w 5410203"/>
                <a:gd name="connsiteY8" fmla="*/ 203197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206996" y="0"/>
                  </a:lnTo>
                  <a:cubicBezTo>
                    <a:pt x="5319229" y="0"/>
                    <a:pt x="5410203" y="90974"/>
                    <a:pt x="5410203" y="203198"/>
                  </a:cubicBezTo>
                  <a:lnTo>
                    <a:pt x="5410203" y="1930399"/>
                  </a:lnTo>
                  <a:cubicBezTo>
                    <a:pt x="5410203" y="2042632"/>
                    <a:pt x="5319229" y="2133597"/>
                    <a:pt x="5206996" y="2133597"/>
                  </a:cubicBezTo>
                  <a:lnTo>
                    <a:pt x="203198" y="2133597"/>
                  </a:lnTo>
                  <a:cubicBezTo>
                    <a:pt x="90974" y="2133597"/>
                    <a:pt x="0" y="2042632"/>
                    <a:pt x="0" y="1930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>
              <p:custDataLst>
                <p:tags r:id="rId21"/>
              </p:custDataLst>
            </p:nvPr>
          </p:nvSpPr>
          <p:spPr>
            <a:xfrm>
              <a:off x="10200" y="3600"/>
              <a:ext cx="1920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6" name="图片 15" descr="C:/Users/mingsheng111035/AppData/Local/Temp/figmazip/slide_2065243d0c082927\datas\earth-6002&amp;148321.svg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 r:link="rId25"/>
                </a:ext>
              </a:extLst>
            </a:blip>
            <a:stretch>
              <a:fillRect/>
            </a:stretch>
          </p:blipFill>
          <p:spPr>
            <a:xfrm>
              <a:off x="10648" y="4048"/>
              <a:ext cx="1023" cy="102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26"/>
              </p:custDataLst>
            </p:nvPr>
          </p:nvSpPr>
          <p:spPr>
            <a:xfrm>
              <a:off x="3840" y="78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向家属介绍可用的心理支持服务，如心理咨询和互助小组，帮助他们应对哀伤。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7"/>
              </p:custDataLst>
            </p:nvPr>
          </p:nvSpPr>
          <p:spPr>
            <a:xfrm>
              <a:off x="12600" y="34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促进情感表达与沟通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28"/>
              </p:custDataLst>
            </p:nvPr>
          </p:nvSpPr>
          <p:spPr>
            <a:xfrm>
              <a:off x="9720" y="6480"/>
              <a:ext cx="8520" cy="3359"/>
            </a:xfrm>
            <a:custGeom>
              <a:avLst/>
              <a:gdLst>
                <a:gd name="connisteX0" fmla="*/ 0 w 5410203"/>
                <a:gd name="connsiteY0" fmla="*/ 203197 h 2133596"/>
                <a:gd name="connisteX1" fmla="*/ 203197 w 5410203"/>
                <a:gd name="connsiteY1" fmla="*/ 0 h 2133596"/>
                <a:gd name="connisteX2" fmla="*/ 5206995 w 5410203"/>
                <a:gd name="connsiteY2" fmla="*/ 0 h 2133596"/>
                <a:gd name="connisteX3" fmla="*/ 5410203 w 5410203"/>
                <a:gd name="connsiteY3" fmla="*/ 203197 h 2133596"/>
                <a:gd name="connisteX4" fmla="*/ 5410203 w 5410203"/>
                <a:gd name="connsiteY4" fmla="*/ 1930398 h 2133596"/>
                <a:gd name="connisteX5" fmla="*/ 5206995 w 5410203"/>
                <a:gd name="connsiteY5" fmla="*/ 2133596 h 2133596"/>
                <a:gd name="connisteX6" fmla="*/ 203197 w 5410203"/>
                <a:gd name="connsiteY6" fmla="*/ 2133596 h 2133596"/>
                <a:gd name="connisteX7" fmla="*/ 0 w 5410203"/>
                <a:gd name="connsiteY7" fmla="*/ 1930398 h 2133596"/>
                <a:gd name="connisteX8" fmla="*/ 0 w 5410203"/>
                <a:gd name="connsiteY8" fmla="*/ 203197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206996" y="0"/>
                  </a:lnTo>
                  <a:cubicBezTo>
                    <a:pt x="5319229" y="0"/>
                    <a:pt x="5410203" y="90974"/>
                    <a:pt x="5410203" y="203198"/>
                  </a:cubicBezTo>
                  <a:lnTo>
                    <a:pt x="5410203" y="1930399"/>
                  </a:lnTo>
                  <a:cubicBezTo>
                    <a:pt x="5410203" y="2042632"/>
                    <a:pt x="5319229" y="2133597"/>
                    <a:pt x="5206996" y="2133597"/>
                  </a:cubicBezTo>
                  <a:lnTo>
                    <a:pt x="203198" y="2133597"/>
                  </a:lnTo>
                  <a:cubicBezTo>
                    <a:pt x="90974" y="2133597"/>
                    <a:pt x="0" y="2042632"/>
                    <a:pt x="0" y="1930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>
              <p:custDataLst>
                <p:tags r:id="rId29"/>
              </p:custDataLst>
            </p:nvPr>
          </p:nvSpPr>
          <p:spPr>
            <a:xfrm>
              <a:off x="10200" y="7200"/>
              <a:ext cx="1920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1" name="图片 20" descr="C:/Users/mingsheng111035/AppData/Local/Temp/figmazip/slide_2065243d0c082927\datas\earth-6002&amp;148353.svg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 r:link="rId33"/>
                </a:ext>
              </a:extLst>
            </a:blip>
            <a:stretch>
              <a:fillRect/>
            </a:stretch>
          </p:blipFill>
          <p:spPr>
            <a:xfrm>
              <a:off x="10648" y="7648"/>
              <a:ext cx="1023" cy="1023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>
              <p:custDataLst>
                <p:tags r:id="rId34"/>
              </p:custDataLst>
            </p:nvPr>
          </p:nvSpPr>
          <p:spPr>
            <a:xfrm>
              <a:off x="12600" y="42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教育帮助家属开放地讨论死亡话题，增进家庭成员间的情感交流和理解。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35"/>
              </p:custDataLst>
            </p:nvPr>
          </p:nvSpPr>
          <p:spPr>
            <a:xfrm>
              <a:off x="12600" y="70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引导家属参与决策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36"/>
              </p:custDataLst>
            </p:nvPr>
          </p:nvSpPr>
          <p:spPr>
            <a:xfrm>
              <a:off x="12600" y="78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教育家属如何在尊重患者意愿的同时，参与临终关怀和医疗决策，增强家属的参与感和控制感。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3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b345140b477e0b70\datas\氛围图-6002&amp;171097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死亡教育对临终老年人的心理影响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292350" y="2279015"/>
            <a:ext cx="9366250" cy="3385185"/>
            <a:chOff x="3610" y="3589"/>
            <a:chExt cx="14750" cy="5331"/>
          </a:xfrm>
        </p:grpSpPr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3610" y="3589"/>
              <a:ext cx="2860" cy="2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100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100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3840" y="660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缓解恐惧与焦虑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3840" y="748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通过死亡教育，老年人能更好地理解死亡，减少对未知的恐惧和临终前的焦虑。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8730" y="3589"/>
              <a:ext cx="2860" cy="2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100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100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8960" y="660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促进心理准备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8960" y="748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教育帮助老年人接受生命的终结，使他们能够更加平和地面对死亡，做好心理准备。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3850" y="3589"/>
              <a:ext cx="2860" cy="2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100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100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4080" y="660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增强生命意义感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4080" y="748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死亡教育让老年人反思自己的生活，从而增强对生命意义的认识，提升临终前的满足感。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sp>
        <p:nvSpPr>
          <p:cNvPr id="13" name="矩形 12"/>
          <p:cNvSpPr/>
          <p:nvPr>
            <p:custDataLst>
              <p:tags r:id="rId14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6464296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死亡教育对临终老年人家属的心理影响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9600" y="2946400"/>
            <a:ext cx="6400800" cy="3302000"/>
            <a:chOff x="960" y="4640"/>
            <a:chExt cx="10080" cy="5200"/>
          </a:xfrm>
        </p:grpSpPr>
        <p:sp>
          <p:nvSpPr>
            <p:cNvPr id="3" name="任意多边形 2"/>
            <p:cNvSpPr/>
            <p:nvPr>
              <p:custDataLst>
                <p:tags r:id="rId2"/>
              </p:custDataLst>
            </p:nvPr>
          </p:nvSpPr>
          <p:spPr>
            <a:xfrm>
              <a:off x="96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20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促进情感释放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通过死亡教育，家属学会表达和处理哀伤，有助于情感的健康释放和心理调适。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20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改善家庭关系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死亡教育帮助家属理解临终者的意愿，促进家庭成员间的沟通，增强彼此支持。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630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654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增强心理准备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654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了解死亡过程，家属能更好地接受即将到来的丧失，减少突发性心理冲击。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63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654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提升生活质量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654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面对死亡的教育使家属更加珍惜与临终者共度的时光，提高生活的质量与意义。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5" name="图片 14" descr="C:/Users/mingsheng111035/AppData/Roaming/Kingsoft/office6/wppai/generateppt/5a50554d431abe4e3cf62c51c429c099.jpg5a50554d431abe4e3cf62c51c429c099"/>
          <p:cNvPicPr preferRelativeResize="0"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t="5032" b="1914"/>
          <a:stretch>
            <a:fillRect/>
          </a:stretch>
        </p:blipFill>
        <p:spPr>
          <a:xfrm>
            <a:off x="7543800" y="609603"/>
            <a:ext cx="4038600" cy="5638800"/>
          </a:xfrm>
          <a:custGeom>
            <a:avLst/>
            <a:gdLst>
              <a:gd name="connisteX0" fmla="*/ 0 w 4038603"/>
              <a:gd name="connsiteY0" fmla="*/ 203197 h 5638803"/>
              <a:gd name="connisteX1" fmla="*/ 203197 w 4038603"/>
              <a:gd name="connsiteY1" fmla="*/ 0 h 5638803"/>
              <a:gd name="connisteX2" fmla="*/ 3835395 w 4038603"/>
              <a:gd name="connsiteY2" fmla="*/ 0 h 5638803"/>
              <a:gd name="connisteX3" fmla="*/ 4038603 w 4038603"/>
              <a:gd name="connsiteY3" fmla="*/ 203197 h 5638803"/>
              <a:gd name="connisteX4" fmla="*/ 4038603 w 4038603"/>
              <a:gd name="connsiteY4" fmla="*/ 5435595 h 5638803"/>
              <a:gd name="connisteX5" fmla="*/ 3835395 w 4038603"/>
              <a:gd name="connsiteY5" fmla="*/ 5638803 h 5638803"/>
              <a:gd name="connisteX6" fmla="*/ 203197 w 4038603"/>
              <a:gd name="connsiteY6" fmla="*/ 5638803 h 5638803"/>
              <a:gd name="connisteX7" fmla="*/ 0 w 4038603"/>
              <a:gd name="connsiteY7" fmla="*/ 5435595 h 5638803"/>
              <a:gd name="connisteX8" fmla="*/ 0 w 4038603"/>
              <a:gd name="connsiteY8" fmla="*/ 203197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3835396" y="0"/>
                </a:lnTo>
                <a:cubicBezTo>
                  <a:pt x="3947629" y="0"/>
                  <a:pt x="4038603" y="90974"/>
                  <a:pt x="4038603" y="203198"/>
                </a:cubicBezTo>
                <a:lnTo>
                  <a:pt x="4038603" y="5435596"/>
                </a:lnTo>
                <a:cubicBezTo>
                  <a:pt x="4038603" y="5547829"/>
                  <a:pt x="3947629" y="5638803"/>
                  <a:pt x="3835396" y="5638803"/>
                </a:cubicBezTo>
                <a:lnTo>
                  <a:pt x="203198" y="5638803"/>
                </a:lnTo>
                <a:cubicBezTo>
                  <a:pt x="90974" y="5638803"/>
                  <a:pt x="0" y="5547829"/>
                  <a:pt x="0" y="5435596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1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18" name="矩形 17"/>
          <p:cNvSpPr/>
          <p:nvPr>
            <p:custDataLst>
              <p:tags r:id="rId17"/>
            </p:custDataLst>
          </p:nvPr>
        </p:nvSpPr>
        <p:spPr>
          <a:xfrm>
            <a:off x="11277597" y="2565404"/>
            <a:ext cx="914400" cy="17272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05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3800"/>
              <a:t>老年人面对死亡的心理类型</a:t>
            </a:r>
            <a:endParaRPr lang="zh-CN" altLang="en-US" sz="38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理智型临终老年人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3"/>
            </p:custDataLst>
          </p:nvPr>
        </p:nvSpPr>
        <p:spPr>
          <a:xfrm>
            <a:off x="6921496" y="0"/>
            <a:ext cx="5270500" cy="6858000"/>
          </a:xfrm>
          <a:custGeom>
            <a:avLst/>
            <a:gdLst>
              <a:gd name="connisteX0" fmla="*/ 1797052 w 5270501"/>
              <a:gd name="connsiteY0" fmla="*/ 0 h 6858000"/>
              <a:gd name="connisteX1" fmla="*/ 5270501 w 5270501"/>
              <a:gd name="connsiteY1" fmla="*/ 0 h 6858000"/>
              <a:gd name="connisteX2" fmla="*/ 5270501 w 5270501"/>
              <a:gd name="connsiteY2" fmla="*/ 6858000 h 6858000"/>
              <a:gd name="connisteX3" fmla="*/ 0 w 5270501"/>
              <a:gd name="connsiteY3" fmla="*/ 6858000 h 6858000"/>
              <a:gd name="connisteX4" fmla="*/ 1797052 w 52705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270501" h="6858000">
                <a:moveTo>
                  <a:pt x="1797052" y="0"/>
                </a:moveTo>
                <a:lnTo>
                  <a:pt x="5270501" y="0"/>
                </a:lnTo>
                <a:lnTo>
                  <a:pt x="5270501" y="6858000"/>
                </a:lnTo>
                <a:lnTo>
                  <a:pt x="0" y="6858000"/>
                </a:lnTo>
                <a:lnTo>
                  <a:pt x="179705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4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5"/>
            </p:custDataLst>
          </p:nvPr>
        </p:nvSpPr>
        <p:spPr>
          <a:xfrm>
            <a:off x="10545958" y="4648197"/>
            <a:ext cx="1645920" cy="2210435"/>
          </a:xfrm>
          <a:custGeom>
            <a:avLst/>
            <a:gdLst>
              <a:gd name="connisteX0" fmla="*/ 401430 w 1646038"/>
              <a:gd name="connsiteY0" fmla="*/ 2209803 h 2209803"/>
              <a:gd name="connisteX1" fmla="*/ 1646038 w 1646038"/>
              <a:gd name="connsiteY1" fmla="*/ 2209803 h 2209803"/>
              <a:gd name="connisteX2" fmla="*/ 1646038 w 1646038"/>
              <a:gd name="connsiteY2" fmla="*/ 1591056 h 2209803"/>
              <a:gd name="connisteX3" fmla="*/ 1646038 w 1646038"/>
              <a:gd name="connsiteY3" fmla="*/ 0 h 2209803"/>
              <a:gd name="connisteX4" fmla="*/ 226487 w 1646038"/>
              <a:gd name="connsiteY4" fmla="*/ 377766 h 2209803"/>
              <a:gd name="connisteX5" fmla="*/ 10469 w 1646038"/>
              <a:gd name="connsiteY5" fmla="*/ 751234 h 2209803"/>
              <a:gd name="connisteX6" fmla="*/ 401430 w 1646038"/>
              <a:gd name="connsiteY6" fmla="*/ 2209803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401431" y="2209803"/>
                </a:moveTo>
                <a:lnTo>
                  <a:pt x="1646039" y="2209803"/>
                </a:lnTo>
                <a:lnTo>
                  <a:pt x="1646039" y="1591056"/>
                </a:lnTo>
                <a:lnTo>
                  <a:pt x="1646039" y="0"/>
                </a:lnTo>
                <a:lnTo>
                  <a:pt x="226488" y="377766"/>
                </a:lnTo>
                <a:cubicBezTo>
                  <a:pt x="63606" y="421109"/>
                  <a:pt x="-33174" y="588426"/>
                  <a:pt x="10470" y="751234"/>
                </a:cubicBezTo>
                <a:lnTo>
                  <a:pt x="401431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6"/>
            </p:custDataLst>
          </p:nvPr>
        </p:nvSpPr>
        <p:spPr>
          <a:xfrm>
            <a:off x="11166845" y="5168902"/>
            <a:ext cx="1024890" cy="1689100"/>
          </a:xfrm>
          <a:custGeom>
            <a:avLst/>
            <a:gdLst>
              <a:gd name="connisteX0" fmla="*/ 301267 w 1025152"/>
              <a:gd name="connsiteY0" fmla="*/ 1689097 h 1689097"/>
              <a:gd name="connisteX1" fmla="*/ 1025152 w 1025152"/>
              <a:gd name="connsiteY1" fmla="*/ 1689097 h 1689097"/>
              <a:gd name="connisteX2" fmla="*/ 1025152 w 1025152"/>
              <a:gd name="connsiteY2" fmla="*/ 0 h 1689097"/>
              <a:gd name="connisteX3" fmla="*/ 225463 w 1025152"/>
              <a:gd name="connsiteY3" fmla="*/ 215780 h 1689097"/>
              <a:gd name="connisteX4" fmla="*/ 10195 w 1025152"/>
              <a:gd name="connsiteY4" fmla="*/ 587950 h 1689097"/>
              <a:gd name="connisteX5" fmla="*/ 301267 w 1025152"/>
              <a:gd name="connsiteY5" fmla="*/ 1689097 h 16890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98">
                <a:moveTo>
                  <a:pt x="301267" y="1689098"/>
                </a:moveTo>
                <a:lnTo>
                  <a:pt x="1025152" y="1689098"/>
                </a:lnTo>
                <a:lnTo>
                  <a:pt x="1025152" y="0"/>
                </a:lnTo>
                <a:lnTo>
                  <a:pt x="225464" y="215780"/>
                </a:lnTo>
                <a:cubicBezTo>
                  <a:pt x="63533" y="259479"/>
                  <a:pt x="-32672" y="425790"/>
                  <a:pt x="10196" y="587950"/>
                </a:cubicBezTo>
                <a:lnTo>
                  <a:pt x="301267" y="168909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sp>
          <p:nvSpPr>
            <p:cNvPr id="8" name="任意多边形 7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9" name="图片 8" descr="C:/Users/mingsheng111035/AppData/Roaming/Kingsoft/office6/wppai/generateppt/b2efb85f045b73400f20a4cc23350d1a.jpgb2efb85f045b73400f20a4cc23350d1a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16588" r="16706"/>
            <a:stretch>
              <a:fillRect/>
            </a:stretch>
          </p:blipFill>
          <p:spPr>
            <a:xfrm>
              <a:off x="2480" y="352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1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5" name="图片 14" descr="C:/Users/mingsheng111035/AppData/Roaming/Kingsoft/office6/wppai/generateppt/e932e91c1856bb1b7732876095a4dc03.jpge932e91c1856bb1b7732876095a4dc03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16676" r="16676"/>
            <a:stretch>
              <a:fillRect/>
            </a:stretch>
          </p:blipFill>
          <p:spPr>
            <a:xfrm>
              <a:off x="8400" y="352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1540" y="640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接受现实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1560" y="7280"/>
              <a:ext cx="424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理智型老年人通常能平静接受死亡的现实，他们可能会提前安排后事，表现出对生命的尊重。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任意多边形 19"/>
            <p:cNvSpPr/>
            <p:nvPr>
              <p:custDataLst>
                <p:tags r:id="rId16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1" name="图片 20" descr="C:/Users/mingsheng111035/AppData/Roaming/Kingsoft/office6/wppai/generateppt/5417585b16f04a1c00f77ca270c679ab.jpg5417585b16f04a1c00f77ca270c679ab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16559" r="16794"/>
            <a:stretch>
              <a:fillRect/>
            </a:stretch>
          </p:blipFill>
          <p:spPr>
            <a:xfrm>
              <a:off x="14320" y="352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7460" y="640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积极沟通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7480" y="7280"/>
              <a:ext cx="424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面对死亡，理智型老年人倾向于与家人和医护人员进行开放而坦诚的沟通，讨论自己的感受和需求。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1"/>
              </p:custDataLst>
            </p:nvPr>
          </p:nvSpPr>
          <p:spPr>
            <a:xfrm>
              <a:off x="13380" y="640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寻求知识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2"/>
              </p:custDataLst>
            </p:nvPr>
          </p:nvSpPr>
          <p:spPr>
            <a:xfrm>
              <a:off x="13400" y="7280"/>
              <a:ext cx="424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他们可能会主动了解关于死亡和临终关怀的信息，以减少未知带来的恐惧，保持心理的平静和安宁。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286000"/>
          </a:xfrm>
          <a:custGeom>
            <a:avLst/>
            <a:gdLst>
              <a:gd name="connisteX0" fmla="*/ 0 w 12191996"/>
              <a:gd name="connsiteY0" fmla="*/ 0 h 2286000"/>
              <a:gd name="connisteX1" fmla="*/ 12191996 w 12191996"/>
              <a:gd name="connsiteY1" fmla="*/ 0 h 2286000"/>
              <a:gd name="connisteX2" fmla="*/ 12191996 w 12191996"/>
              <a:gd name="connsiteY2" fmla="*/ 1555751 h 2286000"/>
              <a:gd name="connisteX3" fmla="*/ 0 w 12191996"/>
              <a:gd name="connsiteY3" fmla="*/ 2286000 h 2286000"/>
              <a:gd name="connisteX4" fmla="*/ 0 w 12191996"/>
              <a:gd name="connsiteY4" fmla="*/ 0 h 2286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2286000">
                <a:moveTo>
                  <a:pt x="0" y="0"/>
                </a:moveTo>
                <a:lnTo>
                  <a:pt x="12191997" y="0"/>
                </a:lnTo>
                <a:lnTo>
                  <a:pt x="12191997" y="1555751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0"/>
            <a:ext cx="3098165" cy="1819275"/>
          </a:xfrm>
          <a:custGeom>
            <a:avLst/>
            <a:gdLst>
              <a:gd name="connisteX0" fmla="*/ 2403335 w 3098782"/>
              <a:gd name="connsiteY0" fmla="*/ 1634352 h 1819884"/>
              <a:gd name="connisteX1" fmla="*/ 3098791 w 3098782"/>
              <a:gd name="connsiteY1" fmla="*/ 0 h 1819884"/>
              <a:gd name="connisteX2" fmla="*/ 0 w 3098782"/>
              <a:gd name="connsiteY2" fmla="*/ 0 h 1819884"/>
              <a:gd name="connisteX3" fmla="*/ 0 w 3098782"/>
              <a:gd name="connsiteY3" fmla="*/ 939792 h 1819884"/>
              <a:gd name="connisteX4" fmla="*/ 2003157 w 3098782"/>
              <a:gd name="connsiteY4" fmla="*/ 1795314 h 1819884"/>
              <a:gd name="connisteX5" fmla="*/ 2403335 w 3098782"/>
              <a:gd name="connsiteY5" fmla="*/ 1634352 h 181988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98783" h="1819885">
                <a:moveTo>
                  <a:pt x="2403336" y="1634353"/>
                </a:moveTo>
                <a:lnTo>
                  <a:pt x="3098792" y="0"/>
                </a:lnTo>
                <a:lnTo>
                  <a:pt x="0" y="0"/>
                </a:lnTo>
                <a:lnTo>
                  <a:pt x="0" y="939793"/>
                </a:lnTo>
                <a:lnTo>
                  <a:pt x="2003158" y="1795315"/>
                </a:lnTo>
                <a:cubicBezTo>
                  <a:pt x="2158112" y="1861490"/>
                  <a:pt x="2337362" y="1789389"/>
                  <a:pt x="2403336" y="1634353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0"/>
            <a:ext cx="2552700" cy="1152525"/>
          </a:xfrm>
          <a:custGeom>
            <a:avLst/>
            <a:gdLst>
              <a:gd name="connisteX0" fmla="*/ 2552703 w 2552703"/>
              <a:gd name="connsiteY0" fmla="*/ 0 h 1152756"/>
              <a:gd name="connisteX1" fmla="*/ 2136879 w 2552703"/>
              <a:gd name="connsiteY1" fmla="*/ 968166 h 1152756"/>
              <a:gd name="connisteX2" fmla="*/ 1736381 w 2552703"/>
              <a:gd name="connsiteY2" fmla="*/ 1127875 h 1152756"/>
              <a:gd name="connisteX3" fmla="*/ 0 w 2552703"/>
              <a:gd name="connsiteY3" fmla="*/ 381003 h 1152756"/>
              <a:gd name="connisteX4" fmla="*/ 0 w 2552703"/>
              <a:gd name="connsiteY4" fmla="*/ 0 h 1152756"/>
              <a:gd name="connisteX5" fmla="*/ 2552703 w 2552703"/>
              <a:gd name="connsiteY5" fmla="*/ 0 h 115275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52703" h="1152757">
                <a:moveTo>
                  <a:pt x="2552703" y="0"/>
                </a:moveTo>
                <a:lnTo>
                  <a:pt x="2136880" y="968167"/>
                </a:lnTo>
                <a:cubicBezTo>
                  <a:pt x="2070430" y="1122901"/>
                  <a:pt x="1891080" y="1194417"/>
                  <a:pt x="1736382" y="1127876"/>
                </a:cubicBezTo>
                <a:lnTo>
                  <a:pt x="0" y="381003"/>
                </a:lnTo>
                <a:lnTo>
                  <a:pt x="0" y="0"/>
                </a:lnTo>
                <a:lnTo>
                  <a:pt x="2552703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406396" y="0"/>
            <a:ext cx="1588135" cy="483870"/>
          </a:xfrm>
          <a:custGeom>
            <a:avLst/>
            <a:gdLst>
              <a:gd name="connisteX0" fmla="*/ 1587517 w 1587517"/>
              <a:gd name="connsiteY0" fmla="*/ 0 h 484211"/>
              <a:gd name="connisteX1" fmla="*/ 1462153 w 1587517"/>
              <a:gd name="connsiteY1" fmla="*/ 297646 h 484211"/>
              <a:gd name="connisteX2" fmla="*/ 1060146 w 1587517"/>
              <a:gd name="connsiteY2" fmla="*/ 459037 h 484211"/>
              <a:gd name="connisteX3" fmla="*/ 0 w 1587517"/>
              <a:gd name="connsiteY3" fmla="*/ 18 h 484211"/>
              <a:gd name="connisteX4" fmla="*/ 1587517 w 1587517"/>
              <a:gd name="connsiteY4" fmla="*/ 0 h 48421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587517" h="484211">
                <a:moveTo>
                  <a:pt x="1587517" y="0"/>
                </a:moveTo>
                <a:lnTo>
                  <a:pt x="1462153" y="297646"/>
                </a:lnTo>
                <a:cubicBezTo>
                  <a:pt x="1396353" y="453881"/>
                  <a:pt x="1215713" y="526402"/>
                  <a:pt x="1060146" y="459038"/>
                </a:cubicBezTo>
                <a:lnTo>
                  <a:pt x="0" y="18"/>
                </a:lnTo>
                <a:lnTo>
                  <a:pt x="1587517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mingsheng111035/AppData/Roaming/Kingsoft/office6/wppai/generateppt/6656d34d-e946-4b38-aff7-3c6b8947586b.jpg6656d34d-e946-4b38-aff7-3c6b8947586b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51"/>
          <a:stretch>
            <a:fillRect/>
          </a:stretch>
        </p:blipFill>
        <p:spPr>
          <a:xfrm>
            <a:off x="609603" y="609603"/>
            <a:ext cx="10972800" cy="3504565"/>
          </a:xfrm>
          <a:custGeom>
            <a:avLst/>
            <a:gdLst>
              <a:gd name="connisteX0" fmla="*/ 0 w 10972800"/>
              <a:gd name="connsiteY0" fmla="*/ 203197 h 3505196"/>
              <a:gd name="connisteX1" fmla="*/ 203197 w 10972800"/>
              <a:gd name="connsiteY1" fmla="*/ 0 h 3505196"/>
              <a:gd name="connisteX2" fmla="*/ 10769602 w 10972800"/>
              <a:gd name="connsiteY2" fmla="*/ 0 h 3505196"/>
              <a:gd name="connisteX3" fmla="*/ 10972800 w 10972800"/>
              <a:gd name="connsiteY3" fmla="*/ 203197 h 3505196"/>
              <a:gd name="connisteX4" fmla="*/ 10972800 w 10972800"/>
              <a:gd name="connsiteY4" fmla="*/ 3301998 h 3505196"/>
              <a:gd name="connisteX5" fmla="*/ 10769602 w 10972800"/>
              <a:gd name="connsiteY5" fmla="*/ 3505196 h 3505196"/>
              <a:gd name="connisteX6" fmla="*/ 203197 w 10972800"/>
              <a:gd name="connsiteY6" fmla="*/ 3505196 h 3505196"/>
              <a:gd name="connisteX7" fmla="*/ 0 w 10972800"/>
              <a:gd name="connsiteY7" fmla="*/ 3301998 h 3505196"/>
              <a:gd name="connisteX8" fmla="*/ 0 w 10972800"/>
              <a:gd name="connsiteY8" fmla="*/ 203197 h 3505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505197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3301999"/>
                </a:lnTo>
                <a:cubicBezTo>
                  <a:pt x="10972800" y="3414232"/>
                  <a:pt x="10881826" y="3505197"/>
                  <a:pt x="10769602" y="3505197"/>
                </a:cubicBezTo>
                <a:lnTo>
                  <a:pt x="203198" y="3505197"/>
                </a:lnTo>
                <a:cubicBezTo>
                  <a:pt x="90974" y="3505197"/>
                  <a:pt x="0" y="3414232"/>
                  <a:pt x="0" y="3301999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9603" y="47244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积极应对型临终老年人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648200" y="4749800"/>
            <a:ext cx="7010400" cy="1473200"/>
            <a:chOff x="7320" y="7480"/>
            <a:chExt cx="11040" cy="2320"/>
          </a:xfrm>
        </p:grpSpPr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748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接受现实，保持乐观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320" y="8360"/>
              <a:ext cx="53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积极面对死亡的老年人会接受现实，保持乐观态度，如作家史铁生在病痛中仍坚持写作，展现生命力量。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020" y="748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积极参与社会活动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3020" y="8360"/>
              <a:ext cx="53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这类老年人在生命的最后阶段仍积极参与社会活动，如参与社区志愿服务，与他人分享生活经验。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接受型临终老年人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7390765" cy="4418965"/>
          </a:xfrm>
          <a:custGeom>
            <a:avLst/>
            <a:gdLst>
              <a:gd name="connisteX0" fmla="*/ 0 w 7391396"/>
              <a:gd name="connsiteY0" fmla="*/ 203197 h 4419596"/>
              <a:gd name="connisteX1" fmla="*/ 203197 w 7391396"/>
              <a:gd name="connsiteY1" fmla="*/ 0 h 4419596"/>
              <a:gd name="connisteX2" fmla="*/ 7391396 w 7391396"/>
              <a:gd name="connsiteY2" fmla="*/ 0 h 4419596"/>
              <a:gd name="connisteX3" fmla="*/ 7391396 w 7391396"/>
              <a:gd name="connsiteY3" fmla="*/ 4419596 h 4419596"/>
              <a:gd name="connisteX4" fmla="*/ 203197 w 7391396"/>
              <a:gd name="connsiteY4" fmla="*/ 4419596 h 4419596"/>
              <a:gd name="connisteX5" fmla="*/ 0 w 7391396"/>
              <a:gd name="connsiteY5" fmla="*/ 4216398 h 4419596"/>
              <a:gd name="connisteX6" fmla="*/ 0 w 7391396"/>
              <a:gd name="connsiteY6" fmla="*/ 203197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7391397" y="0"/>
                </a:lnTo>
                <a:lnTo>
                  <a:pt x="7391397" y="4419597"/>
                </a:lnTo>
                <a:lnTo>
                  <a:pt x="203198" y="4419597"/>
                </a:lnTo>
                <a:cubicBezTo>
                  <a:pt x="90974" y="4419597"/>
                  <a:pt x="0" y="4328632"/>
                  <a:pt x="0" y="4216399"/>
                </a:cubicBezTo>
                <a:lnTo>
                  <a:pt x="0" y="203198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066800" y="2362200"/>
            <a:ext cx="6553200" cy="3352800"/>
            <a:chOff x="1680" y="3720"/>
            <a:chExt cx="10320" cy="528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平静面对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接受型老年人通常对死亡有深刻理解，他们平静地接受生命的终结，不抗拒。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宗教或精神寄托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许多接受型老年人通过宗教信仰或精神寻求来获得安慰，面对死亡时显得更加从容。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714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积极沟通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14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这类老年人愿意与家人和医护人员谈论死亡，表达自己的感受和愿望。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14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遗产规划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14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他们倾向于提前做好遗产规划，确保身后事得到妥善安排，减少家人的负担。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2" name="图片 11" descr="C:/Users/mingsheng111035/AppData/Roaming/Kingsoft/office6/wppai/generateppt/29a23e09-4d12-4712-8bb7-eea7b8a1ba10.jpg29a23e09-4d12-4712-8bb7-eea7b8a1ba10"/>
          <p:cNvPicPr preferRelativeResize="0"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b="943"/>
          <a:stretch>
            <a:fillRect/>
          </a:stretch>
        </p:blipFill>
        <p:spPr>
          <a:xfrm>
            <a:off x="8001000" y="1828800"/>
            <a:ext cx="3581400" cy="4418965"/>
          </a:xfrm>
          <a:custGeom>
            <a:avLst/>
            <a:gdLst>
              <a:gd name="connisteX0" fmla="*/ 0 w 3581403"/>
              <a:gd name="connsiteY0" fmla="*/ 0 h 4419596"/>
              <a:gd name="connisteX1" fmla="*/ 3378195 w 3581403"/>
              <a:gd name="connsiteY1" fmla="*/ 0 h 4419596"/>
              <a:gd name="connisteX2" fmla="*/ 3581403 w 3581403"/>
              <a:gd name="connsiteY2" fmla="*/ 203197 h 4419596"/>
              <a:gd name="connisteX3" fmla="*/ 3581403 w 3581403"/>
              <a:gd name="connsiteY3" fmla="*/ 4216398 h 4419596"/>
              <a:gd name="connisteX4" fmla="*/ 3378195 w 3581403"/>
              <a:gd name="connsiteY4" fmla="*/ 4419596 h 4419596"/>
              <a:gd name="connisteX5" fmla="*/ 0 w 3581403"/>
              <a:gd name="connsiteY5" fmla="*/ 4419596 h 4419596"/>
              <a:gd name="connisteX6" fmla="*/ 0 w 35814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0"/>
                </a:moveTo>
                <a:lnTo>
                  <a:pt x="3378196" y="0"/>
                </a:lnTo>
                <a:cubicBezTo>
                  <a:pt x="3490429" y="0"/>
                  <a:pt x="3581403" y="90974"/>
                  <a:pt x="3581403" y="203198"/>
                </a:cubicBezTo>
                <a:lnTo>
                  <a:pt x="3581403" y="4216399"/>
                </a:lnTo>
                <a:cubicBezTo>
                  <a:pt x="3581403" y="4328632"/>
                  <a:pt x="3490429" y="4419597"/>
                  <a:pt x="3378196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6300"/>
              <a:t>谢谢</a:t>
            </a:r>
            <a:endParaRPr lang="zh-CN" altLang="en-US" sz="63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3800"/>
              <a:t>安宁疗护的定义与目的</a:t>
            </a:r>
            <a:endParaRPr lang="zh-CN" altLang="en-US" sz="38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286000"/>
          </a:xfrm>
          <a:custGeom>
            <a:avLst/>
            <a:gdLst>
              <a:gd name="connisteX0" fmla="*/ 0 w 12191996"/>
              <a:gd name="connsiteY0" fmla="*/ 0 h 2286000"/>
              <a:gd name="connisteX1" fmla="*/ 12191996 w 12191996"/>
              <a:gd name="connsiteY1" fmla="*/ 0 h 2286000"/>
              <a:gd name="connisteX2" fmla="*/ 12191996 w 12191996"/>
              <a:gd name="connsiteY2" fmla="*/ 1555751 h 2286000"/>
              <a:gd name="connisteX3" fmla="*/ 0 w 12191996"/>
              <a:gd name="connsiteY3" fmla="*/ 2286000 h 2286000"/>
              <a:gd name="connisteX4" fmla="*/ 0 w 12191996"/>
              <a:gd name="connsiteY4" fmla="*/ 0 h 2286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2286000">
                <a:moveTo>
                  <a:pt x="0" y="0"/>
                </a:moveTo>
                <a:lnTo>
                  <a:pt x="12191997" y="0"/>
                </a:lnTo>
                <a:lnTo>
                  <a:pt x="12191997" y="1555751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0"/>
            <a:ext cx="3098165" cy="1819275"/>
          </a:xfrm>
          <a:custGeom>
            <a:avLst/>
            <a:gdLst>
              <a:gd name="connisteX0" fmla="*/ 2003157 w 3098782"/>
              <a:gd name="connsiteY0" fmla="*/ 1795323 h 1819902"/>
              <a:gd name="connisteX1" fmla="*/ 2403335 w 3098782"/>
              <a:gd name="connsiteY1" fmla="*/ 1634361 h 1819902"/>
              <a:gd name="connisteX2" fmla="*/ 3098791 w 3098782"/>
              <a:gd name="connsiteY2" fmla="*/ 0 h 1819902"/>
              <a:gd name="connisteX3" fmla="*/ 384176 w 3098782"/>
              <a:gd name="connsiteY3" fmla="*/ 0 h 1819902"/>
              <a:gd name="connisteX4" fmla="*/ 0 w 3098782"/>
              <a:gd name="connsiteY4" fmla="*/ 9 h 1819902"/>
              <a:gd name="connisteX5" fmla="*/ 0 w 3098782"/>
              <a:gd name="connsiteY5" fmla="*/ 939802 h 1819902"/>
              <a:gd name="connisteX6" fmla="*/ 2003157 w 3098782"/>
              <a:gd name="connsiteY6" fmla="*/ 1795323 h 18199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098783" h="1819903">
                <a:moveTo>
                  <a:pt x="2003158" y="1795324"/>
                </a:moveTo>
                <a:cubicBezTo>
                  <a:pt x="2158112" y="1861499"/>
                  <a:pt x="2337362" y="1789408"/>
                  <a:pt x="2403336" y="1634362"/>
                </a:cubicBezTo>
                <a:lnTo>
                  <a:pt x="3098792" y="0"/>
                </a:lnTo>
                <a:lnTo>
                  <a:pt x="384176" y="0"/>
                </a:lnTo>
                <a:lnTo>
                  <a:pt x="0" y="9"/>
                </a:lnTo>
                <a:lnTo>
                  <a:pt x="0" y="939802"/>
                </a:lnTo>
                <a:lnTo>
                  <a:pt x="2003158" y="1795324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0"/>
            <a:ext cx="2552065" cy="1152525"/>
          </a:xfrm>
          <a:custGeom>
            <a:avLst/>
            <a:gdLst>
              <a:gd name="connisteX0" fmla="*/ 2552703 w 2552693"/>
              <a:gd name="connsiteY0" fmla="*/ 0 h 1152747"/>
              <a:gd name="connisteX1" fmla="*/ 2136879 w 2552693"/>
              <a:gd name="connsiteY1" fmla="*/ 968148 h 1152747"/>
              <a:gd name="connisteX2" fmla="*/ 1736381 w 2552693"/>
              <a:gd name="connsiteY2" fmla="*/ 1127866 h 1152747"/>
              <a:gd name="connisteX3" fmla="*/ 0 w 2552693"/>
              <a:gd name="connsiteY3" fmla="*/ 380984 h 1152747"/>
              <a:gd name="connisteX4" fmla="*/ 0 w 2552693"/>
              <a:gd name="connsiteY4" fmla="*/ 0 h 1152747"/>
              <a:gd name="connisteX5" fmla="*/ 2552703 w 2552693"/>
              <a:gd name="connsiteY5" fmla="*/ 0 h 115274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52694" h="1152748">
                <a:moveTo>
                  <a:pt x="2552703" y="0"/>
                </a:moveTo>
                <a:lnTo>
                  <a:pt x="2136880" y="968148"/>
                </a:lnTo>
                <a:cubicBezTo>
                  <a:pt x="2070430" y="1122883"/>
                  <a:pt x="1891080" y="1194408"/>
                  <a:pt x="1736382" y="1127867"/>
                </a:cubicBezTo>
                <a:lnTo>
                  <a:pt x="0" y="380985"/>
                </a:lnTo>
                <a:lnTo>
                  <a:pt x="0" y="0"/>
                </a:lnTo>
                <a:lnTo>
                  <a:pt x="2552703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406396" y="0"/>
            <a:ext cx="1587500" cy="483870"/>
          </a:xfrm>
          <a:custGeom>
            <a:avLst/>
            <a:gdLst>
              <a:gd name="connisteX0" fmla="*/ 1462134 w 1587480"/>
              <a:gd name="connsiteY0" fmla="*/ 297618 h 484193"/>
              <a:gd name="connisteX1" fmla="*/ 1587489 w 1587480"/>
              <a:gd name="connsiteY1" fmla="*/ 0 h 484193"/>
              <a:gd name="connisteX2" fmla="*/ 0 w 1587480"/>
              <a:gd name="connsiteY2" fmla="*/ 0 h 484193"/>
              <a:gd name="connisteX3" fmla="*/ 1060127 w 1587480"/>
              <a:gd name="connsiteY3" fmla="*/ 459019 h 484193"/>
              <a:gd name="connisteX4" fmla="*/ 1462134 w 1587480"/>
              <a:gd name="connsiteY4" fmla="*/ 297618 h 484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587481" h="484193">
                <a:moveTo>
                  <a:pt x="1462135" y="297619"/>
                </a:moveTo>
                <a:lnTo>
                  <a:pt x="1587490" y="0"/>
                </a:lnTo>
                <a:lnTo>
                  <a:pt x="0" y="0"/>
                </a:lnTo>
                <a:lnTo>
                  <a:pt x="1060128" y="459020"/>
                </a:lnTo>
                <a:cubicBezTo>
                  <a:pt x="1215695" y="526374"/>
                  <a:pt x="1396325" y="453853"/>
                  <a:pt x="1462135" y="297619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mingsheng111035/AppData/Roaming/Kingsoft/office6/wppai/generateppt/a4c5ea6f-c55b-48d4-bee2-ac27c7b10067.jpga4c5ea6f-c55b-48d4-bee2-ac27c7b10067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18" r="618"/>
          <a:stretch>
            <a:fillRect/>
          </a:stretch>
        </p:blipFill>
        <p:spPr>
          <a:xfrm>
            <a:off x="609603" y="609603"/>
            <a:ext cx="10972800" cy="2844165"/>
          </a:xfrm>
          <a:custGeom>
            <a:avLst/>
            <a:gdLst>
              <a:gd name="connisteX0" fmla="*/ 0 w 10972800"/>
              <a:gd name="connsiteY0" fmla="*/ 203197 h 2844798"/>
              <a:gd name="connisteX1" fmla="*/ 203197 w 10972800"/>
              <a:gd name="connsiteY1" fmla="*/ 0 h 2844798"/>
              <a:gd name="connisteX2" fmla="*/ 10769602 w 10972800"/>
              <a:gd name="connsiteY2" fmla="*/ 0 h 2844798"/>
              <a:gd name="connisteX3" fmla="*/ 10972800 w 10972800"/>
              <a:gd name="connsiteY3" fmla="*/ 203197 h 2844798"/>
              <a:gd name="connisteX4" fmla="*/ 10972800 w 10972800"/>
              <a:gd name="connsiteY4" fmla="*/ 2641601 h 2844798"/>
              <a:gd name="connisteX5" fmla="*/ 10769602 w 10972800"/>
              <a:gd name="connsiteY5" fmla="*/ 2844798 h 2844798"/>
              <a:gd name="connisteX6" fmla="*/ 203197 w 10972800"/>
              <a:gd name="connsiteY6" fmla="*/ 2844798 h 2844798"/>
              <a:gd name="connisteX7" fmla="*/ 0 w 10972800"/>
              <a:gd name="connsiteY7" fmla="*/ 2641601 h 2844798"/>
              <a:gd name="connisteX8" fmla="*/ 0 w 10972800"/>
              <a:gd name="connsiteY8" fmla="*/ 203197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641601"/>
                </a:lnTo>
                <a:cubicBezTo>
                  <a:pt x="10972800" y="2753825"/>
                  <a:pt x="10881826" y="2844799"/>
                  <a:pt x="10769602" y="2844799"/>
                </a:cubicBezTo>
                <a:lnTo>
                  <a:pt x="203198" y="2844799"/>
                </a:lnTo>
                <a:cubicBezTo>
                  <a:pt x="90974" y="2844799"/>
                  <a:pt x="0" y="2753825"/>
                  <a:pt x="0" y="2641601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9603" y="3911602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安宁疗护的定义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9600" y="5130800"/>
            <a:ext cx="11049000" cy="1117600"/>
            <a:chOff x="960" y="8080"/>
            <a:chExt cx="17400" cy="1760"/>
          </a:xfrm>
        </p:grpSpPr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6960" y="8080"/>
              <a:ext cx="81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200" y="80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安宁疗护的医学定义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1200" y="8880"/>
              <a:ext cx="51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安宁疗护是一种专注于改善末期疾病患者生活质量的医疗护理方式。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3"/>
              </p:custDataLst>
            </p:nvPr>
          </p:nvSpPr>
          <p:spPr>
            <a:xfrm>
              <a:off x="12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7200" y="80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安宁疗护的社会意义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7200" y="8880"/>
              <a:ext cx="51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它不仅关注身体症状的缓解，还包括心理、社会和精神层面的支持。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3200" y="80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安宁疗护的伦理原则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3200" y="8880"/>
              <a:ext cx="51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安宁疗护强调尊重患者自主权，提供无痛、尊严的临终关怀。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2d92f96d3fc221cc\datas\氛围图-6002&amp;102243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安宁疗护的目的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609600" y="1828800"/>
            <a:ext cx="9144002" cy="4419600"/>
            <a:chOff x="960" y="2880"/>
            <a:chExt cx="14400" cy="696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5600" cy="3240"/>
            </a:xfrm>
            <a:custGeom>
              <a:avLst/>
              <a:gdLst>
                <a:gd name="connisteX0" fmla="*/ 0 w 3556001"/>
                <a:gd name="connsiteY0" fmla="*/ 203197 h 2057400"/>
                <a:gd name="connisteX1" fmla="*/ 203197 w 3556001"/>
                <a:gd name="connsiteY1" fmla="*/ 0 h 2057400"/>
                <a:gd name="connisteX2" fmla="*/ 3556001 w 3556001"/>
                <a:gd name="connsiteY2" fmla="*/ 0 h 2057400"/>
                <a:gd name="connisteX3" fmla="*/ 3556001 w 3556001"/>
                <a:gd name="connsiteY3" fmla="*/ 2057400 h 2057400"/>
                <a:gd name="connisteX4" fmla="*/ 203197 w 3556001"/>
                <a:gd name="connsiteY4" fmla="*/ 2057400 h 2057400"/>
                <a:gd name="connisteX5" fmla="*/ 0 w 3556001"/>
                <a:gd name="connsiteY5" fmla="*/ 1854202 h 2057400"/>
                <a:gd name="connisteX6" fmla="*/ 0 w 3556001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556001" y="0"/>
                  </a:lnTo>
                  <a:lnTo>
                    <a:pt x="3556001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440" y="334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提高生命质量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440" y="422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安宁疗护旨在通过缓解病痛和心理支持，提升患者在生命末期的生活质量。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8" name="图片 7" descr="C:/Users/mingsheng111035/AppData/Roaming/Kingsoft/office6/wppai/generateppt/58bc007d-b6eb-4004-8b9a-617b26abe609.jpg58bc007d-b6eb-4004-8b9a-617b26abe609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r="1716"/>
            <a:stretch>
              <a:fillRect/>
            </a:stretch>
          </p:blipFill>
          <p:spPr>
            <a:xfrm>
              <a:off x="6560" y="2880"/>
              <a:ext cx="8799" cy="3240"/>
            </a:xfrm>
            <a:custGeom>
              <a:avLst/>
              <a:gdLst>
                <a:gd name="connisteX0" fmla="*/ 0 w 5587998"/>
                <a:gd name="connsiteY0" fmla="*/ 0 h 2057400"/>
                <a:gd name="connisteX1" fmla="*/ 5384801 w 5587998"/>
                <a:gd name="connsiteY1" fmla="*/ 0 h 2057400"/>
                <a:gd name="connisteX2" fmla="*/ 5587998 w 5587998"/>
                <a:gd name="connsiteY2" fmla="*/ 203197 h 2057400"/>
                <a:gd name="connisteX3" fmla="*/ 5587998 w 5587998"/>
                <a:gd name="connsiteY3" fmla="*/ 1854202 h 2057400"/>
                <a:gd name="connisteX4" fmla="*/ 5384801 w 5587998"/>
                <a:gd name="connsiteY4" fmla="*/ 2057400 h 2057400"/>
                <a:gd name="connisteX5" fmla="*/ 0 w 5587998"/>
                <a:gd name="connsiteY5" fmla="*/ 2057400 h 2057400"/>
                <a:gd name="connisteX6" fmla="*/ 0 w 5587998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0"/>
                  </a:moveTo>
                  <a:lnTo>
                    <a:pt x="5384801" y="0"/>
                  </a:lnTo>
                  <a:cubicBezTo>
                    <a:pt x="5497025" y="0"/>
                    <a:pt x="5587999" y="90974"/>
                    <a:pt x="5587999" y="203198"/>
                  </a:cubicBezTo>
                  <a:lnTo>
                    <a:pt x="5587999" y="1854202"/>
                  </a:lnTo>
                  <a:cubicBezTo>
                    <a:pt x="5587999" y="1966426"/>
                    <a:pt x="5497025" y="2057400"/>
                    <a:pt x="5384801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1" name="图片 10" descr="C:/Users/mingsheng111035/AppData/Roaming/Kingsoft/office6/wppai/generateppt/489052a8-08d9-4963-b3aa-97149538164d.jpg489052a8-08d9-4963-b3aa-97149538164d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r="1716"/>
            <a:stretch>
              <a:fillRect/>
            </a:stretch>
          </p:blipFill>
          <p:spPr>
            <a:xfrm>
              <a:off x="960" y="6600"/>
              <a:ext cx="8799" cy="3240"/>
            </a:xfrm>
            <a:custGeom>
              <a:avLst/>
              <a:gdLst>
                <a:gd name="connisteX0" fmla="*/ 0 w 5587998"/>
                <a:gd name="connsiteY0" fmla="*/ 203197 h 2057400"/>
                <a:gd name="connisteX1" fmla="*/ 203197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203197 w 5587998"/>
                <a:gd name="connsiteY4" fmla="*/ 2057400 h 2057400"/>
                <a:gd name="connisteX5" fmla="*/ 0 w 5587998"/>
                <a:gd name="connsiteY5" fmla="*/ 1854202 h 2057400"/>
                <a:gd name="connisteX6" fmla="*/ 0 w 5587998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4"/>
              </p:custDataLst>
            </p:nvPr>
          </p:nvSpPr>
          <p:spPr>
            <a:xfrm>
              <a:off x="9760" y="6600"/>
              <a:ext cx="5600" cy="3240"/>
            </a:xfrm>
            <a:custGeom>
              <a:avLst/>
              <a:gdLst>
                <a:gd name="connisteX0" fmla="*/ 0 w 3556001"/>
                <a:gd name="connsiteY0" fmla="*/ 0 h 2057400"/>
                <a:gd name="connisteX1" fmla="*/ 3352803 w 3556001"/>
                <a:gd name="connsiteY1" fmla="*/ 0 h 2057400"/>
                <a:gd name="connisteX2" fmla="*/ 3556001 w 3556001"/>
                <a:gd name="connsiteY2" fmla="*/ 203197 h 2057400"/>
                <a:gd name="connisteX3" fmla="*/ 3556001 w 3556001"/>
                <a:gd name="connsiteY3" fmla="*/ 1854202 h 2057400"/>
                <a:gd name="connisteX4" fmla="*/ 3352803 w 3556001"/>
                <a:gd name="connsiteY4" fmla="*/ 2057400 h 2057400"/>
                <a:gd name="connisteX5" fmla="*/ 0 w 3556001"/>
                <a:gd name="connsiteY5" fmla="*/ 2057400 h 2057400"/>
                <a:gd name="connisteX6" fmla="*/ 0 w 35560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0"/>
                  </a:moveTo>
                  <a:lnTo>
                    <a:pt x="3352803" y="0"/>
                  </a:lnTo>
                  <a:cubicBezTo>
                    <a:pt x="3465027" y="0"/>
                    <a:pt x="3556001" y="90974"/>
                    <a:pt x="3556001" y="203198"/>
                  </a:cubicBezTo>
                  <a:lnTo>
                    <a:pt x="3556001" y="1854202"/>
                  </a:lnTo>
                  <a:cubicBezTo>
                    <a:pt x="3556001" y="1966426"/>
                    <a:pt x="3465027" y="2057400"/>
                    <a:pt x="3352803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10240" y="70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尊重患者意愿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240" y="79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安宁疗护强调尊重患者的选择和意愿，确保其在生命的最后阶段得到尊严和安宁。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安宁疗护的服务模式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5ede7ec4-afec-4f24-8088-711e6a7d67c2.jpg5ede7ec4-afec-4f24-8088-711e6a7d67c2"/>
          <p:cNvPicPr preferRelativeResize="0"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917" r="873"/>
          <a:stretch>
            <a:fillRect/>
          </a:stretch>
        </p:blipFill>
        <p:spPr>
          <a:xfrm>
            <a:off x="609603" y="1828800"/>
            <a:ext cx="10972800" cy="2234565"/>
          </a:xfrm>
          <a:custGeom>
            <a:avLst/>
            <a:gdLst>
              <a:gd name="connisteX0" fmla="*/ 0 w 10972800"/>
              <a:gd name="connsiteY0" fmla="*/ 203197 h 2235195"/>
              <a:gd name="connisteX1" fmla="*/ 203197 w 10972800"/>
              <a:gd name="connsiteY1" fmla="*/ 0 h 2235195"/>
              <a:gd name="connisteX2" fmla="*/ 10769602 w 10972800"/>
              <a:gd name="connsiteY2" fmla="*/ 0 h 2235195"/>
              <a:gd name="connisteX3" fmla="*/ 10972800 w 10972800"/>
              <a:gd name="connsiteY3" fmla="*/ 203197 h 2235195"/>
              <a:gd name="connisteX4" fmla="*/ 10972800 w 10972800"/>
              <a:gd name="connsiteY4" fmla="*/ 2031997 h 2235195"/>
              <a:gd name="connisteX5" fmla="*/ 10769602 w 10972800"/>
              <a:gd name="connsiteY5" fmla="*/ 2235195 h 2235195"/>
              <a:gd name="connisteX6" fmla="*/ 203197 w 10972800"/>
              <a:gd name="connsiteY6" fmla="*/ 2235195 h 2235195"/>
              <a:gd name="connisteX7" fmla="*/ 0 w 10972800"/>
              <a:gd name="connsiteY7" fmla="*/ 2031997 h 2235195"/>
              <a:gd name="connisteX8" fmla="*/ 0 w 10972800"/>
              <a:gd name="connsiteY8" fmla="*/ 203197 h 223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196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031998"/>
                </a:lnTo>
                <a:cubicBezTo>
                  <a:pt x="10972800" y="2144231"/>
                  <a:pt x="10881826" y="2235196"/>
                  <a:pt x="10769602" y="2235196"/>
                </a:cubicBezTo>
                <a:lnTo>
                  <a:pt x="203198" y="2235196"/>
                </a:lnTo>
                <a:cubicBezTo>
                  <a:pt x="90974" y="2235196"/>
                  <a:pt x="0" y="2144231"/>
                  <a:pt x="0" y="2031998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609600" y="4521200"/>
            <a:ext cx="11049000" cy="1727200"/>
            <a:chOff x="960" y="7120"/>
            <a:chExt cx="17400" cy="272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7"/>
              </p:custDataLst>
            </p:nvPr>
          </p:nvSpPr>
          <p:spPr>
            <a:xfrm>
              <a:off x="540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20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居家安宁疗护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20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提供上门服务，让患者在熟悉的环境中接受照护，减少住院压力，提高生活质量。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9840" y="712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564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住院安宁疗护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564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在医院设立专门的安宁疗护病房，为患者提供全面的医疗和心理支持。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3"/>
              </p:custDataLst>
            </p:nvPr>
          </p:nvSpPr>
          <p:spPr>
            <a:xfrm>
              <a:off x="1428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1008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社区安宁疗护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1008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通过社区卫生服务中心，为患者及其家庭提供连续性的照护服务，强化社区支持网络。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452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跨学科团队合作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452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由医生、护士、社工、心理师等多专业人员组成的团队，共同为患者提供全方位的安宁疗护服务。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安宁疗护与临终关怀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3"/>
            </p:custDataLst>
          </p:nvPr>
        </p:nvSpPr>
        <p:spPr>
          <a:xfrm>
            <a:off x="0" y="4381503"/>
            <a:ext cx="12191365" cy="2476500"/>
          </a:xfrm>
          <a:custGeom>
            <a:avLst/>
            <a:gdLst>
              <a:gd name="connisteX0" fmla="*/ 0 w 12191996"/>
              <a:gd name="connsiteY0" fmla="*/ 634995 h 2476496"/>
              <a:gd name="connisteX1" fmla="*/ 12191996 w 12191996"/>
              <a:gd name="connsiteY1" fmla="*/ 0 h 2476496"/>
              <a:gd name="connisteX2" fmla="*/ 12191996 w 12191996"/>
              <a:gd name="connsiteY2" fmla="*/ 2476496 h 2476496"/>
              <a:gd name="connisteX3" fmla="*/ 0 w 12191996"/>
              <a:gd name="connsiteY3" fmla="*/ 2476496 h 2476496"/>
              <a:gd name="connisteX4" fmla="*/ 0 w 12191996"/>
              <a:gd name="connsiteY4" fmla="*/ 634995 h 24764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2476497">
                <a:moveTo>
                  <a:pt x="0" y="634996"/>
                </a:moveTo>
                <a:lnTo>
                  <a:pt x="12191997" y="0"/>
                </a:lnTo>
                <a:lnTo>
                  <a:pt x="12191997" y="2476497"/>
                </a:lnTo>
                <a:lnTo>
                  <a:pt x="0" y="2476497"/>
                </a:lnTo>
                <a:lnTo>
                  <a:pt x="0" y="634996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4"/>
            </p:custDataLst>
          </p:nvPr>
        </p:nvSpPr>
        <p:spPr>
          <a:xfrm>
            <a:off x="0" y="5168902"/>
            <a:ext cx="2994660" cy="1689100"/>
          </a:xfrm>
          <a:custGeom>
            <a:avLst/>
            <a:gdLst>
              <a:gd name="connisteX0" fmla="*/ 2478846 w 2995272"/>
              <a:gd name="connsiteY0" fmla="*/ 1689097 h 1689107"/>
              <a:gd name="connisteX1" fmla="*/ 0 w 2995272"/>
              <a:gd name="connsiteY1" fmla="*/ 1689088 h 1689107"/>
              <a:gd name="connisteX2" fmla="*/ 0 w 2995272"/>
              <a:gd name="connsiteY2" fmla="*/ 1009854 h 1689107"/>
              <a:gd name="connisteX3" fmla="*/ 1778828 w 2995272"/>
              <a:gd name="connsiteY3" fmla="*/ 33046 h 1689107"/>
              <a:gd name="connisteX4" fmla="*/ 2141561 w 2995272"/>
              <a:gd name="connsiteY4" fmla="*/ 138403 h 1689107"/>
              <a:gd name="connisteX5" fmla="*/ 2995272 w 2995272"/>
              <a:gd name="connsiteY5" fmla="*/ 1689097 h 1689107"/>
              <a:gd name="connisteX6" fmla="*/ 2478846 w 2995272"/>
              <a:gd name="connsiteY6" fmla="*/ 1689097 h 168910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995273" h="1689107">
                <a:moveTo>
                  <a:pt x="2478847" y="1689098"/>
                </a:moveTo>
                <a:lnTo>
                  <a:pt x="0" y="1689089"/>
                </a:lnTo>
                <a:lnTo>
                  <a:pt x="0" y="1009854"/>
                </a:lnTo>
                <a:lnTo>
                  <a:pt x="1778828" y="33046"/>
                </a:lnTo>
                <a:cubicBezTo>
                  <a:pt x="1908097" y="-37938"/>
                  <a:pt x="2070430" y="9208"/>
                  <a:pt x="2141561" y="138404"/>
                </a:cubicBezTo>
                <a:lnTo>
                  <a:pt x="2995273" y="1689098"/>
                </a:lnTo>
                <a:lnTo>
                  <a:pt x="2478847" y="168909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5"/>
            </p:custDataLst>
          </p:nvPr>
        </p:nvSpPr>
        <p:spPr>
          <a:xfrm>
            <a:off x="0" y="5773887"/>
            <a:ext cx="2482850" cy="1083945"/>
          </a:xfrm>
          <a:custGeom>
            <a:avLst/>
            <a:gdLst>
              <a:gd name="connisteX0" fmla="*/ 1601809 w 2483062"/>
              <a:gd name="connsiteY0" fmla="*/ 33302 h 1084103"/>
              <a:gd name="connisteX1" fmla="*/ 1965283 w 2483062"/>
              <a:gd name="connsiteY1" fmla="*/ 138897 h 1084103"/>
              <a:gd name="connisteX2" fmla="*/ 2483062 w 2483062"/>
              <a:gd name="connsiteY2" fmla="*/ 1084103 h 1084103"/>
              <a:gd name="connisteX3" fmla="*/ 0 w 2483062"/>
              <a:gd name="connsiteY3" fmla="*/ 1084103 h 1084103"/>
              <a:gd name="connisteX4" fmla="*/ 0 w 2483062"/>
              <a:gd name="connsiteY4" fmla="*/ 917079 h 1084103"/>
              <a:gd name="connisteX5" fmla="*/ 1601809 w 2483062"/>
              <a:gd name="connsiteY5" fmla="*/ 33302 h 10841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83062" h="1084103">
                <a:moveTo>
                  <a:pt x="1601809" y="33302"/>
                </a:moveTo>
                <a:cubicBezTo>
                  <a:pt x="1731316" y="-38149"/>
                  <a:pt x="1894234" y="9181"/>
                  <a:pt x="1965283" y="138897"/>
                </a:cubicBezTo>
                <a:lnTo>
                  <a:pt x="2483062" y="1084103"/>
                </a:lnTo>
                <a:lnTo>
                  <a:pt x="0" y="1084103"/>
                </a:lnTo>
                <a:lnTo>
                  <a:pt x="0" y="917079"/>
                </a:lnTo>
                <a:lnTo>
                  <a:pt x="1601809" y="33302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6"/>
            </p:custDataLst>
          </p:nvPr>
        </p:nvSpPr>
        <p:spPr>
          <a:xfrm>
            <a:off x="612429" y="6379120"/>
            <a:ext cx="1358265" cy="478790"/>
          </a:xfrm>
          <a:custGeom>
            <a:avLst/>
            <a:gdLst>
              <a:gd name="connisteX0" fmla="*/ 811511 w 1358450"/>
              <a:gd name="connsiteY0" fmla="*/ 33064 h 478871"/>
              <a:gd name="connisteX1" fmla="*/ 1175232 w 1358450"/>
              <a:gd name="connsiteY1" fmla="*/ 140150 h 478871"/>
              <a:gd name="connisteX2" fmla="*/ 1358441 w 1358450"/>
              <a:gd name="connsiteY2" fmla="*/ 478871 h 478871"/>
              <a:gd name="connisteX3" fmla="*/ 0 w 1358450"/>
              <a:gd name="connsiteY3" fmla="*/ 478871 h 478871"/>
              <a:gd name="connisteX4" fmla="*/ 811511 w 1358450"/>
              <a:gd name="connsiteY4" fmla="*/ 33064 h 47887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358451" h="478871">
                <a:moveTo>
                  <a:pt x="811512" y="33065"/>
                </a:moveTo>
                <a:cubicBezTo>
                  <a:pt x="941466" y="-38323"/>
                  <a:pt x="1104687" y="9729"/>
                  <a:pt x="1175233" y="140150"/>
                </a:cubicBezTo>
                <a:lnTo>
                  <a:pt x="1358442" y="478871"/>
                </a:lnTo>
                <a:lnTo>
                  <a:pt x="0" y="478871"/>
                </a:lnTo>
                <a:lnTo>
                  <a:pt x="811512" y="33065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09600" y="1828800"/>
            <a:ext cx="10972801" cy="4419604"/>
            <a:chOff x="960" y="2880"/>
            <a:chExt cx="17280" cy="6960"/>
          </a:xfrm>
        </p:grpSpPr>
        <p:pic>
          <p:nvPicPr>
            <p:cNvPr id="8" name="图片 7" descr="C:/Users/mingsheng111035/AppData/Roaming/Kingsoft/office6/wppai/generateppt/401ef0307e55582194ca3cef8dff8446.jpg401ef0307e55582194ca3cef8dff8446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386" r="1092"/>
            <a:stretch>
              <a:fillRect/>
            </a:stretch>
          </p:blipFill>
          <p:spPr>
            <a:xfrm>
              <a:off x="960" y="2880"/>
              <a:ext cx="5440" cy="3680"/>
            </a:xfrm>
            <a:custGeom>
              <a:avLst/>
              <a:gdLst>
                <a:gd name="connisteX0" fmla="*/ 0 w 3454402"/>
                <a:gd name="connsiteY0" fmla="*/ 203197 h 2336804"/>
                <a:gd name="connisteX1" fmla="*/ 203197 w 3454402"/>
                <a:gd name="connsiteY1" fmla="*/ 0 h 2336804"/>
                <a:gd name="connisteX2" fmla="*/ 3251204 w 3454402"/>
                <a:gd name="connsiteY2" fmla="*/ 0 h 2336804"/>
                <a:gd name="connisteX3" fmla="*/ 3454402 w 3454402"/>
                <a:gd name="connsiteY3" fmla="*/ 203197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203197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96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879604 h 2082802"/>
                <a:gd name="connisteX3" fmla="*/ 3251204 w 3454402"/>
                <a:gd name="connsiteY3" fmla="*/ 2082802 h 2082802"/>
                <a:gd name="connisteX4" fmla="*/ 203197 w 3454402"/>
                <a:gd name="connsiteY4" fmla="*/ 2082802 h 2082802"/>
                <a:gd name="connisteX5" fmla="*/ 0 w 3454402"/>
                <a:gd name="connsiteY5" fmla="*/ 1879604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879604"/>
                  </a:lnTo>
                  <a:cubicBezTo>
                    <a:pt x="3454402" y="1991828"/>
                    <a:pt x="3363428" y="2082802"/>
                    <a:pt x="3251204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dd23f85ff09aae7a45f9f5ac2036b9e9.jpgdd23f85ff09aae7a45f9f5ac2036b9e9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l="827" r="651"/>
            <a:stretch>
              <a:fillRect/>
            </a:stretch>
          </p:blipFill>
          <p:spPr>
            <a:xfrm>
              <a:off x="6880" y="2880"/>
              <a:ext cx="5440" cy="3680"/>
            </a:xfrm>
            <a:custGeom>
              <a:avLst/>
              <a:gdLst>
                <a:gd name="connisteX0" fmla="*/ 0 w 3454402"/>
                <a:gd name="connsiteY0" fmla="*/ 203197 h 2336804"/>
                <a:gd name="connisteX1" fmla="*/ 203197 w 3454402"/>
                <a:gd name="connsiteY1" fmla="*/ 0 h 2336804"/>
                <a:gd name="connisteX2" fmla="*/ 3251204 w 3454402"/>
                <a:gd name="connsiteY2" fmla="*/ 0 h 2336804"/>
                <a:gd name="connisteX3" fmla="*/ 3454402 w 3454402"/>
                <a:gd name="connsiteY3" fmla="*/ 203197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203197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任意多边形 16"/>
            <p:cNvSpPr/>
            <p:nvPr>
              <p:custDataLst>
                <p:tags r:id="rId13"/>
              </p:custDataLst>
            </p:nvPr>
          </p:nvSpPr>
          <p:spPr>
            <a:xfrm>
              <a:off x="688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879604 h 2082802"/>
                <a:gd name="connisteX3" fmla="*/ 3251204 w 3454402"/>
                <a:gd name="connsiteY3" fmla="*/ 2082802 h 2082802"/>
                <a:gd name="connisteX4" fmla="*/ 203197 w 3454402"/>
                <a:gd name="connsiteY4" fmla="*/ 2082802 h 2082802"/>
                <a:gd name="connisteX5" fmla="*/ 0 w 3454402"/>
                <a:gd name="connsiteY5" fmla="*/ 1879604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879604"/>
                  </a:lnTo>
                  <a:cubicBezTo>
                    <a:pt x="3454402" y="1991828"/>
                    <a:pt x="3363428" y="2082802"/>
                    <a:pt x="3251204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安宁疗护的含义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安宁疗护是一种专注于改善末期疾病患者生活质量的医疗方式，注重身心灵的全面照护。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20" name="图片 19" descr="C:/Users/mingsheng111035/AppData/Roaming/Kingsoft/office6/wppai/generateppt/9ebcafeaf0646ed857fa925707e6e7b9.jpg9ebcafeaf0646ed857fa925707e6e7b9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739" r="739"/>
            <a:stretch>
              <a:fillRect/>
            </a:stretch>
          </p:blipFill>
          <p:spPr>
            <a:xfrm>
              <a:off x="12800" y="2880"/>
              <a:ext cx="5440" cy="3680"/>
            </a:xfrm>
            <a:custGeom>
              <a:avLst/>
              <a:gdLst>
                <a:gd name="connisteX0" fmla="*/ 0 w 3454402"/>
                <a:gd name="connsiteY0" fmla="*/ 203197 h 2336804"/>
                <a:gd name="connisteX1" fmla="*/ 203197 w 3454402"/>
                <a:gd name="connsiteY1" fmla="*/ 0 h 2336804"/>
                <a:gd name="connisteX2" fmla="*/ 3251204 w 3454402"/>
                <a:gd name="connsiteY2" fmla="*/ 0 h 2336804"/>
                <a:gd name="connisteX3" fmla="*/ 3454402 w 3454402"/>
                <a:gd name="connsiteY3" fmla="*/ 203197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203197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3" name="任意多边形 22"/>
            <p:cNvSpPr/>
            <p:nvPr>
              <p:custDataLst>
                <p:tags r:id="rId18"/>
              </p:custDataLst>
            </p:nvPr>
          </p:nvSpPr>
          <p:spPr>
            <a:xfrm>
              <a:off x="1280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879604 h 2082802"/>
                <a:gd name="connisteX3" fmla="*/ 3251204 w 3454402"/>
                <a:gd name="connsiteY3" fmla="*/ 2082802 h 2082802"/>
                <a:gd name="connisteX4" fmla="*/ 203197 w 3454402"/>
                <a:gd name="connsiteY4" fmla="*/ 2082802 h 2082802"/>
                <a:gd name="connisteX5" fmla="*/ 0 w 3454402"/>
                <a:gd name="connsiteY5" fmla="*/ 1879604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879604"/>
                  </a:lnTo>
                  <a:cubicBezTo>
                    <a:pt x="3454402" y="1991828"/>
                    <a:pt x="3363428" y="2082802"/>
                    <a:pt x="3251204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临终关怀的目标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临终关怀旨在为临终患者提供支持和舒缓，帮助他们平静地面对生命的最后阶段。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1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安宁疗护与家庭支持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2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安宁疗护中，家庭成员的参与至关重要，他们通过陪伴和心理支持帮助患者更好地度过难关。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安宁疗护的内容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17b5a7ac034d472e\datas\氛围图-6002&amp;165712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满足临终老年人及家属需求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438400" y="2311402"/>
            <a:ext cx="9220200" cy="3454402"/>
            <a:chOff x="3840" y="3640"/>
            <a:chExt cx="14520" cy="5440"/>
          </a:xfrm>
        </p:grpSpPr>
        <p:pic>
          <p:nvPicPr>
            <p:cNvPr id="4" name="图片 3" descr="C:/Users/mingsheng111035/AppData/Roaming/Kingsoft/office6/wppai/generateppt/7ed6831e-5346-414b-a478-3a5ead8bcb17.jpg7ed6831e-5346-414b-a478-3a5ead8bcb17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>
            <a:xfrm>
              <a:off x="384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7aa3ee4b-97ec-4d27-be8a-1bb3eae49d12.jpg7aa3ee4b-97ec-4d27-be8a-1bb3eae49d12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384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616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心理支持服务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76fdf1a9-e885-437a-8858-88ed10288b64.jpg76fdf1a9-e885-437a-8858-88ed10288b64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>
            <a:xfrm>
              <a:off x="1152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3"/>
              </p:custDataLst>
            </p:nvPr>
          </p:nvSpPr>
          <p:spPr>
            <a:xfrm>
              <a:off x="616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提供专业心理咨询，帮助临终老年人和家属处理情绪，减轻心理压力。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85b54da6-fb45-4f81-af64-11d9fc0415eb.jpg85b54da6-fb45-4f81-af64-11d9fc0415eb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>
            <a:xfrm>
              <a:off x="1152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616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家庭参与和教育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7"/>
              </p:custDataLst>
            </p:nvPr>
          </p:nvSpPr>
          <p:spPr>
            <a:xfrm>
              <a:off x="616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教育家属如何参与照护，增强家庭成员间的沟通，共同为老年人提供支持。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384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宗教和精神关怀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1384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尊重并满足不同宗教信仰的老年人需求，提供相应的宗教仪式和精神慰藉。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0"/>
              </p:custDataLst>
            </p:nvPr>
          </p:nvSpPr>
          <p:spPr>
            <a:xfrm>
              <a:off x="1384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遗产和遗愿规划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1"/>
              </p:custDataLst>
            </p:nvPr>
          </p:nvSpPr>
          <p:spPr>
            <a:xfrm>
              <a:off x="1384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协助老年人完成遗嘱撰写、遗产分配等事宜，确保其临终愿望得到尊重和实现。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5_1"/>
  <p:tag name="KSO_WM_UNIT_SUBTYPE" val="d"/>
  <p:tag name="KSO_WM_UNIT_TYPE" val="l_h_i"/>
  <p:tag name="KSO_WM_UNIT_PRESET_TEXT" val="05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5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5_1"/>
  <p:tag name="KSO_WM_UNIT_PRESET_TEXT" val="单击此处添加项标题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0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0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09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11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1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1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1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a4c5ea6f-c55b-48d4-bee2-ac27c7b10067.jpg?Expires=1772520028&amp;AWSAccessKeyId=AKLT9NSy7kh8TIS1UzNqLRY2&amp;Signature=bjA3Gqu3ZuEMuKGBTMBBNH3kPJ0%3D&quot;}*auto_ai_ai_*1740984021058_1.149_eab8b6a439af-slide-3"/>
</p:tagLst>
</file>

<file path=ppt/tags/tag11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125.xml><?xml version="1.0" encoding="utf-8"?>
<p:tagLst xmlns:p="http://schemas.openxmlformats.org/presentationml/2006/main">
  <p:tag name="KSO_WM_FIGMA_LIMIT" val=""/>
  <p:tag name="KSO_WM_FIGMA_SLIDE_GROUP" val="51"/>
  <p:tag name="KSO_WM_SLIDE_TYPE" val="text"/>
  <p:tag name="KSO_WM_TEMPLATE_SUBCATEGORY" val="29"/>
</p:tagLst>
</file>

<file path=ppt/tags/tag12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3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3/58bc007d-b6eb-4004-8b9a-617b26abe609.jpg?Expires=1772520027&amp;AWSAccessKeyId=AKLT9NSy7kh8TIS1UzNqLRY2&amp;Signature=y9N%2BQqF%2FI7F3JdRr9TF3rCbqd%2F4%3D&quot;}*auto_ai_ai_*1740984021058_1.149_eab8b6a439af-slide-4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3/489052a8-08d9-4963-b3aa-97149538164d.jpg?Expires=1772520028&amp;AWSAccessKeyId=AKLT9NSy7kh8TIS1UzNqLRY2&amp;Signature=ZR2zG8xih%2Bl%2BH%2B9%2Fe8YBpZGnJGY%3D&quot;}*auto_ai_ai_*1740984021058_1.149_eab8b6a439af-slide-4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7.xml><?xml version="1.0" encoding="utf-8"?>
<p:tagLst xmlns:p="http://schemas.openxmlformats.org/presentationml/2006/main">
  <p:tag name="KSO_WM_FIGMA_LIMIT" val=""/>
  <p:tag name="KSO_WM_FIGMA_SLIDE_GROUP" val="26"/>
  <p:tag name="KSO_WM_SLIDE_TYPE" val="text"/>
  <p:tag name="KSO_WM_TEMPLATE_SUBCATEGORY" val="29"/>
</p:tagLst>
</file>

<file path=ppt/tags/tag13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3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5ede7ec4-afec-4f24-8088-711e6a7d67c2.jpg?Expires=1772520028&amp;AWSAccessKeyId=AKLT9NSy7kh8TIS1UzNqLRY2&amp;Signature=Rl2QcUdOpY3SI2OQV41PeLWeetM%3D&quot;}*auto_ai_ai_*1740984021058_1.149_eab8b6a439af-slide-5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3.xml><?xml version="1.0" encoding="utf-8"?>
<p:tagLst xmlns:p="http://schemas.openxmlformats.org/presentationml/2006/main">
  <p:tag name="KSO_WM_FIGMA_LIMIT" val=""/>
  <p:tag name="KSO_WM_FIGMA_SLIDE_GROUP" val="42"/>
  <p:tag name="KSO_WM_SLIDE_TYPE" val="text"/>
  <p:tag name="KSO_WM_TEMPLATE_SUBCATEGORY" val="29"/>
</p:tagLst>
</file>

<file path=ppt/tags/tag15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5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58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59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189617170&quot;}*auto_galley_ai_*1740984021058_1.149_eab8b6a439af-slide-6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15621062&quot;}*auto_galley_ai_*1740984021058_1.149_eab8b6a439af-slide-6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808805530&quot;}*auto_galley_ai_*1740984021058_1.149_eab8b6a439af-slide-6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2.xml><?xml version="1.0" encoding="utf-8"?>
<p:tagLst xmlns:p="http://schemas.openxmlformats.org/presentationml/2006/main">
  <p:tag name="KSO_WM_FIGMA_LIMIT" val=""/>
  <p:tag name="KSO_WM_FIGMA_SLIDE_GROUP" val="53"/>
  <p:tag name="KSO_WM_SLIDE_TYPE" val="text"/>
  <p:tag name="KSO_WM_TEMPLATE_SUBCATEGORY" val="29"/>
</p:tagLst>
</file>

<file path=ppt/tags/tag173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7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75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17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3/7ed6831e-5346-414b-a478-3a5ead8bcb17.jpg?Expires=1772520033&amp;AWSAccessKeyId=AKLT9NSy7kh8TIS1UzNqLRY2&amp;Signature=0%2Fhga%2BGGtxCblSAfZO3UcEJUn3I%3D&quot;}*auto_ai_ai_*1740984021058_1.149_eab8b6a439af-slide-8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3/7aa3ee4b-97ec-4d27-be8a-1bb3eae49d12.jpg?Expires=1772520034&amp;AWSAccessKeyId=AKLT9NSy7kh8TIS1UzNqLRY2&amp;Signature=v8%2BGylJSfJ6pmi4uD5I2AbNatdw%3D&quot;}*auto_ai_ai_*1740984021058_1.149_eab8b6a439af-slide-8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3/76fdf1a9-e885-437a-8858-88ed10288b64.jpg?Expires=1772520039&amp;AWSAccessKeyId=AKLT9NSy7kh8TIS1UzNqLRY2&amp;Signature=kloVLWHB1t%2FIuVBPXwLo81ir1y0%3D&quot;}*auto_ai_ai_*1740984021058_1.149_eab8b6a439af-slide-8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http://zh-ai-group.ks3-cn-beijing-internal.ksyun.com/image_generate/image_process/production/202503/85b54da6-fb45-4f81-af64-11d9fc0415eb.jpg?Expires=1772520032&amp;AWSAccessKeyId=AKLT9NSy7kh8TIS1UzNqLRY2&amp;Signature=UeNV%2FhTRw6VgVrfZkya28mYLhJk%3D&quot;}*auto_ai_ai_*1740984021058_1.149_eab8b6a439af-slide-8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0.xml><?xml version="1.0" encoding="utf-8"?>
<p:tagLst xmlns:p="http://schemas.openxmlformats.org/presentationml/2006/main">
  <p:tag name="KSO_WM_FIGMA_LIMIT" val=""/>
  <p:tag name="KSO_WM_FIGMA_SLIDE_GROUP" val="34"/>
  <p:tag name="KSO_WM_SLIDE_TYPE" val="text"/>
  <p:tag name="KSO_WM_TEMPLATE_SUBCATEGORY" val="29"/>
</p:tagLst>
</file>

<file path=ppt/tags/tag19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33300997&quot;}*auto_galley_ai_*1740984021058_1.149_eab8b6a439af-slide-9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745680861&quot;}*auto_galley_ai_*1740984021058_1.149_eab8b6a439af-slide-9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759314726&quot;}*auto_galley_ai_*1740984021058_1.149_eab8b6a439af-slide-9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内容"/>
  <p:tag name="KSO_WM_UNIT_TEXT_TYPE" val="1"/>
  <p:tag name="KSO_WM_UNIT_TYPE" val="l_h_a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5.xml><?xml version="1.0" encoding="utf-8"?>
<p:tagLst xmlns:p="http://schemas.openxmlformats.org/presentationml/2006/main">
  <p:tag name="KSO_WM_FIGMA_LIMIT" val=""/>
  <p:tag name="KSO_WM_FIGMA_SLIDE_GROUP" val="2"/>
  <p:tag name="KSO_WM_SLIDE_TYPE" val="text"/>
  <p:tag name="KSO_WM_TEMPLATE_SUBCATEGORY" val="29"/>
</p:tagLst>
</file>

<file path=ppt/tags/tag20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e467c140-a60e-4532-8cb2-dc1ef38705e0.jpg?Expires=1772520027&amp;AWSAccessKeyId=AKLT9NSy7kh8TIS1UzNqLRY2&amp;Signature=dLmWGJ9Yw2BZTlmjN9b4JorMZtk%3D&quot;}*auto_ai_ai_*1740984021058_1.149_eab8b6a439af-slide-10"/>
</p:tagLst>
</file>

<file path=ppt/tags/tag215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21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1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19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2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3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23bf94db-cc10-4543-822f-806411f92e0c.jpg?Expires=1772520030&amp;AWSAccessKeyId=AKLT9NSy7kh8TIS1UzNqLRY2&amp;Signature=%2FQVJgGDf6a8PzDOqo6rchL0UdBY%3D&quot;}*auto_ai_ai_*1740984021058_1.149_eab8b6a439af-slide-11"/>
</p:tagLst>
</file>

<file path=ppt/tags/tag231.xml><?xml version="1.0" encoding="utf-8"?>
<p:tagLst xmlns:p="http://schemas.openxmlformats.org/presentationml/2006/main">
  <p:tag name="KSO_WM_FIGMA_LIMIT" val=""/>
  <p:tag name="KSO_WM_FIGMA_SLIDE_GROUP" val="57"/>
  <p:tag name="KSO_WM_SLIDE_TYPE" val="text"/>
  <p:tag name="KSO_WM_TEMPLATE_SUBCATEGORY" val="29"/>
</p:tagLst>
</file>

<file path=ppt/tags/tag232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3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34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23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24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21996955&quot;}*auto_galley_ai_*1740984021058_1.149_eab8b6a439af-slide-13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679801180&quot;}*auto_galley_ai_*1740984021058_1.149_eab8b6a439af-slide-13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6.xml><?xml version="1.0" encoding="utf-8"?>
<p:tagLst xmlns:p="http://schemas.openxmlformats.org/presentationml/2006/main">
  <p:tag name="KSO_WM_FIGMA_LIMIT" val=""/>
  <p:tag name="KSO_WM_FIGMA_SLIDE_GROUP" val="38"/>
  <p:tag name="KSO_WM_SLIDE_TYPE" val="text"/>
  <p:tag name="KSO_WM_TEMPLATE_SUBCATEGORY" val="29"/>
</p:tagLst>
</file>

<file path=ppt/tags/tag24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5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x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6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26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828126508&quot;}*auto_galley_ai_*1740984021058_1.149_eab8b6a439af-slide-15"/>
</p:tagLst>
</file>

<file path=ppt/tags/tag2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6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27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7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8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68248658&quot;}*auto_galley_ai_*1740984021058_1.149_eab8b6a439af-slide-16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695400940&quot;}*auto_galley_ai_*1740984021058_1.149_eab8b6a439af-slide-16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430297794&quot;}*auto_galley_ai_*1740984021058_1.149_eab8b6a439af-slide-16"/>
</p:tagLst>
</file>

<file path=ppt/tags/tag29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4.xml><?xml version="1.0" encoding="utf-8"?>
<p:tagLst xmlns:p="http://schemas.openxmlformats.org/presentationml/2006/main">
  <p:tag name="KSO_WM_FIGMA_LIMIT" val=""/>
  <p:tag name="KSO_WM_FIGMA_SLIDE_GROUP" val="48"/>
  <p:tag name="KSO_WM_SLIDE_TYPE" val="text"/>
  <p:tag name="KSO_WM_TEMPLATE_SUBCATEGORY" val="29"/>
</p:tagLst>
</file>

<file path=ppt/tags/tag29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9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9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29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047537034&quot;}*auto_galley_ai_*1740984021058_1.149_eab8b6a439af-slide-18"/>
</p:tagLst>
</file>

<file path=ppt/tags/tag29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0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SUBTYPE" val="d"/>
  <p:tag name="KSO_WM_UNIT_TYPE" val="l_h_i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SUBTYPE" val="d"/>
  <p:tag name="KSO_WM_UNIT_TYPE" val="l_h_i"/>
</p:tagLst>
</file>

<file path=ppt/tags/tag30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9.xml><?xml version="1.0" encoding="utf-8"?>
<p:tagLst xmlns:p="http://schemas.openxmlformats.org/presentationml/2006/main">
  <p:tag name="KSO_WM_FIGMA_LIMIT" val=""/>
  <p:tag name="KSO_WM_FIGMA_SLIDE_GROUP" val="30"/>
  <p:tag name="KSO_WM_SLIDE_TYPE" val="text"/>
  <p:tag name="KSO_WM_TEMPLATE_SUBCATEGORY" val="29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1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TYPE" val="l_h_i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TYPE" val="l_h_i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TYPE" val="l_h_i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UNIT_INDEX" val="1_4_2"/>
  <p:tag name="KSO_WM_UNIT_TYPE" val="l_h_i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x"/>
</p:tagLst>
</file>

<file path=ppt/tags/tag32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33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2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33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3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SUBTYPE" val="d"/>
  <p:tag name="KSO_WM_UNIT_TYPE" val="l_h_i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SUBTYPE" val="d"/>
  <p:tag name="KSO_WM_UNIT_TYPE" val="l_h_i"/>
</p:tagLst>
</file>

<file path=ppt/tags/tag33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SUBTYPE" val="d"/>
  <p:tag name="KSO_WM_UNIT_TYPE" val="l_h_i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45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34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5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5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5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502225589&quot;}*auto_galley_ai_*1740984021058_1.149_eab8b6a439af-slide-2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61.xml><?xml version="1.0" encoding="utf-8"?>
<p:tagLst xmlns:p="http://schemas.openxmlformats.org/presentationml/2006/main">
  <p:tag name="KSO_WM_FIGMA_LIMIT" val=""/>
  <p:tag name="KSO_WM_FIGMA_SLIDE_GROUP" val="6"/>
  <p:tag name="KSO_WM_SLIDE_TYPE" val="text"/>
  <p:tag name="KSO_WM_TEMPLATE_SUBCATEGORY" val="29"/>
</p:tagLst>
</file>

<file path=ppt/tags/tag362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6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64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36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6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6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6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69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3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7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134706913&quot;}*auto_galley_ai_*1740984021058_1.149_eab8b6a439af-slide-23"/>
</p:tagLst>
</file>

<file path=ppt/tags/tag37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57094910&quot;}*auto_galley_ai_*1740984021058_1.149_eab8b6a439af-slide-23"/>
</p:tagLst>
</file>

<file path=ppt/tags/tag37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489734642&quot;}*auto_galley_ai_*1740984021058_1.149_eab8b6a439af-slide-23"/>
</p:tagLst>
</file>

<file path=ppt/tags/tag37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8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3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38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8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8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8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8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6656d34d-e946-4b38-aff7-3c6b8947586b.jpg?Expires=1772520034&amp;AWSAccessKeyId=AKLT9NSy7kh8TIS1UzNqLRY2&amp;Signature=Jt8%2F6uKiMpCL49i3UiktcLufzSQ%3D&quot;}*auto_ai_ai_*1740984021058_1.149_eab8b6a439af-slide-24"/>
</p:tagLst>
</file>

<file path=ppt/tags/tag38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9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9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9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94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39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9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9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9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9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0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40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0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40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0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3/29a23e09-4d12-4712-8bb7-eea7b8a1ba10.jpg?Expires=1772520033&amp;AWSAccessKeyId=AKLT9NSy7kh8TIS1UzNqLRY2&amp;Signature=qEiBxKaWQ2XFWL8f3eGVi2ZVSGk%3D&quot;}*auto_ai_ai_*1740984021058_1.149_eab8b6a439af-slide-25"/>
</p:tagLst>
</file>

<file path=ppt/tags/tag406.xml><?xml version="1.0" encoding="utf-8"?>
<p:tagLst xmlns:p="http://schemas.openxmlformats.org/presentationml/2006/main">
  <p:tag name="KSO_WM_FIGMA_LIMIT" val=""/>
  <p:tag name="KSO_WM_FIGMA_SLIDE_GROUP" val="59"/>
  <p:tag name="KSO_WM_SLIDE_TYPE" val="text"/>
  <p:tag name="KSO_WM_TEMPLATE_SUBCATEGORY" val="29"/>
</p:tagLst>
</file>

<file path=ppt/tags/tag407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40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409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PRESENTATION_SOURCE" val="WPPAIGeneratePPT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4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7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7cba8f96648ba84e"/>
</p:tagLst>
</file>

<file path=ppt/tags/tag8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8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</p:tagLst>
</file>

<file path=ppt/tags/tag8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1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2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3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ags/tag94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95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96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毕业答辩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2F3F5"/>
      </a:lt2>
      <a:accent1>
        <a:srgbClr val="0745AA"/>
      </a:accent1>
      <a:accent2>
        <a:srgbClr val="799AD1"/>
      </a:accent2>
      <a:accent3>
        <a:srgbClr val="00368E"/>
      </a:accent3>
      <a:accent4>
        <a:srgbClr val="478DFF"/>
      </a:accent4>
      <a:accent5>
        <a:srgbClr val="F3F8FF"/>
      </a:accent5>
      <a:accent6>
        <a:srgbClr val="718DE3"/>
      </a:accent6>
      <a:hlink>
        <a:srgbClr val="DDEBFF"/>
      </a:hlink>
      <a:folHlink>
        <a:srgbClr val="75ADFB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2814</Words>
  <Application>WPS 演示</Application>
  <PresentationFormat>宽屏</PresentationFormat>
  <Paragraphs>326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蓝色毕业答辩简约风主题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2025-03-03T06:41:11Z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3FC9593C15A74BF68C4C5B3BC66AC622_13</vt:lpwstr>
  </property>
  <property fmtid="{D5CDD505-2E9C-101B-9397-08002B2CF9AE}" pid="3" name="KSOProductBuildVer">
    <vt:lpwstr>2052-12.1.0.20305</vt:lpwstr>
  </property>
</Properties>
</file>