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333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C:/Users/mingsheng111035/AppData/Local/Temp/figmazip/slide_16bce9224e095727\datas\&#27675;&#22260;&#22270;-6002&amp;6479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C:/Users/mingsheng111035/AppData/Local/Temp/figmazip/slide_d9c135ed2e17f6dd\datas\&#27675;&#22260;&#22270;-6002&amp;64867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C:/Users/mingsheng111035/AppData/Local/Temp/figmazip/slide_d7cbe41c20128d09\datas\&#27675;&#22260;&#22270;-6002&amp;64892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C:/Users/mingsheng111035/AppData/Local/Temp/figmazip/slide_264876547ade3759\datas\&#27675;&#22260;&#22270;-6002&amp;65041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mingsheng111035/AppData/Local/Temp/figmazip/slide_16bce9224e095727\datas\氛围图-6002&amp;6479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9"/>
            </p:custDataLst>
          </p:nvPr>
        </p:nvSpPr>
        <p:spPr>
          <a:xfrm>
            <a:off x="9924203" y="4114800"/>
            <a:ext cx="2267585" cy="2742565"/>
          </a:xfrm>
          <a:custGeom>
            <a:avLst/>
            <a:gdLst>
              <a:gd name="connisteX0" fmla="*/ 2267785 w 2267794"/>
              <a:gd name="connsiteY0" fmla="*/ 195937 h 2743172"/>
              <a:gd name="connisteX1" fmla="*/ 2267785 w 2267794"/>
              <a:gd name="connsiteY1" fmla="*/ 2743172 h 2743172"/>
              <a:gd name="connisteX2" fmla="*/ 502517 w 2267794"/>
              <a:gd name="connsiteY2" fmla="*/ 2743172 h 2743172"/>
              <a:gd name="connisteX3" fmla="*/ 10652 w 2267794"/>
              <a:gd name="connsiteY3" fmla="*/ 924888 h 2743172"/>
              <a:gd name="connisteX4" fmla="*/ 225481 w 2267794"/>
              <a:gd name="connsiteY4" fmla="*/ 551026 h 2743172"/>
              <a:gd name="connisteX5" fmla="*/ 2267785 w 2267794"/>
              <a:gd name="connsiteY5" fmla="*/ 0 h 2743172"/>
              <a:gd name="connisteX6" fmla="*/ 2267785 w 2267794"/>
              <a:gd name="connsiteY6" fmla="*/ 195937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267794" h="2743173">
                <a:moveTo>
                  <a:pt x="2267785" y="195938"/>
                </a:moveTo>
                <a:lnTo>
                  <a:pt x="2267785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lnTo>
                  <a:pt x="2267785" y="19593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10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1"/>
            </p:custDataLst>
          </p:nvPr>
        </p:nvSpPr>
        <p:spPr>
          <a:xfrm>
            <a:off x="11166827" y="5168920"/>
            <a:ext cx="1024890" cy="1688465"/>
          </a:xfrm>
          <a:custGeom>
            <a:avLst/>
            <a:gdLst>
              <a:gd name="connisteX0" fmla="*/ 1025161 w 1025161"/>
              <a:gd name="connsiteY0" fmla="*/ 1689070 h 1689079"/>
              <a:gd name="connisteX1" fmla="*/ 301258 w 1025161"/>
              <a:gd name="connsiteY1" fmla="*/ 1689070 h 1689079"/>
              <a:gd name="connisteX2" fmla="*/ 10195 w 1025161"/>
              <a:gd name="connsiteY2" fmla="*/ 587950 h 1689079"/>
              <a:gd name="connisteX3" fmla="*/ 225463 w 1025161"/>
              <a:gd name="connsiteY3" fmla="*/ 215780 h 1689079"/>
              <a:gd name="connisteX4" fmla="*/ 1025161 w 1025161"/>
              <a:gd name="connsiteY4" fmla="*/ 0 h 1689079"/>
              <a:gd name="connisteX5" fmla="*/ 1025161 w 1025161"/>
              <a:gd name="connsiteY5" fmla="*/ 1689070 h 16890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61" h="1689080">
                <a:moveTo>
                  <a:pt x="1025161" y="1689071"/>
                </a:moveTo>
                <a:lnTo>
                  <a:pt x="301258" y="1689071"/>
                </a:lnTo>
                <a:lnTo>
                  <a:pt x="10196" y="587950"/>
                </a:lnTo>
                <a:cubicBezTo>
                  <a:pt x="-32672" y="425800"/>
                  <a:pt x="63533" y="259479"/>
                  <a:pt x="225464" y="215780"/>
                </a:cubicBezTo>
                <a:lnTo>
                  <a:pt x="1025161" y="0"/>
                </a:lnTo>
                <a:lnTo>
                  <a:pt x="1025161" y="168907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6349996"/>
            <a:ext cx="508000" cy="50863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3"/>
            </p:custDataLst>
          </p:nvPr>
        </p:nvSpPr>
        <p:spPr>
          <a:xfrm>
            <a:off x="1015999" y="2425702"/>
            <a:ext cx="1574800" cy="50800"/>
          </a:xfrm>
          <a:custGeom>
            <a:avLst/>
            <a:gdLst>
              <a:gd name="connisteX0" fmla="*/ 0 w 1574797"/>
              <a:gd name="connsiteY0" fmla="*/ 25402 h 50804"/>
              <a:gd name="connisteX1" fmla="*/ 25402 w 1574797"/>
              <a:gd name="connsiteY1" fmla="*/ 0 h 50804"/>
              <a:gd name="connisteX2" fmla="*/ 1549395 w 1574797"/>
              <a:gd name="connsiteY2" fmla="*/ 0 h 50804"/>
              <a:gd name="connisteX3" fmla="*/ 1574797 w 1574797"/>
              <a:gd name="connsiteY3" fmla="*/ 25402 h 50804"/>
              <a:gd name="connisteX4" fmla="*/ 1574797 w 1574797"/>
              <a:gd name="connsiteY4" fmla="*/ 25402 h 50804"/>
              <a:gd name="connisteX5" fmla="*/ 1549395 w 1574797"/>
              <a:gd name="connsiteY5" fmla="*/ 50804 h 50804"/>
              <a:gd name="connisteX6" fmla="*/ 25402 w 1574797"/>
              <a:gd name="connsiteY6" fmla="*/ 50804 h 50804"/>
              <a:gd name="connisteX7" fmla="*/ 0 w 1574797"/>
              <a:gd name="connsiteY7" fmla="*/ 25402 h 50804"/>
              <a:gd name="connisteX8" fmla="*/ 0 w 1574797"/>
              <a:gd name="connsiteY8" fmla="*/ 25402 h 508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74798" h="50804">
                <a:moveTo>
                  <a:pt x="0" y="25402"/>
                </a:moveTo>
                <a:cubicBezTo>
                  <a:pt x="0" y="11375"/>
                  <a:pt x="11375" y="0"/>
                  <a:pt x="25402" y="0"/>
                </a:cubicBezTo>
                <a:lnTo>
                  <a:pt x="1549396" y="0"/>
                </a:lnTo>
                <a:cubicBezTo>
                  <a:pt x="1563432" y="0"/>
                  <a:pt x="1574798" y="11375"/>
                  <a:pt x="1574798" y="25402"/>
                </a:cubicBezTo>
                <a:lnTo>
                  <a:pt x="1574798" y="25402"/>
                </a:lnTo>
                <a:cubicBezTo>
                  <a:pt x="1574798" y="39429"/>
                  <a:pt x="1563432" y="50804"/>
                  <a:pt x="1549396" y="50804"/>
                </a:cubicBezTo>
                <a:lnTo>
                  <a:pt x="25402" y="50804"/>
                </a:lnTo>
                <a:cubicBezTo>
                  <a:pt x="11375" y="50804"/>
                  <a:pt x="0" y="39429"/>
                  <a:pt x="0" y="25402"/>
                </a:cubicBezTo>
                <a:lnTo>
                  <a:pt x="0" y="2540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1015999" y="1892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 </a:t>
            </a:r>
            <a:endParaRPr lang="zh-CN" altLang="en-US" smtClean="0"/>
          </a:p>
        </p:txBody>
      </p:sp>
      <p:sp>
        <p:nvSpPr>
          <p:cNvPr id="6" name="标题 5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1015999" y="2794004"/>
            <a:ext cx="8572500" cy="2095503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mtClean="0"/>
              <a:t>高校毕业论文答辩
通用模板</a:t>
            </a:r>
            <a:endParaRPr lang="zh-CN" altLang="en-US" smtClean="0"/>
          </a:p>
        </p:txBody>
      </p:sp>
      <p:sp>
        <p:nvSpPr>
          <p:cNvPr id="7" name="文本占位符 6"/>
          <p:cNvSpPr>
            <a:spLocks noGrp="1"/>
          </p:cNvSpPr>
          <p:nvPr>
            <p:ph type="body" idx="15" hasCustomPrompt="1"/>
            <p:custDataLst>
              <p:tags r:id="rId16"/>
            </p:custDataLst>
          </p:nvPr>
        </p:nvSpPr>
        <p:spPr>
          <a:xfrm>
            <a:off x="1015999" y="5321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313015" y="27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8006011" y="27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5"/>
            </p:custDataLst>
          </p:nvPr>
        </p:nvSpPr>
        <p:spPr>
          <a:xfrm>
            <a:off x="8677967" y="0"/>
            <a:ext cx="2078355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/Users/mingsheng111035/AppData/Local/Temp/figmazip/slide_d9c135ed2e17f6dd\datas\氛围图-6002&amp;64867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609600" y="1218565"/>
            <a:ext cx="3377565" cy="50292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3987799" y="1219197"/>
            <a:ext cx="7595235" cy="5029200"/>
          </a:xfrm>
          <a:custGeom>
            <a:avLst/>
            <a:gdLst>
              <a:gd name="connisteX0" fmla="*/ 0 w 7594604"/>
              <a:gd name="connsiteY0" fmla="*/ 0 h 5029200"/>
              <a:gd name="connisteX1" fmla="*/ 7391396 w 7594604"/>
              <a:gd name="connsiteY1" fmla="*/ 0 h 5029200"/>
              <a:gd name="connisteX2" fmla="*/ 7594604 w 7594604"/>
              <a:gd name="connsiteY2" fmla="*/ 203197 h 5029200"/>
              <a:gd name="connisteX3" fmla="*/ 7594604 w 7594604"/>
              <a:gd name="connsiteY3" fmla="*/ 4826002 h 5029200"/>
              <a:gd name="connisteX4" fmla="*/ 7391396 w 7594604"/>
              <a:gd name="connsiteY4" fmla="*/ 5029200 h 5029200"/>
              <a:gd name="connisteX5" fmla="*/ 0 w 7594604"/>
              <a:gd name="connsiteY5" fmla="*/ 5029200 h 5029200"/>
              <a:gd name="connisteX6" fmla="*/ 0 w 7594604"/>
              <a:gd name="connsiteY6" fmla="*/ 0 h 502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594604" h="5029200">
                <a:moveTo>
                  <a:pt x="0" y="0"/>
                </a:moveTo>
                <a:lnTo>
                  <a:pt x="7391397" y="0"/>
                </a:lnTo>
                <a:cubicBezTo>
                  <a:pt x="7503630" y="0"/>
                  <a:pt x="7594604" y="90974"/>
                  <a:pt x="7594604" y="203198"/>
                </a:cubicBezTo>
                <a:lnTo>
                  <a:pt x="7594604" y="4826002"/>
                </a:lnTo>
                <a:cubicBezTo>
                  <a:pt x="7594604" y="4938226"/>
                  <a:pt x="7503630" y="5029200"/>
                  <a:pt x="7391397" y="5029200"/>
                </a:cubicBez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2997202" y="2743200"/>
            <a:ext cx="1866900" cy="18669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3397252" y="3014420"/>
            <a:ext cx="1206496" cy="1350688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5537204" y="3124203"/>
            <a:ext cx="4851404" cy="1219197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mingsheng111035/AppData/Local/Temp/figmazip/slide_d7cbe41c20128d09\datas\氛围图-6002&amp;6489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6096000" cy="6858000"/>
          </a:xfrm>
          <a:custGeom>
            <a:avLst/>
            <a:gdLst>
              <a:gd name="connisteX0" fmla="*/ 0 w 6096003"/>
              <a:gd name="connsiteY0" fmla="*/ 0 h 6858000"/>
              <a:gd name="connisteX1" fmla="*/ 6096003 w 6096003"/>
              <a:gd name="connsiteY1" fmla="*/ 0 h 6858000"/>
              <a:gd name="connisteX2" fmla="*/ 4310060 w 6096003"/>
              <a:gd name="connsiteY2" fmla="*/ 6858000 h 6858000"/>
              <a:gd name="connisteX3" fmla="*/ 0 w 6096003"/>
              <a:gd name="connsiteY3" fmla="*/ 6858000 h 6858000"/>
              <a:gd name="connisteX4" fmla="*/ 0 w 6096003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03" h="6858000">
                <a:moveTo>
                  <a:pt x="0" y="0"/>
                </a:moveTo>
                <a:lnTo>
                  <a:pt x="6096003" y="0"/>
                </a:lnTo>
                <a:lnTo>
                  <a:pt x="431006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0" y="4114772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0"/>
            </p:custDataLst>
          </p:nvPr>
        </p:nvSpPr>
        <p:spPr>
          <a:xfrm>
            <a:off x="0" y="4904412"/>
            <a:ext cx="2380615" cy="1953895"/>
          </a:xfrm>
          <a:custGeom>
            <a:avLst/>
            <a:gdLst>
              <a:gd name="connisteX0" fmla="*/ 0 w 2381125"/>
              <a:gd name="connsiteY0" fmla="*/ 99422 h 1953597"/>
              <a:gd name="connisteX1" fmla="*/ 0 w 2381125"/>
              <a:gd name="connsiteY1" fmla="*/ 1953588 h 1953597"/>
              <a:gd name="connisteX2" fmla="*/ 2133596 w 2381125"/>
              <a:gd name="connsiteY2" fmla="*/ 1953588 h 1953597"/>
              <a:gd name="connisteX3" fmla="*/ 2341001 w 2381125"/>
              <a:gd name="connsiteY3" fmla="*/ 1590150 h 1953597"/>
              <a:gd name="connisteX4" fmla="*/ 2228676 w 2381125"/>
              <a:gd name="connsiteY4" fmla="*/ 1175113 h 1953597"/>
              <a:gd name="connisteX5" fmla="*/ 231142 w 2381125"/>
              <a:gd name="connsiteY5" fmla="*/ 21845 h 1953597"/>
              <a:gd name="connisteX6" fmla="*/ 0 w 2381125"/>
              <a:gd name="connsiteY6" fmla="*/ 99422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0" y="99423"/>
                </a:moveTo>
                <a:lnTo>
                  <a:pt x="0" y="1953588"/>
                </a:lnTo>
                <a:lnTo>
                  <a:pt x="2133597" y="1953588"/>
                </a:lnTo>
                <a:lnTo>
                  <a:pt x="2341001" y="1590151"/>
                </a:lnTo>
                <a:cubicBezTo>
                  <a:pt x="2424138" y="1444469"/>
                  <a:pt x="2373938" y="1258982"/>
                  <a:pt x="2228676" y="1175114"/>
                </a:cubicBezTo>
                <a:lnTo>
                  <a:pt x="231142" y="21845"/>
                </a:lnTo>
                <a:cubicBezTo>
                  <a:pt x="146441" y="-27066"/>
                  <a:pt x="38048" y="9318"/>
                  <a:pt x="0" y="9942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6730999" y="2692396"/>
            <a:ext cx="4394204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4"/>
            </p:custDataLst>
          </p:nvPr>
        </p:nvSpPr>
        <p:spPr>
          <a:xfrm>
            <a:off x="6603998" y="3149596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1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264876547ade3759\datas\氛围图-6002&amp;6504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3556001" y="1524003"/>
            <a:ext cx="8635365" cy="4520565"/>
          </a:xfrm>
          <a:custGeom>
            <a:avLst/>
            <a:gdLst>
              <a:gd name="connisteX0" fmla="*/ 0 w 8635995"/>
              <a:gd name="connsiteY0" fmla="*/ 203197 h 4521195"/>
              <a:gd name="connisteX1" fmla="*/ 203197 w 8635995"/>
              <a:gd name="connsiteY1" fmla="*/ 0 h 4521195"/>
              <a:gd name="connisteX2" fmla="*/ 8635995 w 8635995"/>
              <a:gd name="connsiteY2" fmla="*/ 0 h 4521195"/>
              <a:gd name="connisteX3" fmla="*/ 8635995 w 8635995"/>
              <a:gd name="connsiteY3" fmla="*/ 4521195 h 4521195"/>
              <a:gd name="connisteX4" fmla="*/ 203197 w 8635995"/>
              <a:gd name="connsiteY4" fmla="*/ 4521195 h 4521195"/>
              <a:gd name="connisteX5" fmla="*/ 0 w 8635995"/>
              <a:gd name="connsiteY5" fmla="*/ 4317997 h 4521195"/>
              <a:gd name="connisteX6" fmla="*/ 0 w 8635995"/>
              <a:gd name="connsiteY6" fmla="*/ 203197 h 4521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635996" h="4521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8635996" y="0"/>
                </a:lnTo>
                <a:lnTo>
                  <a:pt x="8635996" y="4521196"/>
                </a:lnTo>
                <a:lnTo>
                  <a:pt x="203198" y="4521196"/>
                </a:lnTo>
                <a:cubicBezTo>
                  <a:pt x="90974" y="4521196"/>
                  <a:pt x="0" y="4430231"/>
                  <a:pt x="0" y="4317998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6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7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05.xml"/><Relationship Id="rId20" Type="http://schemas.openxmlformats.org/officeDocument/2006/relationships/image" Target="../media/image6.png"/><Relationship Id="rId2" Type="http://schemas.openxmlformats.org/officeDocument/2006/relationships/tags" Target="../tags/tag188.xml"/><Relationship Id="rId19" Type="http://schemas.openxmlformats.org/officeDocument/2006/relationships/image" Target="../media/image15.jpeg"/><Relationship Id="rId18" Type="http://schemas.openxmlformats.org/officeDocument/2006/relationships/tags" Target="../tags/tag204.xml"/><Relationship Id="rId17" Type="http://schemas.openxmlformats.org/officeDocument/2006/relationships/tags" Target="../tags/tag203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tags" Target="../tags/tag18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image" Target="C:/Users/mingsheng111035/AppData/Local/Temp/figmazip/slide_1c9406d06e06ee37\datas\&#27675;&#22260;&#22270;-6002&amp;180299.png" TargetMode="External"/><Relationship Id="rId2" Type="http://schemas.openxmlformats.org/officeDocument/2006/relationships/image" Target="../media/image16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17.xml"/><Relationship Id="rId16" Type="http://schemas.openxmlformats.org/officeDocument/2006/relationships/tags" Target="../tags/tag216.xml"/><Relationship Id="rId15" Type="http://schemas.openxmlformats.org/officeDocument/2006/relationships/tags" Target="../tags/tag215.xml"/><Relationship Id="rId14" Type="http://schemas.openxmlformats.org/officeDocument/2006/relationships/image" Target="../media/image18.jpeg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image" Target="../media/image6.png"/><Relationship Id="rId10" Type="http://schemas.openxmlformats.org/officeDocument/2006/relationships/image" Target="../media/image17.jpeg"/><Relationship Id="rId1" Type="http://schemas.openxmlformats.org/officeDocument/2006/relationships/tags" Target="../tags/tag20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tags" Target="../tags/tag219.xml"/><Relationship Id="rId3" Type="http://schemas.openxmlformats.org/officeDocument/2006/relationships/image" Target="C:/Users/mingsheng111035/AppData/Local/Temp/figmazip/slide_e9d70dedd616248d\datas\&#27675;&#22260;&#22270;-6002&amp;512507.png" TargetMode="External"/><Relationship Id="rId2" Type="http://schemas.openxmlformats.org/officeDocument/2006/relationships/image" Target="../media/image4.png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29.xml"/><Relationship Id="rId15" Type="http://schemas.openxmlformats.org/officeDocument/2006/relationships/tags" Target="../tags/tag228.xml"/><Relationship Id="rId14" Type="http://schemas.openxmlformats.org/officeDocument/2006/relationships/tags" Target="../tags/tag227.xml"/><Relationship Id="rId13" Type="http://schemas.openxmlformats.org/officeDocument/2006/relationships/tags" Target="../tags/tag226.xml"/><Relationship Id="rId12" Type="http://schemas.openxmlformats.org/officeDocument/2006/relationships/tags" Target="../tags/tag225.xml"/><Relationship Id="rId11" Type="http://schemas.openxmlformats.org/officeDocument/2006/relationships/tags" Target="../tags/tag224.xml"/><Relationship Id="rId10" Type="http://schemas.openxmlformats.org/officeDocument/2006/relationships/tags" Target="../tags/tag223.xml"/><Relationship Id="rId1" Type="http://schemas.openxmlformats.org/officeDocument/2006/relationships/tags" Target="../tags/tag21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image" Target="../media/image6.png"/><Relationship Id="rId7" Type="http://schemas.openxmlformats.org/officeDocument/2006/relationships/image" Target="../media/image20.jpeg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image" Target="C:/Users/mingsheng111035/AppData/Local/Temp/figmazip/slide_148b9ae2222e94ce\datas\&#27675;&#22260;&#22270;-6002&amp;503307.png" TargetMode="External"/><Relationship Id="rId2" Type="http://schemas.openxmlformats.org/officeDocument/2006/relationships/image" Target="../media/image4.png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43.xml"/><Relationship Id="rId14" Type="http://schemas.openxmlformats.org/officeDocument/2006/relationships/tags" Target="../tags/tag242.xml"/><Relationship Id="rId13" Type="http://schemas.openxmlformats.org/officeDocument/2006/relationships/tags" Target="../tags/tag241.xml"/><Relationship Id="rId12" Type="http://schemas.openxmlformats.org/officeDocument/2006/relationships/tags" Target="../tags/tag240.xml"/><Relationship Id="rId11" Type="http://schemas.openxmlformats.org/officeDocument/2006/relationships/tags" Target="../tags/tag239.xml"/><Relationship Id="rId10" Type="http://schemas.openxmlformats.org/officeDocument/2006/relationships/tags" Target="../tags/tag238.xml"/><Relationship Id="rId1" Type="http://schemas.openxmlformats.org/officeDocument/2006/relationships/tags" Target="../tags/tag23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tags" Target="../tags/tag247.xml"/><Relationship Id="rId7" Type="http://schemas.openxmlformats.org/officeDocument/2006/relationships/image" Target="../media/image6.png"/><Relationship Id="rId6" Type="http://schemas.openxmlformats.org/officeDocument/2006/relationships/image" Target="../media/image21.jpeg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image" Target="C:/Users/mingsheng111035/AppData/Local/Temp/figmazip/slide_17b5a7ac034d472e\datas\&#27675;&#22260;&#22270;-6002&amp;165712.png" TargetMode="Externa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58.xml"/><Relationship Id="rId21" Type="http://schemas.openxmlformats.org/officeDocument/2006/relationships/tags" Target="../tags/tag257.xml"/><Relationship Id="rId20" Type="http://schemas.openxmlformats.org/officeDocument/2006/relationships/tags" Target="../tags/tag256.xml"/><Relationship Id="rId2" Type="http://schemas.openxmlformats.org/officeDocument/2006/relationships/image" Target="../media/image4.png"/><Relationship Id="rId19" Type="http://schemas.openxmlformats.org/officeDocument/2006/relationships/tags" Target="../tags/tag255.xml"/><Relationship Id="rId18" Type="http://schemas.openxmlformats.org/officeDocument/2006/relationships/tags" Target="../tags/tag254.xml"/><Relationship Id="rId17" Type="http://schemas.openxmlformats.org/officeDocument/2006/relationships/tags" Target="../tags/tag253.xml"/><Relationship Id="rId16" Type="http://schemas.openxmlformats.org/officeDocument/2006/relationships/tags" Target="../tags/tag252.xml"/><Relationship Id="rId15" Type="http://schemas.openxmlformats.org/officeDocument/2006/relationships/image" Target="../media/image24.jpeg"/><Relationship Id="rId14" Type="http://schemas.openxmlformats.org/officeDocument/2006/relationships/tags" Target="../tags/tag251.xml"/><Relationship Id="rId13" Type="http://schemas.openxmlformats.org/officeDocument/2006/relationships/tags" Target="../tags/tag250.xml"/><Relationship Id="rId12" Type="http://schemas.openxmlformats.org/officeDocument/2006/relationships/image" Target="../media/image23.jpeg"/><Relationship Id="rId11" Type="http://schemas.openxmlformats.org/officeDocument/2006/relationships/tags" Target="../tags/tag249.xml"/><Relationship Id="rId10" Type="http://schemas.openxmlformats.org/officeDocument/2006/relationships/tags" Target="../tags/tag248.xml"/><Relationship Id="rId1" Type="http://schemas.openxmlformats.org/officeDocument/2006/relationships/tags" Target="../tags/tag24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73.xml"/><Relationship Id="rId17" Type="http://schemas.openxmlformats.org/officeDocument/2006/relationships/tags" Target="../tags/tag272.xml"/><Relationship Id="rId16" Type="http://schemas.openxmlformats.org/officeDocument/2006/relationships/tags" Target="../tags/tag271.xml"/><Relationship Id="rId15" Type="http://schemas.openxmlformats.org/officeDocument/2006/relationships/tags" Target="../tags/tag270.xml"/><Relationship Id="rId14" Type="http://schemas.openxmlformats.org/officeDocument/2006/relationships/tags" Target="../tags/tag269.xml"/><Relationship Id="rId13" Type="http://schemas.openxmlformats.org/officeDocument/2006/relationships/image" Target="../media/image26.jpeg"/><Relationship Id="rId12" Type="http://schemas.openxmlformats.org/officeDocument/2006/relationships/tags" Target="../tags/tag268.xml"/><Relationship Id="rId11" Type="http://schemas.openxmlformats.org/officeDocument/2006/relationships/tags" Target="../tags/tag267.xml"/><Relationship Id="rId10" Type="http://schemas.openxmlformats.org/officeDocument/2006/relationships/image" Target="../media/image6.png"/><Relationship Id="rId1" Type="http://schemas.openxmlformats.org/officeDocument/2006/relationships/tags" Target="../tags/tag25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81.xml"/><Relationship Id="rId8" Type="http://schemas.openxmlformats.org/officeDocument/2006/relationships/image" Target="../media/image6.png"/><Relationship Id="rId7" Type="http://schemas.openxmlformats.org/officeDocument/2006/relationships/image" Target="../media/image27.jpeg"/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3" Type="http://schemas.openxmlformats.org/officeDocument/2006/relationships/image" Target="C:/Users/mingsheng111035/AppData/Local/Temp/figmazip/slide_b7da6537b190c1bd\datas\&#27675;&#22260;&#22270;-6002&amp;402693.png" TargetMode="Externa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90.xml"/><Relationship Id="rId17" Type="http://schemas.openxmlformats.org/officeDocument/2006/relationships/tags" Target="../tags/tag289.xml"/><Relationship Id="rId16" Type="http://schemas.openxmlformats.org/officeDocument/2006/relationships/tags" Target="../tags/tag288.xml"/><Relationship Id="rId15" Type="http://schemas.openxmlformats.org/officeDocument/2006/relationships/tags" Target="../tags/tag287.xml"/><Relationship Id="rId14" Type="http://schemas.openxmlformats.org/officeDocument/2006/relationships/tags" Target="../tags/tag286.xml"/><Relationship Id="rId13" Type="http://schemas.openxmlformats.org/officeDocument/2006/relationships/tags" Target="../tags/tag285.xml"/><Relationship Id="rId12" Type="http://schemas.openxmlformats.org/officeDocument/2006/relationships/tags" Target="../tags/tag284.xml"/><Relationship Id="rId11" Type="http://schemas.openxmlformats.org/officeDocument/2006/relationships/tags" Target="../tags/tag283.xml"/><Relationship Id="rId10" Type="http://schemas.openxmlformats.org/officeDocument/2006/relationships/tags" Target="../tags/tag282.xml"/><Relationship Id="rId1" Type="http://schemas.openxmlformats.org/officeDocument/2006/relationships/tags" Target="../tags/tag27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image" Target="../media/image6.png"/><Relationship Id="rId6" Type="http://schemas.openxmlformats.org/officeDocument/2006/relationships/image" Target="../media/image28.jpeg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03.xml"/><Relationship Id="rId14" Type="http://schemas.openxmlformats.org/officeDocument/2006/relationships/tags" Target="../tags/tag302.xml"/><Relationship Id="rId13" Type="http://schemas.openxmlformats.org/officeDocument/2006/relationships/tags" Target="../tags/tag301.xml"/><Relationship Id="rId12" Type="http://schemas.openxmlformats.org/officeDocument/2006/relationships/tags" Target="../tags/tag300.xml"/><Relationship Id="rId11" Type="http://schemas.openxmlformats.org/officeDocument/2006/relationships/tags" Target="../tags/tag299.xml"/><Relationship Id="rId10" Type="http://schemas.openxmlformats.org/officeDocument/2006/relationships/tags" Target="../tags/tag298.xml"/><Relationship Id="rId1" Type="http://schemas.openxmlformats.org/officeDocument/2006/relationships/tags" Target="../tags/tag29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9.jpeg"/><Relationship Id="rId7" Type="http://schemas.openxmlformats.org/officeDocument/2006/relationships/tags" Target="../tags/tag310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4" Type="http://schemas.openxmlformats.org/officeDocument/2006/relationships/tags" Target="../tags/tag307.xml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311.xml"/><Relationship Id="rId1" Type="http://schemas.openxmlformats.org/officeDocument/2006/relationships/tags" Target="../tags/tag30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30.jpeg"/><Relationship Id="rId7" Type="http://schemas.openxmlformats.org/officeDocument/2006/relationships/tags" Target="../tags/tag318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329.xml"/><Relationship Id="rId21" Type="http://schemas.openxmlformats.org/officeDocument/2006/relationships/tags" Target="../tags/tag328.xml"/><Relationship Id="rId20" Type="http://schemas.openxmlformats.org/officeDocument/2006/relationships/tags" Target="../tags/tag327.xml"/><Relationship Id="rId2" Type="http://schemas.openxmlformats.org/officeDocument/2006/relationships/tags" Target="../tags/tag313.xml"/><Relationship Id="rId19" Type="http://schemas.openxmlformats.org/officeDocument/2006/relationships/tags" Target="../tags/tag326.xml"/><Relationship Id="rId18" Type="http://schemas.openxmlformats.org/officeDocument/2006/relationships/tags" Target="../tags/tag325.xml"/><Relationship Id="rId17" Type="http://schemas.openxmlformats.org/officeDocument/2006/relationships/image" Target="../media/image32.jpeg"/><Relationship Id="rId16" Type="http://schemas.openxmlformats.org/officeDocument/2006/relationships/tags" Target="../tags/tag324.xml"/><Relationship Id="rId15" Type="http://schemas.openxmlformats.org/officeDocument/2006/relationships/tags" Target="../tags/tag323.xml"/><Relationship Id="rId14" Type="http://schemas.openxmlformats.org/officeDocument/2006/relationships/tags" Target="../tags/tag322.xml"/><Relationship Id="rId13" Type="http://schemas.openxmlformats.org/officeDocument/2006/relationships/tags" Target="../tags/tag321.xml"/><Relationship Id="rId12" Type="http://schemas.openxmlformats.org/officeDocument/2006/relationships/image" Target="../media/image31.jpeg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tags" Target="../tags/tag31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tags" Target="../tags/tag33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image" Target="../media/image6.png"/><Relationship Id="rId7" Type="http://schemas.openxmlformats.org/officeDocument/2006/relationships/image" Target="../media/image5.jpeg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image" Target="C:/Users/mingsheng111035/AppData/Local/Temp/figmazip/slide_c5fc408ce5add734\datas\&#27675;&#22260;&#22270;-6002&amp;103858.png" TargetMode="Externa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23.xml"/><Relationship Id="rId21" Type="http://schemas.openxmlformats.org/officeDocument/2006/relationships/tags" Target="../tags/tag122.xml"/><Relationship Id="rId20" Type="http://schemas.openxmlformats.org/officeDocument/2006/relationships/tags" Target="../tags/tag121.xml"/><Relationship Id="rId2" Type="http://schemas.openxmlformats.org/officeDocument/2006/relationships/image" Target="../media/image4.png"/><Relationship Id="rId19" Type="http://schemas.openxmlformats.org/officeDocument/2006/relationships/tags" Target="../tags/tag120.xml"/><Relationship Id="rId18" Type="http://schemas.openxmlformats.org/officeDocument/2006/relationships/tags" Target="../tags/tag119.xml"/><Relationship Id="rId17" Type="http://schemas.openxmlformats.org/officeDocument/2006/relationships/tags" Target="../tags/tag118.xml"/><Relationship Id="rId16" Type="http://schemas.openxmlformats.org/officeDocument/2006/relationships/image" Target="../media/image8.jpeg"/><Relationship Id="rId15" Type="http://schemas.openxmlformats.org/officeDocument/2006/relationships/tags" Target="../tags/tag117.xml"/><Relationship Id="rId14" Type="http://schemas.openxmlformats.org/officeDocument/2006/relationships/image" Target="../media/image7.jpeg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image" Target="../media/image6.png"/><Relationship Id="rId6" Type="http://schemas.openxmlformats.org/officeDocument/2006/relationships/image" Target="../media/image9.jpeg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tags" Target="../tags/tag12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image" Target="../media/image11.jpeg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Relationship Id="rId3" Type="http://schemas.openxmlformats.org/officeDocument/2006/relationships/tags" Target="../tags/tag139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138.xml"/><Relationship Id="rId19" Type="http://schemas.openxmlformats.org/officeDocument/2006/relationships/tags" Target="../tags/tag151.xml"/><Relationship Id="rId18" Type="http://schemas.openxmlformats.org/officeDocument/2006/relationships/tags" Target="../tags/tag150.xml"/><Relationship Id="rId17" Type="http://schemas.openxmlformats.org/officeDocument/2006/relationships/tags" Target="../tags/tag149.xml"/><Relationship Id="rId16" Type="http://schemas.openxmlformats.org/officeDocument/2006/relationships/tags" Target="../tags/tag148.xml"/><Relationship Id="rId15" Type="http://schemas.openxmlformats.org/officeDocument/2006/relationships/tags" Target="../tags/tag147.xml"/><Relationship Id="rId14" Type="http://schemas.openxmlformats.org/officeDocument/2006/relationships/tags" Target="../tags/tag146.xml"/><Relationship Id="rId13" Type="http://schemas.openxmlformats.org/officeDocument/2006/relationships/image" Target="../media/image12.jpeg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tags" Target="../tags/tag13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70.xml"/><Relationship Id="rId20" Type="http://schemas.openxmlformats.org/officeDocument/2006/relationships/image" Target="../media/image6.png"/><Relationship Id="rId2" Type="http://schemas.openxmlformats.org/officeDocument/2006/relationships/tags" Target="../tags/tag153.xml"/><Relationship Id="rId19" Type="http://schemas.openxmlformats.org/officeDocument/2006/relationships/image" Target="../media/image13.jpeg"/><Relationship Id="rId18" Type="http://schemas.openxmlformats.org/officeDocument/2006/relationships/tags" Target="../tags/tag169.xml"/><Relationship Id="rId17" Type="http://schemas.openxmlformats.org/officeDocument/2006/relationships/tags" Target="../tags/tag168.xml"/><Relationship Id="rId16" Type="http://schemas.openxmlformats.org/officeDocument/2006/relationships/tags" Target="../tags/tag167.xml"/><Relationship Id="rId15" Type="http://schemas.openxmlformats.org/officeDocument/2006/relationships/tags" Target="../tags/tag166.xml"/><Relationship Id="rId14" Type="http://schemas.openxmlformats.org/officeDocument/2006/relationships/tags" Target="../tags/tag165.xml"/><Relationship Id="rId13" Type="http://schemas.openxmlformats.org/officeDocument/2006/relationships/tags" Target="../tags/tag164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tags" Target="../tags/tag15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86.xml"/><Relationship Id="rId14" Type="http://schemas.openxmlformats.org/officeDocument/2006/relationships/image" Target="../media/image6.png"/><Relationship Id="rId13" Type="http://schemas.openxmlformats.org/officeDocument/2006/relationships/image" Target="../media/image14.jpeg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tags" Target="../tags/tag1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遗体照护技术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20"/>
            <a:ext cx="1024890" cy="1688465"/>
          </a:xfrm>
          <a:custGeom>
            <a:avLst/>
            <a:gdLst>
              <a:gd name="connisteX0" fmla="*/ 1025152 w 1025152"/>
              <a:gd name="connsiteY0" fmla="*/ 0 h 1689070"/>
              <a:gd name="connisteX1" fmla="*/ 1025152 w 1025152"/>
              <a:gd name="connsiteY1" fmla="*/ 1689070 h 1689070"/>
              <a:gd name="connisteX2" fmla="*/ 301258 w 1025152"/>
              <a:gd name="connsiteY2" fmla="*/ 1689070 h 1689070"/>
              <a:gd name="connisteX3" fmla="*/ 10195 w 1025152"/>
              <a:gd name="connsiteY3" fmla="*/ 587950 h 1689070"/>
              <a:gd name="connisteX4" fmla="*/ 225463 w 1025152"/>
              <a:gd name="connsiteY4" fmla="*/ 215780 h 1689070"/>
              <a:gd name="connisteX5" fmla="*/ 1025152 w 1025152"/>
              <a:gd name="connsiteY5" fmla="*/ 0 h 168907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71">
                <a:moveTo>
                  <a:pt x="1025152" y="0"/>
                </a:moveTo>
                <a:lnTo>
                  <a:pt x="1025152" y="1689071"/>
                </a:lnTo>
                <a:lnTo>
                  <a:pt x="301258" y="1689071"/>
                </a:lnTo>
                <a:lnTo>
                  <a:pt x="10196" y="587950"/>
                </a:lnTo>
                <a:cubicBezTo>
                  <a:pt x="-32672" y="425790"/>
                  <a:pt x="63533" y="259479"/>
                  <a:pt x="225464" y="215780"/>
                </a:cubicBezTo>
                <a:lnTo>
                  <a:pt x="1025152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临床死亡期特征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9220200" cy="2032000"/>
            <a:chOff x="960" y="2880"/>
            <a:chExt cx="14520" cy="3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80" cy="3199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呼吸停止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368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临床死亡期的首要特征是呼吸停止，此时心脏可能仍在微弱跳动，但自主呼吸已经消失。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4680" y="2880"/>
              <a:ext cx="80" cy="3199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492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心跳停止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4920" y="368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心跳停止是临床死亡期的明显标志，心脏不再泵血，血液循环完全停止。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8400" y="2880"/>
              <a:ext cx="81" cy="3199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864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瞳孔散大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8640" y="368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瞳孔散大，对光反应消失，表明大脑活动停止，是临床死亡期的重要观察指标。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12120" y="2880"/>
              <a:ext cx="80" cy="3199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236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脑电波消失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2360" y="368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脑电图显示脑电波平坦，意味着大脑功能完全丧失，是判断临床死亡的科学依据。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9" name="图片 18" descr="C:/Users/mingsheng111035/AppData/Roaming/Kingsoft/office6/wppai/generateppt/c4942f3f-a4fa-4117-8ab6-b38d8bee6a4b.jpgc4942f3f-a4fa-4117-8ab6-b38d8bee6a4b"/>
          <p:cNvPicPr preferRelativeResize="0"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t="10741" b="697"/>
          <a:stretch>
            <a:fillRect/>
          </a:stretch>
        </p:blipFill>
        <p:spPr>
          <a:xfrm>
            <a:off x="609603" y="4317998"/>
            <a:ext cx="10972800" cy="1929765"/>
          </a:xfrm>
          <a:custGeom>
            <a:avLst/>
            <a:gdLst>
              <a:gd name="connisteX0" fmla="*/ 0 w 10972800"/>
              <a:gd name="connsiteY0" fmla="*/ 203197 h 1930398"/>
              <a:gd name="connisteX1" fmla="*/ 203197 w 10972800"/>
              <a:gd name="connsiteY1" fmla="*/ 0 h 1930398"/>
              <a:gd name="connisteX2" fmla="*/ 10769602 w 10972800"/>
              <a:gd name="connsiteY2" fmla="*/ 0 h 1930398"/>
              <a:gd name="connisteX3" fmla="*/ 10972800 w 10972800"/>
              <a:gd name="connsiteY3" fmla="*/ 203197 h 1930398"/>
              <a:gd name="connisteX4" fmla="*/ 10972800 w 10972800"/>
              <a:gd name="connsiteY4" fmla="*/ 1727201 h 1930398"/>
              <a:gd name="connisteX5" fmla="*/ 10769602 w 10972800"/>
              <a:gd name="connsiteY5" fmla="*/ 1930398 h 1930398"/>
              <a:gd name="connisteX6" fmla="*/ 203197 w 10972800"/>
              <a:gd name="connsiteY6" fmla="*/ 1930398 h 1930398"/>
              <a:gd name="connisteX7" fmla="*/ 0 w 10972800"/>
              <a:gd name="connsiteY7" fmla="*/ 1727201 h 1930398"/>
              <a:gd name="connisteX8" fmla="*/ 0 w 10972800"/>
              <a:gd name="connsiteY8" fmla="*/ 203197 h 19303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1930399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1727201"/>
                </a:lnTo>
                <a:cubicBezTo>
                  <a:pt x="10972800" y="1839425"/>
                  <a:pt x="10881826" y="1930399"/>
                  <a:pt x="10769602" y="1930399"/>
                </a:cubicBezTo>
                <a:lnTo>
                  <a:pt x="203198" y="1930399"/>
                </a:lnTo>
                <a:cubicBezTo>
                  <a:pt x="90974" y="1930399"/>
                  <a:pt x="0" y="1839425"/>
                  <a:pt x="0" y="1727201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2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c9406d06e06ee37\datas\氛围图-6002&amp;18029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生物学死亡期特征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419597" y="1828800"/>
            <a:ext cx="7162803" cy="4418965"/>
            <a:chOff x="6960" y="2880"/>
            <a:chExt cx="11280" cy="6959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960" y="2880"/>
              <a:ext cx="730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440" y="3640"/>
              <a:ext cx="6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细胞功能丧失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440" y="4520"/>
              <a:ext cx="64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细胞无法进行正常代谢，导致组织和器官功能逐渐停止，这是生物学死亡的标志。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8" name="图片 7" descr="C:/Users/mingsheng111035/AppData/Roaming/Kingsoft/office6/wppai/generateppt/0aca661cf43e641f50a0c478f0440895.jpg0aca661cf43e641f50a0c478f0440895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237"/>
            <a:stretch>
              <a:fillRect/>
            </a:stretch>
          </p:blipFill>
          <p:spPr>
            <a:xfrm>
              <a:off x="14260" y="2880"/>
              <a:ext cx="3980" cy="3359"/>
            </a:xfrm>
            <a:custGeom>
              <a:avLst/>
              <a:gdLst>
                <a:gd name="connisteX0" fmla="*/ 0 w 2527301"/>
                <a:gd name="connsiteY0" fmla="*/ 0 h 2133596"/>
                <a:gd name="connisteX1" fmla="*/ 2324103 w 2527301"/>
                <a:gd name="connsiteY1" fmla="*/ 0 h 2133596"/>
                <a:gd name="connisteX2" fmla="*/ 2527301 w 2527301"/>
                <a:gd name="connsiteY2" fmla="*/ 203197 h 2133596"/>
                <a:gd name="connisteX3" fmla="*/ 2527301 w 2527301"/>
                <a:gd name="connsiteY3" fmla="*/ 2133596 h 2133596"/>
                <a:gd name="connisteX4" fmla="*/ 0 w 2527301"/>
                <a:gd name="connsiteY4" fmla="*/ 2133596 h 2133596"/>
                <a:gd name="connisteX5" fmla="*/ 0 w 2527301"/>
                <a:gd name="connsiteY5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527301" h="2133597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2133597"/>
                  </a:ln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矩形 10"/>
            <p:cNvSpPr/>
            <p:nvPr>
              <p:custDataLst>
                <p:tags r:id="rId12"/>
              </p:custDataLst>
            </p:nvPr>
          </p:nvSpPr>
          <p:spPr>
            <a:xfrm>
              <a:off x="6960" y="6480"/>
              <a:ext cx="730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700b7ecb00c31dccc2e5e907fc01bb92.jpg700b7ecb00c31dccc2e5e907fc01bb92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t="7801" b="7802"/>
            <a:stretch>
              <a:fillRect/>
            </a:stretch>
          </p:blipFill>
          <p:spPr>
            <a:xfrm>
              <a:off x="14260" y="6480"/>
              <a:ext cx="3980" cy="3359"/>
            </a:xfrm>
            <a:custGeom>
              <a:avLst/>
              <a:gdLst>
                <a:gd name="connisteX0" fmla="*/ 0 w 2527301"/>
                <a:gd name="connsiteY0" fmla="*/ 0 h 2133596"/>
                <a:gd name="connisteX1" fmla="*/ 2527301 w 2527301"/>
                <a:gd name="connsiteY1" fmla="*/ 0 h 2133596"/>
                <a:gd name="connisteX2" fmla="*/ 2527301 w 2527301"/>
                <a:gd name="connsiteY2" fmla="*/ 1930398 h 2133596"/>
                <a:gd name="connisteX3" fmla="*/ 2324103 w 2527301"/>
                <a:gd name="connsiteY3" fmla="*/ 2133596 h 2133596"/>
                <a:gd name="connisteX4" fmla="*/ 0 w 2527301"/>
                <a:gd name="connsiteY4" fmla="*/ 2133596 h 2133596"/>
                <a:gd name="connisteX5" fmla="*/ 0 w 2527301"/>
                <a:gd name="connsiteY5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527301" h="2133597">
                  <a:moveTo>
                    <a:pt x="0" y="0"/>
                  </a:moveTo>
                  <a:lnTo>
                    <a:pt x="2527301" y="0"/>
                  </a:lnTo>
                  <a:lnTo>
                    <a:pt x="2527301" y="1930399"/>
                  </a:lnTo>
                  <a:cubicBezTo>
                    <a:pt x="2527301" y="2042632"/>
                    <a:pt x="2436327" y="2133597"/>
                    <a:pt x="2324103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7440" y="7240"/>
              <a:ext cx="6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生物电活动停止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7440" y="8120"/>
              <a:ext cx="64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大脑和心脏等重要器官的生物电活动消失，标志着生命活动的彻底终止。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e9d70dedd616248d\datas\氛围图-6002&amp;512507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pic>
        <p:nvPicPr>
          <p:cNvPr id="4" name="图片 3" descr="C:/Users/mingsheng111035/AppData/Roaming/Kingsoft/office6/wppai/generateppt/3349e448-344d-45a7-95a3-4595a3f4eedd.jpg3349e448-344d-45a7-95a3-4595a3f4eedd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89" r="89"/>
          <a:stretch>
            <a:fillRect/>
          </a:stretch>
        </p:blipFill>
        <p:spPr>
          <a:xfrm>
            <a:off x="2438403" y="609603"/>
            <a:ext cx="9144000" cy="2184400"/>
          </a:xfrm>
          <a:custGeom>
            <a:avLst/>
            <a:gdLst>
              <a:gd name="connisteX0" fmla="*/ 0 w 9144000"/>
              <a:gd name="connsiteY0" fmla="*/ 203197 h 2184401"/>
              <a:gd name="connisteX1" fmla="*/ 203197 w 9144000"/>
              <a:gd name="connsiteY1" fmla="*/ 0 h 2184401"/>
              <a:gd name="connisteX2" fmla="*/ 8940802 w 9144000"/>
              <a:gd name="connsiteY2" fmla="*/ 0 h 2184401"/>
              <a:gd name="connisteX3" fmla="*/ 9144000 w 9144000"/>
              <a:gd name="connsiteY3" fmla="*/ 203197 h 2184401"/>
              <a:gd name="connisteX4" fmla="*/ 9144000 w 9144000"/>
              <a:gd name="connsiteY4" fmla="*/ 1981203 h 2184401"/>
              <a:gd name="connisteX5" fmla="*/ 8940802 w 9144000"/>
              <a:gd name="connsiteY5" fmla="*/ 2184401 h 2184401"/>
              <a:gd name="connisteX6" fmla="*/ 203197 w 9144000"/>
              <a:gd name="connsiteY6" fmla="*/ 2184401 h 2184401"/>
              <a:gd name="connisteX7" fmla="*/ 0 w 9144000"/>
              <a:gd name="connsiteY7" fmla="*/ 1981203 h 2184401"/>
              <a:gd name="connisteX8" fmla="*/ 0 w 9144000"/>
              <a:gd name="connsiteY8" fmla="*/ 203197 h 21844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0" h="2184401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8940802" y="0"/>
                </a:lnTo>
                <a:cubicBezTo>
                  <a:pt x="9053026" y="0"/>
                  <a:pt x="9144000" y="90974"/>
                  <a:pt x="9144000" y="203198"/>
                </a:cubicBezTo>
                <a:lnTo>
                  <a:pt x="9144000" y="1981203"/>
                </a:lnTo>
                <a:cubicBezTo>
                  <a:pt x="9144000" y="2093427"/>
                  <a:pt x="9053026" y="2184401"/>
                  <a:pt x="8940802" y="2184401"/>
                </a:cubicBezTo>
                <a:lnTo>
                  <a:pt x="203198" y="2184401"/>
                </a:lnTo>
                <a:cubicBezTo>
                  <a:pt x="90974" y="2184401"/>
                  <a:pt x="0" y="2093427"/>
                  <a:pt x="0" y="1981203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2438403" y="3251204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尸体现象的顺序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438400" y="4470400"/>
            <a:ext cx="9220200" cy="1778000"/>
            <a:chOff x="3840" y="7040"/>
            <a:chExt cx="14520" cy="2800"/>
          </a:xfrm>
        </p:grpSpPr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84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尸冷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384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遗体在死亡后逐渐失去体温，直至与周围环境温度一致，这一过程称为尸冷。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756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尸斑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756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由于重力作用，血液在遗体中沉积，导致皮肤出现紫红色斑点，称为尸斑。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128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尸僵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128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死亡后肌肉组织因缺乏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ATP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而变得僵硬，这一现象称为尸僵。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00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自溶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500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遗体内部组织开始分解，细胞结构破坏，导致组织液化，称为自溶。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遗体照护的目的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48b9ae2222e94ce\datas\氛围图-6002&amp;503307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清洁遗体的重要性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1c0f56a3-a19e-4f5a-9cd5-554fd0c0404c.jpg1c0f56a3-a19e-4f5a-9cd5-554fd0c0404c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618" r="618"/>
          <a:stretch>
            <a:fillRect/>
          </a:stretch>
        </p:blipFill>
        <p:spPr>
          <a:xfrm>
            <a:off x="609603" y="1828800"/>
            <a:ext cx="10972800" cy="2844165"/>
          </a:xfrm>
          <a:custGeom>
            <a:avLst/>
            <a:gdLst>
              <a:gd name="connisteX0" fmla="*/ 0 w 10972800"/>
              <a:gd name="connsiteY0" fmla="*/ 203197 h 2844798"/>
              <a:gd name="connisteX1" fmla="*/ 203197 w 10972800"/>
              <a:gd name="connsiteY1" fmla="*/ 0 h 2844798"/>
              <a:gd name="connisteX2" fmla="*/ 10769602 w 10972800"/>
              <a:gd name="connsiteY2" fmla="*/ 0 h 2844798"/>
              <a:gd name="connisteX3" fmla="*/ 10972800 w 10972800"/>
              <a:gd name="connsiteY3" fmla="*/ 203197 h 2844798"/>
              <a:gd name="connisteX4" fmla="*/ 10972800 w 10972800"/>
              <a:gd name="connsiteY4" fmla="*/ 2641601 h 2844798"/>
              <a:gd name="connisteX5" fmla="*/ 10769602 w 10972800"/>
              <a:gd name="connsiteY5" fmla="*/ 2844798 h 2844798"/>
              <a:gd name="connisteX6" fmla="*/ 203197 w 10972800"/>
              <a:gd name="connsiteY6" fmla="*/ 2844798 h 2844798"/>
              <a:gd name="connisteX7" fmla="*/ 0 w 10972800"/>
              <a:gd name="connsiteY7" fmla="*/ 2641601 h 2844798"/>
              <a:gd name="connisteX8" fmla="*/ 0 w 10972800"/>
              <a:gd name="connsiteY8" fmla="*/ 203197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641601"/>
                </a:lnTo>
                <a:cubicBezTo>
                  <a:pt x="10972800" y="2753825"/>
                  <a:pt x="10881826" y="2844799"/>
                  <a:pt x="10769602" y="2844799"/>
                </a:cubicBezTo>
                <a:lnTo>
                  <a:pt x="203198" y="2844799"/>
                </a:lnTo>
                <a:cubicBezTo>
                  <a:pt x="90974" y="2844799"/>
                  <a:pt x="0" y="2753825"/>
                  <a:pt x="0" y="2641601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609600" y="5130800"/>
            <a:ext cx="9220200" cy="1117600"/>
            <a:chOff x="960" y="8080"/>
            <a:chExt cx="14520" cy="176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852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尊重与尊严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清洁遗体是对逝者最后的尊重，确保其尊严得以保持，体现家属的哀思。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876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预防疾病传播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876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通过适当的清洁程序，可以减少细菌和病毒的传播风险，保护照护人员和家属的健康。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7b5a7ac034d472e\datas\氛围图-6002&amp;16571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维持遗体外观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8400" y="2311400"/>
            <a:ext cx="9220200" cy="3454400"/>
            <a:chOff x="3840" y="3640"/>
            <a:chExt cx="14520" cy="5440"/>
          </a:xfrm>
        </p:grpSpPr>
        <p:pic>
          <p:nvPicPr>
            <p:cNvPr id="4" name="图片 3" descr="C:/Users/mingsheng111035/AppData/Roaming/Kingsoft/office6/wppai/generateppt/a1602f1e-828a-4e9f-a5c0-55fe40b63425.jpga1602f1e-828a-4e9f-a5c0-55fe40b63425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ce50b39f-d5b7-4ed1-91fa-dd744b416d55.jpgce50b39f-d5b7-4ed1-91fa-dd744b416d55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防腐处理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5b4c711f-4cb9-4561-82d2-1cfb5bb772fc.jpg5b4c711f-4cb9-4561-82d2-1cfb5bb772fc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通过化学药品或冷冻技术，减缓遗体的分解过程，保持外观的完整性。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cf53aa1a-0839-4d44-947c-b49e732c7dfc.jpgcf53aa1a-0839-4d44-947c-b49e732c7dfc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衣物整理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为遗体更换干净整洁的衣物，保持逝者尊严，让家属有更体面的告别。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化妆修饰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专业化妆师对遗体进行细致的化妆，以掩盖死亡带来的变化，恢复自然肤色。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0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遗体姿态调整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调整遗体姿势，使其看起来安详，符合家属和文化传统中对逝者最后形象的期望。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6921496" y="0"/>
            <a:ext cx="5270500" cy="6858000"/>
          </a:xfrm>
          <a:custGeom>
            <a:avLst/>
            <a:gdLst>
              <a:gd name="connisteX0" fmla="*/ 1797052 w 5270501"/>
              <a:gd name="connsiteY0" fmla="*/ 0 h 6858000"/>
              <a:gd name="connisteX1" fmla="*/ 5270501 w 5270501"/>
              <a:gd name="connsiteY1" fmla="*/ 0 h 6858000"/>
              <a:gd name="connisteX2" fmla="*/ 5270501 w 5270501"/>
              <a:gd name="connsiteY2" fmla="*/ 6858000 h 6858000"/>
              <a:gd name="connisteX3" fmla="*/ 0 w 5270501"/>
              <a:gd name="connsiteY3" fmla="*/ 6858000 h 6858000"/>
              <a:gd name="connisteX4" fmla="*/ 1797052 w 52705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270501" h="6858000">
                <a:moveTo>
                  <a:pt x="1797052" y="0"/>
                </a:moveTo>
                <a:lnTo>
                  <a:pt x="5270501" y="0"/>
                </a:lnTo>
                <a:lnTo>
                  <a:pt x="5270501" y="6858000"/>
                </a:lnTo>
                <a:lnTo>
                  <a:pt x="0" y="6858000"/>
                </a:lnTo>
                <a:lnTo>
                  <a:pt x="179705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安慰家属减轻哀痛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09600" y="1828800"/>
            <a:ext cx="9144000" cy="4418330"/>
            <a:chOff x="960" y="2880"/>
            <a:chExt cx="14400" cy="6958"/>
          </a:xfrm>
        </p:grpSpPr>
        <p:sp>
          <p:nvSpPr>
            <p:cNvPr id="7" name="任意多边形 6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14400" cy="3359"/>
            </a:xfrm>
            <a:custGeom>
              <a:avLst/>
              <a:gdLst>
                <a:gd name="connisteX0" fmla="*/ 0 w 9144000"/>
                <a:gd name="connsiteY0" fmla="*/ 203197 h 2133596"/>
                <a:gd name="connisteX1" fmla="*/ 203197 w 9144000"/>
                <a:gd name="connsiteY1" fmla="*/ 0 h 2133596"/>
                <a:gd name="connisteX2" fmla="*/ 8940802 w 9144000"/>
                <a:gd name="connsiteY2" fmla="*/ 0 h 2133596"/>
                <a:gd name="connisteX3" fmla="*/ 9144000 w 9144000"/>
                <a:gd name="connsiteY3" fmla="*/ 203197 h 2133596"/>
                <a:gd name="connisteX4" fmla="*/ 9144000 w 9144000"/>
                <a:gd name="connsiteY4" fmla="*/ 1930398 h 2133596"/>
                <a:gd name="connisteX5" fmla="*/ 8940802 w 9144000"/>
                <a:gd name="connsiteY5" fmla="*/ 2133596 h 2133596"/>
                <a:gd name="connisteX6" fmla="*/ 203197 w 9144000"/>
                <a:gd name="connsiteY6" fmla="*/ 2133596 h 2133596"/>
                <a:gd name="connisteX7" fmla="*/ 0 w 9144000"/>
                <a:gd name="connsiteY7" fmla="*/ 1930398 h 2133596"/>
                <a:gd name="connisteX8" fmla="*/ 0 w 9144000"/>
                <a:gd name="connsiteY8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8940802" y="0"/>
                  </a:lnTo>
                  <a:cubicBezTo>
                    <a:pt x="9053026" y="0"/>
                    <a:pt x="9144000" y="90974"/>
                    <a:pt x="9144000" y="203198"/>
                  </a:cubicBezTo>
                  <a:lnTo>
                    <a:pt x="9144000" y="1930399"/>
                  </a:lnTo>
                  <a:cubicBezTo>
                    <a:pt x="9144000" y="2042632"/>
                    <a:pt x="9053026" y="2133597"/>
                    <a:pt x="8940802" y="2133597"/>
                  </a:cubicBezTo>
                  <a:lnTo>
                    <a:pt x="203198" y="2133597"/>
                  </a:lnTo>
                  <a:cubicBezTo>
                    <a:pt x="90974" y="2133597"/>
                    <a:pt x="0" y="2042632"/>
                    <a:pt x="0" y="1930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9ebcafeaf0646ed857fa925707e6e7b9.jpg9ebcafeaf0646ed857fa925707e6e7b9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676" r="16676"/>
            <a:stretch>
              <a:fillRect/>
            </a:stretch>
          </p:blipFill>
          <p:spPr>
            <a:xfrm>
              <a:off x="1440" y="33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960" y="6480"/>
              <a:ext cx="14400" cy="3359"/>
            </a:xfrm>
            <a:custGeom>
              <a:avLst/>
              <a:gdLst>
                <a:gd name="connisteX0" fmla="*/ 0 w 9144000"/>
                <a:gd name="connsiteY0" fmla="*/ 203197 h 2133596"/>
                <a:gd name="connisteX1" fmla="*/ 203197 w 9144000"/>
                <a:gd name="connsiteY1" fmla="*/ 0 h 2133596"/>
                <a:gd name="connisteX2" fmla="*/ 8940802 w 9144000"/>
                <a:gd name="connsiteY2" fmla="*/ 0 h 2133596"/>
                <a:gd name="connisteX3" fmla="*/ 9144000 w 9144000"/>
                <a:gd name="connsiteY3" fmla="*/ 203197 h 2133596"/>
                <a:gd name="connisteX4" fmla="*/ 9144000 w 9144000"/>
                <a:gd name="connsiteY4" fmla="*/ 1930398 h 2133596"/>
                <a:gd name="connisteX5" fmla="*/ 8940802 w 9144000"/>
                <a:gd name="connsiteY5" fmla="*/ 2133596 h 2133596"/>
                <a:gd name="connisteX6" fmla="*/ 203197 w 9144000"/>
                <a:gd name="connsiteY6" fmla="*/ 2133596 h 2133596"/>
                <a:gd name="connisteX7" fmla="*/ 0 w 9144000"/>
                <a:gd name="connsiteY7" fmla="*/ 1930398 h 2133596"/>
                <a:gd name="connisteX8" fmla="*/ 0 w 9144000"/>
                <a:gd name="connsiteY8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8940802" y="0"/>
                  </a:lnTo>
                  <a:cubicBezTo>
                    <a:pt x="9053026" y="0"/>
                    <a:pt x="9144000" y="90974"/>
                    <a:pt x="9144000" y="203198"/>
                  </a:cubicBezTo>
                  <a:lnTo>
                    <a:pt x="9144000" y="1930399"/>
                  </a:lnTo>
                  <a:cubicBezTo>
                    <a:pt x="9144000" y="2042632"/>
                    <a:pt x="9053026" y="2133597"/>
                    <a:pt x="8940802" y="2133597"/>
                  </a:cubicBezTo>
                  <a:lnTo>
                    <a:pt x="203198" y="2133597"/>
                  </a:lnTo>
                  <a:cubicBezTo>
                    <a:pt x="90974" y="2133597"/>
                    <a:pt x="0" y="2042632"/>
                    <a:pt x="0" y="1930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e35c3ceacce523896f2366779f4bd6cc.jpge35c3ceacce523896f2366779f4bd6cc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r="33294"/>
            <a:stretch>
              <a:fillRect/>
            </a:stretch>
          </p:blipFill>
          <p:spPr>
            <a:xfrm>
              <a:off x="1440" y="69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4400" y="3640"/>
              <a:ext cx="10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提供心理支持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4400" y="4520"/>
              <a:ext cx="105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专业遗体照护人员通过倾听和同理心，为家属提供心理慰藉，帮助他们接受亲人离世的现实。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4400" y="7240"/>
              <a:ext cx="10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协助仪式安排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4400" y="8120"/>
              <a:ext cx="105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遗体照护人员协助家属安排葬礼和纪念仪式，确保这些活动能够表达对逝者的尊重，同时满足家属的情感需求。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遗体照护的方法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b7da6537b190c1bd\datas\氛围图-6002&amp;40269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死亡诊断书的开具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88b2504f2d859debff74368dcd6bef25.jpg88b2504f2d859debff74368dcd6bef25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1442" b="6324"/>
          <a:stretch>
            <a:fillRect/>
          </a:stretch>
        </p:blipFill>
        <p:spPr>
          <a:xfrm>
            <a:off x="609603" y="1828800"/>
            <a:ext cx="3581400" cy="4418965"/>
          </a:xfrm>
          <a:custGeom>
            <a:avLst/>
            <a:gdLst>
              <a:gd name="connisteX0" fmla="*/ 0 w 3581403"/>
              <a:gd name="connsiteY0" fmla="*/ 203197 h 4419596"/>
              <a:gd name="connisteX1" fmla="*/ 203197 w 3581403"/>
              <a:gd name="connsiteY1" fmla="*/ 0 h 4419596"/>
              <a:gd name="connisteX2" fmla="*/ 3581403 w 3581403"/>
              <a:gd name="connsiteY2" fmla="*/ 0 h 4419596"/>
              <a:gd name="connisteX3" fmla="*/ 3581403 w 3581403"/>
              <a:gd name="connsiteY3" fmla="*/ 4419596 h 4419596"/>
              <a:gd name="connisteX4" fmla="*/ 203197 w 3581403"/>
              <a:gd name="connsiteY4" fmla="*/ 4419596 h 4419596"/>
              <a:gd name="connisteX5" fmla="*/ 0 w 3581403"/>
              <a:gd name="connsiteY5" fmla="*/ 4216398 h 4419596"/>
              <a:gd name="connisteX6" fmla="*/ 0 w 3581403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581403" y="0"/>
                </a:lnTo>
                <a:lnTo>
                  <a:pt x="3581403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8" name="任意多边形 7"/>
          <p:cNvSpPr/>
          <p:nvPr>
            <p:custDataLst>
              <p:tags r:id="rId9"/>
            </p:custDataLst>
          </p:nvPr>
        </p:nvSpPr>
        <p:spPr>
          <a:xfrm>
            <a:off x="4190997" y="1828800"/>
            <a:ext cx="7391400" cy="4418965"/>
          </a:xfrm>
          <a:custGeom>
            <a:avLst/>
            <a:gdLst>
              <a:gd name="connisteX0" fmla="*/ 0 w 7391396"/>
              <a:gd name="connsiteY0" fmla="*/ 0 h 4419596"/>
              <a:gd name="connisteX1" fmla="*/ 7188198 w 7391396"/>
              <a:gd name="connsiteY1" fmla="*/ 0 h 4419596"/>
              <a:gd name="connisteX2" fmla="*/ 7391396 w 7391396"/>
              <a:gd name="connsiteY2" fmla="*/ 203197 h 4419596"/>
              <a:gd name="connisteX3" fmla="*/ 7391396 w 7391396"/>
              <a:gd name="connsiteY3" fmla="*/ 4216398 h 4419596"/>
              <a:gd name="connisteX4" fmla="*/ 7188198 w 7391396"/>
              <a:gd name="connsiteY4" fmla="*/ 4419596 h 4419596"/>
              <a:gd name="connisteX5" fmla="*/ 0 w 7391396"/>
              <a:gd name="connsiteY5" fmla="*/ 4419596 h 4419596"/>
              <a:gd name="connisteX6" fmla="*/ 0 w 73913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0"/>
                </a:moveTo>
                <a:lnTo>
                  <a:pt x="7188199" y="0"/>
                </a:lnTo>
                <a:cubicBezTo>
                  <a:pt x="7300432" y="0"/>
                  <a:pt x="7391397" y="90974"/>
                  <a:pt x="7391397" y="203198"/>
                </a:cubicBezTo>
                <a:lnTo>
                  <a:pt x="7391397" y="4216399"/>
                </a:lnTo>
                <a:cubicBezTo>
                  <a:pt x="7391397" y="4328632"/>
                  <a:pt x="7300432" y="4419597"/>
                  <a:pt x="7188199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2336800"/>
            <a:ext cx="6553200" cy="3403600"/>
            <a:chOff x="7320" y="3680"/>
            <a:chExt cx="10320" cy="5360"/>
          </a:xfrm>
        </p:grpSpPr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732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确定死亡时间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732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医生通过检查生命体征，如呼吸、心跳停止，确定死亡时间，为开具诊断书提供依据。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732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通知相关部门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732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在开具死亡诊断书后，通知殡仪馆或相关机构，以便进行遗体的后续处理。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278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填写死亡诊断书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278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医生根据临床表现和必要检查结果，准确填写死亡原因和时间，确保信息的准确性。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278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家属确认签字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278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医生需向家属解释死亡诊断书内容，并取得家属的确认签字，确保程序的合法性。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403335 w 3098782"/>
              <a:gd name="connsiteY0" fmla="*/ 1634352 h 1819884"/>
              <a:gd name="connisteX1" fmla="*/ 3098791 w 3098782"/>
              <a:gd name="connsiteY1" fmla="*/ 0 h 1819884"/>
              <a:gd name="connisteX2" fmla="*/ 0 w 3098782"/>
              <a:gd name="connsiteY2" fmla="*/ 0 h 1819884"/>
              <a:gd name="connisteX3" fmla="*/ 0 w 3098782"/>
              <a:gd name="connsiteY3" fmla="*/ 939792 h 1819884"/>
              <a:gd name="connisteX4" fmla="*/ 2003157 w 3098782"/>
              <a:gd name="connsiteY4" fmla="*/ 1795314 h 1819884"/>
              <a:gd name="connisteX5" fmla="*/ 2403335 w 3098782"/>
              <a:gd name="connsiteY5" fmla="*/ 1634352 h 181988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98783" h="1819885">
                <a:moveTo>
                  <a:pt x="2403336" y="1634353"/>
                </a:moveTo>
                <a:lnTo>
                  <a:pt x="3098792" y="0"/>
                </a:lnTo>
                <a:lnTo>
                  <a:pt x="0" y="0"/>
                </a:lnTo>
                <a:lnTo>
                  <a:pt x="0" y="939793"/>
                </a:lnTo>
                <a:lnTo>
                  <a:pt x="2003158" y="1795315"/>
                </a:lnTo>
                <a:cubicBezTo>
                  <a:pt x="2158112" y="1861490"/>
                  <a:pt x="2337362" y="1789389"/>
                  <a:pt x="2403336" y="163435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700" cy="1152525"/>
          </a:xfrm>
          <a:custGeom>
            <a:avLst/>
            <a:gdLst>
              <a:gd name="connisteX0" fmla="*/ 2552703 w 2552703"/>
              <a:gd name="connsiteY0" fmla="*/ 0 h 1152756"/>
              <a:gd name="connisteX1" fmla="*/ 2136879 w 2552703"/>
              <a:gd name="connsiteY1" fmla="*/ 968166 h 1152756"/>
              <a:gd name="connisteX2" fmla="*/ 1736381 w 2552703"/>
              <a:gd name="connsiteY2" fmla="*/ 1127875 h 1152756"/>
              <a:gd name="connisteX3" fmla="*/ 0 w 2552703"/>
              <a:gd name="connsiteY3" fmla="*/ 381003 h 1152756"/>
              <a:gd name="connisteX4" fmla="*/ 0 w 2552703"/>
              <a:gd name="connsiteY4" fmla="*/ 0 h 1152756"/>
              <a:gd name="connisteX5" fmla="*/ 2552703 w 2552703"/>
              <a:gd name="connsiteY5" fmla="*/ 0 h 11527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703" h="1152757">
                <a:moveTo>
                  <a:pt x="2552703" y="0"/>
                </a:moveTo>
                <a:lnTo>
                  <a:pt x="2136880" y="968167"/>
                </a:lnTo>
                <a:cubicBezTo>
                  <a:pt x="2070430" y="1122901"/>
                  <a:pt x="1891080" y="1194417"/>
                  <a:pt x="1736382" y="1127876"/>
                </a:cubicBezTo>
                <a:lnTo>
                  <a:pt x="0" y="381003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8135" cy="483870"/>
          </a:xfrm>
          <a:custGeom>
            <a:avLst/>
            <a:gdLst>
              <a:gd name="connisteX0" fmla="*/ 1587517 w 1587517"/>
              <a:gd name="connsiteY0" fmla="*/ 0 h 484211"/>
              <a:gd name="connisteX1" fmla="*/ 1462153 w 1587517"/>
              <a:gd name="connsiteY1" fmla="*/ 297646 h 484211"/>
              <a:gd name="connisteX2" fmla="*/ 1060146 w 1587517"/>
              <a:gd name="connsiteY2" fmla="*/ 459037 h 484211"/>
              <a:gd name="connisteX3" fmla="*/ 0 w 1587517"/>
              <a:gd name="connsiteY3" fmla="*/ 18 h 484211"/>
              <a:gd name="connisteX4" fmla="*/ 1587517 w 1587517"/>
              <a:gd name="connsiteY4" fmla="*/ 0 h 48421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517" h="484211">
                <a:moveTo>
                  <a:pt x="1587517" y="0"/>
                </a:moveTo>
                <a:lnTo>
                  <a:pt x="1462153" y="297646"/>
                </a:lnTo>
                <a:cubicBezTo>
                  <a:pt x="1396353" y="453881"/>
                  <a:pt x="1215713" y="526402"/>
                  <a:pt x="1060146" y="459038"/>
                </a:cubicBezTo>
                <a:lnTo>
                  <a:pt x="0" y="18"/>
                </a:lnTo>
                <a:lnTo>
                  <a:pt x="1587517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d9aee89e-57e1-4e1a-b7ee-0831762706d3.jpgd9aee89e-57e1-4e1a-b7ee-0831762706d3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81" r="1242"/>
          <a:stretch>
            <a:fillRect/>
          </a:stretch>
        </p:blipFill>
        <p:spPr>
          <a:xfrm>
            <a:off x="609603" y="609603"/>
            <a:ext cx="10972800" cy="3251200"/>
          </a:xfrm>
          <a:custGeom>
            <a:avLst/>
            <a:gdLst>
              <a:gd name="connisteX0" fmla="*/ 0 w 10972800"/>
              <a:gd name="connsiteY0" fmla="*/ 203197 h 3251204"/>
              <a:gd name="connisteX1" fmla="*/ 203197 w 10972800"/>
              <a:gd name="connsiteY1" fmla="*/ 0 h 3251204"/>
              <a:gd name="connisteX2" fmla="*/ 10769602 w 10972800"/>
              <a:gd name="connsiteY2" fmla="*/ 0 h 3251204"/>
              <a:gd name="connisteX3" fmla="*/ 10972800 w 10972800"/>
              <a:gd name="connsiteY3" fmla="*/ 203197 h 3251204"/>
              <a:gd name="connisteX4" fmla="*/ 10972800 w 10972800"/>
              <a:gd name="connsiteY4" fmla="*/ 3047996 h 3251204"/>
              <a:gd name="connisteX5" fmla="*/ 10769602 w 10972800"/>
              <a:gd name="connsiteY5" fmla="*/ 3251204 h 3251204"/>
              <a:gd name="connisteX6" fmla="*/ 203197 w 10972800"/>
              <a:gd name="connsiteY6" fmla="*/ 3251204 h 3251204"/>
              <a:gd name="connisteX7" fmla="*/ 0 w 10972800"/>
              <a:gd name="connsiteY7" fmla="*/ 3047996 h 3251204"/>
              <a:gd name="connisteX8" fmla="*/ 0 w 10972800"/>
              <a:gd name="connsiteY8" fmla="*/ 203197 h 32512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251204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047997"/>
                </a:lnTo>
                <a:cubicBezTo>
                  <a:pt x="10972800" y="3160230"/>
                  <a:pt x="10881826" y="3251204"/>
                  <a:pt x="10769602" y="3251204"/>
                </a:cubicBezTo>
                <a:lnTo>
                  <a:pt x="203198" y="3251204"/>
                </a:lnTo>
                <a:cubicBezTo>
                  <a:pt x="90974" y="3251204"/>
                  <a:pt x="0" y="3160230"/>
                  <a:pt x="0" y="3047997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4470401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遗体照护的步骤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648200" y="4470400"/>
            <a:ext cx="7010400" cy="1778000"/>
            <a:chOff x="7320" y="7040"/>
            <a:chExt cx="11040" cy="2800"/>
          </a:xfrm>
        </p:grpSpPr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遗体照护的第一步是进行遗体清洁，使用适当的清洁剂和消毒剂，确保遗体的卫生。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1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遗体整容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11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整容包括整理遗容、闭合遗体的口眼，以及必要时进行化妆，以尊重和缅怀逝者。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49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遗体防腐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49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根据需要，进行遗体防腐处理，以延缓遗体的自然分解过程，保持遗体的完整性。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143375" y="2465070"/>
            <a:ext cx="7464425" cy="2411730"/>
            <a:chOff x="6525" y="3882"/>
            <a:chExt cx="11755" cy="379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52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664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664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死亡的判断标准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956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968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968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死亡过程的分期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260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272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272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遗体照护的目的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564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576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76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遗体照护的方法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尊重死者遗愿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4038600" cy="4418965"/>
          </a:xfrm>
          <a:custGeom>
            <a:avLst/>
            <a:gdLst>
              <a:gd name="connisteX0" fmla="*/ 0 w 4038603"/>
              <a:gd name="connsiteY0" fmla="*/ 203197 h 4419596"/>
              <a:gd name="connisteX1" fmla="*/ 203197 w 4038603"/>
              <a:gd name="connsiteY1" fmla="*/ 0 h 4419596"/>
              <a:gd name="connisteX2" fmla="*/ 4038603 w 4038603"/>
              <a:gd name="connsiteY2" fmla="*/ 0 h 4419596"/>
              <a:gd name="connisteX3" fmla="*/ 4038603 w 4038603"/>
              <a:gd name="connsiteY3" fmla="*/ 4419596 h 4419596"/>
              <a:gd name="connisteX4" fmla="*/ 203197 w 4038603"/>
              <a:gd name="connsiteY4" fmla="*/ 4419596 h 4419596"/>
              <a:gd name="connisteX5" fmla="*/ 0 w 4038603"/>
              <a:gd name="connsiteY5" fmla="*/ 4216398 h 4419596"/>
              <a:gd name="connisteX6" fmla="*/ 0 w 4038603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4038603" y="0"/>
                </a:lnTo>
                <a:lnTo>
                  <a:pt x="4038603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66800" y="2336800"/>
            <a:ext cx="3200400" cy="3403600"/>
            <a:chOff x="1680" y="3680"/>
            <a:chExt cx="5040" cy="536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遗体保存技术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采用先进的遗体保存技术，如冰冻保存，确保遗体状态符合死者生前的意愿。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个性化遗体布置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根据死者生前喜好，进行个性化布置，如穿着特定服装或摆放喜爱物品，体现对遗愿的尊重。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8" name="图片 7" descr="C:/Users/mingsheng111035/AppData/Roaming/Kingsoft/office6/wppai/generateppt/5ce7a07d625540f8379a4c05c681f0c7.jpg5ce7a07d625540f8379a4c05c681f0c7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2398" b="5706"/>
          <a:stretch>
            <a:fillRect/>
          </a:stretch>
        </p:blipFill>
        <p:spPr>
          <a:xfrm>
            <a:off x="4648197" y="1828800"/>
            <a:ext cx="6933565" cy="4418965"/>
          </a:xfrm>
          <a:custGeom>
            <a:avLst/>
            <a:gdLst>
              <a:gd name="connisteX0" fmla="*/ 0 w 6934196"/>
              <a:gd name="connsiteY0" fmla="*/ 0 h 4419596"/>
              <a:gd name="connisteX1" fmla="*/ 6730998 w 6934196"/>
              <a:gd name="connsiteY1" fmla="*/ 0 h 4419596"/>
              <a:gd name="connisteX2" fmla="*/ 6934196 w 6934196"/>
              <a:gd name="connsiteY2" fmla="*/ 203197 h 4419596"/>
              <a:gd name="connisteX3" fmla="*/ 6934196 w 6934196"/>
              <a:gd name="connsiteY3" fmla="*/ 4216398 h 4419596"/>
              <a:gd name="connisteX4" fmla="*/ 6730998 w 6934196"/>
              <a:gd name="connsiteY4" fmla="*/ 4419596 h 4419596"/>
              <a:gd name="connisteX5" fmla="*/ 0 w 6934196"/>
              <a:gd name="connsiteY5" fmla="*/ 4419596 h 4419596"/>
              <a:gd name="connisteX6" fmla="*/ 0 w 69341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0"/>
                </a:moveTo>
                <a:lnTo>
                  <a:pt x="6730999" y="0"/>
                </a:lnTo>
                <a:cubicBezTo>
                  <a:pt x="6843232" y="0"/>
                  <a:pt x="6934197" y="90974"/>
                  <a:pt x="6934197" y="203198"/>
                </a:cubicBezTo>
                <a:lnTo>
                  <a:pt x="6934197" y="4216399"/>
                </a:lnTo>
                <a:cubicBezTo>
                  <a:pt x="6934197" y="4328632"/>
                  <a:pt x="6843232" y="4419597"/>
                  <a:pt x="6730999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7313015" y="18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8006011" y="18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8677994" y="0"/>
            <a:ext cx="2078990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满足家属合理要求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fc731d9851b88b661d64c52fa92e08e1.jpgfc731d9851b88b661d64c52fa92e08e1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3372" r="3313"/>
            <a:stretch>
              <a:fillRect/>
            </a:stretch>
          </p:blipFill>
          <p:spPr>
            <a:xfrm>
              <a:off x="144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1f4c47d4-c8fe-4b2f-98b0-bc025c149edb.jpg1f4c47d4-c8fe-4b2f-98b0-bc025c149edb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t="401" b="401"/>
            <a:stretch>
              <a:fillRect/>
            </a:stretch>
          </p:blipFill>
          <p:spPr>
            <a:xfrm>
              <a:off x="736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尊重家属意愿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在遗体照护过程中，尊重家属的意愿是至关重要的，如家属希望遗体着装特定衣物。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mingsheng111035/AppData/Roaming/Kingsoft/office6/wppai/generateppt/976ab00e32bb153e21e5d7f521e402f0.jpg976ab00e32bb153e21e5d7f521e402f0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t="2385" b="2385"/>
            <a:stretch>
              <a:fillRect/>
            </a:stretch>
          </p:blipFill>
          <p:spPr>
            <a:xfrm>
              <a:off x="1328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提供个性化服务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根据家属要求，提供个性化服务，例如安排特定的宗教仪式或遗体摆放方式。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确保隐私和尊严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在照护过程中，确保遗体的隐私和尊严得到保护，避免不必要的打扰和不尊重行为。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死亡的判断标准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c5fc408ce5add734\datas\氛围图-6002&amp;10385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心肺死亡标准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9144004" cy="4419604"/>
            <a:chOff x="960" y="2880"/>
            <a:chExt cx="14400" cy="6960"/>
          </a:xfrm>
        </p:grpSpPr>
        <p:pic>
          <p:nvPicPr>
            <p:cNvPr id="5" name="图片 4" descr="C:/Users/mingsheng111035/AppData/Roaming/Kingsoft/office6/wppai/generateppt/a8f6695f293c198e4a57fd934cfbcf01.jpga8f6695f293c198e4a57fd934cfbcf01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9141" r="9670"/>
            <a:stretch>
              <a:fillRect/>
            </a:stretch>
          </p:blipFill>
          <p:spPr>
            <a:xfrm>
              <a:off x="960" y="2880"/>
              <a:ext cx="4479" cy="3680"/>
            </a:xfrm>
            <a:custGeom>
              <a:avLst/>
              <a:gdLst>
                <a:gd name="connisteX0" fmla="*/ 0 w 2844798"/>
                <a:gd name="connsiteY0" fmla="*/ 203197 h 2336804"/>
                <a:gd name="connisteX1" fmla="*/ 203197 w 2844798"/>
                <a:gd name="connsiteY1" fmla="*/ 0 h 2336804"/>
                <a:gd name="connisteX2" fmla="*/ 2641601 w 2844798"/>
                <a:gd name="connsiteY2" fmla="*/ 0 h 2336804"/>
                <a:gd name="connisteX3" fmla="*/ 2844798 w 2844798"/>
                <a:gd name="connsiteY3" fmla="*/ 203197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879604 h 2082802"/>
                <a:gd name="connisteX3" fmla="*/ 2641601 w 2844798"/>
                <a:gd name="connsiteY3" fmla="*/ 2082802 h 2082802"/>
                <a:gd name="connisteX4" fmla="*/ 203197 w 2844798"/>
                <a:gd name="connsiteY4" fmla="*/ 2082802 h 2082802"/>
                <a:gd name="connisteX5" fmla="*/ 0 w 2844798"/>
                <a:gd name="connsiteY5" fmla="*/ 1879604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879604"/>
                  </a:lnTo>
                  <a:cubicBezTo>
                    <a:pt x="2844799" y="1991828"/>
                    <a:pt x="2753825" y="2082802"/>
                    <a:pt x="2641601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5920" y="2880"/>
              <a:ext cx="4480" cy="3280"/>
            </a:xfrm>
            <a:custGeom>
              <a:avLst/>
              <a:gdLst>
                <a:gd name="connisteX0" fmla="*/ 0 w 2844798"/>
                <a:gd name="connsiteY0" fmla="*/ 203197 h 2082802"/>
                <a:gd name="connisteX1" fmla="*/ 203197 w 2844798"/>
                <a:gd name="connsiteY1" fmla="*/ 0 h 2082802"/>
                <a:gd name="connisteX2" fmla="*/ 2641601 w 2844798"/>
                <a:gd name="connsiteY2" fmla="*/ 0 h 2082802"/>
                <a:gd name="connisteX3" fmla="*/ 2844798 w 2844798"/>
                <a:gd name="connsiteY3" fmla="*/ 203197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203197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44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呼吸停止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心肺死亡标准中，呼吸停止是关键指标之一，指患者无自主呼吸动作。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902786bd7b1178acfaa847e7d9490ba0.jpg902786bd7b1178acfaa847e7d9490ba0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2971" r="15912"/>
            <a:stretch>
              <a:fillRect/>
            </a:stretch>
          </p:blipFill>
          <p:spPr>
            <a:xfrm>
              <a:off x="5920" y="6160"/>
              <a:ext cx="4479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133596 h 2336804"/>
                <a:gd name="connisteX3" fmla="*/ 2641601 w 2844798"/>
                <a:gd name="connsiteY3" fmla="*/ 2336804 h 2336804"/>
                <a:gd name="connisteX4" fmla="*/ 203197 w 2844798"/>
                <a:gd name="connsiteY4" fmla="*/ 2336804 h 2336804"/>
                <a:gd name="connisteX5" fmla="*/ 0 w 2844798"/>
                <a:gd name="connsiteY5" fmla="*/ 2133596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133597"/>
                  </a:lnTo>
                  <a:cubicBezTo>
                    <a:pt x="2844799" y="2245830"/>
                    <a:pt x="2753825" y="2336804"/>
                    <a:pt x="2641601" y="2336804"/>
                  </a:cubicBezTo>
                  <a:lnTo>
                    <a:pt x="203198" y="2336804"/>
                  </a:lnTo>
                  <a:cubicBezTo>
                    <a:pt x="90974" y="2336804"/>
                    <a:pt x="0" y="2245830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7" name="图片 16" descr="C:/Users/mingsheng111035/AppData/Roaming/Kingsoft/office6/wppai/generateppt/93e21a68e202369ab047c87a0c1668dd.jpg93e21a68e202369ab047c87a0c1668dd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-11" t="8919" r="11" b="8919"/>
            <a:stretch>
              <a:fillRect/>
            </a:stretch>
          </p:blipFill>
          <p:spPr>
            <a:xfrm>
              <a:off x="10880" y="2880"/>
              <a:ext cx="4479" cy="3680"/>
            </a:xfrm>
            <a:custGeom>
              <a:avLst/>
              <a:gdLst>
                <a:gd name="connisteX0" fmla="*/ 0 w 2844798"/>
                <a:gd name="connsiteY0" fmla="*/ 203197 h 2336804"/>
                <a:gd name="connisteX1" fmla="*/ 203197 w 2844798"/>
                <a:gd name="connsiteY1" fmla="*/ 0 h 2336804"/>
                <a:gd name="connisteX2" fmla="*/ 2641601 w 2844798"/>
                <a:gd name="connsiteY2" fmla="*/ 0 h 2336804"/>
                <a:gd name="connisteX3" fmla="*/ 2844798 w 2844798"/>
                <a:gd name="connsiteY3" fmla="*/ 203197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088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879604 h 2082802"/>
                <a:gd name="connisteX3" fmla="*/ 2641601 w 2844798"/>
                <a:gd name="connsiteY3" fmla="*/ 2082802 h 2082802"/>
                <a:gd name="connisteX4" fmla="*/ 203197 w 2844798"/>
                <a:gd name="connsiteY4" fmla="*/ 2082802 h 2082802"/>
                <a:gd name="connisteX5" fmla="*/ 0 w 2844798"/>
                <a:gd name="connsiteY5" fmla="*/ 1879604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879604"/>
                  </a:lnTo>
                  <a:cubicBezTo>
                    <a:pt x="2844799" y="1991828"/>
                    <a:pt x="2753825" y="2082802"/>
                    <a:pt x="2641601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心脏停搏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424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心脏停搏，即心脏不再跳动，是判断心肺死亡的另一重要依据。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136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无脉搏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在心肺死亡标准中，无脉搏表明血液循环已经停止，是死亡的直接证据。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4457700" cy="6858000"/>
          </a:xfrm>
          <a:custGeom>
            <a:avLst/>
            <a:gdLst>
              <a:gd name="connisteX0" fmla="*/ 0 w 4457700"/>
              <a:gd name="connsiteY0" fmla="*/ 0 h 6858000"/>
              <a:gd name="connisteX1" fmla="*/ 4457700 w 4457700"/>
              <a:gd name="connsiteY1" fmla="*/ 0 h 6858000"/>
              <a:gd name="connisteX2" fmla="*/ 3151735 w 4457700"/>
              <a:gd name="connsiteY2" fmla="*/ 6858000 h 6858000"/>
              <a:gd name="connisteX3" fmla="*/ 0 w 4457700"/>
              <a:gd name="connsiteY3" fmla="*/ 6858000 h 6858000"/>
              <a:gd name="connisteX4" fmla="*/ 0 w 44577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457700" h="6858000">
                <a:moveTo>
                  <a:pt x="0" y="0"/>
                </a:moveTo>
                <a:lnTo>
                  <a:pt x="4457700" y="0"/>
                </a:lnTo>
                <a:lnTo>
                  <a:pt x="315173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27" y="4114791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4904394"/>
            <a:ext cx="2380615" cy="1953260"/>
          </a:xfrm>
          <a:custGeom>
            <a:avLst/>
            <a:gdLst>
              <a:gd name="connisteX0" fmla="*/ 2228676 w 2381125"/>
              <a:gd name="connsiteY0" fmla="*/ 1175113 h 1953597"/>
              <a:gd name="connisteX1" fmla="*/ 2341001 w 2381125"/>
              <a:gd name="connsiteY1" fmla="*/ 1590150 h 1953597"/>
              <a:gd name="connisteX2" fmla="*/ 2133596 w 2381125"/>
              <a:gd name="connsiteY2" fmla="*/ 1953588 h 1953597"/>
              <a:gd name="connisteX3" fmla="*/ 0 w 2381125"/>
              <a:gd name="connsiteY3" fmla="*/ 1953588 h 1953597"/>
              <a:gd name="connisteX4" fmla="*/ 0 w 2381125"/>
              <a:gd name="connsiteY4" fmla="*/ 99422 h 1953597"/>
              <a:gd name="connisteX5" fmla="*/ 231142 w 2381125"/>
              <a:gd name="connsiteY5" fmla="*/ 21835 h 1953597"/>
              <a:gd name="connisteX6" fmla="*/ 2228676 w 2381125"/>
              <a:gd name="connsiteY6" fmla="*/ 1175113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2228676" y="1175114"/>
                </a:moveTo>
                <a:cubicBezTo>
                  <a:pt x="2373938" y="1258982"/>
                  <a:pt x="2424138" y="1444469"/>
                  <a:pt x="2341001" y="1590151"/>
                </a:cubicBezTo>
                <a:lnTo>
                  <a:pt x="2133597" y="1953588"/>
                </a:lnTo>
                <a:lnTo>
                  <a:pt x="0" y="1953588"/>
                </a:lnTo>
                <a:lnTo>
                  <a:pt x="0" y="99423"/>
                </a:lnTo>
                <a:cubicBezTo>
                  <a:pt x="38048" y="9318"/>
                  <a:pt x="146441" y="-27066"/>
                  <a:pt x="231142" y="21836"/>
                </a:cubicBezTo>
                <a:lnTo>
                  <a:pt x="2228676" y="1175114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9f442ad418fcc3b64f3b6d55c98ca409.jpg9f442ad418fcc3b64f3b6d55c98ca409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242" r="6889"/>
          <a:stretch>
            <a:fillRect/>
          </a:stretch>
        </p:blipFill>
        <p:spPr>
          <a:xfrm>
            <a:off x="609602" y="609603"/>
            <a:ext cx="6933565" cy="5638800"/>
          </a:xfrm>
          <a:custGeom>
            <a:avLst/>
            <a:gdLst>
              <a:gd name="connisteX0" fmla="*/ 0 w 6934196"/>
              <a:gd name="connsiteY0" fmla="*/ 203197 h 5638803"/>
              <a:gd name="connisteX1" fmla="*/ 203197 w 6934196"/>
              <a:gd name="connsiteY1" fmla="*/ 0 h 5638803"/>
              <a:gd name="connisteX2" fmla="*/ 6730998 w 6934196"/>
              <a:gd name="connsiteY2" fmla="*/ 0 h 5638803"/>
              <a:gd name="connisteX3" fmla="*/ 6934196 w 6934196"/>
              <a:gd name="connsiteY3" fmla="*/ 203197 h 5638803"/>
              <a:gd name="connisteX4" fmla="*/ 6934196 w 6934196"/>
              <a:gd name="connsiteY4" fmla="*/ 5435595 h 5638803"/>
              <a:gd name="connisteX5" fmla="*/ 6730998 w 6934196"/>
              <a:gd name="connsiteY5" fmla="*/ 5638803 h 5638803"/>
              <a:gd name="connisteX6" fmla="*/ 203197 w 6934196"/>
              <a:gd name="connsiteY6" fmla="*/ 5638803 h 5638803"/>
              <a:gd name="connisteX7" fmla="*/ 0 w 6934196"/>
              <a:gd name="connsiteY7" fmla="*/ 5435595 h 5638803"/>
              <a:gd name="connisteX8" fmla="*/ 0 w 6934196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6730999" y="0"/>
                </a:lnTo>
                <a:cubicBezTo>
                  <a:pt x="6843232" y="0"/>
                  <a:pt x="6934197" y="90974"/>
                  <a:pt x="6934197" y="203198"/>
                </a:cubicBezTo>
                <a:lnTo>
                  <a:pt x="6934197" y="5435596"/>
                </a:lnTo>
                <a:cubicBezTo>
                  <a:pt x="6934197" y="5547829"/>
                  <a:pt x="6843232" y="5638803"/>
                  <a:pt x="6730999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脑死亡标准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153400" y="2946400"/>
            <a:ext cx="3505200" cy="3302000"/>
            <a:chOff x="12840" y="4640"/>
            <a:chExt cx="5520" cy="5200"/>
          </a:xfrm>
        </p:grpSpPr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284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284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3080" y="46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脑干反射消失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3080" y="54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脑死亡判定中，脑干反射如瞳孔对光反应、角膜反射等均消失，表明脑干功能完全丧失。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080" y="7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自主呼吸停止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080" y="840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在没有机械通气的情况下，患者无法自主呼吸，是脑死亡诊断的关键指标之一。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死亡标准的现代发展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1" cy="4419597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e09c8cd15a8acd6a3eb723013d747ee1.jpge09c8cd15a8acd6a3eb723013d747ee1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7353"/>
            <a:stretch>
              <a:fillRect/>
            </a:stretch>
          </p:blipFill>
          <p:spPr>
            <a:xfrm>
              <a:off x="960" y="2880"/>
              <a:ext cx="5440" cy="3359"/>
            </a:xfrm>
            <a:custGeom>
              <a:avLst/>
              <a:gdLst>
                <a:gd name="connisteX0" fmla="*/ 0 w 3454402"/>
                <a:gd name="connsiteY0" fmla="*/ 203197 h 2133596"/>
                <a:gd name="connisteX1" fmla="*/ 203197 w 3454402"/>
                <a:gd name="connsiteY1" fmla="*/ 0 h 2133596"/>
                <a:gd name="connisteX2" fmla="*/ 3251204 w 3454402"/>
                <a:gd name="connsiteY2" fmla="*/ 0 h 2133596"/>
                <a:gd name="connisteX3" fmla="*/ 3454402 w 3454402"/>
                <a:gd name="connsiteY3" fmla="*/ 203197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2082802 h 2286000"/>
                <a:gd name="connisteX3" fmla="*/ 3251204 w 3454402"/>
                <a:gd name="connsiteY3" fmla="*/ 2286000 h 2286000"/>
                <a:gd name="connisteX4" fmla="*/ 203197 w 3454402"/>
                <a:gd name="connsiteY4" fmla="*/ 2286000 h 2286000"/>
                <a:gd name="connisteX5" fmla="*/ 0 w 3454402"/>
                <a:gd name="connsiteY5" fmla="*/ 2082802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2082802"/>
                  </a:lnTo>
                  <a:cubicBezTo>
                    <a:pt x="3454402" y="2195026"/>
                    <a:pt x="3363428" y="2286000"/>
                    <a:pt x="3251204" y="2286000"/>
                  </a:cubicBezTo>
                  <a:lnTo>
                    <a:pt x="203198" y="2286000"/>
                  </a:lnTo>
                  <a:cubicBezTo>
                    <a:pt x="90974" y="2286000"/>
                    <a:pt x="0" y="2195026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a4be5b7a3b7b53da11627311956249b8.jpga4be5b7a3b7b53da11627311956249b8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7353"/>
            <a:stretch>
              <a:fillRect/>
            </a:stretch>
          </p:blipFill>
          <p:spPr>
            <a:xfrm>
              <a:off x="6880" y="2880"/>
              <a:ext cx="5440" cy="3359"/>
            </a:xfrm>
            <a:custGeom>
              <a:avLst/>
              <a:gdLst>
                <a:gd name="connisteX0" fmla="*/ 0 w 3454402"/>
                <a:gd name="connsiteY0" fmla="*/ 203197 h 2133596"/>
                <a:gd name="connisteX1" fmla="*/ 203197 w 3454402"/>
                <a:gd name="connsiteY1" fmla="*/ 0 h 2133596"/>
                <a:gd name="connisteX2" fmla="*/ 3251204 w 3454402"/>
                <a:gd name="connsiteY2" fmla="*/ 0 h 2133596"/>
                <a:gd name="connisteX3" fmla="*/ 3454402 w 3454402"/>
                <a:gd name="connsiteY3" fmla="*/ 203197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9"/>
              </p:custDataLst>
            </p:nvPr>
          </p:nvSpPr>
          <p:spPr>
            <a:xfrm>
              <a:off x="688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2082802 h 2286000"/>
                <a:gd name="connisteX3" fmla="*/ 3251204 w 3454402"/>
                <a:gd name="connsiteY3" fmla="*/ 2286000 h 2286000"/>
                <a:gd name="connisteX4" fmla="*/ 203197 w 3454402"/>
                <a:gd name="connsiteY4" fmla="*/ 2286000 h 2286000"/>
                <a:gd name="connisteX5" fmla="*/ 0 w 3454402"/>
                <a:gd name="connsiteY5" fmla="*/ 2082802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2082802"/>
                  </a:lnTo>
                  <a:cubicBezTo>
                    <a:pt x="3454402" y="2195026"/>
                    <a:pt x="3363428" y="2286000"/>
                    <a:pt x="3251204" y="2286000"/>
                  </a:cubicBezTo>
                  <a:lnTo>
                    <a:pt x="203198" y="2286000"/>
                  </a:lnTo>
                  <a:cubicBezTo>
                    <a:pt x="90974" y="2286000"/>
                    <a:pt x="0" y="2195026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44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脑死亡标准的确立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44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随着医学进步，脑死亡被正式认定为死亡标准之一，超越了传统的心肺停止标准。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e6b140fa4c9a3ebdc2b918d96206f49a.jpge6b140fa4c9a3ebdc2b918d96206f49a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7353"/>
            <a:stretch>
              <a:fillRect/>
            </a:stretch>
          </p:blipFill>
          <p:spPr>
            <a:xfrm>
              <a:off x="12800" y="2880"/>
              <a:ext cx="5440" cy="3359"/>
            </a:xfrm>
            <a:custGeom>
              <a:avLst/>
              <a:gdLst>
                <a:gd name="connisteX0" fmla="*/ 0 w 3454402"/>
                <a:gd name="connsiteY0" fmla="*/ 203197 h 2133596"/>
                <a:gd name="connisteX1" fmla="*/ 203197 w 3454402"/>
                <a:gd name="connsiteY1" fmla="*/ 0 h 2133596"/>
                <a:gd name="connisteX2" fmla="*/ 3251204 w 3454402"/>
                <a:gd name="connsiteY2" fmla="*/ 0 h 2133596"/>
                <a:gd name="connisteX3" fmla="*/ 3454402 w 3454402"/>
                <a:gd name="connsiteY3" fmla="*/ 203197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4"/>
              </p:custDataLst>
            </p:nvPr>
          </p:nvSpPr>
          <p:spPr>
            <a:xfrm>
              <a:off x="1280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2082802 h 2286000"/>
                <a:gd name="connisteX3" fmla="*/ 3251204 w 3454402"/>
                <a:gd name="connsiteY3" fmla="*/ 2286000 h 2286000"/>
                <a:gd name="connisteX4" fmla="*/ 203197 w 3454402"/>
                <a:gd name="connsiteY4" fmla="*/ 2286000 h 2286000"/>
                <a:gd name="connisteX5" fmla="*/ 0 w 3454402"/>
                <a:gd name="connsiteY5" fmla="*/ 2082802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2082802"/>
                  </a:lnTo>
                  <a:cubicBezTo>
                    <a:pt x="3454402" y="2195026"/>
                    <a:pt x="3363428" y="2286000"/>
                    <a:pt x="3251204" y="2286000"/>
                  </a:cubicBezTo>
                  <a:lnTo>
                    <a:pt x="203198" y="2286000"/>
                  </a:lnTo>
                  <a:cubicBezTo>
                    <a:pt x="90974" y="2286000"/>
                    <a:pt x="0" y="2195026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736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器官捐献与死亡判定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736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器官捐献需求推动了死亡判定标准的细化，确保捐献者在法律和医学上确实死亡。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1328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临终关怀与死亡教育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1328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现代临终关怀运动强调死亡教育的重要性，帮助人们更好地理解和接受死亡标准。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7492996" y="0"/>
            <a:ext cx="4699000" cy="6858000"/>
          </a:xfrm>
          <a:custGeom>
            <a:avLst/>
            <a:gdLst>
              <a:gd name="connisteX0" fmla="*/ 2482998 w 4699001"/>
              <a:gd name="connsiteY0" fmla="*/ 0 h 6858000"/>
              <a:gd name="connisteX1" fmla="*/ 4699001 w 4699001"/>
              <a:gd name="connsiteY1" fmla="*/ 0 h 6858000"/>
              <a:gd name="connisteX2" fmla="*/ 4699001 w 4699001"/>
              <a:gd name="connsiteY2" fmla="*/ 6858000 h 6858000"/>
              <a:gd name="connisteX3" fmla="*/ 0 w 4699001"/>
              <a:gd name="connsiteY3" fmla="*/ 6858000 h 6858000"/>
              <a:gd name="connisteX4" fmla="*/ 2482998 w 46990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699001" h="6858000">
                <a:moveTo>
                  <a:pt x="2482998" y="0"/>
                </a:moveTo>
                <a:lnTo>
                  <a:pt x="4699001" y="0"/>
                </a:lnTo>
                <a:lnTo>
                  <a:pt x="4699001" y="6858000"/>
                </a:lnTo>
                <a:lnTo>
                  <a:pt x="0" y="6858000"/>
                </a:lnTo>
                <a:lnTo>
                  <a:pt x="248299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09800"/>
          </a:xfrm>
          <a:custGeom>
            <a:avLst/>
            <a:gdLst>
              <a:gd name="connisteX0" fmla="*/ 1646038 w 1646038"/>
              <a:gd name="connsiteY0" fmla="*/ 2209803 h 2209793"/>
              <a:gd name="connisteX1" fmla="*/ 401430 w 1646038"/>
              <a:gd name="connsiteY1" fmla="*/ 2209803 h 2209793"/>
              <a:gd name="connisteX2" fmla="*/ 10469 w 1646038"/>
              <a:gd name="connsiteY2" fmla="*/ 751234 h 2209793"/>
              <a:gd name="connisteX3" fmla="*/ 226487 w 1646038"/>
              <a:gd name="connsiteY3" fmla="*/ 377775 h 2209793"/>
              <a:gd name="connisteX4" fmla="*/ 1646038 w 1646038"/>
              <a:gd name="connsiteY4" fmla="*/ 0 h 2209793"/>
              <a:gd name="connisteX5" fmla="*/ 1646038 w 1646038"/>
              <a:gd name="connsiteY5" fmla="*/ 1575310 h 2209793"/>
              <a:gd name="connisteX6" fmla="*/ 1646038 w 1646038"/>
              <a:gd name="connsiteY6" fmla="*/ 2209803 h 22097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794">
                <a:moveTo>
                  <a:pt x="1646039" y="2209803"/>
                </a:moveTo>
                <a:lnTo>
                  <a:pt x="401431" y="2209803"/>
                </a:lnTo>
                <a:lnTo>
                  <a:pt x="10470" y="751234"/>
                </a:lnTo>
                <a:cubicBezTo>
                  <a:pt x="-33165" y="588435"/>
                  <a:pt x="63606" y="421118"/>
                  <a:pt x="226488" y="377775"/>
                </a:cubicBezTo>
                <a:lnTo>
                  <a:pt x="1646039" y="0"/>
                </a:lnTo>
                <a:lnTo>
                  <a:pt x="1646039" y="1575310"/>
                </a:lnTo>
                <a:lnTo>
                  <a:pt x="1646039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死亡标准的临床应用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脑死亡的判定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在临床实践中，脑死亡的判定是通过一系列神经学检查和脑电图测试来确认的。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呼吸停止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呼吸停止是死亡的直观标志，医生会观察患者是否有自主呼吸或使用呼吸机监测。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心脏停止跳动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心脏停止跳动是传统死亡判断标准之一，临床医生会通过听诊器和心电图来确认。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瞳孔固定和扩大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瞳孔对光反应消失，固定且扩大，是医生判断死亡的辅助指标之一。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9" name="图片 18" descr="C:/Users/mingsheng111035/AppData/Roaming/Kingsoft/office6/wppai/generateppt/64e0546274879b806c3c3f4bc7f1d7cd.jpg64e0546274879b806c3c3f4bc7f1d7cd"/>
          <p:cNvPicPr preferRelativeResize="0"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14189" r="14189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203197 h 5638803"/>
              <a:gd name="connisteX1" fmla="*/ 203197 w 4038603"/>
              <a:gd name="connsiteY1" fmla="*/ 0 h 5638803"/>
              <a:gd name="connisteX2" fmla="*/ 3835395 w 4038603"/>
              <a:gd name="connsiteY2" fmla="*/ 0 h 5638803"/>
              <a:gd name="connisteX3" fmla="*/ 4038603 w 4038603"/>
              <a:gd name="connsiteY3" fmla="*/ 203197 h 5638803"/>
              <a:gd name="connisteX4" fmla="*/ 4038603 w 4038603"/>
              <a:gd name="connsiteY4" fmla="*/ 5435595 h 5638803"/>
              <a:gd name="connisteX5" fmla="*/ 3835395 w 4038603"/>
              <a:gd name="connsiteY5" fmla="*/ 5638803 h 5638803"/>
              <a:gd name="connisteX6" fmla="*/ 203197 w 4038603"/>
              <a:gd name="connsiteY6" fmla="*/ 5638803 h 5638803"/>
              <a:gd name="connisteX7" fmla="*/ 0 w 4038603"/>
              <a:gd name="connsiteY7" fmla="*/ 5435595 h 5638803"/>
              <a:gd name="connisteX8" fmla="*/ 0 w 4038603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5435596"/>
                </a:lnTo>
                <a:cubicBezTo>
                  <a:pt x="4038603" y="5547829"/>
                  <a:pt x="3947629" y="5638803"/>
                  <a:pt x="3835396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2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死亡过程的分期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濒死期特征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648200" y="609600"/>
            <a:ext cx="7010400" cy="1727200"/>
            <a:chOff x="7320" y="960"/>
            <a:chExt cx="11040" cy="272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73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生理功能衰竭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濒死期的特征包括呼吸和心跳逐渐减弱，体温下降，以及对外界刺激反应的消失。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11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意识模糊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13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随着大脑功能的衰退，患者可能会出现意识不清、混乱或昏迷状态。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49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肌肉松弛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51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濒死期患者肌肉张力降低，可能出现大小便失禁，面部表情放松或无表情。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09d43a39-1fa8-4927-96d1-0118f630947f.jpg09d43a39-1fa8-4927-96d1-0118f630947f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r="2477"/>
          <a:stretch>
            <a:fillRect/>
          </a:stretch>
        </p:blipFill>
        <p:spPr>
          <a:xfrm>
            <a:off x="609603" y="2794004"/>
            <a:ext cx="10972800" cy="3454400"/>
          </a:xfrm>
          <a:custGeom>
            <a:avLst/>
            <a:gdLst>
              <a:gd name="connisteX0" fmla="*/ 0 w 10972800"/>
              <a:gd name="connsiteY0" fmla="*/ 203197 h 3454402"/>
              <a:gd name="connisteX1" fmla="*/ 203197 w 10972800"/>
              <a:gd name="connsiteY1" fmla="*/ 0 h 3454402"/>
              <a:gd name="connisteX2" fmla="*/ 10769602 w 10972800"/>
              <a:gd name="connsiteY2" fmla="*/ 0 h 3454402"/>
              <a:gd name="connisteX3" fmla="*/ 10972800 w 10972800"/>
              <a:gd name="connsiteY3" fmla="*/ 203197 h 3454402"/>
              <a:gd name="connisteX4" fmla="*/ 10972800 w 10972800"/>
              <a:gd name="connsiteY4" fmla="*/ 3251204 h 3454402"/>
              <a:gd name="connisteX5" fmla="*/ 10769602 w 10972800"/>
              <a:gd name="connsiteY5" fmla="*/ 3454402 h 3454402"/>
              <a:gd name="connisteX6" fmla="*/ 203197 w 10972800"/>
              <a:gd name="connsiteY6" fmla="*/ 3454402 h 3454402"/>
              <a:gd name="connisteX7" fmla="*/ 0 w 10972800"/>
              <a:gd name="connsiteY7" fmla="*/ 3251204 h 3454402"/>
              <a:gd name="connisteX8" fmla="*/ 0 w 10972800"/>
              <a:gd name="connsiteY8" fmla="*/ 203197 h 3454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544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251204"/>
                </a:lnTo>
                <a:cubicBezTo>
                  <a:pt x="10972800" y="3363428"/>
                  <a:pt x="10881826" y="3454402"/>
                  <a:pt x="10769602" y="3454402"/>
                </a:cubicBezTo>
                <a:lnTo>
                  <a:pt x="203198" y="3454402"/>
                </a:lnTo>
                <a:cubicBezTo>
                  <a:pt x="90974" y="3454402"/>
                  <a:pt x="0" y="3363428"/>
                  <a:pt x="0" y="32512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标题内容"/>
  <p:tag name="KSO_WM_UNIT_TEXT_TYPE" val="1"/>
  <p:tag name="KSO_WM_UNIT_TYPE" val="l_h_a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标题内容"/>
  <p:tag name="KSO_WM_UNIT_TEXT_TYPE" val="1"/>
  <p:tag name="KSO_WM_UNIT_TYPE" val="l_h_a"/>
  <p:tag name="KSO_WM_SLIDE_FIGMA_DIAGRAM" val="1"/>
</p:tagLst>
</file>

<file path=ppt/tags/tag104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</p:tagLst>
</file>

<file path=ppt/tags/tag10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0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1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98120361&quot;}*auto_galley_ai_*1740984186890_1.149_a3da496f3ad5-slide-3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521706298&quot;}*auto_galley_ai_*1740984186890_1.149_a3da496f3ad5-slide-3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241600721&quot;}*auto_galley_ai_*1740984186890_1.149_a3da496f3ad5-slide-3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3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</p:tagLst>
</file>

<file path=ppt/tags/tag12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2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32131124&quot;}*auto_galley_ai_*1740984186890_1.149_a3da496f3ad5-slide-4"/>
</p:tagLst>
</file>

<file path=ppt/tags/tag12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6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</p:tagLst>
</file>

<file path=ppt/tags/tag13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911098048&quot;}*auto_galley_ai_*1740984186890_1.149_a3da496f3ad5-slide-5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72212965&quot;}*auto_galley_ai_*1740984186890_1.149_a3da496f3ad5-slide-5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22030432&quot;}*auto_galley_ai_*1740984186890_1.149_a3da496f3ad5-slide-5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1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</p:tagLst>
</file>

<file path=ppt/tags/tag15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5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28604639&quot;}*auto_galley_ai_*1740984186890_1.149_a3da496f3ad5-slide-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</p:tagLst>
</file>

<file path=ppt/tags/tag17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7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3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09d43a39-1fa8-4927-96d1-0118f630947f.jpg?Expires=1772520193&amp;AWSAccessKeyId=AKLT9NSy7kh8TIS1UzNqLRY2&amp;Signature=F4cCQElUKkUCS4o8RIB0WO3pAPw%3D&quot;}*auto_ai_ai_*1740984186890_1.149_a3da496f3ad5-slide-8"/>
</p:tagLst>
</file>

<file path=ppt/tags/tag186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8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9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c4942f3f-a4fa-4117-8ab6-b38d8bee6a4b.jpg?Expires=1772520198&amp;AWSAccessKeyId=AKLT9NSy7kh8TIS1UzNqLRY2&amp;Signature=4T1ffkNjhBatkd0x4mjJHCbvmfo%3D&quot;}*auto_ai_ai_*1740984186890_1.149_a3da496f3ad5-slide-9"/>
</p:tagLst>
</file>

<file path=ppt/tags/tag205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</p:tagLst>
</file>

<file path=ppt/tags/tag20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78370055&quot;}*auto_galley_ai_*1740984186890_1.149_a3da496f3ad5-slide-10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159015545&quot;}*auto_galley_ai_*1740984186890_1.149_a3da496f3ad5-slide-10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7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</p:tagLst>
</file>

<file path=ppt/tags/tag21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3349e448-344d-45a7-95a3-4595a3f4eedd.jpg?Expires=1772520200&amp;AWSAccessKeyId=AKLT9NSy7kh8TIS1UzNqLRY2&amp;Signature=%2FjRwBm90DzLyVjMDbt2vdCXEKWE%3D&quot;}*auto_ai_ai_*1740984186890_1.149_a3da496f3ad5-slide-11"/>
</p:tagLst>
</file>

<file path=ppt/tags/tag2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9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</p:tagLst>
</file>

<file path=ppt/tags/tag2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3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3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3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1c0f56a3-a19e-4f5a-9cd5-554fd0c0404c.jpg?Expires=1772520197&amp;AWSAccessKeyId=AKLT9NSy7kh8TIS1UzNqLRY2&amp;Signature=OnVzh7fzcJ1kF%2BNInt08ssnk%2FYg%3D&quot;}*auto_ai_ai_*1740984186890_1.149_a3da496f3ad5-slide-13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</p:tagLst>
</file>

<file path=ppt/tags/tag24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3/a1602f1e-828a-4e9f-a5c0-55fe40b63425.jpg?Expires=1772520198&amp;AWSAccessKeyId=AKLT9NSy7kh8TIS1UzNqLRY2&amp;Signature=e%2BkoB30XHOBwXxRfgN61nFuAnR0%3D&quot;}*auto_ai_ai_*1740984186890_1.149_a3da496f3ad5-slide-14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3/ce50b39f-d5b7-4ed1-91fa-dd744b416d55.jpg?Expires=1772520198&amp;AWSAccessKeyId=AKLT9NSy7kh8TIS1UzNqLRY2&amp;Signature=dXHQYkzFr%2F76xLKwk4ECsS8xBZ8%3D&quot;}*auto_ai_ai_*1740984186890_1.149_a3da496f3ad5-slide-14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5b4c711f-4cb9-4561-82d2-1cfb5bb772fc.jpg?Expires=1772520196&amp;AWSAccessKeyId=AKLT9NSy7kh8TIS1UzNqLRY2&amp;Signature=Jczlvm2hvC3x5g0OjkCv6R0F9%2BQ%3D&quot;}*auto_ai_ai_*1740984186890_1.149_a3da496f3ad5-slide-14"/>
</p:tagLst>
</file>

<file path=ppt/tags/tag25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3/cf53aa1a-0839-4d44-947c-b49e732c7dfc.jpg?Expires=1772520196&amp;AWSAccessKeyId=AKLT9NSy7kh8TIS1UzNqLRY2&amp;Signature=AHPwxk6ZXADjYuxZ1FoPLFcnSNk%3D&quot;}*auto_ai_ai_*1740984186890_1.149_a3da496f3ad5-slide-14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8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</p:tagLst>
</file>

<file path=ppt/tags/tag25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6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808805530&quot;}*auto_galley_ai_*1740984186890_1.149_a3da496f3ad5-slide-15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56512885&quot;}*auto_galley_ai_*1740984186890_1.149_a3da496f3ad5-slide-15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3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7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7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76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95489665&quot;}*auto_galley_ai_*1740984186890_1.149_a3da496f3ad5-slide-17"/>
</p:tagLst>
</file>

<file path=ppt/tags/tag28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2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90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29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9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9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9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d9aee89e-57e1-4e1a-b7ee-0831762706d3.jpg?Expires=1772520201&amp;AWSAccessKeyId=AKLT9NSy7kh8TIS1UzNqLRY2&amp;Signature=wUl6WpA9lb10ReMh3fi0tYXQe98%3D&quot;}*auto_ai_ai_*1740984186890_1.149_a3da496f3ad5-slide-18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3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30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625842358&quot;}*auto_galley_ai_*1740984186890_1.149_a3da496f3ad5-slide-19"/>
</p:tagLst>
</file>

<file path=ppt/tags/tag311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</p:tagLst>
</file>

<file path=ppt/tags/tag31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1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1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520978562&quot;}*auto_galley_ai_*1740984186890_1.149_a3da496f3ad5-slide-20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1f4c47d4-c8fe-4b2f-98b0-bc025c149edb.jpg?Expires=1772520202&amp;AWSAccessKeyId=AKLT9NSy7kh8TIS1UzNqLRY2&amp;Signature=gLLiJKpxuzgewR57XM45prnPva8%3D&quot;}*auto_ai_ai_*1740984186890_1.149_a3da496f3ad5-slide-20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22453520&quot;}*auto_galley_ai_*1740984186890_1.149_a3da496f3ad5-slide-20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9.xml><?xml version="1.0" encoding="utf-8"?>
<p:tagLst xmlns:p="http://schemas.openxmlformats.org/presentationml/2006/main">
  <p:tag name="KSO_WM_FIGMA_LIMIT" val=""/>
  <p:tag name="KSO_WM_FIGMA_SLIDE_GROUP" val="48"/>
  <p:tag name="KSO_WM_SLIDE_TYPE" val="text"/>
  <p:tag name="KSO_WM_TEMPLATE_SUBCATEGORY" val="29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32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</p:tagLst>
</file>

<file path=ppt/tags/tag333.xml><?xml version="1.0" encoding="utf-8"?>
<p:tagLst xmlns:p="http://schemas.openxmlformats.org/presentationml/2006/main">
  <p:tag name="KSO_WM_PRESENTATION_SOURCE" val="WPPAIGeneratePPT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7cba8f96648ba84e"/>
</p:tagLst>
</file>

<file path=ppt/tags/tag8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9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2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3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4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标题内容"/>
  <p:tag name="KSO_WM_UNIT_TEXT_TYPE" val="1"/>
  <p:tag name="KSO_WM_UNIT_TYPE" val="l_h_a"/>
  <p:tag name="KSO_WM_SLIDE_FIGMA_DIAGRAM" val="1"/>
</p:tagLst>
</file>

<file path=ppt/tags/tag95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96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标题内容"/>
  <p:tag name="KSO_WM_UNIT_TEXT_TYPE" val="1"/>
  <p:tag name="KSO_WM_UNIT_TYPE" val="l_h_a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毕业答辩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2F3F5"/>
      </a:lt2>
      <a:accent1>
        <a:srgbClr val="0745AA"/>
      </a:accent1>
      <a:accent2>
        <a:srgbClr val="799AD1"/>
      </a:accent2>
      <a:accent3>
        <a:srgbClr val="00368E"/>
      </a:accent3>
      <a:accent4>
        <a:srgbClr val="478DFF"/>
      </a:accent4>
      <a:accent5>
        <a:srgbClr val="F3F8FF"/>
      </a:accent5>
      <a:accent6>
        <a:srgbClr val="718DE3"/>
      </a:accent6>
      <a:hlink>
        <a:srgbClr val="DDEBFF"/>
      </a:hlink>
      <a:folHlink>
        <a:srgbClr val="75ADFB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2011</Words>
  <Application>WPS 演示</Application>
  <PresentationFormat>宽屏</PresentationFormat>
  <Paragraphs>252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蓝色毕业答辩简约风主题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2025-03-03T06:43:42Z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DAEDC49F9C6A4686AD4030E59B681FFF_13</vt:lpwstr>
  </property>
  <property fmtid="{D5CDD505-2E9C-101B-9397-08002B2CF9AE}" pid="3" name="KSOProductBuildVer">
    <vt:lpwstr>2052-12.1.0.20305</vt:lpwstr>
  </property>
</Properties>
</file>