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298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264876547ade3759\datas\&#27675;&#22260;&#22270;-6002&amp;65041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0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18.xml"/><Relationship Id="rId17" Type="http://schemas.openxmlformats.org/officeDocument/2006/relationships/image" Target="../media/image6.png"/><Relationship Id="rId16" Type="http://schemas.openxmlformats.org/officeDocument/2006/relationships/image" Target="../media/image15.jpeg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37.xml"/><Relationship Id="rId20" Type="http://schemas.openxmlformats.org/officeDocument/2006/relationships/image" Target="../media/image6.png"/><Relationship Id="rId2" Type="http://schemas.openxmlformats.org/officeDocument/2006/relationships/tags" Target="../tags/tag220.xml"/><Relationship Id="rId19" Type="http://schemas.openxmlformats.org/officeDocument/2006/relationships/image" Target="../media/image16.jpeg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image" Target="C:/Users/mingsheng111035/AppData/Local/Temp/figmazip/slide_1c9406d06e06ee37\datas\&#27675;&#22260;&#22270;-6002&amp;180299.png" TargetMode="External"/><Relationship Id="rId2" Type="http://schemas.openxmlformats.org/officeDocument/2006/relationships/image" Target="../media/image17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52.xml"/><Relationship Id="rId16" Type="http://schemas.openxmlformats.org/officeDocument/2006/relationships/tags" Target="../tags/tag251.xml"/><Relationship Id="rId15" Type="http://schemas.openxmlformats.org/officeDocument/2006/relationships/tags" Target="../tags/tag250.xml"/><Relationship Id="rId14" Type="http://schemas.openxmlformats.org/officeDocument/2006/relationships/image" Target="../media/image19.jpeg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image" Target="../media/image6.png"/><Relationship Id="rId10" Type="http://schemas.openxmlformats.org/officeDocument/2006/relationships/image" Target="../media/image18.jpeg"/><Relationship Id="rId1" Type="http://schemas.openxmlformats.org/officeDocument/2006/relationships/tags" Target="../tags/tag24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image" Target="../media/image6.png"/><Relationship Id="rId6" Type="http://schemas.openxmlformats.org/officeDocument/2006/relationships/image" Target="../media/image20.jpeg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68.xml"/><Relationship Id="rId17" Type="http://schemas.openxmlformats.org/officeDocument/2006/relationships/tags" Target="../tags/tag267.xml"/><Relationship Id="rId16" Type="http://schemas.openxmlformats.org/officeDocument/2006/relationships/tags" Target="../tags/tag266.xml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image" Target="../media/image6.png"/><Relationship Id="rId6" Type="http://schemas.openxmlformats.org/officeDocument/2006/relationships/image" Target="../media/image21.jpeg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279.xml"/><Relationship Id="rId12" Type="http://schemas.openxmlformats.org/officeDocument/2006/relationships/tags" Target="../tags/tag278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tags" Target="../tags/tag26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image" Target="../media/image23.jpeg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Relationship Id="rId3" Type="http://schemas.openxmlformats.org/officeDocument/2006/relationships/tags" Target="../tags/tag282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281.xml"/><Relationship Id="rId19" Type="http://schemas.openxmlformats.org/officeDocument/2006/relationships/tags" Target="../tags/tag294.xml"/><Relationship Id="rId18" Type="http://schemas.openxmlformats.org/officeDocument/2006/relationships/tags" Target="../tags/tag293.xml"/><Relationship Id="rId17" Type="http://schemas.openxmlformats.org/officeDocument/2006/relationships/tags" Target="../tags/tag292.xml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image" Target="../media/image24.jpeg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8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6.png"/><Relationship Id="rId7" Type="http://schemas.openxmlformats.org/officeDocument/2006/relationships/image" Target="../media/image5.jpeg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image" Target="C:/Users/mingsheng111035/AppData/Local/Temp/figmazip/slide_b7da6537b190c1bd\datas\&#27675;&#22260;&#22270;-6002&amp;402693.png" TargetMode="Externa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7.jpeg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tags" Target="../tags/tag123.xml"/><Relationship Id="rId19" Type="http://schemas.openxmlformats.org/officeDocument/2006/relationships/tags" Target="../tags/tag136.xml"/><Relationship Id="rId18" Type="http://schemas.openxmlformats.org/officeDocument/2006/relationships/tags" Target="../tags/tag135.xml"/><Relationship Id="rId17" Type="http://schemas.openxmlformats.org/officeDocument/2006/relationships/image" Target="../media/image9.jpeg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image" Target="../media/image8.jpeg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C:/Users/mingsheng111035/AppData/Local/Temp/figmazip/slide_2d92f96d3fc221cc\datas\&#27675;&#22260;&#22270;-6002&amp;102243.png" TargetMode="External"/><Relationship Id="rId2" Type="http://schemas.openxmlformats.org/officeDocument/2006/relationships/image" Target="../media/image4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image" Target="../media/image11.jpeg"/><Relationship Id="rId12" Type="http://schemas.openxmlformats.org/officeDocument/2006/relationships/tags" Target="../tags/tag150.xml"/><Relationship Id="rId11" Type="http://schemas.openxmlformats.org/officeDocument/2006/relationships/image" Target="../media/image6.png"/><Relationship Id="rId10" Type="http://schemas.openxmlformats.org/officeDocument/2006/relationships/image" Target="../media/image10.jpeg"/><Relationship Id="rId1" Type="http://schemas.openxmlformats.org/officeDocument/2006/relationships/tags" Target="../tags/tag14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image" Target="../media/image6.png"/><Relationship Id="rId6" Type="http://schemas.openxmlformats.org/officeDocument/2006/relationships/image" Target="../media/image12.jpeg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tags" Target="../tags/tag156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83.xml"/><Relationship Id="rId11" Type="http://schemas.openxmlformats.org/officeDocument/2006/relationships/image" Target="../media/image6.png"/><Relationship Id="rId10" Type="http://schemas.openxmlformats.org/officeDocument/2006/relationships/image" Target="../media/image13.jpeg"/><Relationship Id="rId1" Type="http://schemas.openxmlformats.org/officeDocument/2006/relationships/tags" Target="../tags/tag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终末消毒照护技术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个体终末处理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遗体的消毒处理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8aab86bf-10b4-4fb6-a549-8bdaeeb7209c.jpg8aab86bf-10b4-4fb6-a549-8bdaeeb7209c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61" r="1396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遗体表面消毒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使用消毒剂对遗体表面进行彻底清洁，以减少病原体传播的风险。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遗体内部处理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通过注射消毒液或使用特殊设备，对遗体内脏进行消毒处理，确保安全。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遗体防腐措施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采用化学防腐剂或冷藏方法，延缓遗体的腐败过程，保持遗体的完整性。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遗体包装与隔离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使用专用的遗体袋或棺木进行包装，并采取隔离措施，防止交叉感染。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88"/>
            <a:ext cx="1645920" cy="2209800"/>
          </a:xfrm>
          <a:custGeom>
            <a:avLst/>
            <a:gdLst>
              <a:gd name="connisteX0" fmla="*/ 1646038 w 1646038"/>
              <a:gd name="connsiteY0" fmla="*/ 0 h 2209803"/>
              <a:gd name="connisteX1" fmla="*/ 1646038 w 1646038"/>
              <a:gd name="connsiteY1" fmla="*/ 1591056 h 2209803"/>
              <a:gd name="connisteX2" fmla="*/ 1646038 w 1646038"/>
              <a:gd name="connsiteY2" fmla="*/ 2209803 h 2209803"/>
              <a:gd name="connisteX3" fmla="*/ 401430 w 1646038"/>
              <a:gd name="connsiteY3" fmla="*/ 2209803 h 2209803"/>
              <a:gd name="connisteX4" fmla="*/ 10469 w 1646038"/>
              <a:gd name="connsiteY4" fmla="*/ 751234 h 2209803"/>
              <a:gd name="connisteX5" fmla="*/ 226487 w 1646038"/>
              <a:gd name="connsiteY5" fmla="*/ 377766 h 2209803"/>
              <a:gd name="connisteX6" fmla="*/ 1646038 w 1646038"/>
              <a:gd name="connsiteY6" fmla="*/ 0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1646039" y="0"/>
                </a:moveTo>
                <a:lnTo>
                  <a:pt x="1646039" y="1591056"/>
                </a:lnTo>
                <a:lnTo>
                  <a:pt x="1646039" y="2209803"/>
                </a:lnTo>
                <a:lnTo>
                  <a:pt x="401431" y="2209803"/>
                </a:lnTo>
                <a:lnTo>
                  <a:pt x="10470" y="751234"/>
                </a:lnTo>
                <a:cubicBezTo>
                  <a:pt x="-33174" y="588426"/>
                  <a:pt x="63606" y="421109"/>
                  <a:pt x="226488" y="377766"/>
                </a:cubicBezTo>
                <a:lnTo>
                  <a:pt x="164603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11"/>
            <a:ext cx="1024890" cy="1689100"/>
          </a:xfrm>
          <a:custGeom>
            <a:avLst/>
            <a:gdLst>
              <a:gd name="connisteX0" fmla="*/ 1025152 w 1025152"/>
              <a:gd name="connsiteY0" fmla="*/ 0 h 1689088"/>
              <a:gd name="connisteX1" fmla="*/ 1025152 w 1025152"/>
              <a:gd name="connsiteY1" fmla="*/ 1689088 h 1689088"/>
              <a:gd name="connisteX2" fmla="*/ 301258 w 1025152"/>
              <a:gd name="connsiteY2" fmla="*/ 1689088 h 1689088"/>
              <a:gd name="connisteX3" fmla="*/ 10195 w 1025152"/>
              <a:gd name="connsiteY3" fmla="*/ 587950 h 1689088"/>
              <a:gd name="connisteX4" fmla="*/ 225463 w 1025152"/>
              <a:gd name="connsiteY4" fmla="*/ 215780 h 1689088"/>
              <a:gd name="connisteX5" fmla="*/ 1025152 w 1025152"/>
              <a:gd name="connsiteY5" fmla="*/ 0 h 1689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89">
                <a:moveTo>
                  <a:pt x="1025152" y="0"/>
                </a:moveTo>
                <a:lnTo>
                  <a:pt x="1025152" y="1689089"/>
                </a:lnTo>
                <a:lnTo>
                  <a:pt x="301258" y="1689089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开放孔道的处理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终末消毒照护中，口腔护理是关键，需使用消毒液清洁口腔，预防感染。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鼻腔消毒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对于开放的鼻腔孔道，使用无菌棉签蘸取消毒液进行轻柔擦拭，保持鼻腔卫生。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眼部护理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终末照护时，眼部需用生理盐水或专用眼药水清洁，避免细菌滋生。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416598f0-6a26-4e23-9770-ce4c46acf0bf.jpg416598f0-6a26-4e23-9770-ce4c46acf0bf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78" r="1278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遗体的包裹与运输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遗体包裹流程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遗体包裹是终末消毒照护的重要环节，需使用专用的消毒材料和密封袋进行包裹。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安全运输措施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运输过程中，应采取必要的防护措施，如使用专用运输车辆，确保遗体安全、卫生。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运输前的准备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在运输遗体前，必须确保所有手续完备，包括死亡证明和运输许可。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遗体交接流程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遗体到达目的地后，需按照规定程序进行交接，包括身份确认和相关文件的签署。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b07161c15768132715eb5d2d83580cbb.jpgb07161c15768132715eb5d2d83580cbb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27765" r="10471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居室终末处理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c9406d06e06ee37\datas\氛围图-6002&amp;18029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家具和地面的消毒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419600" y="1828800"/>
            <a:ext cx="7162800" cy="4418330"/>
            <a:chOff x="6960" y="2880"/>
            <a:chExt cx="11280" cy="6958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960" y="28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440" y="36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使用消毒剂清洁家具表面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440" y="45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采用含氯消毒剂或酒精擦拭家具，确保杀死病原体，预防交叉感染。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cbdcd4e626a90fd9a46b6c73af1db744.jpgcbdcd4e626a90fd9a46b6c73af1db744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7133" r="3898"/>
            <a:stretch>
              <a:fillRect/>
            </a:stretch>
          </p:blipFill>
          <p:spPr>
            <a:xfrm>
              <a:off x="14260" y="28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324103 w 2527301"/>
                <a:gd name="connsiteY1" fmla="*/ 0 h 2133596"/>
                <a:gd name="connisteX2" fmla="*/ 2527301 w 2527301"/>
                <a:gd name="connsiteY2" fmla="*/ 203197 h 2133596"/>
                <a:gd name="connisteX3" fmla="*/ 2527301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2133597"/>
                  </a:ln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6960" y="64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64f5725098e71e7dede243b505d61a32.jpg64f5725098e71e7dede243b505d61a32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21031"/>
            <a:stretch>
              <a:fillRect/>
            </a:stretch>
          </p:blipFill>
          <p:spPr>
            <a:xfrm>
              <a:off x="14260" y="64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527301 w 2527301"/>
                <a:gd name="connsiteY1" fmla="*/ 0 h 2133596"/>
                <a:gd name="connisteX2" fmla="*/ 2527301 w 2527301"/>
                <a:gd name="connsiteY2" fmla="*/ 1930398 h 2133596"/>
                <a:gd name="connisteX3" fmla="*/ 2324103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527301" y="0"/>
                  </a:lnTo>
                  <a:lnTo>
                    <a:pt x="2527301" y="1930399"/>
                  </a:lnTo>
                  <a:cubicBezTo>
                    <a:pt x="2527301" y="2042632"/>
                    <a:pt x="2436327" y="2133597"/>
                    <a:pt x="2324103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440" y="72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蒸汽消毒地面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440" y="81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使用蒸汽消毒机对地面进行高温蒸汽处理，有效去除细菌和病毒，保持环境清洁。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4457700" cy="6858000"/>
          </a:xfrm>
          <a:custGeom>
            <a:avLst/>
            <a:gdLst>
              <a:gd name="connisteX0" fmla="*/ 0 w 4457700"/>
              <a:gd name="connsiteY0" fmla="*/ 0 h 6858000"/>
              <a:gd name="connisteX1" fmla="*/ 4457700 w 4457700"/>
              <a:gd name="connsiteY1" fmla="*/ 0 h 6858000"/>
              <a:gd name="connisteX2" fmla="*/ 3151735 w 4457700"/>
              <a:gd name="connsiteY2" fmla="*/ 6858000 h 6858000"/>
              <a:gd name="connisteX3" fmla="*/ 0 w 4457700"/>
              <a:gd name="connsiteY3" fmla="*/ 6858000 h 6858000"/>
              <a:gd name="connisteX4" fmla="*/ 0 w 44577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457700" h="6858000">
                <a:moveTo>
                  <a:pt x="0" y="0"/>
                </a:moveTo>
                <a:lnTo>
                  <a:pt x="4457700" y="0"/>
                </a:lnTo>
                <a:lnTo>
                  <a:pt x="315173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27" y="4114791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4904403"/>
            <a:ext cx="2380615" cy="1953260"/>
          </a:xfrm>
          <a:custGeom>
            <a:avLst/>
            <a:gdLst>
              <a:gd name="connisteX0" fmla="*/ 2228676 w 2381125"/>
              <a:gd name="connsiteY0" fmla="*/ 1175113 h 1953597"/>
              <a:gd name="connisteX1" fmla="*/ 2341001 w 2381125"/>
              <a:gd name="connsiteY1" fmla="*/ 1590150 h 1953597"/>
              <a:gd name="connisteX2" fmla="*/ 2133596 w 2381125"/>
              <a:gd name="connsiteY2" fmla="*/ 1953588 h 1953597"/>
              <a:gd name="connisteX3" fmla="*/ 0 w 2381125"/>
              <a:gd name="connsiteY3" fmla="*/ 1953588 h 1953597"/>
              <a:gd name="connisteX4" fmla="*/ 0 w 2381125"/>
              <a:gd name="connsiteY4" fmla="*/ 99422 h 1953597"/>
              <a:gd name="connisteX5" fmla="*/ 231142 w 2381125"/>
              <a:gd name="connsiteY5" fmla="*/ 21835 h 1953597"/>
              <a:gd name="connisteX6" fmla="*/ 2228676 w 2381125"/>
              <a:gd name="connsiteY6" fmla="*/ 1175113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2228676" y="1175114"/>
                </a:moveTo>
                <a:cubicBezTo>
                  <a:pt x="2373938" y="1258982"/>
                  <a:pt x="2424138" y="1444469"/>
                  <a:pt x="2341001" y="1590151"/>
                </a:cubicBezTo>
                <a:lnTo>
                  <a:pt x="2133597" y="1953588"/>
                </a:lnTo>
                <a:lnTo>
                  <a:pt x="0" y="1953588"/>
                </a:lnTo>
                <a:lnTo>
                  <a:pt x="0" y="99423"/>
                </a:lnTo>
                <a:cubicBezTo>
                  <a:pt x="38048" y="9318"/>
                  <a:pt x="146441" y="-27066"/>
                  <a:pt x="231142" y="21836"/>
                </a:cubicBezTo>
                <a:lnTo>
                  <a:pt x="2228676" y="117511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1552ee14d67477f44762325144f35387.jpg1552ee14d67477f44762325144f35387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4299" r="4299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203197 h 5638803"/>
              <a:gd name="connisteX1" fmla="*/ 203197 w 5486400"/>
              <a:gd name="connsiteY1" fmla="*/ 0 h 5638803"/>
              <a:gd name="connisteX2" fmla="*/ 5283202 w 5486400"/>
              <a:gd name="connsiteY2" fmla="*/ 0 h 5638803"/>
              <a:gd name="connisteX3" fmla="*/ 5486400 w 5486400"/>
              <a:gd name="connsiteY3" fmla="*/ 203197 h 5638803"/>
              <a:gd name="connisteX4" fmla="*/ 5486400 w 5486400"/>
              <a:gd name="connsiteY4" fmla="*/ 5435595 h 5638803"/>
              <a:gd name="connisteX5" fmla="*/ 5283202 w 5486400"/>
              <a:gd name="connsiteY5" fmla="*/ 5638803 h 5638803"/>
              <a:gd name="connisteX6" fmla="*/ 203197 w 5486400"/>
              <a:gd name="connsiteY6" fmla="*/ 5638803 h 5638803"/>
              <a:gd name="connisteX7" fmla="*/ 0 w 5486400"/>
              <a:gd name="connsiteY7" fmla="*/ 5435595 h 5638803"/>
              <a:gd name="connisteX8" fmla="*/ 0 w 5486400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5283202" y="0"/>
                </a:lnTo>
                <a:cubicBezTo>
                  <a:pt x="5395426" y="0"/>
                  <a:pt x="5486400" y="90974"/>
                  <a:pt x="5486400" y="203198"/>
                </a:cubicBezTo>
                <a:lnTo>
                  <a:pt x="5486400" y="5435596"/>
                </a:lnTo>
                <a:cubicBezTo>
                  <a:pt x="5486400" y="5547829"/>
                  <a:pt x="5395426" y="5638803"/>
                  <a:pt x="5283202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705597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床上用品的消毒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紫外线消毒法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使用紫外线消毒灯对床上用品进行照射，有效杀灭细菌和病毒，保障卫生安全。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蒸汽消毒法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利用高温蒸汽对床单、被套进行消毒，可以有效去除尘螨和过敏原，适用于敏感人群。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化学消毒剂处理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使用含氯消毒剂或过氧化物消毒剂浸泡床上用品，达到杀灭病原体的目的，但需彻底冲洗干净。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1a53e559-dbd9-4cf9-aa4c-0fefc1f1dc5a.jpg1a53e559-dbd9-4cf9-aa4c-0fefc1f1dc5a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26" r="126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203197 h 3505196"/>
              <a:gd name="connisteX1" fmla="*/ 203197 w 10972800"/>
              <a:gd name="connsiteY1" fmla="*/ 0 h 3505196"/>
              <a:gd name="connisteX2" fmla="*/ 10769602 w 10972800"/>
              <a:gd name="connsiteY2" fmla="*/ 0 h 3505196"/>
              <a:gd name="connisteX3" fmla="*/ 10972800 w 10972800"/>
              <a:gd name="connsiteY3" fmla="*/ 203197 h 3505196"/>
              <a:gd name="connisteX4" fmla="*/ 10972800 w 10972800"/>
              <a:gd name="connsiteY4" fmla="*/ 3301998 h 3505196"/>
              <a:gd name="connisteX5" fmla="*/ 10769602 w 10972800"/>
              <a:gd name="connsiteY5" fmla="*/ 3505196 h 3505196"/>
              <a:gd name="connisteX6" fmla="*/ 203197 w 10972800"/>
              <a:gd name="connsiteY6" fmla="*/ 3505196 h 3505196"/>
              <a:gd name="connisteX7" fmla="*/ 0 w 10972800"/>
              <a:gd name="connsiteY7" fmla="*/ 3301998 h 3505196"/>
              <a:gd name="connisteX8" fmla="*/ 0 w 10972800"/>
              <a:gd name="connsiteY8" fmla="*/ 203197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301999"/>
                </a:lnTo>
                <a:cubicBezTo>
                  <a:pt x="10972800" y="3414232"/>
                  <a:pt x="10881826" y="3505197"/>
                  <a:pt x="10769602" y="3505197"/>
                </a:cubicBezTo>
                <a:lnTo>
                  <a:pt x="203198" y="3505197"/>
                </a:lnTo>
                <a:cubicBezTo>
                  <a:pt x="90974" y="3505197"/>
                  <a:pt x="0" y="3414232"/>
                  <a:pt x="0" y="33019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空气和空间的消毒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紫外线消毒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使用紫外线灯对居室进行照射，可有效杀灭空气中的细菌和病毒，保障空气质量。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化学消毒剂喷洒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喷洒过氧化氢或氯系消毒剂等化学消毒剂，对居室空间进行彻底消毒，预防疾病传播。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特殊感染的处理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bb489833ee02a8c415442eeead0a4b6f.jpgbb489833ee02a8c415442eeead0a4b6f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3677" b="3677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216530deab6a54042a2ccbd5cf439502.jpg216530deab6a54042a2ccbd5cf439502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3677" b="3677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使用高效率消毒剂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针对结核杆菌等耐药性病原体，使用高效率消毒剂如过氧化氢蒸汽进行彻底消毒。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dbd781489e4d3734b23b2a56bd2f2a8f.jpgdbd781489e4d3734b23b2a56bd2f2a8f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761" b="1761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4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紫外线消毒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紫外线消毒灯能够有效杀灭空气中的病毒和细菌，适用于终末消毒照护技术中的特殊感染处理。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隔离措施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对于特殊感染的居室，采取严格的隔离措施，如使用负压隔离室，防止病原体扩散。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终末消毒的方法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个体终末处理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居室终末处理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终末消毒的定义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b7da6537b190c1bd\datas\氛围图-6002&amp;40269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终末消毒概念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4039074559f59854045dac8b3e52d138.jpg4039074559f59854045dac8b3e52d138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7582" r="17582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203197 h 4419596"/>
              <a:gd name="connisteX1" fmla="*/ 203197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203197 w 3581403"/>
              <a:gd name="connsiteY4" fmla="*/ 4419596 h 4419596"/>
              <a:gd name="connisteX5" fmla="*/ 0 w 3581403"/>
              <a:gd name="connsiteY5" fmla="*/ 4216398 h 4419596"/>
              <a:gd name="connisteX6" fmla="*/ 0 w 3581403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188198 w 7391396"/>
              <a:gd name="connsiteY1" fmla="*/ 0 h 4419596"/>
              <a:gd name="connisteX2" fmla="*/ 7391396 w 7391396"/>
              <a:gd name="connsiteY2" fmla="*/ 203197 h 4419596"/>
              <a:gd name="connisteX3" fmla="*/ 7391396 w 7391396"/>
              <a:gd name="connsiteY3" fmla="*/ 4216398 h 4419596"/>
              <a:gd name="connisteX4" fmla="*/ 7188198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188199" y="0"/>
                </a:lnTo>
                <a:cubicBezTo>
                  <a:pt x="7300432" y="0"/>
                  <a:pt x="7391397" y="90974"/>
                  <a:pt x="7391397" y="203198"/>
                </a:cubicBezTo>
                <a:lnTo>
                  <a:pt x="7391397" y="4216399"/>
                </a:lnTo>
                <a:cubicBezTo>
                  <a:pt x="7391397" y="4328632"/>
                  <a:pt x="7300432" y="4419597"/>
                  <a:pt x="7188199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终末消毒的目的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终末消毒旨在彻底清除环境中潜在的病原体，防止交叉感染，保障患者和医护人员安全。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终末消毒的方法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采用化学消毒剂、紫外线照射、高温蒸汽等方法，针对不同材质和环境选择合适的消毒方式。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终末消毒的范围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包括病房、手术室、检查室等医疗环境，以及医疗器械、设备表面等所有可能污染的区域。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终末消毒的监测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通过生物指示剂和化学指示剂等手段，对消毒效果进行评估，确保消毒质量达到标准。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终末消毒目的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09603" y="1828800"/>
            <a:ext cx="10972798" cy="4418965"/>
            <a:chOff x="960" y="2880"/>
            <a:chExt cx="17280" cy="6959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877c39817dde5c424c2117ff59c385de.jpg877c39817dde5c424c2117ff59c385de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6686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5b99bebce8711774cfde0183ea64e4fe.jpg5b99bebce8711774cfde0183ea64e4fe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3196" r="3490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预防交叉感染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终末消毒旨在彻底清除病原体，防止患者间或患者与医护人员间的交叉感染。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52a8be777bed47c22a38213a60101864.jpg52a8be777bed47c22a38213a60101864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3343" r="3343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保障医疗安全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通过终末消毒，确保医疗环境的清洁卫生，降低医院获得性感染的风险。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提升患者满意度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终末消毒有助于为患者提供一个干净、安全的治疗环境，从而提升患者及其家属的满意度。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终末消毒的方法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d92f96d3fc221cc\datas\氛围图-6002&amp;10224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物理消毒法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203197 h 2057400"/>
                <a:gd name="connisteX1" fmla="*/ 203197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203197 w 3556001"/>
                <a:gd name="connsiteY4" fmla="*/ 2057400 h 2057400"/>
                <a:gd name="connisteX5" fmla="*/ 0 w 3556001"/>
                <a:gd name="connsiteY5" fmla="*/ 1854202 h 2057400"/>
                <a:gd name="connisteX6" fmla="*/ 0 w 3556001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紫外线消毒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使用紫外线灯照射，破坏微生物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DNA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，广泛应用于医院和实验室的终末消毒。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f239fc34-65f9-4708-a3e4-17a60b529574.jpgf239fc34-65f9-4708-a3e4-17a60b529574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716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384801 w 5587998"/>
                <a:gd name="connsiteY1" fmla="*/ 0 h 2057400"/>
                <a:gd name="connisteX2" fmla="*/ 5587998 w 5587998"/>
                <a:gd name="connsiteY2" fmla="*/ 203197 h 2057400"/>
                <a:gd name="connisteX3" fmla="*/ 5587998 w 5587998"/>
                <a:gd name="connsiteY3" fmla="*/ 1854202 h 2057400"/>
                <a:gd name="connisteX4" fmla="*/ 5384801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384801" y="0"/>
                  </a:lnTo>
                  <a:cubicBezTo>
                    <a:pt x="5497025" y="0"/>
                    <a:pt x="5587999" y="90974"/>
                    <a:pt x="5587999" y="203198"/>
                  </a:cubicBezTo>
                  <a:lnTo>
                    <a:pt x="5587999" y="1854202"/>
                  </a:lnTo>
                  <a:cubicBezTo>
                    <a:pt x="5587999" y="1966426"/>
                    <a:pt x="5497025" y="2057400"/>
                    <a:pt x="53848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1" name="图片 10" descr="C:/Users/mingsheng111035/AppData/Roaming/Kingsoft/office6/wppai/generateppt/7fa1b1fa-8bdb-4c97-85b6-6b8fd73ce4ce.jpg7fa1b1fa-8bdb-4c97-85b6-6b8fd73ce4ce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4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352803 w 3556001"/>
                <a:gd name="connsiteY1" fmla="*/ 0 h 2057400"/>
                <a:gd name="connisteX2" fmla="*/ 3556001 w 3556001"/>
                <a:gd name="connsiteY2" fmla="*/ 203197 h 2057400"/>
                <a:gd name="connisteX3" fmla="*/ 3556001 w 3556001"/>
                <a:gd name="connsiteY3" fmla="*/ 1854202 h 2057400"/>
                <a:gd name="connisteX4" fmla="*/ 3352803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54202"/>
                  </a:lnTo>
                  <a:cubicBezTo>
                    <a:pt x="3556001" y="1966426"/>
                    <a:pt x="3465027" y="2057400"/>
                    <a:pt x="33528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高压蒸汽灭菌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通过高压蒸汽灭菌器，利用高温高压蒸汽杀死微生物，常用于医疗器械的消毒。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003157 w 3098782"/>
              <a:gd name="connsiteY0" fmla="*/ 1795323 h 1819902"/>
              <a:gd name="connisteX1" fmla="*/ 2403335 w 3098782"/>
              <a:gd name="connsiteY1" fmla="*/ 1634361 h 1819902"/>
              <a:gd name="connisteX2" fmla="*/ 3098791 w 3098782"/>
              <a:gd name="connsiteY2" fmla="*/ 0 h 1819902"/>
              <a:gd name="connisteX3" fmla="*/ 384176 w 3098782"/>
              <a:gd name="connsiteY3" fmla="*/ 0 h 1819902"/>
              <a:gd name="connisteX4" fmla="*/ 0 w 3098782"/>
              <a:gd name="connsiteY4" fmla="*/ 9 h 1819902"/>
              <a:gd name="connisteX5" fmla="*/ 0 w 3098782"/>
              <a:gd name="connsiteY5" fmla="*/ 939802 h 1819902"/>
              <a:gd name="connisteX6" fmla="*/ 2003157 w 3098782"/>
              <a:gd name="connsiteY6" fmla="*/ 1795323 h 181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098783" h="1819903">
                <a:moveTo>
                  <a:pt x="2003158" y="1795324"/>
                </a:moveTo>
                <a:cubicBezTo>
                  <a:pt x="2158112" y="1861499"/>
                  <a:pt x="2337362" y="1789408"/>
                  <a:pt x="2403336" y="1634362"/>
                </a:cubicBezTo>
                <a:lnTo>
                  <a:pt x="3098792" y="0"/>
                </a:lnTo>
                <a:lnTo>
                  <a:pt x="384176" y="0"/>
                </a:lnTo>
                <a:lnTo>
                  <a:pt x="0" y="9"/>
                </a:lnTo>
                <a:lnTo>
                  <a:pt x="0" y="939802"/>
                </a:lnTo>
                <a:lnTo>
                  <a:pt x="2003158" y="179532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065" cy="1152525"/>
          </a:xfrm>
          <a:custGeom>
            <a:avLst/>
            <a:gdLst>
              <a:gd name="connisteX0" fmla="*/ 2552703 w 2552693"/>
              <a:gd name="connsiteY0" fmla="*/ 0 h 1152747"/>
              <a:gd name="connisteX1" fmla="*/ 2136879 w 2552693"/>
              <a:gd name="connsiteY1" fmla="*/ 968148 h 1152747"/>
              <a:gd name="connisteX2" fmla="*/ 1736381 w 2552693"/>
              <a:gd name="connsiteY2" fmla="*/ 1127866 h 1152747"/>
              <a:gd name="connisteX3" fmla="*/ 0 w 2552693"/>
              <a:gd name="connsiteY3" fmla="*/ 380984 h 1152747"/>
              <a:gd name="connisteX4" fmla="*/ 0 w 2552693"/>
              <a:gd name="connsiteY4" fmla="*/ 0 h 1152747"/>
              <a:gd name="connisteX5" fmla="*/ 2552703 w 2552693"/>
              <a:gd name="connsiteY5" fmla="*/ 0 h 11527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694" h="1152748">
                <a:moveTo>
                  <a:pt x="2552703" y="0"/>
                </a:moveTo>
                <a:lnTo>
                  <a:pt x="2136880" y="968148"/>
                </a:lnTo>
                <a:cubicBezTo>
                  <a:pt x="2070430" y="1122883"/>
                  <a:pt x="1891080" y="1194408"/>
                  <a:pt x="1736382" y="1127867"/>
                </a:cubicBezTo>
                <a:lnTo>
                  <a:pt x="0" y="380985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7500" cy="483870"/>
          </a:xfrm>
          <a:custGeom>
            <a:avLst/>
            <a:gdLst>
              <a:gd name="connisteX0" fmla="*/ 1462134 w 1587480"/>
              <a:gd name="connsiteY0" fmla="*/ 297618 h 484193"/>
              <a:gd name="connisteX1" fmla="*/ 1587489 w 1587480"/>
              <a:gd name="connsiteY1" fmla="*/ 0 h 484193"/>
              <a:gd name="connisteX2" fmla="*/ 0 w 1587480"/>
              <a:gd name="connsiteY2" fmla="*/ 0 h 484193"/>
              <a:gd name="connisteX3" fmla="*/ 1060127 w 1587480"/>
              <a:gd name="connsiteY3" fmla="*/ 459019 h 484193"/>
              <a:gd name="connisteX4" fmla="*/ 1462134 w 1587480"/>
              <a:gd name="connsiteY4" fmla="*/ 297618 h 484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481" h="484193">
                <a:moveTo>
                  <a:pt x="1462135" y="297619"/>
                </a:moveTo>
                <a:lnTo>
                  <a:pt x="1587490" y="0"/>
                </a:lnTo>
                <a:lnTo>
                  <a:pt x="0" y="0"/>
                </a:lnTo>
                <a:lnTo>
                  <a:pt x="1060128" y="459020"/>
                </a:lnTo>
                <a:cubicBezTo>
                  <a:pt x="1215695" y="526374"/>
                  <a:pt x="1396325" y="453853"/>
                  <a:pt x="1462135" y="297619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852e3060-6771-49bf-afc1-71bc26b4026b.jpg852e3060-6771-49bf-afc1-71bc26b4026b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790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203197 h 2235195"/>
              <a:gd name="connisteX1" fmla="*/ 203197 w 10972800"/>
              <a:gd name="connsiteY1" fmla="*/ 0 h 2235195"/>
              <a:gd name="connisteX2" fmla="*/ 10769602 w 10972800"/>
              <a:gd name="connsiteY2" fmla="*/ 0 h 2235195"/>
              <a:gd name="connisteX3" fmla="*/ 10972800 w 10972800"/>
              <a:gd name="connsiteY3" fmla="*/ 203197 h 2235195"/>
              <a:gd name="connisteX4" fmla="*/ 10972800 w 10972800"/>
              <a:gd name="connsiteY4" fmla="*/ 2031997 h 2235195"/>
              <a:gd name="connisteX5" fmla="*/ 10769602 w 10972800"/>
              <a:gd name="connsiteY5" fmla="*/ 2235195 h 2235195"/>
              <a:gd name="connisteX6" fmla="*/ 203197 w 10972800"/>
              <a:gd name="connsiteY6" fmla="*/ 2235195 h 2235195"/>
              <a:gd name="connisteX7" fmla="*/ 0 w 10972800"/>
              <a:gd name="connsiteY7" fmla="*/ 2031997 h 2235195"/>
              <a:gd name="connisteX8" fmla="*/ 0 w 10972800"/>
              <a:gd name="connsiteY8" fmla="*/ 203197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031998"/>
                </a:lnTo>
                <a:cubicBezTo>
                  <a:pt x="10972800" y="2144231"/>
                  <a:pt x="10881826" y="2235196"/>
                  <a:pt x="10769602" y="2235196"/>
                </a:cubicBezTo>
                <a:lnTo>
                  <a:pt x="203198" y="2235196"/>
                </a:lnTo>
                <a:cubicBezTo>
                  <a:pt x="90974" y="2235196"/>
                  <a:pt x="0" y="2144231"/>
                  <a:pt x="0" y="2031998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化学消毒法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使用酒精消毒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75%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的医用酒精擦拭物体表面，快速杀灭细菌和病毒，常用于小型设备和工具的消毒。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氯系消毒剂应用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使用含氯消毒剂如漂白粉、次氯酸钠溶液进行环境消毒，有效杀灭多种微生物，适用于大面积场所。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过氧化物消毒剂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过氧化氢和过氧乙酸等过氧化物消毒剂，适用于医疗器械和环境表面的消毒，具有广谱杀菌能力。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季铵盐类消毒剂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季铵盐类消毒剂如苯扎氯铵，常用于皮肤消毒和手部清洁，对多种细菌和病毒有良好的杀灭效果。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常用消毒方法介绍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化学消毒法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使用酒精、氯化物等化学剂进行表面消毒，广泛应用于医疗器械和环境清洁。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物理消毒法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通过高温蒸汽、紫外线照射等物理手段杀灭微生物，常用于食品和医疗设备的消毒。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c56be219-9f61-4d4f-9039-b73c46e6f017.jpgc56be219-9f61-4d4f-9039-b73c46e6f017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203197 h 3657600"/>
              <a:gd name="connisteX1" fmla="*/ 203197 w 10972800"/>
              <a:gd name="connsiteY1" fmla="*/ 0 h 3657600"/>
              <a:gd name="connisteX2" fmla="*/ 10769602 w 10972800"/>
              <a:gd name="connsiteY2" fmla="*/ 0 h 3657600"/>
              <a:gd name="connisteX3" fmla="*/ 10972800 w 10972800"/>
              <a:gd name="connsiteY3" fmla="*/ 203197 h 3657600"/>
              <a:gd name="connisteX4" fmla="*/ 10972800 w 10972800"/>
              <a:gd name="connsiteY4" fmla="*/ 3454402 h 3657600"/>
              <a:gd name="connisteX5" fmla="*/ 10769602 w 10972800"/>
              <a:gd name="connsiteY5" fmla="*/ 3657600 h 3657600"/>
              <a:gd name="connisteX6" fmla="*/ 203197 w 10972800"/>
              <a:gd name="connsiteY6" fmla="*/ 3657600 h 3657600"/>
              <a:gd name="connisteX7" fmla="*/ 0 w 10972800"/>
              <a:gd name="connsiteY7" fmla="*/ 3454402 h 3657600"/>
              <a:gd name="connisteX8" fmla="*/ 0 w 10972800"/>
              <a:gd name="connsiteY8" fmla="*/ 203197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454402"/>
                </a:lnTo>
                <a:cubicBezTo>
                  <a:pt x="10972800" y="3566626"/>
                  <a:pt x="10881826" y="3657600"/>
                  <a:pt x="10769602" y="3657600"/>
                </a:cubicBezTo>
                <a:lnTo>
                  <a:pt x="203198" y="3657600"/>
                </a:lnTo>
                <a:cubicBezTo>
                  <a:pt x="90974" y="3657600"/>
                  <a:pt x="0" y="3566626"/>
                  <a:pt x="0" y="3454402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49001134&quot;}*auto_galley_ai_*1740984306419_1.149_03ed6aa976a5-slide-3"/>
</p:tagLst>
</file>

<file path=ppt/tags/tag11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21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1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16755213&quot;}*auto_galley_ai_*1740984306419_1.149_03ed6aa976a5-slide-4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93569224&quot;}*auto_galley_ai_*1740984306419_1.149_03ed6aa976a5-slide-4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654971498&quot;}*auto_galley_ai_*1740984306419_1.149_03ed6aa976a5-slide-4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f239fc34-65f9-4708-a3e4-17a60b529574.jpg?Expires=1772520315&amp;AWSAccessKeyId=AKLT9NSy7kh8TIS1UzNqLRY2&amp;Signature=mcbMQZvAsVMGf9a%2Fy7u7L470eA4%3D&quot;}*auto_ai_ai_*1740984306419_1.149_03ed6aa976a5-slide-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7fa1b1fa-8bdb-4c97-85b6-6b8fd73ce4ce.jpg?Expires=1772520315&amp;AWSAccessKeyId=AKLT9NSy7kh8TIS1UzNqLRY2&amp;Signature=aZ%2Bp9hDaSgfJ7VgQCx%2B0cguqemQ%3D&quot;}*auto_ai_ai_*1740984306419_1.149_03ed6aa976a5-slide-6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4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852e3060-6771-49bf-afc1-71bc26b4026b.jpg?Expires=1772520316&amp;AWSAccessKeyId=AKLT9NSy7kh8TIS1UzNqLRY2&amp;Signature=rZ%2BH8XGT%2F71%2FPuvNwLhoQAfswGs%3D&quot;}*auto_ai_ai_*1740984306419_1.149_03ed6aa976a5-slide-7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c56be219-9f61-4d4f-9039-b73c46e6f017.jpg?Expires=1772520314&amp;AWSAccessKeyId=AKLT9NSy7kh8TIS1UzNqLRY2&amp;Signature=ggcQCtFk1WZCzEw0OOXZpfKEwBY%3D&quot;}*auto_ai_ai_*1740984306419_1.149_03ed6aa976a5-slide-8"/>
</p:tagLst>
</file>

<file path=ppt/tags/tag183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8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8aab86bf-10b4-4fb6-a549-8bdaeeb7209c.jpg?Expires=1772520314&amp;AWSAccessKeyId=AKLT9NSy7kh8TIS1UzNqLRY2&amp;Signature=51NlozUlPZRA%2BN3au7N0bHxrHp8%3D&quot;}*auto_ai_ai_*1740984306419_1.149_03ed6aa976a5-slide-10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20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416598f0-6a26-4e23-9770-ce4c46acf0bf.jpg?Expires=1772520315&amp;AWSAccessKeyId=AKLT9NSy7kh8TIS1UzNqLRY2&amp;Signature=ZNNY%2FfDUMOaAP8x4ctQjCM%2F1ilI%3D&quot;}*auto_ai_ai_*1740984306419_1.149_03ed6aa976a5-slide-11"/>
</p:tagLst>
</file>

<file path=ppt/tags/tag218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54755889&quot;}*auto_galley_ai_*1740984306419_1.149_03ed6aa976a5-slide-12"/>
</p:tagLst>
</file>

<file path=ppt/tags/tag237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68473132&quot;}*auto_galley_ai_*1740984306419_1.149_03ed6aa976a5-slide-14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04674437&quot;}*auto_galley_ai_*1740984306419_1.149_03ed6aa976a5-slide-14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11807943&quot;}*auto_galley_ai_*1740984306419_1.149_03ed6aa976a5-slide-15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7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1a53e559-dbd9-4cf9-aa4c-0fefc1f1dc5a.jpg?Expires=1772520321&amp;AWSAccessKeyId=AKLT9NSy7kh8TIS1UzNqLRY2&amp;Signature=3r%2FryTR6hGiUFisjlDssWTi8LmY%3D&quot;}*auto_ai_ai_*1740984306419_1.149_03ed6aa976a5-slide-16"/>
</p:tagLst>
</file>

<file path=ppt/tags/tag2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35690226&quot;}*auto_galley_ai_*1740984306419_1.149_03ed6aa976a5-slide-17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13260139&quot;}*auto_galley_ai_*1740984306419_1.149_03ed6aa976a5-slide-17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88394339&quot;}*auto_galley_ai_*1740984306419_1.149_03ed6aa976a5-slide-17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7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298.xml><?xml version="1.0" encoding="utf-8"?>
<p:tagLst xmlns:p="http://schemas.openxmlformats.org/presentationml/2006/main">
  <p:tag name="KSO_WM_PRESENTATION_SOURCE" val="WPPAIGeneratePPT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1703</Words>
  <Application>WPS 演示</Application>
  <PresentationFormat>宽屏</PresentationFormat>
  <Paragraphs>210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2025-03-03T06:46:03Z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B52B69EA280246228D905D20B702C702_13</vt:lpwstr>
  </property>
  <property fmtid="{D5CDD505-2E9C-101B-9397-08002B2CF9AE}" pid="3" name="KSOProductBuildVer">
    <vt:lpwstr>2052-12.1.0.20305</vt:lpwstr>
  </property>
</Properties>
</file>