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8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d046a9cafe27bae6\datas\&#27675;&#22260;&#22270;-6002&amp;64484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d046a9cafe27bae6\datas\氛围图-6002&amp;64484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image" Target="../media/image6.png"/><Relationship Id="rId7" Type="http://schemas.openxmlformats.org/officeDocument/2006/relationships/image" Target="../media/image19.jpeg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image" Target="C:/Users/mingsheng111035/AppData/Local/Temp/figmazip/slide_148b9ae2222e94ce\datas\&#27675;&#22260;&#22270;-6002&amp;503307.png" TargetMode="Externa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image" Target="../media/image6.png"/><Relationship Id="rId6" Type="http://schemas.openxmlformats.org/officeDocument/2006/relationships/image" Target="../media/image20.jpeg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13.xml"/><Relationship Id="rId20" Type="http://schemas.openxmlformats.org/officeDocument/2006/relationships/tags" Target="../tags/tag212.xml"/><Relationship Id="rId2" Type="http://schemas.openxmlformats.org/officeDocument/2006/relationships/tags" Target="../tags/tag196.xml"/><Relationship Id="rId19" Type="http://schemas.openxmlformats.org/officeDocument/2006/relationships/tags" Target="../tags/tag211.xml"/><Relationship Id="rId18" Type="http://schemas.openxmlformats.org/officeDocument/2006/relationships/tags" Target="../tags/tag210.xml"/><Relationship Id="rId17" Type="http://schemas.openxmlformats.org/officeDocument/2006/relationships/tags" Target="../tags/tag209.xml"/><Relationship Id="rId16" Type="http://schemas.openxmlformats.org/officeDocument/2006/relationships/tags" Target="../tags/tag208.xml"/><Relationship Id="rId15" Type="http://schemas.openxmlformats.org/officeDocument/2006/relationships/tags" Target="../tags/tag207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1.jpeg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34.xml"/><Relationship Id="rId21" Type="http://schemas.openxmlformats.org/officeDocument/2006/relationships/tags" Target="../tags/tag233.xml"/><Relationship Id="rId20" Type="http://schemas.openxmlformats.org/officeDocument/2006/relationships/tags" Target="../tags/tag232.xml"/><Relationship Id="rId2" Type="http://schemas.openxmlformats.org/officeDocument/2006/relationships/tags" Target="../tags/tag218.xml"/><Relationship Id="rId19" Type="http://schemas.openxmlformats.org/officeDocument/2006/relationships/tags" Target="../tags/tag231.xml"/><Relationship Id="rId18" Type="http://schemas.openxmlformats.org/officeDocument/2006/relationships/tags" Target="../tags/tag230.xml"/><Relationship Id="rId17" Type="http://schemas.openxmlformats.org/officeDocument/2006/relationships/image" Target="../media/image23.jpeg"/><Relationship Id="rId16" Type="http://schemas.openxmlformats.org/officeDocument/2006/relationships/tags" Target="../tags/tag229.xml"/><Relationship Id="rId15" Type="http://schemas.openxmlformats.org/officeDocument/2006/relationships/tags" Target="../tags/tag22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image" Target="../media/image22.jpeg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tags" Target="../tags/tag21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50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tags" Target="../tags/tag23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image" Target="../media/image6.png"/><Relationship Id="rId1" Type="http://schemas.openxmlformats.org/officeDocument/2006/relationships/tags" Target="../tags/tag25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279.xml"/><Relationship Id="rId22" Type="http://schemas.openxmlformats.org/officeDocument/2006/relationships/tags" Target="../tags/tag278.xml"/><Relationship Id="rId21" Type="http://schemas.openxmlformats.org/officeDocument/2006/relationships/tags" Target="../tags/tag277.xml"/><Relationship Id="rId20" Type="http://schemas.openxmlformats.org/officeDocument/2006/relationships/tags" Target="../tags/tag276.xml"/><Relationship Id="rId2" Type="http://schemas.openxmlformats.org/officeDocument/2006/relationships/tags" Target="../tags/tag262.xml"/><Relationship Id="rId19" Type="http://schemas.openxmlformats.org/officeDocument/2006/relationships/tags" Target="../tags/tag275.xml"/><Relationship Id="rId18" Type="http://schemas.openxmlformats.org/officeDocument/2006/relationships/tags" Target="../tags/tag274.xml"/><Relationship Id="rId17" Type="http://schemas.openxmlformats.org/officeDocument/2006/relationships/image" Target="../media/image28.jpeg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image" Target="../media/image27.jpeg"/><Relationship Id="rId12" Type="http://schemas.openxmlformats.org/officeDocument/2006/relationships/tags" Target="../tags/tag270.xml"/><Relationship Id="rId11" Type="http://schemas.openxmlformats.org/officeDocument/2006/relationships/tags" Target="../tags/tag269.xml"/><Relationship Id="rId10" Type="http://schemas.openxmlformats.org/officeDocument/2006/relationships/image" Target="../media/image6.png"/><Relationship Id="rId1" Type="http://schemas.openxmlformats.org/officeDocument/2006/relationships/tags" Target="../tags/tag26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tags" Target="../tags/tag28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image" Target="../media/image6.png"/><Relationship Id="rId7" Type="http://schemas.openxmlformats.org/officeDocument/2006/relationships/image" Target="../media/image29.jpeg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image" Target="C:/Users/mingsheng111035/AppData/Local/Temp/figmazip/slide_2f72f4732087a480\datas\&#27675;&#22260;&#22270;-6002&amp;396366.png" TargetMode="Externa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92.xml"/><Relationship Id="rId13" Type="http://schemas.openxmlformats.org/officeDocument/2006/relationships/tags" Target="../tags/tag291.xml"/><Relationship Id="rId12" Type="http://schemas.openxmlformats.org/officeDocument/2006/relationships/tags" Target="../tags/tag290.xml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tags" Target="../tags/tag28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04.xml"/><Relationship Id="rId13" Type="http://schemas.openxmlformats.org/officeDocument/2006/relationships/image" Target="../media/image6.png"/><Relationship Id="rId12" Type="http://schemas.openxmlformats.org/officeDocument/2006/relationships/image" Target="../media/image30.jpeg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tags" Target="../tags/tag29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9" Type="http://schemas.openxmlformats.org/officeDocument/2006/relationships/slideLayout" Target="../slideLayouts/slideLayout23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tags" Target="../tags/tag310.xml"/><Relationship Id="rId7" Type="http://schemas.openxmlformats.org/officeDocument/2006/relationships/image" Target="../media/image6.png"/><Relationship Id="rId6" Type="http://schemas.openxmlformats.org/officeDocument/2006/relationships/image" Target="../media/image31.jpeg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tags" Target="../tags/tag314.xml"/><Relationship Id="rId11" Type="http://schemas.openxmlformats.org/officeDocument/2006/relationships/tags" Target="../tags/tag313.xml"/><Relationship Id="rId10" Type="http://schemas.openxmlformats.org/officeDocument/2006/relationships/tags" Target="../tags/tag312.xml"/><Relationship Id="rId1" Type="http://schemas.openxmlformats.org/officeDocument/2006/relationships/tags" Target="../tags/tag30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339.xml"/><Relationship Id="rId21" Type="http://schemas.openxmlformats.org/officeDocument/2006/relationships/tags" Target="../tags/tag338.xml"/><Relationship Id="rId20" Type="http://schemas.openxmlformats.org/officeDocument/2006/relationships/tags" Target="../tags/tag337.xml"/><Relationship Id="rId2" Type="http://schemas.openxmlformats.org/officeDocument/2006/relationships/tags" Target="../tags/tag319.xml"/><Relationship Id="rId19" Type="http://schemas.openxmlformats.org/officeDocument/2006/relationships/tags" Target="../tags/tag336.xml"/><Relationship Id="rId18" Type="http://schemas.openxmlformats.org/officeDocument/2006/relationships/tags" Target="../tags/tag335.xml"/><Relationship Id="rId17" Type="http://schemas.openxmlformats.org/officeDocument/2006/relationships/tags" Target="../tags/tag334.xml"/><Relationship Id="rId16" Type="http://schemas.openxmlformats.org/officeDocument/2006/relationships/tags" Target="../tags/tag333.xml"/><Relationship Id="rId15" Type="http://schemas.openxmlformats.org/officeDocument/2006/relationships/tags" Target="../tags/tag332.xml"/><Relationship Id="rId14" Type="http://schemas.openxmlformats.org/officeDocument/2006/relationships/tags" Target="../tags/tag331.xml"/><Relationship Id="rId13" Type="http://schemas.openxmlformats.org/officeDocument/2006/relationships/tags" Target="../tags/tag330.xml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tags" Target="../tags/tag31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2.jpeg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61.xml"/><Relationship Id="rId22" Type="http://schemas.openxmlformats.org/officeDocument/2006/relationships/tags" Target="../tags/tag360.xml"/><Relationship Id="rId21" Type="http://schemas.openxmlformats.org/officeDocument/2006/relationships/tags" Target="../tags/tag359.xml"/><Relationship Id="rId20" Type="http://schemas.openxmlformats.org/officeDocument/2006/relationships/tags" Target="../tags/tag358.xml"/><Relationship Id="rId2" Type="http://schemas.openxmlformats.org/officeDocument/2006/relationships/tags" Target="../tags/tag344.xml"/><Relationship Id="rId19" Type="http://schemas.openxmlformats.org/officeDocument/2006/relationships/tags" Target="../tags/tag357.xml"/><Relationship Id="rId18" Type="http://schemas.openxmlformats.org/officeDocument/2006/relationships/tags" Target="../tags/tag356.xml"/><Relationship Id="rId17" Type="http://schemas.openxmlformats.org/officeDocument/2006/relationships/image" Target="../media/image34.jpeg"/><Relationship Id="rId16" Type="http://schemas.openxmlformats.org/officeDocument/2006/relationships/tags" Target="../tags/tag355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tags" Target="../tags/tag352.xml"/><Relationship Id="rId12" Type="http://schemas.openxmlformats.org/officeDocument/2006/relationships/image" Target="../media/image33.jpeg"/><Relationship Id="rId11" Type="http://schemas.openxmlformats.org/officeDocument/2006/relationships/tags" Target="../tags/tag351.xml"/><Relationship Id="rId10" Type="http://schemas.openxmlformats.org/officeDocument/2006/relationships/tags" Target="../tags/tag350.xml"/><Relationship Id="rId1" Type="http://schemas.openxmlformats.org/officeDocument/2006/relationships/tags" Target="../tags/tag34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image" Target="C:/Users/mingsheng111035/AppData/Local/Temp/figmazip/slide_82805df32cc6136d\datas\&#27675;&#22260;&#22270;-6002&amp;173632.png" TargetMode="Externa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77.xml"/><Relationship Id="rId17" Type="http://schemas.openxmlformats.org/officeDocument/2006/relationships/tags" Target="../tags/tag376.xml"/><Relationship Id="rId16" Type="http://schemas.openxmlformats.org/officeDocument/2006/relationships/tags" Target="../tags/tag375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tags" Target="../tags/tag36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tags" Target="../tags/tag37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image" Target="../media/image6.png"/><Relationship Id="rId7" Type="http://schemas.openxmlformats.org/officeDocument/2006/relationships/image" Target="../media/image5.jpeg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C:/Users/mingsheng111035/AppData/Local/Temp/figmazip/slide_96acdb571861e271\datas\&#27675;&#22260;&#22270;-6002&amp;181629.png" TargetMode="External"/><Relationship Id="rId3" Type="http://schemas.openxmlformats.org/officeDocument/2006/relationships/image" Target="../media/image4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tags" Target="../tags/tag111.xml"/><Relationship Id="rId19" Type="http://schemas.openxmlformats.org/officeDocument/2006/relationships/tags" Target="../tags/tag122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image" Target="../media/image8.jpeg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image" Target="../media/image7.jpeg"/><Relationship Id="rId10" Type="http://schemas.openxmlformats.org/officeDocument/2006/relationships/tags" Target="../tags/tag115.xml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38.xml"/><Relationship Id="rId14" Type="http://schemas.openxmlformats.org/officeDocument/2006/relationships/image" Target="../media/image6.png"/><Relationship Id="rId13" Type="http://schemas.openxmlformats.org/officeDocument/2006/relationships/image" Target="../media/image9.jpeg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image" Target="../media/image6.png"/><Relationship Id="rId7" Type="http://schemas.openxmlformats.org/officeDocument/2006/relationships/image" Target="../media/image10.jpeg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C:/Users/mingsheng111035/AppData/Local/Temp/figmazip/slide_c5fc408ce5add734\datas\&#27675;&#22260;&#22270;-6002&amp;103858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57.xml"/><Relationship Id="rId21" Type="http://schemas.openxmlformats.org/officeDocument/2006/relationships/tags" Target="../tags/tag156.xml"/><Relationship Id="rId20" Type="http://schemas.openxmlformats.org/officeDocument/2006/relationships/tags" Target="../tags/tag155.xml"/><Relationship Id="rId2" Type="http://schemas.openxmlformats.org/officeDocument/2006/relationships/image" Target="../media/image4.png"/><Relationship Id="rId19" Type="http://schemas.openxmlformats.org/officeDocument/2006/relationships/tags" Target="../tags/tag154.xml"/><Relationship Id="rId18" Type="http://schemas.openxmlformats.org/officeDocument/2006/relationships/tags" Target="../tags/tag153.xml"/><Relationship Id="rId17" Type="http://schemas.openxmlformats.org/officeDocument/2006/relationships/tags" Target="../tags/tag152.xml"/><Relationship Id="rId16" Type="http://schemas.openxmlformats.org/officeDocument/2006/relationships/image" Target="../media/image12.jpeg"/><Relationship Id="rId15" Type="http://schemas.openxmlformats.org/officeDocument/2006/relationships/tags" Target="../tags/tag151.xml"/><Relationship Id="rId14" Type="http://schemas.openxmlformats.org/officeDocument/2006/relationships/image" Target="../media/image11.jpeg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4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image" Target="../media/image14.jpeg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172.xml"/><Relationship Id="rId7" Type="http://schemas.openxmlformats.org/officeDocument/2006/relationships/image" Target="../media/image6.png"/><Relationship Id="rId6" Type="http://schemas.openxmlformats.org/officeDocument/2006/relationships/image" Target="../media/image15.jpeg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image" Target="C:/Users/mingsheng111035/AppData/Local/Temp/figmazip/slide_17b5a7ac034d472e\datas\&#27675;&#22260;&#22270;-6002&amp;165712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image" Target="../media/image4.png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image" Target="../media/image18.jpeg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image" Target="../media/image17.jpeg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000"/>
              <a:t>任务一：老年人生活环境照护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48b9ae2222e94ce\datas\氛围图-6002&amp;5033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安静性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9bf0934e-03a5-4e53-a8c7-a55dab525485.jpg9bf0934e-03a5-4e53-a8c7-a55dab525485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93" r="643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减少噪音干扰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在老年人居住区域设置隔音材料，限制噪音源，如避免靠近交通繁忙的街道。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营造宁静氛围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通过使用柔和的色彩、摆放绿植和静音设备，为老年人提供一个宁静的生活环境。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003157 w 3098782"/>
              <a:gd name="connsiteY0" fmla="*/ 1795323 h 1819902"/>
              <a:gd name="connisteX1" fmla="*/ 2403335 w 3098782"/>
              <a:gd name="connsiteY1" fmla="*/ 1634361 h 1819902"/>
              <a:gd name="connisteX2" fmla="*/ 3098791 w 3098782"/>
              <a:gd name="connsiteY2" fmla="*/ 0 h 1819902"/>
              <a:gd name="connisteX3" fmla="*/ 384176 w 3098782"/>
              <a:gd name="connsiteY3" fmla="*/ 0 h 1819902"/>
              <a:gd name="connisteX4" fmla="*/ 0 w 3098782"/>
              <a:gd name="connsiteY4" fmla="*/ 9 h 1819902"/>
              <a:gd name="connisteX5" fmla="*/ 0 w 3098782"/>
              <a:gd name="connsiteY5" fmla="*/ 939802 h 1819902"/>
              <a:gd name="connisteX6" fmla="*/ 2003157 w 3098782"/>
              <a:gd name="connsiteY6" fmla="*/ 1795323 h 181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098783" h="1819903">
                <a:moveTo>
                  <a:pt x="2003158" y="1795324"/>
                </a:moveTo>
                <a:cubicBezTo>
                  <a:pt x="2158112" y="1861499"/>
                  <a:pt x="2337362" y="1789408"/>
                  <a:pt x="2403336" y="1634362"/>
                </a:cubicBezTo>
                <a:lnTo>
                  <a:pt x="3098792" y="0"/>
                </a:lnTo>
                <a:lnTo>
                  <a:pt x="384176" y="0"/>
                </a:lnTo>
                <a:lnTo>
                  <a:pt x="0" y="9"/>
                </a:lnTo>
                <a:lnTo>
                  <a:pt x="0" y="939802"/>
                </a:lnTo>
                <a:lnTo>
                  <a:pt x="2003158" y="179532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065" cy="1152525"/>
          </a:xfrm>
          <a:custGeom>
            <a:avLst/>
            <a:gdLst>
              <a:gd name="connisteX0" fmla="*/ 2552703 w 2552693"/>
              <a:gd name="connsiteY0" fmla="*/ 0 h 1152747"/>
              <a:gd name="connisteX1" fmla="*/ 2136879 w 2552693"/>
              <a:gd name="connsiteY1" fmla="*/ 968148 h 1152747"/>
              <a:gd name="connisteX2" fmla="*/ 1736381 w 2552693"/>
              <a:gd name="connsiteY2" fmla="*/ 1127866 h 1152747"/>
              <a:gd name="connisteX3" fmla="*/ 0 w 2552693"/>
              <a:gd name="connsiteY3" fmla="*/ 380984 h 1152747"/>
              <a:gd name="connisteX4" fmla="*/ 0 w 2552693"/>
              <a:gd name="connsiteY4" fmla="*/ 0 h 1152747"/>
              <a:gd name="connisteX5" fmla="*/ 2552703 w 2552693"/>
              <a:gd name="connsiteY5" fmla="*/ 0 h 11527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694" h="1152748">
                <a:moveTo>
                  <a:pt x="2552703" y="0"/>
                </a:moveTo>
                <a:lnTo>
                  <a:pt x="2136880" y="968148"/>
                </a:lnTo>
                <a:cubicBezTo>
                  <a:pt x="2070430" y="1122883"/>
                  <a:pt x="1891080" y="1194408"/>
                  <a:pt x="1736382" y="1127867"/>
                </a:cubicBezTo>
                <a:lnTo>
                  <a:pt x="0" y="380985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7500" cy="483870"/>
          </a:xfrm>
          <a:custGeom>
            <a:avLst/>
            <a:gdLst>
              <a:gd name="connisteX0" fmla="*/ 1462134 w 1587480"/>
              <a:gd name="connsiteY0" fmla="*/ 297618 h 484193"/>
              <a:gd name="connisteX1" fmla="*/ 1587489 w 1587480"/>
              <a:gd name="connsiteY1" fmla="*/ 0 h 484193"/>
              <a:gd name="connisteX2" fmla="*/ 0 w 1587480"/>
              <a:gd name="connsiteY2" fmla="*/ 0 h 484193"/>
              <a:gd name="connisteX3" fmla="*/ 1060127 w 1587480"/>
              <a:gd name="connsiteY3" fmla="*/ 459019 h 484193"/>
              <a:gd name="connisteX4" fmla="*/ 1462134 w 1587480"/>
              <a:gd name="connsiteY4" fmla="*/ 297618 h 484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481" h="484193">
                <a:moveTo>
                  <a:pt x="1462135" y="297619"/>
                </a:moveTo>
                <a:lnTo>
                  <a:pt x="1587490" y="0"/>
                </a:lnTo>
                <a:lnTo>
                  <a:pt x="0" y="0"/>
                </a:lnTo>
                <a:lnTo>
                  <a:pt x="1060128" y="459020"/>
                </a:lnTo>
                <a:cubicBezTo>
                  <a:pt x="1215695" y="526374"/>
                  <a:pt x="1396325" y="453853"/>
                  <a:pt x="1462135" y="297619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308ba91c-0bf1-4bf2-a71a-1274291bd2ea.jpg308ba91c-0bf1-4bf2-a71a-1274291bd2ea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839" r="951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203197 h 2235195"/>
              <a:gd name="connisteX1" fmla="*/ 203197 w 10972800"/>
              <a:gd name="connsiteY1" fmla="*/ 0 h 2235195"/>
              <a:gd name="connisteX2" fmla="*/ 10769602 w 10972800"/>
              <a:gd name="connsiteY2" fmla="*/ 0 h 2235195"/>
              <a:gd name="connisteX3" fmla="*/ 10972800 w 10972800"/>
              <a:gd name="connsiteY3" fmla="*/ 203197 h 2235195"/>
              <a:gd name="connisteX4" fmla="*/ 10972800 w 10972800"/>
              <a:gd name="connsiteY4" fmla="*/ 2031997 h 2235195"/>
              <a:gd name="connisteX5" fmla="*/ 10769602 w 10972800"/>
              <a:gd name="connsiteY5" fmla="*/ 2235195 h 2235195"/>
              <a:gd name="connisteX6" fmla="*/ 203197 w 10972800"/>
              <a:gd name="connsiteY6" fmla="*/ 2235195 h 2235195"/>
              <a:gd name="connisteX7" fmla="*/ 0 w 10972800"/>
              <a:gd name="connsiteY7" fmla="*/ 2031997 h 2235195"/>
              <a:gd name="connisteX8" fmla="*/ 0 w 10972800"/>
              <a:gd name="connsiteY8" fmla="*/ 203197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031998"/>
                </a:lnTo>
                <a:cubicBezTo>
                  <a:pt x="10972800" y="2144231"/>
                  <a:pt x="10881826" y="2235196"/>
                  <a:pt x="10769602" y="2235196"/>
                </a:cubicBezTo>
                <a:lnTo>
                  <a:pt x="203198" y="2235196"/>
                </a:lnTo>
                <a:cubicBezTo>
                  <a:pt x="90974" y="2235196"/>
                  <a:pt x="0" y="2144231"/>
                  <a:pt x="0" y="2031998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整洁性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适宜的居住空间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确保老年人的居住空间宽敞、通风良好，减少杂物堆放，预防跌倒等意外。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定期清洁维护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定期对老年人的生活环境进行清洁和维护，保持卫生，预防细菌和疾病的传播。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合理布局家具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家具布局要考虑到老年人的行动便利，避免尖锐边角，确保空间的整洁与安全。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色彩与照明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使用温馨的色彩和充足的照明，创造一个舒适、整洁的居住环境，提升老年人的生活质量。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适老改造方案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地面防滑改造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9c7b3da7a4e3146cdb0f3d89f04e4757.jpg9c7b3da7a4e3146cdb0f3d89f04e4757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2554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5d6bd320af98472595ed954a701214c1.jpg5d6bd320af98472595ed954a701214c1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r="6686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选择合适的防滑材料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在浴室和厨房等易湿滑区域，使用防滑瓷砖或橡胶垫，减少老年人跌倒风险。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94cc57b2fdee4786f5f8ea7c43872d73.jpg94cc57b2fdee4786f5f8ea7c43872d73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3313" r="3372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安装扶手和抓杆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在走廊、楼梯和卫生间安装稳固的扶手和抓杆，帮助老年人保持平衡，安全行走。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改善照明设施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确保走廊、楼梯和卫生间等区域有充足的照明，避免老年人因视线不清而滑倒。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efde8ed0fd3a01381c6e48775bcaa18c.jpgefde8ed0fd3a01381c6e48775bcaa18c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189" r="14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2565404"/>
            <a:ext cx="914400" cy="172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过道无障碍设计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宽敞的通道宽度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确保过道至少有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1.2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米宽，方便轮椅和助行器的顺畅通行。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适当的照明设施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安装足够的照明设备，确保过道在夜间或光线不足时也能清晰可见。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防滑地面材料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选择防滑的地面材料，减少老年人跌倒的风险，提高行走的安全性。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扶手和抓杆的设置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在过道两侧安装扶手和抓杆，帮助老年人稳定身体，便于行走和站立。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5016499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照明与色彩调整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2946400"/>
            <a:ext cx="4953000" cy="3302000"/>
            <a:chOff x="960" y="4640"/>
            <a:chExt cx="7800" cy="520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46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优化照明设计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440"/>
              <a:ext cx="7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采用柔和且无眩光的照明设备，确保老年人在家中活动时视觉舒适，减少跌倒风险。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7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色彩搭配建议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400"/>
              <a:ext cx="7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使用温馨、明亮的色彩搭配，创造一个温馨舒适的居住环境，有助于提升老年人的心情和生活质量。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9" name="图片 8" descr="C:/Users/mingsheng111035/AppData/Roaming/Kingsoft/office6/wppai/generateppt/4140a3dc9fe566ce0053d4d766c83cdd.jpg4140a3dc9fe566ce0053d4d766c83cdd"/>
          <p:cNvPicPr preferRelativeResize="0"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7704" b="7292"/>
          <a:stretch>
            <a:fillRect/>
          </a:stretch>
        </p:blipFill>
        <p:spPr>
          <a:xfrm>
            <a:off x="6096003" y="609603"/>
            <a:ext cx="5486400" cy="5638800"/>
          </a:xfrm>
          <a:custGeom>
            <a:avLst/>
            <a:gdLst>
              <a:gd name="connisteX0" fmla="*/ 0 w 5486400"/>
              <a:gd name="connsiteY0" fmla="*/ 203197 h 5638803"/>
              <a:gd name="connisteX1" fmla="*/ 203197 w 5486400"/>
              <a:gd name="connsiteY1" fmla="*/ 0 h 5638803"/>
              <a:gd name="connisteX2" fmla="*/ 5283202 w 5486400"/>
              <a:gd name="connsiteY2" fmla="*/ 0 h 5638803"/>
              <a:gd name="connisteX3" fmla="*/ 5486400 w 5486400"/>
              <a:gd name="connsiteY3" fmla="*/ 203197 h 5638803"/>
              <a:gd name="connisteX4" fmla="*/ 5486400 w 5486400"/>
              <a:gd name="connsiteY4" fmla="*/ 5435595 h 5638803"/>
              <a:gd name="connisteX5" fmla="*/ 5283202 w 5486400"/>
              <a:gd name="connsiteY5" fmla="*/ 5638803 h 5638803"/>
              <a:gd name="connisteX6" fmla="*/ 203197 w 5486400"/>
              <a:gd name="connsiteY6" fmla="*/ 5638803 h 5638803"/>
              <a:gd name="connisteX7" fmla="*/ 0 w 5486400"/>
              <a:gd name="connsiteY7" fmla="*/ 5435595 h 5638803"/>
              <a:gd name="connisteX8" fmla="*/ 0 w 5486400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5283202" y="0"/>
                </a:lnTo>
                <a:cubicBezTo>
                  <a:pt x="5395426" y="0"/>
                  <a:pt x="5486400" y="90974"/>
                  <a:pt x="5486400" y="203198"/>
                </a:cubicBezTo>
                <a:lnTo>
                  <a:pt x="5486400" y="5435596"/>
                </a:lnTo>
                <a:cubicBezTo>
                  <a:pt x="5486400" y="5547829"/>
                  <a:pt x="5395426" y="5638803"/>
                  <a:pt x="5283202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11277597" y="2565404"/>
            <a:ext cx="914400" cy="172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储物空间优化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9144000" cy="4424045"/>
            <a:chOff x="960" y="2880"/>
            <a:chExt cx="14400" cy="6967"/>
          </a:xfrm>
        </p:grpSpPr>
        <p:sp>
          <p:nvSpPr>
            <p:cNvPr id="7" name="任意多边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14400" cy="2220"/>
            </a:xfrm>
            <a:custGeom>
              <a:avLst/>
              <a:gdLst>
                <a:gd name="connisteX0" fmla="*/ 0 w 9144000"/>
                <a:gd name="connsiteY0" fmla="*/ 203197 h 1409703"/>
                <a:gd name="connisteX1" fmla="*/ 203197 w 9144000"/>
                <a:gd name="connsiteY1" fmla="*/ 0 h 1409703"/>
                <a:gd name="connisteX2" fmla="*/ 8940802 w 9144000"/>
                <a:gd name="connsiteY2" fmla="*/ 0 h 1409703"/>
                <a:gd name="connisteX3" fmla="*/ 9144000 w 9144000"/>
                <a:gd name="connsiteY3" fmla="*/ 203197 h 1409703"/>
                <a:gd name="connisteX4" fmla="*/ 9144000 w 9144000"/>
                <a:gd name="connsiteY4" fmla="*/ 1206495 h 1409703"/>
                <a:gd name="connisteX5" fmla="*/ 8940802 w 9144000"/>
                <a:gd name="connsiteY5" fmla="*/ 1409703 h 1409703"/>
                <a:gd name="connisteX6" fmla="*/ 203197 w 9144000"/>
                <a:gd name="connsiteY6" fmla="*/ 1409703 h 1409703"/>
                <a:gd name="connisteX7" fmla="*/ 0 w 9144000"/>
                <a:gd name="connsiteY7" fmla="*/ 1206495 h 1409703"/>
                <a:gd name="connisteX8" fmla="*/ 0 w 9144000"/>
                <a:gd name="connsiteY8" fmla="*/ 203197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206496"/>
                  </a:lnTo>
                  <a:cubicBezTo>
                    <a:pt x="9144000" y="1318729"/>
                    <a:pt x="9053026" y="1409703"/>
                    <a:pt x="8940802" y="1409703"/>
                  </a:cubicBezTo>
                  <a:lnTo>
                    <a:pt x="203198" y="1409703"/>
                  </a:lnTo>
                  <a:cubicBezTo>
                    <a:pt x="90974" y="1409703"/>
                    <a:pt x="0" y="1318729"/>
                    <a:pt x="0" y="1206496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8aa9a3b2-ff8b-4f5b-940a-b77bb3c5243b.jpg8aa9a3b2-ff8b-4f5b-940a-b77bb3c5243b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1440" y="3267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960" y="5253"/>
              <a:ext cx="14400" cy="2220"/>
            </a:xfrm>
            <a:custGeom>
              <a:avLst/>
              <a:gdLst>
                <a:gd name="connisteX0" fmla="*/ 0 w 9144000"/>
                <a:gd name="connsiteY0" fmla="*/ 203197 h 1409703"/>
                <a:gd name="connisteX1" fmla="*/ 203197 w 9144000"/>
                <a:gd name="connsiteY1" fmla="*/ 0 h 1409703"/>
                <a:gd name="connisteX2" fmla="*/ 8940802 w 9144000"/>
                <a:gd name="connsiteY2" fmla="*/ 0 h 1409703"/>
                <a:gd name="connisteX3" fmla="*/ 9144000 w 9144000"/>
                <a:gd name="connsiteY3" fmla="*/ 203197 h 1409703"/>
                <a:gd name="connisteX4" fmla="*/ 9144000 w 9144000"/>
                <a:gd name="connsiteY4" fmla="*/ 1206495 h 1409703"/>
                <a:gd name="connisteX5" fmla="*/ 8940802 w 9144000"/>
                <a:gd name="connsiteY5" fmla="*/ 1409703 h 1409703"/>
                <a:gd name="connisteX6" fmla="*/ 203197 w 9144000"/>
                <a:gd name="connsiteY6" fmla="*/ 1409703 h 1409703"/>
                <a:gd name="connisteX7" fmla="*/ 0 w 9144000"/>
                <a:gd name="connsiteY7" fmla="*/ 1206495 h 1409703"/>
                <a:gd name="connisteX8" fmla="*/ 0 w 9144000"/>
                <a:gd name="connsiteY8" fmla="*/ 203197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206496"/>
                  </a:lnTo>
                  <a:cubicBezTo>
                    <a:pt x="9144000" y="1318729"/>
                    <a:pt x="9053026" y="1409703"/>
                    <a:pt x="8940802" y="1409703"/>
                  </a:cubicBezTo>
                  <a:lnTo>
                    <a:pt x="203198" y="1409703"/>
                  </a:lnTo>
                  <a:cubicBezTo>
                    <a:pt x="90974" y="1409703"/>
                    <a:pt x="0" y="1318729"/>
                    <a:pt x="0" y="1206496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06b1cd47-d07a-461d-a9bf-24cf18b8b38e.jpg06b1cd47-d07a-461d-a9bf-24cf18b8b38e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440" y="56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3280" y="3347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低矮储物柜设计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960" y="7627"/>
              <a:ext cx="14400" cy="2220"/>
            </a:xfrm>
            <a:custGeom>
              <a:avLst/>
              <a:gdLst>
                <a:gd name="connisteX0" fmla="*/ 0 w 9144000"/>
                <a:gd name="connsiteY0" fmla="*/ 203197 h 1409703"/>
                <a:gd name="connisteX1" fmla="*/ 203197 w 9144000"/>
                <a:gd name="connsiteY1" fmla="*/ 0 h 1409703"/>
                <a:gd name="connisteX2" fmla="*/ 8940802 w 9144000"/>
                <a:gd name="connsiteY2" fmla="*/ 0 h 1409703"/>
                <a:gd name="connisteX3" fmla="*/ 9144000 w 9144000"/>
                <a:gd name="connsiteY3" fmla="*/ 203197 h 1409703"/>
                <a:gd name="connisteX4" fmla="*/ 9144000 w 9144000"/>
                <a:gd name="connsiteY4" fmla="*/ 1206495 h 1409703"/>
                <a:gd name="connisteX5" fmla="*/ 8940802 w 9144000"/>
                <a:gd name="connsiteY5" fmla="*/ 1409703 h 1409703"/>
                <a:gd name="connisteX6" fmla="*/ 203197 w 9144000"/>
                <a:gd name="connsiteY6" fmla="*/ 1409703 h 1409703"/>
                <a:gd name="connisteX7" fmla="*/ 0 w 9144000"/>
                <a:gd name="connsiteY7" fmla="*/ 1206495 h 1409703"/>
                <a:gd name="connisteX8" fmla="*/ 0 w 9144000"/>
                <a:gd name="connsiteY8" fmla="*/ 203197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206496"/>
                  </a:lnTo>
                  <a:cubicBezTo>
                    <a:pt x="9144000" y="1318729"/>
                    <a:pt x="9053026" y="1409703"/>
                    <a:pt x="8940802" y="1409703"/>
                  </a:cubicBezTo>
                  <a:lnTo>
                    <a:pt x="203198" y="1409703"/>
                  </a:lnTo>
                  <a:cubicBezTo>
                    <a:pt x="90974" y="1409703"/>
                    <a:pt x="0" y="1318729"/>
                    <a:pt x="0" y="1206496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7570a960-f61e-4e94-a9b8-4892e753add9.jpg7570a960-f61e-4e94-a9b8-4892e753add9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>
            <a:xfrm>
              <a:off x="1440" y="8013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3280" y="4147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为方便老年人取物，设计低矮的储物柜，减少弯腰和攀爬的需要。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3280" y="5720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开放式储物架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3280" y="6520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开放式储物架易于老年人识别和拿取物品，同时保持空间的通透感。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3280" y="8093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多功能储物解决方案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3280" y="8893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采用多功能储物解决方案，如带照明的储物空间，确保老年人夜间取物安全。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900"/>
              <a:t>创造适宜的生活环境</a:t>
            </a:r>
            <a:endParaRPr lang="zh-CN" altLang="en-US" sz="39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f72f4732087a480\datas\氛围图-6002&amp;39636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物理环境优化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b148d34c4c0cbd6836b765c8b6d29606.jpgb148d34c4c0cbd6836b765c8b6d29606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986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改善照明条件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老年人视力下降，应增加室内照明，使用无频闪的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LED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灯具，确保光线柔和且充足。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优化居住空间布局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重新设计家具摆放，确保通道宽敞，避免尖锐边角，使用防滑材料减少跌倒风险。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社会环境和谐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203197 h 4419596"/>
              <a:gd name="connisteX1" fmla="*/ 203197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203197 w 7391396"/>
              <a:gd name="connsiteY4" fmla="*/ 4419596 h 4419596"/>
              <a:gd name="connisteX5" fmla="*/ 0 w 7391396"/>
              <a:gd name="connsiteY5" fmla="*/ 4216398 h 4419596"/>
              <a:gd name="connisteX6" fmla="*/ 0 w 73913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社区支持服务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社区提供日间照料、家政服务等，帮助老年人解决生活难题，增强他们的社会参与感。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公共设施适老化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公共设施如公园、图书馆等增设无障碍设施，提供适合老年人使用的健身器材和阅读空间。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交通便利性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改善交通设施，设置老年人优先座位，确保老年人出行安全便捷，促进其社会活动参与。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文化娱乐活动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组织适合老年人的文艺演出、书画展览等活动，丰富老年人的精神文化生活，增进社会和谐。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0496b201eb70a2e541dfbbae3be3185e.jpg0496b201eb70a2e541dfbbae3be3185e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4854" b="12913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378195 w 3581403"/>
              <a:gd name="connsiteY1" fmla="*/ 0 h 4419596"/>
              <a:gd name="connisteX2" fmla="*/ 3581403 w 3581403"/>
              <a:gd name="connsiteY2" fmla="*/ 203197 h 4419596"/>
              <a:gd name="connisteX3" fmla="*/ 3581403 w 3581403"/>
              <a:gd name="connsiteY3" fmla="*/ 4216398 h 4419596"/>
              <a:gd name="connisteX4" fmla="*/ 3378195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378196" y="0"/>
                </a:lnTo>
                <a:cubicBezTo>
                  <a:pt x="3490429" y="0"/>
                  <a:pt x="3581403" y="90974"/>
                  <a:pt x="3581403" y="203198"/>
                </a:cubicBezTo>
                <a:lnTo>
                  <a:pt x="3581403" y="4216399"/>
                </a:lnTo>
                <a:cubicBezTo>
                  <a:pt x="3581403" y="4328632"/>
                  <a:pt x="3490429" y="4419597"/>
                  <a:pt x="33781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老年人可能遇到的危险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生活环境照护的原则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适老改造方案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创造适宜的生活环境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照护员在操作中应关心爱护老年人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86e604eb-b61e-45de-af9e-731fff3b1d04.jpg86e604eb-b61e-45de-af9e-731fff3b1d04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203197 h 3505196"/>
              <a:gd name="connisteX1" fmla="*/ 203197 w 10972800"/>
              <a:gd name="connsiteY1" fmla="*/ 0 h 3505196"/>
              <a:gd name="connisteX2" fmla="*/ 10769602 w 10972800"/>
              <a:gd name="connsiteY2" fmla="*/ 0 h 3505196"/>
              <a:gd name="connisteX3" fmla="*/ 10972800 w 10972800"/>
              <a:gd name="connsiteY3" fmla="*/ 203197 h 3505196"/>
              <a:gd name="connisteX4" fmla="*/ 10972800 w 10972800"/>
              <a:gd name="connsiteY4" fmla="*/ 3301998 h 3505196"/>
              <a:gd name="connisteX5" fmla="*/ 10769602 w 10972800"/>
              <a:gd name="connsiteY5" fmla="*/ 3505196 h 3505196"/>
              <a:gd name="connisteX6" fmla="*/ 203197 w 10972800"/>
              <a:gd name="connsiteY6" fmla="*/ 3505196 h 3505196"/>
              <a:gd name="connisteX7" fmla="*/ 0 w 10972800"/>
              <a:gd name="connsiteY7" fmla="*/ 3301998 h 3505196"/>
              <a:gd name="connisteX8" fmla="*/ 0 w 10972800"/>
              <a:gd name="connsiteY8" fmla="*/ 203197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301999"/>
                </a:lnTo>
                <a:cubicBezTo>
                  <a:pt x="10972800" y="3414232"/>
                  <a:pt x="10881826" y="3505197"/>
                  <a:pt x="10769602" y="3505197"/>
                </a:cubicBezTo>
                <a:lnTo>
                  <a:pt x="203198" y="3505197"/>
                </a:lnTo>
                <a:cubicBezTo>
                  <a:pt x="90974" y="3505197"/>
                  <a:pt x="0" y="3414232"/>
                  <a:pt x="0" y="33019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生活便利性提升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48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无障碍设施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36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安装扶手、坡道和电梯，确保老年人在家中和公共区域行动自如。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748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智能家电使用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1120" y="836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引入语音控制、自动感应等智能家电，简化老年人的日常操作。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748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紧急呼叫系统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4920" y="836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设置紧急呼叫按钮或穿戴设备，以便老年人在紧急情况下快速求助。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" y="0"/>
            <a:ext cx="3098800" cy="1819275"/>
          </a:xfrm>
          <a:custGeom>
            <a:avLst/>
            <a:gdLst>
              <a:gd name="connisteX0" fmla="*/ 2403335 w 3098791"/>
              <a:gd name="connsiteY0" fmla="*/ 1634371 h 1819902"/>
              <a:gd name="connisteX1" fmla="*/ 3098791 w 3098791"/>
              <a:gd name="connsiteY1" fmla="*/ 0 h 1819902"/>
              <a:gd name="connisteX2" fmla="*/ 836611 w 3098791"/>
              <a:gd name="connsiteY2" fmla="*/ 0 h 1819902"/>
              <a:gd name="connisteX3" fmla="*/ 0 w 3098791"/>
              <a:gd name="connsiteY3" fmla="*/ 9 h 1819902"/>
              <a:gd name="connisteX4" fmla="*/ 0 w 3098791"/>
              <a:gd name="connsiteY4" fmla="*/ 939811 h 1819902"/>
              <a:gd name="connisteX5" fmla="*/ 2003157 w 3098791"/>
              <a:gd name="connsiteY5" fmla="*/ 1795332 h 1819902"/>
              <a:gd name="connisteX6" fmla="*/ 2403335 w 3098791"/>
              <a:gd name="connsiteY6" fmla="*/ 1634371 h 181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098792" h="1819903">
                <a:moveTo>
                  <a:pt x="2403336" y="1634371"/>
                </a:moveTo>
                <a:lnTo>
                  <a:pt x="3098792" y="0"/>
                </a:lnTo>
                <a:lnTo>
                  <a:pt x="836612" y="0"/>
                </a:lnTo>
                <a:lnTo>
                  <a:pt x="0" y="9"/>
                </a:lnTo>
                <a:lnTo>
                  <a:pt x="0" y="939811"/>
                </a:lnTo>
                <a:lnTo>
                  <a:pt x="2003158" y="1795333"/>
                </a:lnTo>
                <a:cubicBezTo>
                  <a:pt x="2158112" y="1861517"/>
                  <a:pt x="2337362" y="1789417"/>
                  <a:pt x="2403336" y="1634371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" y="0"/>
            <a:ext cx="2552700" cy="1152525"/>
          </a:xfrm>
          <a:custGeom>
            <a:avLst/>
            <a:gdLst>
              <a:gd name="connisteX0" fmla="*/ 2552703 w 2552693"/>
              <a:gd name="connsiteY0" fmla="*/ 0 h 1152747"/>
              <a:gd name="connisteX1" fmla="*/ 2136879 w 2552693"/>
              <a:gd name="connsiteY1" fmla="*/ 968148 h 1152747"/>
              <a:gd name="connisteX2" fmla="*/ 1736381 w 2552693"/>
              <a:gd name="connsiteY2" fmla="*/ 1127866 h 1152747"/>
              <a:gd name="connisteX3" fmla="*/ 0 w 2552693"/>
              <a:gd name="connsiteY3" fmla="*/ 380984 h 1152747"/>
              <a:gd name="connisteX4" fmla="*/ 0 w 2552693"/>
              <a:gd name="connsiteY4" fmla="*/ 0 h 1152747"/>
              <a:gd name="connisteX5" fmla="*/ 2552703 w 2552693"/>
              <a:gd name="connsiteY5" fmla="*/ 0 h 11527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694" h="1152748">
                <a:moveTo>
                  <a:pt x="2552703" y="0"/>
                </a:moveTo>
                <a:lnTo>
                  <a:pt x="2136880" y="968148"/>
                </a:lnTo>
                <a:cubicBezTo>
                  <a:pt x="2070430" y="1122883"/>
                  <a:pt x="1891080" y="1194408"/>
                  <a:pt x="1736382" y="1127867"/>
                </a:cubicBezTo>
                <a:lnTo>
                  <a:pt x="0" y="380985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7500" cy="483870"/>
          </a:xfrm>
          <a:custGeom>
            <a:avLst/>
            <a:gdLst>
              <a:gd name="connisteX0" fmla="*/ 1462134 w 1587498"/>
              <a:gd name="connsiteY0" fmla="*/ 297628 h 484193"/>
              <a:gd name="connisteX1" fmla="*/ 1587498 w 1587498"/>
              <a:gd name="connsiteY1" fmla="*/ 0 h 484193"/>
              <a:gd name="connisteX2" fmla="*/ -9 w 1587498"/>
              <a:gd name="connsiteY2" fmla="*/ 0 h 484193"/>
              <a:gd name="connisteX3" fmla="*/ 1060127 w 1587498"/>
              <a:gd name="connsiteY3" fmla="*/ 459019 h 484193"/>
              <a:gd name="connisteX4" fmla="*/ 1462134 w 1587498"/>
              <a:gd name="connsiteY4" fmla="*/ 297628 h 484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499" h="484193">
                <a:moveTo>
                  <a:pt x="1462135" y="297628"/>
                </a:moveTo>
                <a:lnTo>
                  <a:pt x="1587499" y="0"/>
                </a:lnTo>
                <a:lnTo>
                  <a:pt x="-9" y="0"/>
                </a:lnTo>
                <a:lnTo>
                  <a:pt x="1060128" y="459020"/>
                </a:lnTo>
                <a:cubicBezTo>
                  <a:pt x="1215704" y="526384"/>
                  <a:pt x="1396344" y="453862"/>
                  <a:pt x="1462135" y="297628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心理健康关怀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71500" y="2946400"/>
            <a:ext cx="11049000" cy="3251200"/>
            <a:chOff x="900" y="4640"/>
            <a:chExt cx="17400" cy="512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800" y="4640"/>
              <a:ext cx="1919" cy="1920"/>
            </a:xfrm>
            <a:custGeom>
              <a:avLst/>
              <a:gdLst>
                <a:gd name="connisteX0" fmla="*/ 0 w 1219196"/>
                <a:gd name="connsiteY0" fmla="*/ 243843 h 1219196"/>
                <a:gd name="connisteX1" fmla="*/ 243843 w 1219196"/>
                <a:gd name="connsiteY1" fmla="*/ 0 h 1219196"/>
                <a:gd name="connisteX2" fmla="*/ 975363 w 1219196"/>
                <a:gd name="connsiteY2" fmla="*/ 0 h 1219196"/>
                <a:gd name="connisteX3" fmla="*/ 1219196 w 1219196"/>
                <a:gd name="connsiteY3" fmla="*/ 243843 h 1219196"/>
                <a:gd name="connisteX4" fmla="*/ 1219196 w 1219196"/>
                <a:gd name="connsiteY4" fmla="*/ 975363 h 1219196"/>
                <a:gd name="connisteX5" fmla="*/ 975363 w 1219196"/>
                <a:gd name="connsiteY5" fmla="*/ 1219196 h 1219196"/>
                <a:gd name="connisteX6" fmla="*/ 243843 w 1219196"/>
                <a:gd name="connsiteY6" fmla="*/ 1219196 h 1219196"/>
                <a:gd name="connisteX7" fmla="*/ 0 w 1219196"/>
                <a:gd name="connsiteY7" fmla="*/ 975363 h 1219196"/>
                <a:gd name="connisteX8" fmla="*/ 0 w 1219196"/>
                <a:gd name="connsiteY8" fmla="*/ 24384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243843"/>
                  </a:moveTo>
                  <a:cubicBezTo>
                    <a:pt x="0" y="109170"/>
                    <a:pt x="109170" y="0"/>
                    <a:pt x="243843" y="0"/>
                  </a:cubicBezTo>
                  <a:lnTo>
                    <a:pt x="975363" y="0"/>
                  </a:lnTo>
                  <a:cubicBezTo>
                    <a:pt x="1110027" y="0"/>
                    <a:pt x="1219197" y="109170"/>
                    <a:pt x="1219197" y="243843"/>
                  </a:cubicBezTo>
                  <a:lnTo>
                    <a:pt x="1219197" y="975363"/>
                  </a:lnTo>
                  <a:cubicBezTo>
                    <a:pt x="1219197" y="1110027"/>
                    <a:pt x="1110027" y="1219197"/>
                    <a:pt x="975363" y="1219197"/>
                  </a:cubicBezTo>
                  <a:lnTo>
                    <a:pt x="243843" y="1219197"/>
                  </a:lnTo>
                  <a:cubicBezTo>
                    <a:pt x="109170" y="1219197"/>
                    <a:pt x="0" y="1110027"/>
                    <a:pt x="0" y="975363"/>
                  </a:cubicBezTo>
                  <a:lnTo>
                    <a:pt x="0" y="2438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070" y="49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900" y="70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提供社交活动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920" y="784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组织老年人参与社区活动，如书画、舞蹈等，促进其社交互动，减少孤独感。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360" y="4640"/>
              <a:ext cx="1920" cy="1920"/>
            </a:xfrm>
            <a:custGeom>
              <a:avLst/>
              <a:gdLst>
                <a:gd name="connisteX0" fmla="*/ 0 w 1219196"/>
                <a:gd name="connsiteY0" fmla="*/ 243843 h 1219196"/>
                <a:gd name="connisteX1" fmla="*/ 243843 w 1219196"/>
                <a:gd name="connsiteY1" fmla="*/ 0 h 1219196"/>
                <a:gd name="connisteX2" fmla="*/ 975363 w 1219196"/>
                <a:gd name="connsiteY2" fmla="*/ 0 h 1219196"/>
                <a:gd name="connisteX3" fmla="*/ 1219196 w 1219196"/>
                <a:gd name="connsiteY3" fmla="*/ 243843 h 1219196"/>
                <a:gd name="connisteX4" fmla="*/ 1219196 w 1219196"/>
                <a:gd name="connsiteY4" fmla="*/ 975363 h 1219196"/>
                <a:gd name="connisteX5" fmla="*/ 975363 w 1219196"/>
                <a:gd name="connsiteY5" fmla="*/ 1219196 h 1219196"/>
                <a:gd name="connisteX6" fmla="*/ 243843 w 1219196"/>
                <a:gd name="connsiteY6" fmla="*/ 1219196 h 1219196"/>
                <a:gd name="connisteX7" fmla="*/ 0 w 1219196"/>
                <a:gd name="connsiteY7" fmla="*/ 975363 h 1219196"/>
                <a:gd name="connisteX8" fmla="*/ 0 w 1219196"/>
                <a:gd name="connsiteY8" fmla="*/ 24384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243843"/>
                  </a:moveTo>
                  <a:cubicBezTo>
                    <a:pt x="0" y="109170"/>
                    <a:pt x="109170" y="0"/>
                    <a:pt x="243843" y="0"/>
                  </a:cubicBezTo>
                  <a:lnTo>
                    <a:pt x="975363" y="0"/>
                  </a:lnTo>
                  <a:cubicBezTo>
                    <a:pt x="1110027" y="0"/>
                    <a:pt x="1219197" y="109170"/>
                    <a:pt x="1219197" y="243843"/>
                  </a:cubicBezTo>
                  <a:lnTo>
                    <a:pt x="1219197" y="975363"/>
                  </a:lnTo>
                  <a:cubicBezTo>
                    <a:pt x="1219197" y="1110027"/>
                    <a:pt x="1110027" y="1219197"/>
                    <a:pt x="975363" y="1219197"/>
                  </a:cubicBezTo>
                  <a:lnTo>
                    <a:pt x="243843" y="1219197"/>
                  </a:lnTo>
                  <a:cubicBezTo>
                    <a:pt x="109170" y="1219197"/>
                    <a:pt x="0" y="1110027"/>
                    <a:pt x="0" y="975363"/>
                  </a:cubicBezTo>
                  <a:lnTo>
                    <a:pt x="0" y="2438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630" y="49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5460" y="70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心理咨询服务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5480" y="784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设立心理咨询服务，为老年人提供情绪支持和心理疏导，帮助他们应对生活压力。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10920" y="4640"/>
              <a:ext cx="1920" cy="1920"/>
            </a:xfrm>
            <a:custGeom>
              <a:avLst/>
              <a:gdLst>
                <a:gd name="connisteX0" fmla="*/ 0 w 1219196"/>
                <a:gd name="connsiteY0" fmla="*/ 243843 h 1219196"/>
                <a:gd name="connisteX1" fmla="*/ 243843 w 1219196"/>
                <a:gd name="connsiteY1" fmla="*/ 0 h 1219196"/>
                <a:gd name="connisteX2" fmla="*/ 975363 w 1219196"/>
                <a:gd name="connsiteY2" fmla="*/ 0 h 1219196"/>
                <a:gd name="connisteX3" fmla="*/ 1219196 w 1219196"/>
                <a:gd name="connsiteY3" fmla="*/ 243843 h 1219196"/>
                <a:gd name="connisteX4" fmla="*/ 1219196 w 1219196"/>
                <a:gd name="connsiteY4" fmla="*/ 975363 h 1219196"/>
                <a:gd name="connisteX5" fmla="*/ 975363 w 1219196"/>
                <a:gd name="connsiteY5" fmla="*/ 1219196 h 1219196"/>
                <a:gd name="connisteX6" fmla="*/ 243843 w 1219196"/>
                <a:gd name="connsiteY6" fmla="*/ 1219196 h 1219196"/>
                <a:gd name="connisteX7" fmla="*/ 0 w 1219196"/>
                <a:gd name="connsiteY7" fmla="*/ 975363 h 1219196"/>
                <a:gd name="connisteX8" fmla="*/ 0 w 1219196"/>
                <a:gd name="connsiteY8" fmla="*/ 24384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243843"/>
                  </a:moveTo>
                  <a:cubicBezTo>
                    <a:pt x="0" y="109170"/>
                    <a:pt x="109170" y="0"/>
                    <a:pt x="243843" y="0"/>
                  </a:cubicBezTo>
                  <a:lnTo>
                    <a:pt x="975363" y="0"/>
                  </a:lnTo>
                  <a:cubicBezTo>
                    <a:pt x="1110027" y="0"/>
                    <a:pt x="1219197" y="109170"/>
                    <a:pt x="1219197" y="243843"/>
                  </a:cubicBezTo>
                  <a:lnTo>
                    <a:pt x="1219197" y="975363"/>
                  </a:lnTo>
                  <a:cubicBezTo>
                    <a:pt x="1219197" y="1110027"/>
                    <a:pt x="1110027" y="1219197"/>
                    <a:pt x="975363" y="1219197"/>
                  </a:cubicBezTo>
                  <a:lnTo>
                    <a:pt x="243843" y="1219197"/>
                  </a:lnTo>
                  <a:cubicBezTo>
                    <a:pt x="109170" y="1219197"/>
                    <a:pt x="0" y="1110027"/>
                    <a:pt x="0" y="975363"/>
                  </a:cubicBezTo>
                  <a:lnTo>
                    <a:pt x="0" y="2438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1190" y="49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0020" y="70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认知功能训练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0040" y="784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开展记忆力、注意力等认知功能训练，延缓老年痴呆等认知障碍的发生。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5480" y="4640"/>
              <a:ext cx="1919" cy="1920"/>
            </a:xfrm>
            <a:custGeom>
              <a:avLst/>
              <a:gdLst>
                <a:gd name="connisteX0" fmla="*/ 0 w 1219196"/>
                <a:gd name="connsiteY0" fmla="*/ 243843 h 1219196"/>
                <a:gd name="connisteX1" fmla="*/ 243843 w 1219196"/>
                <a:gd name="connsiteY1" fmla="*/ 0 h 1219196"/>
                <a:gd name="connisteX2" fmla="*/ 975363 w 1219196"/>
                <a:gd name="connsiteY2" fmla="*/ 0 h 1219196"/>
                <a:gd name="connisteX3" fmla="*/ 1219196 w 1219196"/>
                <a:gd name="connsiteY3" fmla="*/ 243843 h 1219196"/>
                <a:gd name="connisteX4" fmla="*/ 1219196 w 1219196"/>
                <a:gd name="connsiteY4" fmla="*/ 975363 h 1219196"/>
                <a:gd name="connisteX5" fmla="*/ 975363 w 1219196"/>
                <a:gd name="connsiteY5" fmla="*/ 1219196 h 1219196"/>
                <a:gd name="connisteX6" fmla="*/ 243843 w 1219196"/>
                <a:gd name="connsiteY6" fmla="*/ 1219196 h 1219196"/>
                <a:gd name="connisteX7" fmla="*/ 0 w 1219196"/>
                <a:gd name="connsiteY7" fmla="*/ 975363 h 1219196"/>
                <a:gd name="connisteX8" fmla="*/ 0 w 1219196"/>
                <a:gd name="connsiteY8" fmla="*/ 24384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243843"/>
                  </a:moveTo>
                  <a:cubicBezTo>
                    <a:pt x="0" y="109170"/>
                    <a:pt x="109170" y="0"/>
                    <a:pt x="243843" y="0"/>
                  </a:cubicBezTo>
                  <a:lnTo>
                    <a:pt x="975363" y="0"/>
                  </a:lnTo>
                  <a:cubicBezTo>
                    <a:pt x="1110027" y="0"/>
                    <a:pt x="1219197" y="109170"/>
                    <a:pt x="1219197" y="243843"/>
                  </a:cubicBezTo>
                  <a:lnTo>
                    <a:pt x="1219197" y="975363"/>
                  </a:lnTo>
                  <a:cubicBezTo>
                    <a:pt x="1219197" y="1110027"/>
                    <a:pt x="1110027" y="1219197"/>
                    <a:pt x="975363" y="1219197"/>
                  </a:cubicBezTo>
                  <a:lnTo>
                    <a:pt x="243843" y="1219197"/>
                  </a:lnTo>
                  <a:cubicBezTo>
                    <a:pt x="109170" y="1219197"/>
                    <a:pt x="0" y="1110027"/>
                    <a:pt x="0" y="975363"/>
                  </a:cubicBezTo>
                  <a:lnTo>
                    <a:pt x="0" y="2438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5750" y="49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4580" y="70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情绪表达与倾听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4600" y="784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鼓励老年人表达自己的情绪，提供倾听和理解，帮助他们更好地适应环境变化。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照护员在操作中应关心爱护老年人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尊重与耐心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0" y="4381503"/>
            <a:ext cx="12191365" cy="2476500"/>
          </a:xfrm>
          <a:custGeom>
            <a:avLst/>
            <a:gdLst>
              <a:gd name="connisteX0" fmla="*/ 0 w 12191996"/>
              <a:gd name="connsiteY0" fmla="*/ 634995 h 2476496"/>
              <a:gd name="connisteX1" fmla="*/ 12191996 w 12191996"/>
              <a:gd name="connsiteY1" fmla="*/ 0 h 2476496"/>
              <a:gd name="connisteX2" fmla="*/ 12191996 w 12191996"/>
              <a:gd name="connsiteY2" fmla="*/ 2476496 h 2476496"/>
              <a:gd name="connisteX3" fmla="*/ 0 w 12191996"/>
              <a:gd name="connsiteY3" fmla="*/ 2476496 h 2476496"/>
              <a:gd name="connisteX4" fmla="*/ 0 w 12191996"/>
              <a:gd name="connsiteY4" fmla="*/ 634995 h 2476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476497">
                <a:moveTo>
                  <a:pt x="0" y="634996"/>
                </a:moveTo>
                <a:lnTo>
                  <a:pt x="12191997" y="0"/>
                </a:lnTo>
                <a:lnTo>
                  <a:pt x="12191997" y="2476497"/>
                </a:lnTo>
                <a:lnTo>
                  <a:pt x="0" y="2476497"/>
                </a:lnTo>
                <a:lnTo>
                  <a:pt x="0" y="63499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0" y="5168902"/>
            <a:ext cx="2994660" cy="1689100"/>
          </a:xfrm>
          <a:custGeom>
            <a:avLst/>
            <a:gdLst>
              <a:gd name="connisteX0" fmla="*/ 2478846 w 2995272"/>
              <a:gd name="connsiteY0" fmla="*/ 1689097 h 1689107"/>
              <a:gd name="connisteX1" fmla="*/ 0 w 2995272"/>
              <a:gd name="connsiteY1" fmla="*/ 1689088 h 1689107"/>
              <a:gd name="connisteX2" fmla="*/ 0 w 2995272"/>
              <a:gd name="connsiteY2" fmla="*/ 1009854 h 1689107"/>
              <a:gd name="connisteX3" fmla="*/ 1778828 w 2995272"/>
              <a:gd name="connsiteY3" fmla="*/ 33046 h 1689107"/>
              <a:gd name="connisteX4" fmla="*/ 2141561 w 2995272"/>
              <a:gd name="connsiteY4" fmla="*/ 138403 h 1689107"/>
              <a:gd name="connisteX5" fmla="*/ 2995272 w 2995272"/>
              <a:gd name="connsiteY5" fmla="*/ 1689097 h 1689107"/>
              <a:gd name="connisteX6" fmla="*/ 2478846 w 2995272"/>
              <a:gd name="connsiteY6" fmla="*/ 1689097 h 168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995273" h="1689107">
                <a:moveTo>
                  <a:pt x="2478847" y="1689098"/>
                </a:moveTo>
                <a:lnTo>
                  <a:pt x="0" y="1689089"/>
                </a:lnTo>
                <a:lnTo>
                  <a:pt x="0" y="1009854"/>
                </a:lnTo>
                <a:lnTo>
                  <a:pt x="1778828" y="33046"/>
                </a:lnTo>
                <a:cubicBezTo>
                  <a:pt x="1908097" y="-37938"/>
                  <a:pt x="2070430" y="9208"/>
                  <a:pt x="2141561" y="138404"/>
                </a:cubicBezTo>
                <a:lnTo>
                  <a:pt x="2995273" y="1689098"/>
                </a:lnTo>
                <a:lnTo>
                  <a:pt x="247884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0" y="5773887"/>
            <a:ext cx="2482850" cy="1083945"/>
          </a:xfrm>
          <a:custGeom>
            <a:avLst/>
            <a:gdLst>
              <a:gd name="connisteX0" fmla="*/ 1601809 w 2483062"/>
              <a:gd name="connsiteY0" fmla="*/ 33302 h 1084103"/>
              <a:gd name="connisteX1" fmla="*/ 1965283 w 2483062"/>
              <a:gd name="connsiteY1" fmla="*/ 138897 h 1084103"/>
              <a:gd name="connisteX2" fmla="*/ 2483062 w 2483062"/>
              <a:gd name="connsiteY2" fmla="*/ 1084103 h 1084103"/>
              <a:gd name="connisteX3" fmla="*/ 0 w 2483062"/>
              <a:gd name="connsiteY3" fmla="*/ 1084103 h 1084103"/>
              <a:gd name="connisteX4" fmla="*/ 0 w 2483062"/>
              <a:gd name="connsiteY4" fmla="*/ 917079 h 1084103"/>
              <a:gd name="connisteX5" fmla="*/ 1601809 w 2483062"/>
              <a:gd name="connsiteY5" fmla="*/ 33302 h 10841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83062" h="1084103">
                <a:moveTo>
                  <a:pt x="1601809" y="33302"/>
                </a:moveTo>
                <a:cubicBezTo>
                  <a:pt x="1731316" y="-38149"/>
                  <a:pt x="1894234" y="9181"/>
                  <a:pt x="1965283" y="138897"/>
                </a:cubicBezTo>
                <a:lnTo>
                  <a:pt x="2483062" y="1084103"/>
                </a:lnTo>
                <a:lnTo>
                  <a:pt x="0" y="1084103"/>
                </a:lnTo>
                <a:lnTo>
                  <a:pt x="0" y="917079"/>
                </a:lnTo>
                <a:lnTo>
                  <a:pt x="1601809" y="33302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612429" y="6379120"/>
            <a:ext cx="1358265" cy="478790"/>
          </a:xfrm>
          <a:custGeom>
            <a:avLst/>
            <a:gdLst>
              <a:gd name="connisteX0" fmla="*/ 811511 w 1358450"/>
              <a:gd name="connsiteY0" fmla="*/ 33064 h 478871"/>
              <a:gd name="connisteX1" fmla="*/ 1175232 w 1358450"/>
              <a:gd name="connsiteY1" fmla="*/ 140150 h 478871"/>
              <a:gd name="connisteX2" fmla="*/ 1358441 w 1358450"/>
              <a:gd name="connsiteY2" fmla="*/ 478871 h 478871"/>
              <a:gd name="connisteX3" fmla="*/ 0 w 1358450"/>
              <a:gd name="connsiteY3" fmla="*/ 478871 h 478871"/>
              <a:gd name="connisteX4" fmla="*/ 811511 w 1358450"/>
              <a:gd name="connsiteY4" fmla="*/ 33064 h 47887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358451" h="478871">
                <a:moveTo>
                  <a:pt x="811512" y="33065"/>
                </a:moveTo>
                <a:cubicBezTo>
                  <a:pt x="941466" y="-38323"/>
                  <a:pt x="1104687" y="9729"/>
                  <a:pt x="1175233" y="140150"/>
                </a:cubicBezTo>
                <a:lnTo>
                  <a:pt x="1358442" y="478871"/>
                </a:lnTo>
                <a:lnTo>
                  <a:pt x="0" y="478871"/>
                </a:lnTo>
                <a:lnTo>
                  <a:pt x="811512" y="3306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192c4a886e8479fd4534dbd9f795a4ba.jpg192c4a886e8479fd4534dbd9f795a4ba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17412" b="14941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f92b286eb7a6eca73724b07221820881.jpgf92b286eb7a6eca73724b07221820881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945" r="533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倾听老年人的需求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照护员应耐心倾听老年人的需求和意见，确保提供个性化的关怀服务。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1b7cc4039aba520ff05760e0839abd30.jpg1b7cc4039aba520ff05760e0839abd30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t="9875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维护老年人的尊严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在日常照护中，照护员应尊重老年人的个人隐私和选择，维护他们的自尊心。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提供情感支持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照护员应通过耐心的交流和陪伴，为老年人提供情感上的支持和安慰。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82805df32cc6136d\datas\氛围图-6002&amp;17363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心理支持与交流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324100" y="2305685"/>
            <a:ext cx="9334500" cy="3358515"/>
            <a:chOff x="3660" y="3631"/>
            <a:chExt cx="14700" cy="5289"/>
          </a:xfrm>
        </p:grpSpPr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366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384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倾听与理解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3840" y="700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照护员应耐心倾听老年人的心声，理解他们的需求和感受，提供情感上的支持。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0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768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鼓励与肯定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680" y="700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通过正面的鼓励和肯定，增强老年人的自信心，帮助他们积极面对生活中的挑战。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4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152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社交活动组织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1520" y="700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组织适合老年人的社交活动，促进他们之间的交流，减少孤独感，增进心理健康。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8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8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536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情绪管理指导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5360" y="700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提供情绪管理的指导和建议，帮助老年人学会自我调节，保持良好的心理状态。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16" name="矩形 15"/>
          <p:cNvSpPr/>
          <p:nvPr>
            <p:custDataLst>
              <p:tags r:id="rId1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老年人可能遇到的危险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跌倒风险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6acdb571861e271\datas\氛围图-6002&amp;18162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540000" y="1828800"/>
            <a:ext cx="9042396" cy="4419597"/>
            <a:chOff x="4000" y="2880"/>
            <a:chExt cx="14240" cy="6960"/>
          </a:xfrm>
        </p:grpSpPr>
        <p:pic>
          <p:nvPicPr>
            <p:cNvPr id="5" name="图片 4" descr="C:/Users/mingsheng111035/AppData/Roaming/Kingsoft/office6/wppai/generateppt/93f71ae73902a9e9450749855d6874e1.jpg93f71ae73902a9e9450749855d6874e1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3890" r="4066"/>
            <a:stretch>
              <a:fillRect/>
            </a:stretch>
          </p:blipFill>
          <p:spPr>
            <a:xfrm>
              <a:off x="4000" y="2880"/>
              <a:ext cx="4639" cy="3359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40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1627bf56045b002568c15f0315b8766c.jpg1627bf56045b002568c15f0315b8766c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5105"/>
            <a:stretch>
              <a:fillRect/>
            </a:stretch>
          </p:blipFill>
          <p:spPr>
            <a:xfrm>
              <a:off x="8800" y="2880"/>
              <a:ext cx="4639" cy="3359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88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家居环境隐患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老年人家中地面湿滑、杂物堆放、照明不足等都可能增加跌倒风险。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41a9dfa6339c6824f93c83c57b88f90a.jpg41a9dfa6339c6824f93c83c57b88f90a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7956"/>
            <a:stretch>
              <a:fillRect/>
            </a:stretch>
          </p:blipFill>
          <p:spPr>
            <a:xfrm>
              <a:off x="13600" y="2880"/>
              <a:ext cx="4639" cy="3359"/>
            </a:xfrm>
            <a:custGeom>
              <a:avLst/>
              <a:gdLst>
                <a:gd name="connisteX0" fmla="*/ 0 w 2946397"/>
                <a:gd name="connsiteY0" fmla="*/ 0 h 2133596"/>
                <a:gd name="connisteX1" fmla="*/ 2743200 w 2946397"/>
                <a:gd name="connsiteY1" fmla="*/ 0 h 2133596"/>
                <a:gd name="connisteX2" fmla="*/ 2946397 w 2946397"/>
                <a:gd name="connsiteY2" fmla="*/ 203197 h 2133596"/>
                <a:gd name="connisteX3" fmla="*/ 2946397 w 2946397"/>
                <a:gd name="connsiteY3" fmla="*/ 2133596 h 2133596"/>
                <a:gd name="connisteX4" fmla="*/ 0 w 2946397"/>
                <a:gd name="connsiteY4" fmla="*/ 2133596 h 2133596"/>
                <a:gd name="connisteX5" fmla="*/ 0 w 2946397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946398" h="2133597">
                  <a:moveTo>
                    <a:pt x="0" y="0"/>
                  </a:moveTo>
                  <a:lnTo>
                    <a:pt x="2743200" y="0"/>
                  </a:lnTo>
                  <a:cubicBezTo>
                    <a:pt x="2855433" y="0"/>
                    <a:pt x="2946398" y="90974"/>
                    <a:pt x="2946398" y="203198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36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2082802 h 2286000"/>
                <a:gd name="connisteX3" fmla="*/ 2743200 w 2946397"/>
                <a:gd name="connsiteY3" fmla="*/ 2286000 h 2286000"/>
                <a:gd name="connisteX4" fmla="*/ 0 w 2946397"/>
                <a:gd name="connsiteY4" fmla="*/ 2286000 h 2286000"/>
                <a:gd name="connisteX5" fmla="*/ 0 w 2946397"/>
                <a:gd name="connsiteY5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2082802"/>
                  </a:lnTo>
                  <a:cubicBezTo>
                    <a:pt x="2946398" y="2195026"/>
                    <a:pt x="2855433" y="2286000"/>
                    <a:pt x="2743200" y="2286000"/>
                  </a:cubicBez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身体机能下降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随着年龄增长，老年人的平衡能力、视力和反应速度下降，容易导致跌倒。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某些药物可能导致老年人头晕或嗜睡，增加在家中或户外跌倒的几率。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88"/>
            <a:ext cx="1645920" cy="2209800"/>
          </a:xfrm>
          <a:custGeom>
            <a:avLst/>
            <a:gdLst>
              <a:gd name="connisteX0" fmla="*/ 1646038 w 1646038"/>
              <a:gd name="connsiteY0" fmla="*/ 0 h 2209803"/>
              <a:gd name="connisteX1" fmla="*/ 1646038 w 1646038"/>
              <a:gd name="connsiteY1" fmla="*/ 1591056 h 2209803"/>
              <a:gd name="connisteX2" fmla="*/ 1646038 w 1646038"/>
              <a:gd name="connsiteY2" fmla="*/ 2209803 h 2209803"/>
              <a:gd name="connisteX3" fmla="*/ 401430 w 1646038"/>
              <a:gd name="connsiteY3" fmla="*/ 2209803 h 2209803"/>
              <a:gd name="connisteX4" fmla="*/ 10469 w 1646038"/>
              <a:gd name="connsiteY4" fmla="*/ 751234 h 2209803"/>
              <a:gd name="connisteX5" fmla="*/ 226487 w 1646038"/>
              <a:gd name="connsiteY5" fmla="*/ 377766 h 2209803"/>
              <a:gd name="connisteX6" fmla="*/ 1646038 w 1646038"/>
              <a:gd name="connsiteY6" fmla="*/ 0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1646039" y="0"/>
                </a:moveTo>
                <a:lnTo>
                  <a:pt x="1646039" y="1591056"/>
                </a:lnTo>
                <a:lnTo>
                  <a:pt x="1646039" y="2209803"/>
                </a:lnTo>
                <a:lnTo>
                  <a:pt x="401431" y="2209803"/>
                </a:lnTo>
                <a:lnTo>
                  <a:pt x="10470" y="751234"/>
                </a:lnTo>
                <a:cubicBezTo>
                  <a:pt x="-33174" y="588426"/>
                  <a:pt x="63606" y="421109"/>
                  <a:pt x="226488" y="377766"/>
                </a:cubicBezTo>
                <a:lnTo>
                  <a:pt x="164603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11"/>
            <a:ext cx="1024890" cy="1689100"/>
          </a:xfrm>
          <a:custGeom>
            <a:avLst/>
            <a:gdLst>
              <a:gd name="connisteX0" fmla="*/ 1025152 w 1025152"/>
              <a:gd name="connsiteY0" fmla="*/ 0 h 1689088"/>
              <a:gd name="connisteX1" fmla="*/ 1025152 w 1025152"/>
              <a:gd name="connsiteY1" fmla="*/ 1689088 h 1689088"/>
              <a:gd name="connisteX2" fmla="*/ 301258 w 1025152"/>
              <a:gd name="connsiteY2" fmla="*/ 1689088 h 1689088"/>
              <a:gd name="connisteX3" fmla="*/ 10195 w 1025152"/>
              <a:gd name="connsiteY3" fmla="*/ 587950 h 1689088"/>
              <a:gd name="connisteX4" fmla="*/ 225463 w 1025152"/>
              <a:gd name="connsiteY4" fmla="*/ 215780 h 1689088"/>
              <a:gd name="connisteX5" fmla="*/ 1025152 w 1025152"/>
              <a:gd name="connsiteY5" fmla="*/ 0 h 1689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89">
                <a:moveTo>
                  <a:pt x="1025152" y="0"/>
                </a:moveTo>
                <a:lnTo>
                  <a:pt x="1025152" y="1689089"/>
                </a:lnTo>
                <a:lnTo>
                  <a:pt x="301258" y="1689089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家居安全问题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117600"/>
            <a:chOff x="960" y="2880"/>
            <a:chExt cx="14520" cy="176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滑倒和跌倒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老年人在家中容易因地面湿滑或地毯不平整而滑倒，跌倒后可能导致骨折等严重后果。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家具布局不当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876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家具摆放不合理可能导致老年人在家中行动不便，增加碰撞和跌倒的风险。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726dadc0-c4db-4b3c-906d-6db9ab1a9378.jpg726dadc0-c4db-4b3c-906d-6db9ab1a9378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618" r="618"/>
          <a:stretch>
            <a:fillRect/>
          </a:stretch>
        </p:blipFill>
        <p:spPr>
          <a:xfrm>
            <a:off x="609603" y="3403598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900"/>
              <a:t>生活环境照护的原则</a:t>
            </a:r>
            <a:endParaRPr lang="zh-CN" altLang="en-US" sz="39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c5fc408ce5add734\datas\氛围图-6002&amp;10385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安全性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5" name="图片 4" descr="C:/Users/mingsheng111035/AppData/Roaming/Kingsoft/office6/wppai/generateppt/dd2acbf9d1e51981affc4616b45eb323.jpgdd2acbf9d1e51981affc4616b45eb323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-11" t="8919" r="11" b="8919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203197 h 2336804"/>
                <a:gd name="connisteX1" fmla="*/ 203197 w 2844798"/>
                <a:gd name="connsiteY1" fmla="*/ 0 h 2336804"/>
                <a:gd name="connisteX2" fmla="*/ 2641601 w 2844798"/>
                <a:gd name="connsiteY2" fmla="*/ 0 h 2336804"/>
                <a:gd name="connisteX3" fmla="*/ 2844798 w 2844798"/>
                <a:gd name="connsiteY3" fmla="*/ 203197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879604 h 2082802"/>
                <a:gd name="connisteX3" fmla="*/ 2641601 w 2844798"/>
                <a:gd name="connsiteY3" fmla="*/ 2082802 h 2082802"/>
                <a:gd name="connisteX4" fmla="*/ 203197 w 2844798"/>
                <a:gd name="connsiteY4" fmla="*/ 2082802 h 2082802"/>
                <a:gd name="connisteX5" fmla="*/ 0 w 2844798"/>
                <a:gd name="connsiteY5" fmla="*/ 1879604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879604"/>
                  </a:lnTo>
                  <a:cubicBezTo>
                    <a:pt x="2844799" y="1991828"/>
                    <a:pt x="2753825" y="2082802"/>
                    <a:pt x="2641601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203197 h 2082802"/>
                <a:gd name="connisteX1" fmla="*/ 203197 w 2844798"/>
                <a:gd name="connsiteY1" fmla="*/ 0 h 2082802"/>
                <a:gd name="connisteX2" fmla="*/ 2641601 w 2844798"/>
                <a:gd name="connsiteY2" fmla="*/ 0 h 2082802"/>
                <a:gd name="connisteX3" fmla="*/ 2844798 w 2844798"/>
                <a:gd name="connsiteY3" fmla="*/ 203197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无障碍设计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确保老年人居住环境无门槛、扶手和防滑地面，减少跌倒风险。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f21ee2e578af4af8f35d2a8dc6e4f384.jpgf21ee2e578af4af8f35d2a8dc6e4f384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9441" t="-14" r="9441" b="14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133596 h 2336804"/>
                <a:gd name="connisteX3" fmla="*/ 2641601 w 2844798"/>
                <a:gd name="connsiteY3" fmla="*/ 2336804 h 2336804"/>
                <a:gd name="connisteX4" fmla="*/ 203197 w 2844798"/>
                <a:gd name="connsiteY4" fmla="*/ 2336804 h 2336804"/>
                <a:gd name="connisteX5" fmla="*/ 0 w 2844798"/>
                <a:gd name="connsiteY5" fmla="*/ 2133596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133597"/>
                  </a:lnTo>
                  <a:cubicBezTo>
                    <a:pt x="2844799" y="2245830"/>
                    <a:pt x="2753825" y="2336804"/>
                    <a:pt x="2641601" y="2336804"/>
                  </a:cubicBezTo>
                  <a:lnTo>
                    <a:pt x="203198" y="2336804"/>
                  </a:lnTo>
                  <a:cubicBezTo>
                    <a:pt x="90974" y="2336804"/>
                    <a:pt x="0" y="2245830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7" name="图片 16" descr="C:/Users/mingsheng111035/AppData/Roaming/Kingsoft/office6/wppai/generateppt/a3ec31f0ccd86f4956b15eb93ba6a099.jpga3ec31f0ccd86f4956b15eb93ba6a099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9016" b="9016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203197 h 2336804"/>
                <a:gd name="connisteX1" fmla="*/ 203197 w 2844798"/>
                <a:gd name="connsiteY1" fmla="*/ 0 h 2336804"/>
                <a:gd name="connisteX2" fmla="*/ 2641601 w 2844798"/>
                <a:gd name="connsiteY2" fmla="*/ 0 h 2336804"/>
                <a:gd name="connisteX3" fmla="*/ 2844798 w 2844798"/>
                <a:gd name="connsiteY3" fmla="*/ 203197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879604 h 2082802"/>
                <a:gd name="connisteX3" fmla="*/ 2641601 w 2844798"/>
                <a:gd name="connsiteY3" fmla="*/ 2082802 h 2082802"/>
                <a:gd name="connisteX4" fmla="*/ 203197 w 2844798"/>
                <a:gd name="connsiteY4" fmla="*/ 2082802 h 2082802"/>
                <a:gd name="connisteX5" fmla="*/ 0 w 2844798"/>
                <a:gd name="connsiteY5" fmla="*/ 1879604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879604"/>
                  </a:lnTo>
                  <a:cubicBezTo>
                    <a:pt x="2844799" y="1991828"/>
                    <a:pt x="2753825" y="2082802"/>
                    <a:pt x="2641601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紧急呼叫系统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安装紧急呼叫按钮或系统，让老年人在紧急情况下能快速求助。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照明与标识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提供充足的夜间照明和清晰的标识，帮助老年人识别方向，避免迷路。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灵活性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802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536a91b3-9847-464a-b92f-5bf7ca040ee9.jpg536a91b3-9847-464a-b92f-5bf7ca040ee9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843" r="873"/>
            <a:stretch>
              <a:fillRect/>
            </a:stretch>
          </p:blipFill>
          <p:spPr>
            <a:xfrm>
              <a:off x="960" y="288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760" y="288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181603 w 5384801"/>
                <a:gd name="connsiteY1" fmla="*/ 0 h 2057400"/>
                <a:gd name="connisteX2" fmla="*/ 5384801 w 5384801"/>
                <a:gd name="connsiteY2" fmla="*/ 203197 h 2057400"/>
                <a:gd name="connisteX3" fmla="*/ 5384801 w 5384801"/>
                <a:gd name="connsiteY3" fmla="*/ 1854202 h 2057400"/>
                <a:gd name="connisteX4" fmla="*/ 5181603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181603" y="0"/>
                  </a:lnTo>
                  <a:cubicBezTo>
                    <a:pt x="5293827" y="0"/>
                    <a:pt x="5384801" y="90974"/>
                    <a:pt x="5384801" y="203198"/>
                  </a:cubicBezTo>
                  <a:lnTo>
                    <a:pt x="5384801" y="1854202"/>
                  </a:lnTo>
                  <a:cubicBezTo>
                    <a:pt x="5384801" y="1966426"/>
                    <a:pt x="5293827" y="2057400"/>
                    <a:pt x="51816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1ad750b3-094a-466a-8190-4ead3ae8e6e0.jpg1ad750b3-094a-466a-8190-4ead3ae8e6e0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769" r="947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9760" y="660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181603 w 5384801"/>
                <a:gd name="connsiteY1" fmla="*/ 0 h 2057400"/>
                <a:gd name="connisteX2" fmla="*/ 5384801 w 5384801"/>
                <a:gd name="connsiteY2" fmla="*/ 203197 h 2057400"/>
                <a:gd name="connisteX3" fmla="*/ 5384801 w 5384801"/>
                <a:gd name="connsiteY3" fmla="*/ 1854202 h 2057400"/>
                <a:gd name="connisteX4" fmla="*/ 5181603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181603" y="0"/>
                  </a:lnTo>
                  <a:cubicBezTo>
                    <a:pt x="5293827" y="0"/>
                    <a:pt x="5384801" y="90974"/>
                    <a:pt x="5384801" y="203198"/>
                  </a:cubicBezTo>
                  <a:lnTo>
                    <a:pt x="5384801" y="1854202"/>
                  </a:lnTo>
                  <a:cubicBezTo>
                    <a:pt x="5384801" y="1966426"/>
                    <a:pt x="5293827" y="2057400"/>
                    <a:pt x="51816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0240" y="358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适应老年人需求变化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240" y="446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设计照护环境时需考虑老年人身体和心理变化，提供可调节的设施，如可调节高度的床和椅子。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0240" y="730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提供个性化照护选项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0240" y="818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根据老年人的个人喜好和生活习惯，提供定制化的照护服务，如选择性饮食和活动安排。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7b5a7ac034d472e\datas\氛围图-6002&amp;1657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舒适性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b999e436-37d1-4a1b-8c18-cb071afd550f.jpgb999e436-37d1-4a1b-8c18-cb071afd550f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09fe7263-66fe-48ca-a935-b1ae659234e8.jpg09fe7263-66fe-48ca-a935-b1ae659234e8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适宜的温度和湿度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44f8e319-798f-4050-b8b2-9c183ac54bda.jpg44f8e319-798f-4050-b8b2-9c183ac54bda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老年人对环境温度和湿度较为敏感，保持适宜的室内温湿度是确保舒适性的关键。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273c051c-f51c-4cb1-9221-84be7333183a.jpg273c051c-f51c-4cb1-9221-84be7333183a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适宜的照明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提供充足的照明，避免眩光，同时考虑老年人视力下降，使用柔和的灯光减少视觉压力。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无障碍设计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采用无障碍设计，如防滑地面、扶手和宽敞的通道，帮助老年人安全、自在地活动。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安静的居住环境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减少噪音干扰，为老年人创造一个安静的居住环境，有助于他们更好地休息和恢复精力。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0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3433203&quot;}*auto_galley_ai_*1740541440457_1.149_a26fa0be7ad9-slide-3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86579541&quot;}*auto_galley_ai_*1740541440457_1.149_a26fa0be7ad9-slide-3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33561921&quot;}*auto_galley_ai_*1740541440457_1.149_a26fa0be7ad9-slide-3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1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726dadc0-c4db-4b3c-906d-6db9ab1a9378.jpg?Expires=1772077447&amp;AWSAccessKeyId=AKLT9NSy7kh8TIS1UzNqLRY2&amp;Signature=Az17LLaxTF5uZxx5PAbJ7unGeSQ%3D&quot;}*auto_ai_ai_*1740541440457_1.149_a26fa0be7ad9-slide-4"/>
</p:tagLst>
</file>

<file path=ppt/tags/tag138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13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53833651&quot;}*auto_galley_ai_*1740541440457_1.149_a26fa0be7ad9-slide-6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43544906&quot;}*auto_galley_ai_*1740541440457_1.149_a26fa0be7ad9-slide-6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242088401&quot;}*auto_galley_ai_*1740541440457_1.149_a26fa0be7ad9-slide-6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536a91b3-9847-464a-b92f-5bf7ca040ee9.jpg?Expires=1772077448&amp;AWSAccessKeyId=AKLT9NSy7kh8TIS1UzNqLRY2&amp;Signature=BiRCY6b%2BMkHLAey%2F0VgzeRMpiCw%3D&quot;}*auto_ai_ai_*1740541440457_1.149_a26fa0be7ad9-slide-7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1ad750b3-094a-466a-8190-4ead3ae8e6e0.jpg?Expires=1772077448&amp;AWSAccessKeyId=AKLT9NSy7kh8TIS1UzNqLRY2&amp;Signature=qv9vIonnRkKbkQdXjbZbuw6I7Ss%3D&quot;}*auto_ai_ai_*1740541440457_1.149_a26fa0be7ad9-slide-7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b999e436-37d1-4a1b-8c18-cb071afd550f.jpg?Expires=1772077447&amp;AWSAccessKeyId=AKLT9NSy7kh8TIS1UzNqLRY2&amp;Signature=y1QQjcgZpbvcTODSiHS1g%2FTz2RQ%3D&quot;}*auto_ai_ai_*1740541440457_1.149_a26fa0be7ad9-slide-8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09fe7263-66fe-48ca-a935-b1ae659234e8.jpg?Expires=1772077447&amp;AWSAccessKeyId=AKLT9NSy7kh8TIS1UzNqLRY2&amp;Signature=oHsm92EbezPx%2B%2FwM33wDnz3G6m0%3D&quot;}*auto_ai_ai_*1740541440457_1.149_a26fa0be7ad9-slide-8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44f8e319-798f-4050-b8b2-9c183ac54bda.jpg?Expires=1772077448&amp;AWSAccessKeyId=AKLT9NSy7kh8TIS1UzNqLRY2&amp;Signature=R2FUyUNP9stEkiB4bybLkhnykcg%3D&quot;}*auto_ai_ai_*1740541440457_1.149_a26fa0be7ad9-slide-8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273c051c-f51c-4cb1-9221-84be7333183a.jpg?Expires=1772077450&amp;AWSAccessKeyId=AKLT9NSy7kh8TIS1UzNqLRY2&amp;Signature=sw7vxDKYAzmqTs2JO3gwf0GkAPM%3D&quot;}*auto_ai_ai_*1740541440457_1.149_a26fa0be7ad9-slide-8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18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9bf0934e-03a5-4e53-a8c7-a55dab525485.jpg?Expires=1772077447&amp;AWSAccessKeyId=AKLT9NSy7kh8TIS1UzNqLRY2&amp;Signature=lBmzSLuyjfGfhKqye3TOStYaZjA%3D&quot;}*auto_ai_ai_*1740541440457_1.149_a26fa0be7ad9-slide-9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4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08ba91c-0bf1-4bf2-a71a-1274291bd2ea.jpg?Expires=1772077447&amp;AWSAccessKeyId=AKLT9NSy7kh8TIS1UzNqLRY2&amp;Signature=dNyZQgtzd%2FzBkohsuKHgBVs7tps%3D&quot;}*auto_ai_ai_*1740541440457_1.149_a26fa0be7ad9-slide-1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1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8002648&quot;}*auto_galley_ai_*1740541440457_1.149_a26fa0be7ad9-slide-12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902372364&quot;}*auto_galley_ai_*1740541440457_1.149_a26fa0be7ad9-slide-12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56286002&quot;}*auto_galley_ai_*1740541440457_1.149_a26fa0be7ad9-slide-12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48622012&quot;}*auto_galley_ai_*1740541440457_1.149_a26fa0be7ad9-slide-13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87273801&quot;}*auto_galley_ai_*1740541440457_1.149_a26fa0be7ad9-slide-14"/>
</p:tagLst>
</file>

<file path=ppt/tags/tag2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2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6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8aa9a3b2-ff8b-4f5b-940a-b77bb3c5243b.jpg?Expires=1772077448&amp;AWSAccessKeyId=AKLT9NSy7kh8TIS1UzNqLRY2&amp;Signature=0WV4wFGA66jeYqdiWUPxnPHxozQ%3D&quot;}*auto_ai_ai_*1740541440457_1.149_a26fa0be7ad9-slide-15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06b1cd47-d07a-461d-a9bf-24cf18b8b38e.jpg?Expires=1772077449&amp;AWSAccessKeyId=AKLT9NSy7kh8TIS1UzNqLRY2&amp;Signature=MWeCV%2BH3p0Hqx9e5ZDi9AaRxdu8%3D&quot;}*auto_ai_ai_*1740541440457_1.149_a26fa0be7ad9-slide-15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7570a960-f61e-4e94-a9b8-4892e753add9.jpg?Expires=1772077449&amp;AWSAccessKeyId=AKLT9NSy7kh8TIS1UzNqLRY2&amp;Signature=jhDju0bZV09O2nnxu1kRNynHPvk%3D&quot;}*auto_ai_ai_*1740541440457_1.149_a26fa0be7ad9-slide-15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8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676034984&quot;}*auto_galley_ai_*1740541440457_1.149_a26fa0be7ad9-slide-17"/>
</p:tagLst>
</file>

<file path=ppt/tags/tag28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502911207&quot;}*auto_galley_ai_*1740541440457_1.149_a26fa0be7ad9-slide-18"/>
</p:tagLst>
</file>

<file path=ppt/tags/tag304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0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6e604eb-b61e-45de-af9e-731fff3b1d04.jpg?Expires=1772077454&amp;AWSAccessKeyId=AKLT9NSy7kh8TIS1UzNqLRY2&amp;Signature=V1O5I%2BOarv%2BG8EftREBq2eN99Uk%3D&quot;}*auto_ai_ai_*1740541440457_1.149_a26fa0be7ad9-slide-19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317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1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2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SUBTYPE" val="d"/>
  <p:tag name="KSO_WM_UNIT_TYPE" val="l_h_i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9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4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4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4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92098613&quot;}*auto_galley_ai_*1740541440457_1.149_a26fa0be7ad9-slide-2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759314726&quot;}*auto_galley_ai_*1740541440457_1.149_a26fa0be7ad9-slide-22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82704728&quot;}*auto_galley_ai_*1740541440457_1.149_a26fa0be7ad9-slide-22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1.xml><?xml version="1.0" encoding="utf-8"?>
<p:tagLst xmlns:p="http://schemas.openxmlformats.org/presentationml/2006/main">
  <p:tag name="KSO_WM_FIGMA_LIMIT" val=""/>
  <p:tag name="KSO_WM_FIGMA_SLIDE_GROUP" val="53"/>
  <p:tag name="KSO_WM_SLIDE_TYPE" val="text"/>
  <p:tag name="KSO_WM_TEMPLATE_SUBCATEGORY" val="29"/>
</p:tagLst>
</file>

<file path=ppt/tags/tag36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SUBTYPE" val="d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77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37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381.xml><?xml version="1.0" encoding="utf-8"?>
<p:tagLst xmlns:p="http://schemas.openxmlformats.org/presentationml/2006/main">
  <p:tag name="KSO_WM_PRESENTATION_SOURCE" val="WPPAIGeneratePPT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8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8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1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2373</Words>
  <Application>WPS 演示</Application>
  <PresentationFormat>宽屏</PresentationFormat>
  <Paragraphs>308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2025-02-26T03:45:33Z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45B71291B9BE45C78861A3E16D8840B7_13</vt:lpwstr>
  </property>
  <property fmtid="{D5CDD505-2E9C-101B-9397-08002B2CF9AE}" pid="3" name="KSOProductBuildVer">
    <vt:lpwstr>2052-12.1.0.20305</vt:lpwstr>
  </property>
</Properties>
</file>