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34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01.xml"/><Relationship Id="rId16" Type="http://schemas.openxmlformats.org/officeDocument/2006/relationships/image" Target="../media/image6.png"/><Relationship Id="rId15" Type="http://schemas.openxmlformats.org/officeDocument/2006/relationships/image" Target="../media/image12.jpeg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tags" Target="../tags/tag18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tags" Target="../tags/tag20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image" Target="../media/image6.png"/><Relationship Id="rId7" Type="http://schemas.openxmlformats.org/officeDocument/2006/relationships/image" Target="../media/image14.jpeg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image" Target="C:/Users/mingsheng111035/AppData/Local/Temp/figmazip/slide_95b75df0a0c33917\datas\&#35013;&#39280;-12001&amp;72228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27.xml"/><Relationship Id="rId21" Type="http://schemas.openxmlformats.org/officeDocument/2006/relationships/tags" Target="../tags/tag226.xml"/><Relationship Id="rId20" Type="http://schemas.openxmlformats.org/officeDocument/2006/relationships/tags" Target="../tags/tag225.xml"/><Relationship Id="rId2" Type="http://schemas.openxmlformats.org/officeDocument/2006/relationships/tags" Target="../tags/tag213.xml"/><Relationship Id="rId19" Type="http://schemas.openxmlformats.org/officeDocument/2006/relationships/tags" Target="../tags/tag224.xml"/><Relationship Id="rId18" Type="http://schemas.openxmlformats.org/officeDocument/2006/relationships/tags" Target="../tags/tag223.xml"/><Relationship Id="rId17" Type="http://schemas.openxmlformats.org/officeDocument/2006/relationships/tags" Target="../tags/tag222.xml"/><Relationship Id="rId16" Type="http://schemas.openxmlformats.org/officeDocument/2006/relationships/image" Target="../media/image16.jpeg"/><Relationship Id="rId15" Type="http://schemas.openxmlformats.org/officeDocument/2006/relationships/tags" Target="../tags/tag221.xml"/><Relationship Id="rId14" Type="http://schemas.openxmlformats.org/officeDocument/2006/relationships/tags" Target="../tags/tag220.xml"/><Relationship Id="rId13" Type="http://schemas.openxmlformats.org/officeDocument/2006/relationships/tags" Target="../tags/tag219.xml"/><Relationship Id="rId12" Type="http://schemas.openxmlformats.org/officeDocument/2006/relationships/tags" Target="../tags/tag218.xml"/><Relationship Id="rId11" Type="http://schemas.openxmlformats.org/officeDocument/2006/relationships/image" Target="../media/image15.jpeg"/><Relationship Id="rId10" Type="http://schemas.openxmlformats.org/officeDocument/2006/relationships/tags" Target="../tags/tag217.xml"/><Relationship Id="rId1" Type="http://schemas.openxmlformats.org/officeDocument/2006/relationships/tags" Target="../tags/tag21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image" Target="C:/Users/mingsheng111035/AppData/Local/Temp/figmazip/slide_71178fc9dee83c5d\datas\&#35013;&#39280;-12001&amp;135025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1" Type="http://schemas.openxmlformats.org/officeDocument/2006/relationships/slideLayout" Target="../slideLayouts/slideLayout17.xml"/><Relationship Id="rId30" Type="http://schemas.openxmlformats.org/officeDocument/2006/relationships/tags" Target="../tags/tag251.xml"/><Relationship Id="rId3" Type="http://schemas.openxmlformats.org/officeDocument/2006/relationships/image" Target="C:/Users/mingsheng111035/AppData/Local/Temp/figmazip/slide_71178fc9dee83c5d\datas\&#27675;&#22260;&#22270;-12001&amp;134894.png" TargetMode="External"/><Relationship Id="rId29" Type="http://schemas.openxmlformats.org/officeDocument/2006/relationships/tags" Target="../tags/tag250.xml"/><Relationship Id="rId28" Type="http://schemas.openxmlformats.org/officeDocument/2006/relationships/tags" Target="../tags/tag249.xml"/><Relationship Id="rId27" Type="http://schemas.openxmlformats.org/officeDocument/2006/relationships/tags" Target="../tags/tag248.xml"/><Relationship Id="rId26" Type="http://schemas.openxmlformats.org/officeDocument/2006/relationships/tags" Target="../tags/tag247.xml"/><Relationship Id="rId25" Type="http://schemas.openxmlformats.org/officeDocument/2006/relationships/tags" Target="../tags/tag246.xml"/><Relationship Id="rId24" Type="http://schemas.openxmlformats.org/officeDocument/2006/relationships/tags" Target="../tags/tag245.xml"/><Relationship Id="rId23" Type="http://schemas.openxmlformats.org/officeDocument/2006/relationships/image" Target="../media/image21.jpeg"/><Relationship Id="rId22" Type="http://schemas.openxmlformats.org/officeDocument/2006/relationships/tags" Target="../tags/tag244.xml"/><Relationship Id="rId21" Type="http://schemas.openxmlformats.org/officeDocument/2006/relationships/tags" Target="../tags/tag243.xml"/><Relationship Id="rId20" Type="http://schemas.openxmlformats.org/officeDocument/2006/relationships/tags" Target="../tags/tag242.xml"/><Relationship Id="rId2" Type="http://schemas.openxmlformats.org/officeDocument/2006/relationships/image" Target="../media/image17.png"/><Relationship Id="rId19" Type="http://schemas.openxmlformats.org/officeDocument/2006/relationships/image" Target="../media/image20.jpeg"/><Relationship Id="rId18" Type="http://schemas.openxmlformats.org/officeDocument/2006/relationships/tags" Target="../tags/tag241.xml"/><Relationship Id="rId17" Type="http://schemas.openxmlformats.org/officeDocument/2006/relationships/tags" Target="../tags/tag240.xml"/><Relationship Id="rId16" Type="http://schemas.openxmlformats.org/officeDocument/2006/relationships/tags" Target="../tags/tag239.xml"/><Relationship Id="rId15" Type="http://schemas.openxmlformats.org/officeDocument/2006/relationships/image" Target="../media/image19.jpeg"/><Relationship Id="rId14" Type="http://schemas.openxmlformats.org/officeDocument/2006/relationships/tags" Target="../tags/tag238.xml"/><Relationship Id="rId13" Type="http://schemas.openxmlformats.org/officeDocument/2006/relationships/tags" Target="../tags/tag237.xml"/><Relationship Id="rId12" Type="http://schemas.openxmlformats.org/officeDocument/2006/relationships/image" Target="../media/image6.png"/><Relationship Id="rId11" Type="http://schemas.openxmlformats.org/officeDocument/2006/relationships/image" Target="../media/image18.jpeg"/><Relationship Id="rId10" Type="http://schemas.openxmlformats.org/officeDocument/2006/relationships/tags" Target="../tags/tag236.xml"/><Relationship Id="rId1" Type="http://schemas.openxmlformats.org/officeDocument/2006/relationships/tags" Target="../tags/tag23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image" Target="C:/Users/mingsheng111035/AppData/Local/Temp/figmazip/slide_45a6742b2fa7b83c\datas\&#35013;&#39280;-12001&amp;311872.png" TargetMode="External"/><Relationship Id="rId6" Type="http://schemas.openxmlformats.org/officeDocument/2006/relationships/image" Target="../media/image22.png"/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image" Target="C:/Users/mingsheng111035/AppData/Local/Temp/figmazip/slide_45a6742b2fa7b83c\datas\&#27675;&#22260;&#22270;-12001&amp;311844.png" TargetMode="External"/><Relationship Id="rId2" Type="http://schemas.openxmlformats.org/officeDocument/2006/relationships/image" Target="../media/image17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62.xml"/><Relationship Id="rId16" Type="http://schemas.openxmlformats.org/officeDocument/2006/relationships/tags" Target="../tags/tag261.xml"/><Relationship Id="rId15" Type="http://schemas.openxmlformats.org/officeDocument/2006/relationships/tags" Target="../tags/tag260.xml"/><Relationship Id="rId14" Type="http://schemas.openxmlformats.org/officeDocument/2006/relationships/tags" Target="../tags/tag259.xml"/><Relationship Id="rId13" Type="http://schemas.openxmlformats.org/officeDocument/2006/relationships/tags" Target="../tags/tag258.xml"/><Relationship Id="rId12" Type="http://schemas.openxmlformats.org/officeDocument/2006/relationships/tags" Target="../tags/tag257.xml"/><Relationship Id="rId11" Type="http://schemas.openxmlformats.org/officeDocument/2006/relationships/image" Target="../media/image6.png"/><Relationship Id="rId10" Type="http://schemas.openxmlformats.org/officeDocument/2006/relationships/image" Target="../media/image23.jpeg"/><Relationship Id="rId1" Type="http://schemas.openxmlformats.org/officeDocument/2006/relationships/tags" Target="../tags/tag25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78.xml"/><Relationship Id="rId17" Type="http://schemas.openxmlformats.org/officeDocument/2006/relationships/image" Target="../media/image6.png"/><Relationship Id="rId16" Type="http://schemas.openxmlformats.org/officeDocument/2006/relationships/image" Target="../media/image24.jpeg"/><Relationship Id="rId15" Type="http://schemas.openxmlformats.org/officeDocument/2006/relationships/tags" Target="../tags/tag277.xml"/><Relationship Id="rId14" Type="http://schemas.openxmlformats.org/officeDocument/2006/relationships/tags" Target="../tags/tag276.xml"/><Relationship Id="rId13" Type="http://schemas.openxmlformats.org/officeDocument/2006/relationships/tags" Target="../tags/tag275.xml"/><Relationship Id="rId12" Type="http://schemas.openxmlformats.org/officeDocument/2006/relationships/tags" Target="../tags/tag274.xml"/><Relationship Id="rId11" Type="http://schemas.openxmlformats.org/officeDocument/2006/relationships/tags" Target="../tags/tag273.xml"/><Relationship Id="rId10" Type="http://schemas.openxmlformats.org/officeDocument/2006/relationships/tags" Target="../tags/tag272.xml"/><Relationship Id="rId1" Type="http://schemas.openxmlformats.org/officeDocument/2006/relationships/tags" Target="../tags/tag26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image" Target="C:/Users/mingsheng111035/AppData/Local/Temp/figmazip/slide_9a97d4e3e76b99c0\datas\&#27675;&#22260;&#22270;-12001&amp;188842.png" TargetMode="External"/><Relationship Id="rId20" Type="http://schemas.openxmlformats.org/officeDocument/2006/relationships/slideLayout" Target="../slideLayouts/slideLayout17.xml"/><Relationship Id="rId2" Type="http://schemas.openxmlformats.org/officeDocument/2006/relationships/image" Target="../media/image25.png"/><Relationship Id="rId19" Type="http://schemas.openxmlformats.org/officeDocument/2006/relationships/tags" Target="../tags/tag292.xml"/><Relationship Id="rId18" Type="http://schemas.openxmlformats.org/officeDocument/2006/relationships/tags" Target="../tags/tag291.xml"/><Relationship Id="rId17" Type="http://schemas.openxmlformats.org/officeDocument/2006/relationships/tags" Target="../tags/tag290.xml"/><Relationship Id="rId16" Type="http://schemas.openxmlformats.org/officeDocument/2006/relationships/image" Target="../media/image27.jpeg"/><Relationship Id="rId15" Type="http://schemas.openxmlformats.org/officeDocument/2006/relationships/tags" Target="../tags/tag289.xml"/><Relationship Id="rId14" Type="http://schemas.openxmlformats.org/officeDocument/2006/relationships/tags" Target="../tags/tag288.xml"/><Relationship Id="rId13" Type="http://schemas.openxmlformats.org/officeDocument/2006/relationships/image" Target="../media/image6.png"/><Relationship Id="rId12" Type="http://schemas.openxmlformats.org/officeDocument/2006/relationships/image" Target="../media/image26.jpeg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tags" Target="../tags/tag27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tags" Target="../tags/tag29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02.xml"/><Relationship Id="rId8" Type="http://schemas.openxmlformats.org/officeDocument/2006/relationships/tags" Target="../tags/tag301.xml"/><Relationship Id="rId7" Type="http://schemas.openxmlformats.org/officeDocument/2006/relationships/tags" Target="../tags/tag300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image" Target="../media/image6.png"/><Relationship Id="rId3" Type="http://schemas.openxmlformats.org/officeDocument/2006/relationships/image" Target="../media/image28.jpeg"/><Relationship Id="rId2" Type="http://schemas.openxmlformats.org/officeDocument/2006/relationships/tags" Target="../tags/tag297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311.xml"/><Relationship Id="rId17" Type="http://schemas.openxmlformats.org/officeDocument/2006/relationships/tags" Target="../tags/tag310.xml"/><Relationship Id="rId16" Type="http://schemas.openxmlformats.org/officeDocument/2006/relationships/tags" Target="../tags/tag309.xml"/><Relationship Id="rId15" Type="http://schemas.openxmlformats.org/officeDocument/2006/relationships/tags" Target="../tags/tag308.xml"/><Relationship Id="rId14" Type="http://schemas.openxmlformats.org/officeDocument/2006/relationships/tags" Target="../tags/tag307.xml"/><Relationship Id="rId13" Type="http://schemas.openxmlformats.org/officeDocument/2006/relationships/tags" Target="../tags/tag306.xml"/><Relationship Id="rId12" Type="http://schemas.openxmlformats.org/officeDocument/2006/relationships/tags" Target="../tags/tag305.xml"/><Relationship Id="rId11" Type="http://schemas.openxmlformats.org/officeDocument/2006/relationships/tags" Target="../tags/tag304.xml"/><Relationship Id="rId10" Type="http://schemas.openxmlformats.org/officeDocument/2006/relationships/tags" Target="../tags/tag303.xml"/><Relationship Id="rId1" Type="http://schemas.openxmlformats.org/officeDocument/2006/relationships/tags" Target="../tags/tag29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tags" Target="../tags/tag316.xml"/><Relationship Id="rId7" Type="http://schemas.openxmlformats.org/officeDocument/2006/relationships/image" Target="../media/image30.jpeg"/><Relationship Id="rId6" Type="http://schemas.openxmlformats.org/officeDocument/2006/relationships/tags" Target="../tags/tag315.xml"/><Relationship Id="rId5" Type="http://schemas.openxmlformats.org/officeDocument/2006/relationships/image" Target="../media/image6.png"/><Relationship Id="rId4" Type="http://schemas.openxmlformats.org/officeDocument/2006/relationships/image" Target="../media/image29.jpeg"/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20.xml"/><Relationship Id="rId11" Type="http://schemas.openxmlformats.org/officeDocument/2006/relationships/tags" Target="../tags/tag319.xml"/><Relationship Id="rId10" Type="http://schemas.openxmlformats.org/officeDocument/2006/relationships/tags" Target="../tags/tag318.xml"/><Relationship Id="rId1" Type="http://schemas.openxmlformats.org/officeDocument/2006/relationships/tags" Target="../tags/tag31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image" Target="../media/image6.png"/><Relationship Id="rId7" Type="http://schemas.openxmlformats.org/officeDocument/2006/relationships/image" Target="../media/image31.jpeg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37.xml"/><Relationship Id="rId20" Type="http://schemas.openxmlformats.org/officeDocument/2006/relationships/tags" Target="../tags/tag336.xml"/><Relationship Id="rId2" Type="http://schemas.openxmlformats.org/officeDocument/2006/relationships/tags" Target="../tags/tag322.xml"/><Relationship Id="rId19" Type="http://schemas.openxmlformats.org/officeDocument/2006/relationships/tags" Target="../tags/tag335.xml"/><Relationship Id="rId18" Type="http://schemas.openxmlformats.org/officeDocument/2006/relationships/tags" Target="../tags/tag334.xml"/><Relationship Id="rId17" Type="http://schemas.openxmlformats.org/officeDocument/2006/relationships/tags" Target="../tags/tag333.xml"/><Relationship Id="rId16" Type="http://schemas.openxmlformats.org/officeDocument/2006/relationships/image" Target="../media/image33.jpeg"/><Relationship Id="rId15" Type="http://schemas.openxmlformats.org/officeDocument/2006/relationships/tags" Target="../tags/tag332.xml"/><Relationship Id="rId14" Type="http://schemas.openxmlformats.org/officeDocument/2006/relationships/tags" Target="../tags/tag331.xml"/><Relationship Id="rId13" Type="http://schemas.openxmlformats.org/officeDocument/2006/relationships/tags" Target="../tags/tag330.xml"/><Relationship Id="rId12" Type="http://schemas.openxmlformats.org/officeDocument/2006/relationships/tags" Target="../tags/tag329.xml"/><Relationship Id="rId11" Type="http://schemas.openxmlformats.org/officeDocument/2006/relationships/image" Target="../media/image32.jpeg"/><Relationship Id="rId10" Type="http://schemas.openxmlformats.org/officeDocument/2006/relationships/tags" Target="../tags/tag328.xml"/><Relationship Id="rId1" Type="http://schemas.openxmlformats.org/officeDocument/2006/relationships/tags" Target="../tags/tag32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" Type="http://schemas.openxmlformats.org/officeDocument/2006/relationships/tags" Target="../tags/tag33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image" Target="C:/Users/mingsheng111035/AppData/Local/Temp/figmazip/slide_72d14fe9c79ef953\datas\&#35013;&#39280;-12001&amp;333339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26.xml"/><Relationship Id="rId17" Type="http://schemas.openxmlformats.org/officeDocument/2006/relationships/image" Target="../media/image6.png"/><Relationship Id="rId16" Type="http://schemas.openxmlformats.org/officeDocument/2006/relationships/image" Target="../media/image5.jpeg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image" Target="C:/Users/mingsheng111035/AppData/Local/Temp/figmazip/slide_bd8aa485b68ffb4c\datas\&#35013;&#39280;-12001&amp;106035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39.xml"/><Relationship Id="rId17" Type="http://schemas.openxmlformats.org/officeDocument/2006/relationships/tags" Target="../tags/tag138.xml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image" Target="../media/image8.jpeg"/><Relationship Id="rId13" Type="http://schemas.openxmlformats.org/officeDocument/2006/relationships/tags" Target="../tags/tag135.xml"/><Relationship Id="rId12" Type="http://schemas.openxmlformats.org/officeDocument/2006/relationships/image" Target="../media/image6.png"/><Relationship Id="rId11" Type="http://schemas.openxmlformats.org/officeDocument/2006/relationships/image" Target="../media/image7.jpeg"/><Relationship Id="rId10" Type="http://schemas.openxmlformats.org/officeDocument/2006/relationships/tags" Target="../tags/tag134.xml"/><Relationship Id="rId1" Type="http://schemas.openxmlformats.org/officeDocument/2006/relationships/tags" Target="../tags/tag12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image" Target="../media/image6.png"/><Relationship Id="rId7" Type="http://schemas.openxmlformats.org/officeDocument/2006/relationships/image" Target="../media/image9.jpeg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image" Target="C:/Users/mingsheng111035/AppData/Local/Temp/figmazip/slide_8f699d38124ff1ad\datas\&#35013;&#39280;-12001&amp;553367.png" TargetMode="External"/><Relationship Id="rId3" Type="http://schemas.openxmlformats.org/officeDocument/2006/relationships/image" Target="../media/image2.png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56.xml"/><Relationship Id="rId20" Type="http://schemas.openxmlformats.org/officeDocument/2006/relationships/tags" Target="../tags/tag155.xml"/><Relationship Id="rId2" Type="http://schemas.openxmlformats.org/officeDocument/2006/relationships/tags" Target="../tags/tag141.xml"/><Relationship Id="rId19" Type="http://schemas.openxmlformats.org/officeDocument/2006/relationships/tags" Target="../tags/tag154.xml"/><Relationship Id="rId18" Type="http://schemas.openxmlformats.org/officeDocument/2006/relationships/tags" Target="../tags/tag153.xml"/><Relationship Id="rId17" Type="http://schemas.openxmlformats.org/officeDocument/2006/relationships/tags" Target="../tags/tag152.xml"/><Relationship Id="rId16" Type="http://schemas.openxmlformats.org/officeDocument/2006/relationships/tags" Target="../tags/tag151.xml"/><Relationship Id="rId15" Type="http://schemas.openxmlformats.org/officeDocument/2006/relationships/tags" Target="../tags/tag150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4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74.xml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6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186.xml"/><Relationship Id="rId13" Type="http://schemas.openxmlformats.org/officeDocument/2006/relationships/image" Target="../media/image6.png"/><Relationship Id="rId12" Type="http://schemas.openxmlformats.org/officeDocument/2006/relationships/image" Target="../media/image11.jpeg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tags" Target="../tags/tag1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体位照护技术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侧卧位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10972800" cy="2082800"/>
            <a:chOff x="960" y="2880"/>
            <a:chExt cx="17280" cy="3280"/>
          </a:xfrm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44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减轻压力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44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侧卧位有助于减轻身体特定部位的压力，预防褥疮，尤其适用于长时间卧床的患者。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680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28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改善呼吸功能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28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对于呼吸功能受限的患者，侧卧位可以改善肺部通气，减少呼吸困难。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>
              <a:off x="1264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12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促进消化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12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侧卧位有助于胃肠道的自然排空，对于消化不良或术后患者，可以促进消化系统的恢复。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 descr="C:/Users/mingsheng111035/AppData/Roaming/Kingsoft/office6/wppai/generateppt/a0f354d1-481c-4545-a280-295b81f4d4e5.jpga0f354d1-481c-4545-a280-295b81f4d4e5"/>
          <p:cNvPicPr preferRelativeResize="0"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24" r="124"/>
          <a:stretch>
            <a:fillRect/>
          </a:stretch>
        </p:blipFill>
        <p:spPr>
          <a:xfrm>
            <a:off x="609603" y="4063996"/>
            <a:ext cx="10972800" cy="2184400"/>
          </a:xfrm>
          <a:custGeom>
            <a:avLst/>
            <a:gdLst>
              <a:gd name="connisteX0" fmla="*/ 0 w 10972800"/>
              <a:gd name="connsiteY0" fmla="*/ 304796 h 2184401"/>
              <a:gd name="connisteX1" fmla="*/ 304796 w 10972800"/>
              <a:gd name="connsiteY1" fmla="*/ 0 h 2184401"/>
              <a:gd name="connisteX2" fmla="*/ 10668003 w 10972800"/>
              <a:gd name="connsiteY2" fmla="*/ 0 h 2184401"/>
              <a:gd name="connisteX3" fmla="*/ 10972800 w 10972800"/>
              <a:gd name="connsiteY3" fmla="*/ 304796 h 2184401"/>
              <a:gd name="connisteX4" fmla="*/ 10972800 w 10972800"/>
              <a:gd name="connsiteY4" fmla="*/ 1879604 h 2184401"/>
              <a:gd name="connisteX5" fmla="*/ 10668003 w 10972800"/>
              <a:gd name="connsiteY5" fmla="*/ 2184401 h 2184401"/>
              <a:gd name="connisteX6" fmla="*/ 304796 w 10972800"/>
              <a:gd name="connsiteY6" fmla="*/ 2184401 h 2184401"/>
              <a:gd name="connisteX7" fmla="*/ 0 w 10972800"/>
              <a:gd name="connsiteY7" fmla="*/ 1879604 h 2184401"/>
              <a:gd name="connisteX8" fmla="*/ 0 w 10972800"/>
              <a:gd name="connsiteY8" fmla="*/ 304796 h 21844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184401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879604"/>
                </a:lnTo>
                <a:cubicBezTo>
                  <a:pt x="10972800" y="2047936"/>
                  <a:pt x="10836335" y="2184401"/>
                  <a:pt x="10668003" y="2184401"/>
                </a:cubicBezTo>
                <a:lnTo>
                  <a:pt x="304797" y="2184401"/>
                </a:lnTo>
                <a:cubicBezTo>
                  <a:pt x="136465" y="2184401"/>
                  <a:pt x="0" y="2047936"/>
                  <a:pt x="0" y="1879604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cfa99415-24e9-49d0-8178-7696e5925a60.jpgcfa99415-24e9-49d0-8178-7696e5925a60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51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304796 h 3505196"/>
              <a:gd name="connisteX1" fmla="*/ 304796 w 10972800"/>
              <a:gd name="connsiteY1" fmla="*/ 0 h 3505196"/>
              <a:gd name="connisteX2" fmla="*/ 10668003 w 10972800"/>
              <a:gd name="connsiteY2" fmla="*/ 0 h 3505196"/>
              <a:gd name="connisteX3" fmla="*/ 10972800 w 10972800"/>
              <a:gd name="connsiteY3" fmla="*/ 304796 h 3505196"/>
              <a:gd name="connisteX4" fmla="*/ 10972800 w 10972800"/>
              <a:gd name="connsiteY4" fmla="*/ 3200400 h 3505196"/>
              <a:gd name="connisteX5" fmla="*/ 10668003 w 10972800"/>
              <a:gd name="connsiteY5" fmla="*/ 3505196 h 3505196"/>
              <a:gd name="connisteX6" fmla="*/ 304796 w 10972800"/>
              <a:gd name="connsiteY6" fmla="*/ 3505196 h 3505196"/>
              <a:gd name="connisteX7" fmla="*/ 0 w 10972800"/>
              <a:gd name="connsiteY7" fmla="*/ 3200400 h 3505196"/>
              <a:gd name="connisteX8" fmla="*/ 0 w 10972800"/>
              <a:gd name="connsiteY8" fmla="*/ 304796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200400"/>
                </a:lnTo>
                <a:cubicBezTo>
                  <a:pt x="10972800" y="3368741"/>
                  <a:pt x="10836335" y="3505197"/>
                  <a:pt x="10668003" y="3505197"/>
                </a:cubicBezTo>
                <a:lnTo>
                  <a:pt x="304797" y="3505197"/>
                </a:lnTo>
                <a:cubicBezTo>
                  <a:pt x="136465" y="3505197"/>
                  <a:pt x="0" y="3368741"/>
                  <a:pt x="0" y="32004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半坐卧位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48200" y="4749800"/>
            <a:ext cx="7010400" cy="1473200"/>
            <a:chOff x="7320" y="7480"/>
            <a:chExt cx="11040" cy="232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半坐卧位的定义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半坐卧位是一种体位照护技术，患者上半身抬高约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30-45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度，常用于术后恢复或呼吸困难患者。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半坐卧位的适用情况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适用于心脏手术后、呼吸系统疾病患者，有助于减轻心脏负担，改善呼吸功能。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端坐位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5b75df0a0c33917\datas\装饰-12001&amp;7222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801" cy="4419597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d7b25fe064687128770887da14517119.jpgd7b25fe064687128770887da14517119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3633" b="3721"/>
            <a:stretch>
              <a:fillRect/>
            </a:stretch>
          </p:blipFill>
          <p:spPr>
            <a:xfrm>
              <a:off x="96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ab8ffe22695af2ec573fe1880de3fac5.jpgab8ffe22695af2ec573fe1880de3fac5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6644" b="6891"/>
            <a:stretch>
              <a:fillRect/>
            </a:stretch>
          </p:blipFill>
          <p:spPr>
            <a:xfrm>
              <a:off x="688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688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端坐位的定义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端坐位是指患者上身直立，双腿自然下垂，脚平放地面的一种体位。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ec8bc627521807fccd1ae98ee4bafebb.jpgec8bc627521807fccd1ae98ee4bafebb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5133" b="2220"/>
            <a:stretch>
              <a:fillRect/>
            </a:stretch>
          </p:blipFill>
          <p:spPr>
            <a:xfrm>
              <a:off x="1280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280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端坐位的应用场景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736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端坐位常用于患者进食、阅读或进行某些医疗检查时，以减少呼吸困难。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端坐位的护理要点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328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护理人员需确保患者端坐位时身体稳定，避免滑倒，并注意观察患者面色和呼吸情况。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体位转换方式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71178fc9dee83c5d\datas\氛围图-12001&amp;13489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体位转换的定义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28" name="图片 27" descr="C:/Users/mingsheng111035/AppData/Local/Temp/figmazip/slide_71178fc9dee83c5d\datas\装饰-12001&amp;135025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29" name="任意多边形 28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0" name="组合 29"/>
          <p:cNvGrpSpPr/>
          <p:nvPr/>
        </p:nvGrpSpPr>
        <p:grpSpPr>
          <a:xfrm>
            <a:off x="609603" y="1828800"/>
            <a:ext cx="10972797" cy="4418965"/>
            <a:chOff x="960" y="2880"/>
            <a:chExt cx="17280" cy="6959"/>
          </a:xfrm>
        </p:grpSpPr>
        <p:sp>
          <p:nvSpPr>
            <p:cNvPr id="4" name="任意多边形 3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Roaming/Kingsoft/office6/wppai/generateppt/9ad97a8d-62a9-4359-bf7b-1c9138db6188.jpg9ad97a8d-62a9-4359-bf7b-1c9138db6188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44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9e4868f7-8006-4923-a8f1-5ae903383a80.jpg9e4868f7-8006-4923-a8f1-5ae903383a80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44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3840" y="36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体位转换的目的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972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Roaming/Kingsoft/office6/wppai/generateppt/bc05696a-2df4-4ef3-889c-1eaab507d16f.jpgbc05696a-2df4-4ef3-889c-1eaab507d16f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/>
            <a:stretch>
              <a:fillRect/>
            </a:stretch>
          </p:blipFill>
          <p:spPr>
            <a:xfrm>
              <a:off x="1020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20"/>
              </p:custDataLst>
            </p:nvPr>
          </p:nvSpPr>
          <p:spPr>
            <a:xfrm>
              <a:off x="3840" y="44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体位转换旨在预防患者压疮，改善血液循环，提高舒适度。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21"/>
              </p:custDataLst>
            </p:nvPr>
          </p:nvSpPr>
          <p:spPr>
            <a:xfrm>
              <a:off x="972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C:/Users/mingsheng111035/AppData/Roaming/Kingsoft/office6/wppai/generateppt/94c4bdb0-2d9c-464e-8fc6-334d03f3c18c.jpg94c4bdb0-2d9c-464e-8fc6-334d03f3c18c"/>
            <p:cNvPicPr preferRelativeResize="0"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>
            <a:xfrm>
              <a:off x="1020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3840" y="72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体位转换的频率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3840" y="80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根据患者状况和需要，定时进行体位转换，以减少并发症风险。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6"/>
              </p:custDataLst>
            </p:nvPr>
          </p:nvSpPr>
          <p:spPr>
            <a:xfrm>
              <a:off x="12600" y="36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体位转换的适用人群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7"/>
              </p:custDataLst>
            </p:nvPr>
          </p:nvSpPr>
          <p:spPr>
            <a:xfrm>
              <a:off x="12600" y="44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适用于长期卧床患者、手术后恢复期患者及需要特殊护理的人群。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8"/>
              </p:custDataLst>
            </p:nvPr>
          </p:nvSpPr>
          <p:spPr>
            <a:xfrm>
              <a:off x="12600" y="72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体位转换的注意事项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9"/>
              </p:custDataLst>
            </p:nvPr>
          </p:nvSpPr>
          <p:spPr>
            <a:xfrm>
              <a:off x="12600" y="80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进行体位转换时需注意患者安全，避免造成不必要的伤害或不适。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5a6742b2fa7b83c\datas\氛围图-12001&amp;31184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体位转换的重要性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45a6742b2fa7b83c\datas\装饰-12001&amp;31187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b4887e14f962bf0b80594f33fa932eba.jpgb4887e14f962bf0b80594f33fa932eba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3266" b="512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预防压疮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定期变换体位可减少特定部位的压力，有效预防长期卧床患者压疮的形成。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改善血液循环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体位转换有助于促进血液循环，减少静脉血栓的风险，对长期卧床患者尤为重要。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体位转换的步骤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评估患者状况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在进行体位转换前，评估患者的身体状况和需求，确保转换过程的安全性。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执行体位转换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由护理人员指导或协助患者，按照既定步骤和技巧，平稳地完成体位转换。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准备辅助工具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根据患者情况准备必要的辅助工具，如枕头、垫子、滑板等，以减少摩擦和压力。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监测患者反应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转换后密切观察患者的生命体征和舒适度，及时处理可能出现的不适或并发症。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mingsheng111035/AppData/Roaming/Kingsoft/office6/wppai/generateppt/2dc617bd8d6cdda848b443203b0118c7.jpg2dc617bd8d6cdda848b443203b0118c7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8594" r="16947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304796 h 5638803"/>
              <a:gd name="connisteX1" fmla="*/ 304796 w 4038603"/>
              <a:gd name="connsiteY1" fmla="*/ 0 h 5638803"/>
              <a:gd name="connisteX2" fmla="*/ 3733796 w 4038603"/>
              <a:gd name="connsiteY2" fmla="*/ 0 h 5638803"/>
              <a:gd name="connisteX3" fmla="*/ 4038603 w 4038603"/>
              <a:gd name="connsiteY3" fmla="*/ 304796 h 5638803"/>
              <a:gd name="connisteX4" fmla="*/ 4038603 w 4038603"/>
              <a:gd name="connsiteY4" fmla="*/ 5333996 h 5638803"/>
              <a:gd name="connisteX5" fmla="*/ 3733796 w 4038603"/>
              <a:gd name="connsiteY5" fmla="*/ 5638803 h 5638803"/>
              <a:gd name="connisteX6" fmla="*/ 304796 w 4038603"/>
              <a:gd name="connsiteY6" fmla="*/ 5638803 h 5638803"/>
              <a:gd name="connisteX7" fmla="*/ 0 w 4038603"/>
              <a:gd name="connsiteY7" fmla="*/ 5333996 h 5638803"/>
              <a:gd name="connisteX8" fmla="*/ 0 w 4038603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5333997"/>
                </a:lnTo>
                <a:cubicBezTo>
                  <a:pt x="4038603" y="5502338"/>
                  <a:pt x="3902138" y="5638803"/>
                  <a:pt x="3733797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9a97d4e3e76b99c0\datas\氛围图-12001&amp;18884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体位转换的注意事项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24384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30606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419600" y="1828800"/>
            <a:ext cx="7162800" cy="4418330"/>
            <a:chOff x="6960" y="2880"/>
            <a:chExt cx="11280" cy="6958"/>
          </a:xfrm>
        </p:grpSpPr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6960" y="2880"/>
              <a:ext cx="7281" cy="3359"/>
            </a:xfrm>
            <a:custGeom>
              <a:avLst/>
              <a:gdLst>
                <a:gd name="connisteX0" fmla="*/ 0 w 4622804"/>
                <a:gd name="connsiteY0" fmla="*/ 304796 h 2133596"/>
                <a:gd name="connisteX1" fmla="*/ 304796 w 4622804"/>
                <a:gd name="connsiteY1" fmla="*/ 0 h 2133596"/>
                <a:gd name="connisteX2" fmla="*/ 4622804 w 4622804"/>
                <a:gd name="connsiteY2" fmla="*/ 0 h 2133596"/>
                <a:gd name="connisteX3" fmla="*/ 4622804 w 4622804"/>
                <a:gd name="connsiteY3" fmla="*/ 2133596 h 2133596"/>
                <a:gd name="connisteX4" fmla="*/ 304796 w 4622804"/>
                <a:gd name="connsiteY4" fmla="*/ 2133596 h 2133596"/>
                <a:gd name="connisteX5" fmla="*/ 0 w 4622804"/>
                <a:gd name="connsiteY5" fmla="*/ 1828800 h 2133596"/>
                <a:gd name="connisteX6" fmla="*/ 0 w 4622804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622804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622804" y="0"/>
                  </a:lnTo>
                  <a:lnTo>
                    <a:pt x="4622804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7440" y="36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避免拖拽患者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7440" y="452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在进行体位转换时，应避免拖拽患者，以免造成不必要的皮肤摩擦和损伤。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0" name="图片 9" descr="C:/Users/mingsheng111035/AppData/Roaming/Kingsoft/office6/wppai/generateppt/08e610e0afaa2c30cf5c0c1e1e087deb.jpg08e610e0afaa2c30cf5c0c1e1e087deb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t="7983" b="8042"/>
            <a:stretch>
              <a:fillRect/>
            </a:stretch>
          </p:blipFill>
          <p:spPr>
            <a:xfrm>
              <a:off x="14240" y="2880"/>
              <a:ext cx="4000" cy="3359"/>
            </a:xfrm>
            <a:custGeom>
              <a:avLst/>
              <a:gdLst>
                <a:gd name="connisteX0" fmla="*/ 0 w 2540002"/>
                <a:gd name="connsiteY0" fmla="*/ 0 h 2133596"/>
                <a:gd name="connisteX1" fmla="*/ 2235195 w 2540002"/>
                <a:gd name="connsiteY1" fmla="*/ 0 h 2133596"/>
                <a:gd name="connisteX2" fmla="*/ 2540002 w 2540002"/>
                <a:gd name="connsiteY2" fmla="*/ 304796 h 2133596"/>
                <a:gd name="connisteX3" fmla="*/ 2540002 w 2540002"/>
                <a:gd name="connsiteY3" fmla="*/ 1828800 h 2133596"/>
                <a:gd name="connisteX4" fmla="*/ 2235195 w 2540002"/>
                <a:gd name="connsiteY4" fmla="*/ 2133596 h 2133596"/>
                <a:gd name="connisteX5" fmla="*/ 0 w 2540002"/>
                <a:gd name="connsiteY5" fmla="*/ 2133596 h 2133596"/>
                <a:gd name="connisteX6" fmla="*/ 0 w 2540002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828800"/>
                  </a:lnTo>
                  <a:cubicBezTo>
                    <a:pt x="2540002" y="1997141"/>
                    <a:pt x="2403537" y="2133597"/>
                    <a:pt x="2235196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4"/>
              </p:custDataLst>
            </p:nvPr>
          </p:nvSpPr>
          <p:spPr>
            <a:xfrm>
              <a:off x="6960" y="6480"/>
              <a:ext cx="7281" cy="3359"/>
            </a:xfrm>
            <a:custGeom>
              <a:avLst/>
              <a:gdLst>
                <a:gd name="connisteX0" fmla="*/ 0 w 4622804"/>
                <a:gd name="connsiteY0" fmla="*/ 304796 h 2133596"/>
                <a:gd name="connisteX1" fmla="*/ 304796 w 4622804"/>
                <a:gd name="connsiteY1" fmla="*/ 0 h 2133596"/>
                <a:gd name="connisteX2" fmla="*/ 4622804 w 4622804"/>
                <a:gd name="connsiteY2" fmla="*/ 0 h 2133596"/>
                <a:gd name="connisteX3" fmla="*/ 4622804 w 4622804"/>
                <a:gd name="connsiteY3" fmla="*/ 2133596 h 2133596"/>
                <a:gd name="connisteX4" fmla="*/ 304796 w 4622804"/>
                <a:gd name="connsiteY4" fmla="*/ 2133596 h 2133596"/>
                <a:gd name="connisteX5" fmla="*/ 0 w 4622804"/>
                <a:gd name="connsiteY5" fmla="*/ 1828800 h 2133596"/>
                <a:gd name="connisteX6" fmla="*/ 0 w 4622804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622804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622804" y="0"/>
                  </a:lnTo>
                  <a:lnTo>
                    <a:pt x="4622804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 descr="C:/Users/mingsheng111035/AppData/Roaming/Kingsoft/office6/wppai/generateppt/2c1fbca67b2c69a148af0072e5991d2f.jpg2c1fbca67b2c69a148af0072e5991d2f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17571" b="17571"/>
            <a:stretch>
              <a:fillRect/>
            </a:stretch>
          </p:blipFill>
          <p:spPr>
            <a:xfrm>
              <a:off x="14240" y="6480"/>
              <a:ext cx="4000" cy="3359"/>
            </a:xfrm>
            <a:custGeom>
              <a:avLst/>
              <a:gdLst>
                <a:gd name="connisteX0" fmla="*/ 0 w 2540002"/>
                <a:gd name="connsiteY0" fmla="*/ 0 h 2133596"/>
                <a:gd name="connisteX1" fmla="*/ 2235195 w 2540002"/>
                <a:gd name="connsiteY1" fmla="*/ 0 h 2133596"/>
                <a:gd name="connisteX2" fmla="*/ 2540002 w 2540002"/>
                <a:gd name="connsiteY2" fmla="*/ 304796 h 2133596"/>
                <a:gd name="connisteX3" fmla="*/ 2540002 w 2540002"/>
                <a:gd name="connsiteY3" fmla="*/ 1828800 h 2133596"/>
                <a:gd name="connisteX4" fmla="*/ 2235195 w 2540002"/>
                <a:gd name="connsiteY4" fmla="*/ 2133596 h 2133596"/>
                <a:gd name="connisteX5" fmla="*/ 0 w 2540002"/>
                <a:gd name="connsiteY5" fmla="*/ 2133596 h 2133596"/>
                <a:gd name="connisteX6" fmla="*/ 0 w 2540002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828800"/>
                  </a:lnTo>
                  <a:cubicBezTo>
                    <a:pt x="2540002" y="1997141"/>
                    <a:pt x="2403537" y="2133597"/>
                    <a:pt x="2235196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7440" y="72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保持患者舒适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440" y="812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确保在转换体位时，患者的身体得到妥善支撑，避免因体位变化导致的不适或疼痛。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体位照护注意事项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38d35122d6db84b8a9ea8bccdd4f3a4a.jpg38d35122d6db84b8a9ea8bccdd4f3a4a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4189" r="14189"/>
          <a:stretch>
            <a:fillRect/>
          </a:stretch>
        </p:blipFill>
        <p:spPr>
          <a:xfrm>
            <a:off x="609602" y="609603"/>
            <a:ext cx="4038600" cy="5638800"/>
          </a:xfrm>
          <a:custGeom>
            <a:avLst/>
            <a:gdLst>
              <a:gd name="connisteX0" fmla="*/ 0 w 4038603"/>
              <a:gd name="connsiteY0" fmla="*/ 304796 h 5638803"/>
              <a:gd name="connisteX1" fmla="*/ 304796 w 4038603"/>
              <a:gd name="connsiteY1" fmla="*/ 0 h 5638803"/>
              <a:gd name="connisteX2" fmla="*/ 3733796 w 4038603"/>
              <a:gd name="connsiteY2" fmla="*/ 0 h 5638803"/>
              <a:gd name="connisteX3" fmla="*/ 4038603 w 4038603"/>
              <a:gd name="connsiteY3" fmla="*/ 304796 h 5638803"/>
              <a:gd name="connisteX4" fmla="*/ 4038603 w 4038603"/>
              <a:gd name="connsiteY4" fmla="*/ 5333996 h 5638803"/>
              <a:gd name="connisteX5" fmla="*/ 3733796 w 4038603"/>
              <a:gd name="connsiteY5" fmla="*/ 5638803 h 5638803"/>
              <a:gd name="connisteX6" fmla="*/ 304796 w 4038603"/>
              <a:gd name="connsiteY6" fmla="*/ 5638803 h 5638803"/>
              <a:gd name="connisteX7" fmla="*/ 0 w 4038603"/>
              <a:gd name="connsiteY7" fmla="*/ 5333996 h 5638803"/>
              <a:gd name="connisteX8" fmla="*/ 0 w 4038603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5333997"/>
                </a:lnTo>
                <a:cubicBezTo>
                  <a:pt x="4038603" y="5502338"/>
                  <a:pt x="3902138" y="5638803"/>
                  <a:pt x="3733797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257800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照护员的态度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257800" y="2946400"/>
            <a:ext cx="6400800" cy="3302000"/>
            <a:chOff x="8280" y="4640"/>
            <a:chExt cx="10080" cy="5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828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8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852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保持耐心和同理心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852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照护员需耐心倾听患者需求，用同理心理解其感受，建立信任关系。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3620" y="46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852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维持积极的沟通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52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积极与患者沟通，确保其了解照护过程，减少焦虑，提高合作度。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362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1386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展现专业和尊重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386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在进行体位照护时，照护员应展现专业技能，同时尊重患者隐私和尊严。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86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适时的情绪支持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386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在照护过程中，适时提供情绪支持，帮助患者保持积极心态，促进康复。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体位的分类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常用体位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体位转换方式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体位照护注意事项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照护过程中的安全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2400300" y="2108200"/>
            <a:ext cx="9220200" cy="3860800"/>
            <a:chOff x="3780" y="3320"/>
            <a:chExt cx="14520" cy="6080"/>
          </a:xfrm>
        </p:grpSpPr>
        <p:pic>
          <p:nvPicPr>
            <p:cNvPr id="4" name="图片 3" descr="C:/Users/mingsheng111035/AppData/Roaming/Kingsoft/office6/wppai/generateppt/df8f5abe4bf4bd2e3d0e87331c862fe2.jpgdf8f5abe4bf4bd2e3d0e87331c862fe2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360" y="332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4f4288aae22300fa6b746911c9ef229c.jpg4f4288aae22300fa6b746911c9ef229c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13040" y="332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7560"/>
              <a:ext cx="6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避免患者跌倒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3800" y="8440"/>
              <a:ext cx="68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在移动或变换体位时，确保使用辅助工具，如滑板或床栏，防止患者因体位改变而跌倒。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1460" y="7560"/>
              <a:ext cx="6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防止压疮发生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1480" y="8440"/>
              <a:ext cx="68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定期检查受压部位，使用合适的支撑垫或床垫，确保患者体位舒适，减少压疮风险。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照护后的整理工作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e224b9004c228dbdde7f5d72c5d0d10d.jpge224b9004c228dbdde7f5d72c5d0d10d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8096" b="9743"/>
            <a:stretch>
              <a:fillRect/>
            </a:stretch>
          </p:blipFill>
          <p:spPr>
            <a:xfrm>
              <a:off x="1440" y="336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031997 h 2336804"/>
                <a:gd name="connisteX5" fmla="*/ 2540002 w 2844798"/>
                <a:gd name="connsiteY5" fmla="*/ 2336804 h 2336804"/>
                <a:gd name="connisteX6" fmla="*/ 304796 w 2844798"/>
                <a:gd name="connsiteY6" fmla="*/ 2336804 h 2336804"/>
                <a:gd name="connisteX7" fmla="*/ 0 w 2844798"/>
                <a:gd name="connsiteY7" fmla="*/ 2031997 h 2336804"/>
                <a:gd name="connisteX8" fmla="*/ 0 w 2844798"/>
                <a:gd name="connsiteY8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d9e398b10be0c0dc28ef6ad420895d6b.jpgd9e398b10be0c0dc28ef6ad420895d6b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8919" b="8919"/>
            <a:stretch>
              <a:fillRect/>
            </a:stretch>
          </p:blipFill>
          <p:spPr>
            <a:xfrm>
              <a:off x="7360" y="336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031997 h 2336804"/>
                <a:gd name="connisteX5" fmla="*/ 2540002 w 2844798"/>
                <a:gd name="connsiteY5" fmla="*/ 2336804 h 2336804"/>
                <a:gd name="connisteX6" fmla="*/ 304796 w 2844798"/>
                <a:gd name="connsiteY6" fmla="*/ 2336804 h 2336804"/>
                <a:gd name="connisteX7" fmla="*/ 0 w 2844798"/>
                <a:gd name="connsiteY7" fmla="*/ 2031997 h 2336804"/>
                <a:gd name="connisteX8" fmla="*/ 0 w 2844798"/>
                <a:gd name="connsiteY8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52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保持环境整洁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8400"/>
              <a:ext cx="45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照护结束后，确保患者周围环境干净、有序，减少感染风险。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4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2797534fdeaf87b6eed9f30f1ae73826.jpg2797534fdeaf87b6eed9f30f1ae73826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r="8716"/>
            <a:stretch>
              <a:fillRect/>
            </a:stretch>
          </p:blipFill>
          <p:spPr>
            <a:xfrm>
              <a:off x="13280" y="336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031997 h 2336804"/>
                <a:gd name="connisteX5" fmla="*/ 2540002 w 2844798"/>
                <a:gd name="connsiteY5" fmla="*/ 2336804 h 2336804"/>
                <a:gd name="connisteX6" fmla="*/ 304796 w 2844798"/>
                <a:gd name="connsiteY6" fmla="*/ 2336804 h 2336804"/>
                <a:gd name="connisteX7" fmla="*/ 0 w 2844798"/>
                <a:gd name="connsiteY7" fmla="*/ 2031997 h 2336804"/>
                <a:gd name="connisteX8" fmla="*/ 0 w 2844798"/>
                <a:gd name="connsiteY8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7360" y="752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检查患者舒适度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60" y="8400"/>
              <a:ext cx="45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确认患者体位舒适，无压疮风险，必要时调整枕头或支撑物。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13280" y="752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记录照护细节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280" y="8400"/>
              <a:ext cx="45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详细记录照护过程中的观察和操作，为后续照护提供参考。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体位的分类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自动体位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72d14fe9c79ef953\datas\装饰-12001&amp;33333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609600"/>
            <a:ext cx="7010400" cy="1727200"/>
            <a:chOff x="7320" y="960"/>
            <a:chExt cx="11040" cy="272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自主体位变换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患者根据自身舒适度，自行调整体位，如翻身、侧卧等，以减少压疮风险。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11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功能性体位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13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患者在护理人员指导下，采取有助于身体功能恢复的体位，如坐位训练。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149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预防性体位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1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为预防并发症，如呼吸困难，采取特定体位，如半坐卧位以改善呼吸。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" name="图片 13" descr="C:/Users/mingsheng111035/AppData/Roaming/Kingsoft/office6/wppai/generateppt/496aaf68-47fe-4d0c-be78-d23128a943f3.jpg496aaf68-47fe-4d0c-be78-d23128a943f3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197" r="1280"/>
          <a:stretch>
            <a:fillRect/>
          </a:stretch>
        </p:blipFill>
        <p:spPr>
          <a:xfrm>
            <a:off x="609603" y="2794004"/>
            <a:ext cx="10972800" cy="3454400"/>
          </a:xfrm>
          <a:custGeom>
            <a:avLst/>
            <a:gdLst>
              <a:gd name="connisteX0" fmla="*/ 0 w 10972800"/>
              <a:gd name="connsiteY0" fmla="*/ 304796 h 3454402"/>
              <a:gd name="connisteX1" fmla="*/ 304796 w 10972800"/>
              <a:gd name="connsiteY1" fmla="*/ 0 h 3454402"/>
              <a:gd name="connisteX2" fmla="*/ 10668003 w 10972800"/>
              <a:gd name="connsiteY2" fmla="*/ 0 h 3454402"/>
              <a:gd name="connisteX3" fmla="*/ 10972800 w 10972800"/>
              <a:gd name="connsiteY3" fmla="*/ 304796 h 3454402"/>
              <a:gd name="connisteX4" fmla="*/ 10972800 w 10972800"/>
              <a:gd name="connsiteY4" fmla="*/ 3149595 h 3454402"/>
              <a:gd name="connisteX5" fmla="*/ 10668003 w 10972800"/>
              <a:gd name="connsiteY5" fmla="*/ 3454402 h 3454402"/>
              <a:gd name="connisteX6" fmla="*/ 304796 w 10972800"/>
              <a:gd name="connsiteY6" fmla="*/ 3454402 h 3454402"/>
              <a:gd name="connisteX7" fmla="*/ 0 w 10972800"/>
              <a:gd name="connsiteY7" fmla="*/ 3149595 h 3454402"/>
              <a:gd name="connisteX8" fmla="*/ 0 w 10972800"/>
              <a:gd name="connsiteY8" fmla="*/ 304796 h 3454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544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149596"/>
                </a:lnTo>
                <a:cubicBezTo>
                  <a:pt x="10972800" y="3317937"/>
                  <a:pt x="10836335" y="3454402"/>
                  <a:pt x="10668003" y="3454402"/>
                </a:cubicBezTo>
                <a:lnTo>
                  <a:pt x="304797" y="3454402"/>
                </a:lnTo>
                <a:cubicBezTo>
                  <a:pt x="136465" y="3454402"/>
                  <a:pt x="0" y="3317937"/>
                  <a:pt x="0" y="31495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被动体位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bd8aa485b68ffb4c\datas\装饰-12001&amp;106035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9144002" cy="4419600"/>
            <a:chOff x="960" y="2880"/>
            <a:chExt cx="14400" cy="6960"/>
          </a:xfrm>
        </p:grpSpPr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600" cy="3240"/>
            </a:xfrm>
            <a:custGeom>
              <a:avLst/>
              <a:gdLst>
                <a:gd name="connisteX0" fmla="*/ 0 w 3556001"/>
                <a:gd name="connsiteY0" fmla="*/ 304796 h 2057400"/>
                <a:gd name="connisteX1" fmla="*/ 304796 w 3556001"/>
                <a:gd name="connsiteY1" fmla="*/ 0 h 2057400"/>
                <a:gd name="connisteX2" fmla="*/ 3556001 w 3556001"/>
                <a:gd name="connsiteY2" fmla="*/ 0 h 2057400"/>
                <a:gd name="connisteX3" fmla="*/ 3556001 w 3556001"/>
                <a:gd name="connsiteY3" fmla="*/ 2057400 h 2057400"/>
                <a:gd name="connisteX4" fmla="*/ 304796 w 3556001"/>
                <a:gd name="connsiteY4" fmla="*/ 2057400 h 2057400"/>
                <a:gd name="connisteX5" fmla="*/ 0 w 3556001"/>
                <a:gd name="connsiteY5" fmla="*/ 1752603 h 2057400"/>
                <a:gd name="connisteX6" fmla="*/ 0 w 3556001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556001" y="0"/>
                  </a:lnTo>
                  <a:lnTo>
                    <a:pt x="3556001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33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卧位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440" y="422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被动卧位指患者无法自主改变体位，需护理人员协助调整，如昏迷患者的侧卧位。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9" name="图片 8" descr="C:/Users/mingsheng111035/AppData/Roaming/Kingsoft/office6/wppai/generateppt/35713200-574f-456f-8bdb-b0b0de2316c5.jpg35713200-574f-456f-8bdb-b0b0de2316c5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r="1716"/>
            <a:stretch>
              <a:fillRect/>
            </a:stretch>
          </p:blipFill>
          <p:spPr>
            <a:xfrm>
              <a:off x="6560" y="2880"/>
              <a:ext cx="8799" cy="3240"/>
            </a:xfrm>
            <a:custGeom>
              <a:avLst/>
              <a:gdLst>
                <a:gd name="connisteX0" fmla="*/ 0 w 5587998"/>
                <a:gd name="connsiteY0" fmla="*/ 0 h 2057400"/>
                <a:gd name="connisteX1" fmla="*/ 5283202 w 5587998"/>
                <a:gd name="connsiteY1" fmla="*/ 0 h 2057400"/>
                <a:gd name="connisteX2" fmla="*/ 5587998 w 5587998"/>
                <a:gd name="connsiteY2" fmla="*/ 304796 h 2057400"/>
                <a:gd name="connisteX3" fmla="*/ 5587998 w 5587998"/>
                <a:gd name="connsiteY3" fmla="*/ 1752603 h 2057400"/>
                <a:gd name="connisteX4" fmla="*/ 5283202 w 5587998"/>
                <a:gd name="connsiteY4" fmla="*/ 2057400 h 2057400"/>
                <a:gd name="connisteX5" fmla="*/ 0 w 5587998"/>
                <a:gd name="connsiteY5" fmla="*/ 2057400 h 2057400"/>
                <a:gd name="connisteX6" fmla="*/ 0 w 5587998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0"/>
                  </a:moveTo>
                  <a:lnTo>
                    <a:pt x="5283202" y="0"/>
                  </a:lnTo>
                  <a:cubicBezTo>
                    <a:pt x="5451543" y="0"/>
                    <a:pt x="5587999" y="136465"/>
                    <a:pt x="5587999" y="304797"/>
                  </a:cubicBezTo>
                  <a:lnTo>
                    <a:pt x="5587999" y="1752603"/>
                  </a:lnTo>
                  <a:cubicBezTo>
                    <a:pt x="5587999" y="1920935"/>
                    <a:pt x="5451543" y="2057400"/>
                    <a:pt x="5283202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2" name="图片 11" descr="C:/Users/mingsheng111035/AppData/Roaming/Kingsoft/office6/wppai/generateppt/5ee887ca-8d0e-49f0-a254-3a35aecec927.jpg5ee887ca-8d0e-49f0-a254-3a35aecec927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r="1716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9760" y="6600"/>
              <a:ext cx="5600" cy="3240"/>
            </a:xfrm>
            <a:custGeom>
              <a:avLst/>
              <a:gdLst>
                <a:gd name="connisteX0" fmla="*/ 0 w 3556001"/>
                <a:gd name="connsiteY0" fmla="*/ 0 h 2057400"/>
                <a:gd name="connisteX1" fmla="*/ 3251204 w 3556001"/>
                <a:gd name="connsiteY1" fmla="*/ 0 h 2057400"/>
                <a:gd name="connisteX2" fmla="*/ 3556001 w 3556001"/>
                <a:gd name="connsiteY2" fmla="*/ 304796 h 2057400"/>
                <a:gd name="connisteX3" fmla="*/ 3556001 w 3556001"/>
                <a:gd name="connsiteY3" fmla="*/ 1752603 h 2057400"/>
                <a:gd name="connisteX4" fmla="*/ 3251204 w 3556001"/>
                <a:gd name="connsiteY4" fmla="*/ 2057400 h 2057400"/>
                <a:gd name="connisteX5" fmla="*/ 0 w 3556001"/>
                <a:gd name="connsiteY5" fmla="*/ 2057400 h 2057400"/>
                <a:gd name="connisteX6" fmla="*/ 0 w 35560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0"/>
                  </a:moveTo>
                  <a:lnTo>
                    <a:pt x="3251204" y="0"/>
                  </a:lnTo>
                  <a:cubicBezTo>
                    <a:pt x="3419536" y="0"/>
                    <a:pt x="3556001" y="136465"/>
                    <a:pt x="3556001" y="304797"/>
                  </a:cubicBezTo>
                  <a:lnTo>
                    <a:pt x="3556001" y="1752603"/>
                  </a:lnTo>
                  <a:cubicBezTo>
                    <a:pt x="3556001" y="1920935"/>
                    <a:pt x="3419536" y="2057400"/>
                    <a:pt x="32512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70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坐位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240" y="79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被动坐位涉及患者在轮椅或床上由他人帮助保持坐姿，常见于长期卧床患者。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强迫体位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8f699d38124ff1ad\datas\装饰-12001&amp;55336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772098f6-0065-47b9-9eb8-d23ffcb34fce.jpg772098f6-0065-47b9-9eb8-d23ffcb34fce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1790"/>
          <a:stretch>
            <a:fillRect/>
          </a:stretch>
        </p:blipFill>
        <p:spPr>
          <a:xfrm>
            <a:off x="609603" y="1828800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保护性强迫体位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为防止伤口感染或减轻疼痛，患者需采取特定姿势，如脊柱侧弯患者侧卧。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治疗性强迫体位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某些疾病治疗需要患者保持特定体位，如脑卒中患者头部抬高以促进血液循环。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舒适性强迫体位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为提高患者舒适度，护理人员会根据患者病情调整床铺角度和支撑物，如心脏病患者半坐卧位。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预防性强迫体位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为预防并发症，如褥疮，患者需定时变换体位，如定时翻身以减轻局部压力。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常用体位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d4d20f38-ad89-46c4-9634-f69247299a87.jpgd4d20f38-ad89-46c4-9634-f69247299a87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618" r="618"/>
          <a:stretch>
            <a:fillRect/>
          </a:stretch>
        </p:blipFill>
        <p:spPr>
          <a:xfrm>
            <a:off x="609603" y="609603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911602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仰卧位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" y="5130800"/>
            <a:ext cx="11049000" cy="1117600"/>
            <a:chOff x="960" y="8080"/>
            <a:chExt cx="17400" cy="176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69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仰卧位的定义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仰卧位是患者平躺，面朝上的一种体位，常用于检查和治疗。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12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7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仰卧位的适用情况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7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适用于胸部、腹部手术后的患者，有助于观察生命体征和引流。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3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仰卧位的护理要点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需定时翻身，预防压疮，保持呼吸道通畅，避免肢体受压。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屈膝仰卧位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定义与目的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屈膝仰卧位是一种常见的体位，通过弯曲膝盖，减少腰部压力，常用于术后恢复。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操作方法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患者平躺于床上，双膝自然弯曲，脚平放于床面，保持舒适。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适用情况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适用于腹部手术后患者，帮助减轻腹部张力，促进伤口愈合。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注意事项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保持床面平整，避免膝盖下垫物过高，以免影响血液循环。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9b66994ac587751f3a7604df690671fb.jpg9b66994ac587751f3a7604df690671fb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9389" r="9565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496aaf68-47fe-4d0c-be78-d23128a943f3.jpg?Expires=1772079042&amp;AWSAccessKeyId=AKLT9NSy7kh8TIS1UzNqLRY2&amp;Signature=rTowmY%2FroBjKsrIollJ3ZXWdZZU%3D&quot;}*auto_ai_ai_*1740543036230_1.149_b0e4e562a7fd-slide-3"/>
</p:tagLst>
</file>

<file path=ppt/tags/tag126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12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35713200-574f-456f-8bdb-b0b0de2316c5.jpg?Expires=1772079045&amp;AWSAccessKeyId=AKLT9NSy7kh8TIS1UzNqLRY2&amp;Signature=TOc8dHVxK48oyPazLDJqc0nqYeM%3D&quot;}*auto_ai_ai_*1740543036230_1.149_b0e4e562a7fd-slide-4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5ee887ca-8d0e-49f0-a254-3a35aecec927.jpg?Expires=1772079043&amp;AWSAccessKeyId=AKLT9NSy7kh8TIS1UzNqLRY2&amp;Signature=7%2Bt8%2FGHXEHPTbE85x%2FTRZX7tonw%3D&quot;}*auto_ai_ai_*1740543036230_1.149_b0e4e562a7fd-slide-4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9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772098f6-0065-47b9-9eb8-d23ffcb34fce.jpg?Expires=1772079043&amp;AWSAccessKeyId=AKLT9NSy7kh8TIS1UzNqLRY2&amp;Signature=iTY06j9jqO36dv9OiMsT3Q%2BWgYk%3D&quot;}*auto_ai_ai_*1740543036230_1.149_b0e4e562a7fd-slide-5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6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5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d4d20f38-ad89-46c4-9634-f69247299a87.jpg?Expires=1772079043&amp;AWSAccessKeyId=AKLT9NSy7kh8TIS1UzNqLRY2&amp;Signature=4iZOT%2FTRek%2FDD7uWT5vzILVdwkI%3D&quot;}*auto_ai_ai_*1740543036230_1.149_b0e4e562a7fd-slide-7"/>
</p:tagLst>
</file>

<file path=ppt/tags/tag16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74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17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342742034&quot;}*auto_galley_ai_*1740543036230_1.149_b0e4e562a7fd-slide-8"/>
</p:tagLst>
</file>

<file path=ppt/tags/tag186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8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a0f354d1-481c-4545-a280-295b81f4d4e5.jpg?Expires=1772079043&amp;AWSAccessKeyId=AKLT9NSy7kh8TIS1UzNqLRY2&amp;Signature=2L6PL4b69ajjm83SoaNcgW0UDf8%3D&quot;}*auto_ai_ai_*1740543036230_1.149_b0e4e562a7fd-slide-9"/>
</p:tagLst>
</file>

<file path=ppt/tags/tag201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0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0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cfa99415-24e9-49d0-8178-7696e5925a60.jpg?Expires=1772079044&amp;AWSAccessKeyId=AKLT9NSy7kh8TIS1UzNqLRY2&amp;Signature=cE2utVjd1Qpg9quE2F0r6F43n60%3D&quot;}*auto_ai_ai_*1740543036230_1.149_b0e4e562a7fd-slide-10"/>
</p:tagLst>
</file>

<file path=ppt/tags/tag20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1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2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76096324&quot;}*auto_galley_ai_*1740543036230_1.149_b0e4e562a7fd-slide-11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45922665&quot;}*auto_galley_ai_*1740543036230_1.149_b0e4e562a7fd-slide-11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91444386&quot;}*auto_galley_ai_*1740543036230_1.149_b0e4e562a7fd-slide-11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7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22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2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3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9ad97a8d-62a9-4359-bf7b-1c9138db6188.jpg?Expires=1772079049&amp;AWSAccessKeyId=AKLT9NSy7kh8TIS1UzNqLRY2&amp;Signature=lBp6f3za0dJspWDibVk84olQ4J0%3D&quot;}*auto_ai_ai_*1740543036230_1.149_b0e4e562a7fd-slide-13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9e4868f7-8006-4923-a8f1-5ae903383a80.jpg?Expires=1772079048&amp;AWSAccessKeyId=AKLT9NSy7kh8TIS1UzNqLRY2&amp;Signature=gk%2Bi0QsxuF4uCwry75CpDeSBAWQ%3D&quot;}*auto_ai_ai_*1740543036230_1.149_b0e4e562a7fd-slide-13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bc05696a-2df4-4ef3-889c-1eaab507d16f.jpg?Expires=1772079049&amp;AWSAccessKeyId=AKLT9NSy7kh8TIS1UzNqLRY2&amp;Signature=d4iJbhF%2Ff%2Bs%2BHfG0%2Bz3Fk5QQuPQ%3D&quot;}*auto_ai_ai_*1740543036230_1.149_b0e4e562a7fd-slide-13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94c4bdb0-2d9c-464e-8fc6-334d03f3c18c.jpg?Expires=1772079048&amp;AWSAccessKeyId=AKLT9NSy7kh8TIS1UzNqLRY2&amp;Signature=Q5L9njme7DZ3UlMlAnjNeYFnBmA%3D&quot;}*auto_ai_ai_*1740543036230_1.149_b0e4e562a7fd-slide-13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251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25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162727479&quot;}*auto_galley_ai_*1740543036230_1.149_b0e4e562a7fd-slide-14"/>
</p:tagLst>
</file>

<file path=ppt/tags/tag25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2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183909771&quot;}*auto_galley_ai_*1740543036230_1.149_b0e4e562a7fd-slide-15"/>
</p:tagLst>
</file>

<file path=ppt/tags/tag278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27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8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211384290670&quot;}*auto_galley_ai_*1740543036230_1.149_b0e4e562a7fd-slide-16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912381338&quot;}*auto_galley_ai_*1740543036230_1.149_b0e4e562a7fd-slide-1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2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2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9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9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89450989&quot;}*auto_galley_ai_*1740543036230_1.149_b0e4e562a7fd-slide-18"/>
</p:tagLst>
</file>

<file path=ppt/tags/tag29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1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3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01385382&quot;}*auto_galley_ai_*1740543036230_1.149_b0e4e562a7fd-slide-19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337026988&quot;}*auto_galley_ai_*1740543036230_1.149_b0e4e562a7fd-slide-19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32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2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2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59686029&quot;}*auto_galley_ai_*1740543036230_1.149_b0e4e562a7fd-slide-20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042952532&quot;}*auto_galley_ai_*1740543036230_1.149_b0e4e562a7fd-slide-20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49482470&quot;}*auto_galley_ai_*1740543036230_1.149_b0e4e562a7fd-slide-20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337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33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39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41.xml><?xml version="1.0" encoding="utf-8"?>
<p:tagLst xmlns:p="http://schemas.openxmlformats.org/presentationml/2006/main">
  <p:tag name="KSO_WM_PRESENTATION_SOURCE" val="WPPAIGeneratePPT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1907</Words>
  <Application>WPS 演示</Application>
  <PresentationFormat>宽屏</PresentationFormat>
  <Paragraphs>253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2025-02-26T04:11:15Z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E7C5C1483CEB480D8097EFAADF674864_13</vt:lpwstr>
  </property>
  <property fmtid="{D5CDD505-2E9C-101B-9397-08002B2CF9AE}" pid="3" name="KSOProductBuildVer">
    <vt:lpwstr>2052-12.1.0.20305</vt:lpwstr>
  </property>
</Properties>
</file>