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358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../media/image5.png"/><Relationship Id="rId6" Type="http://schemas.openxmlformats.org/officeDocument/2006/relationships/image" Target="../media/image15.jpeg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tags" Target="../tags/tag183.xml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5.xml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image" Target="../media/image17.jpeg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image" Target="../media/image5.png"/><Relationship Id="rId1" Type="http://schemas.openxmlformats.org/officeDocument/2006/relationships/tags" Target="../tags/tag20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image" Target="../media/image20.jpeg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246.xml"/><Relationship Id="rId7" Type="http://schemas.openxmlformats.org/officeDocument/2006/relationships/image" Target="../media/image5.png"/><Relationship Id="rId6" Type="http://schemas.openxmlformats.org/officeDocument/2006/relationships/image" Target="../media/image21.jpeg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C:/Users/mingsheng111035/AppData/Local/Temp/figmazip/slide_17b5a7ac034d472e\datas\&#27675;&#22260;&#22270;-6002&amp;165712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57.xml"/><Relationship Id="rId21" Type="http://schemas.openxmlformats.org/officeDocument/2006/relationships/tags" Target="../tags/tag256.xml"/><Relationship Id="rId20" Type="http://schemas.openxmlformats.org/officeDocument/2006/relationships/tags" Target="../tags/tag255.xml"/><Relationship Id="rId2" Type="http://schemas.openxmlformats.org/officeDocument/2006/relationships/image" Target="../media/image6.png"/><Relationship Id="rId19" Type="http://schemas.openxmlformats.org/officeDocument/2006/relationships/tags" Target="../tags/tag254.xml"/><Relationship Id="rId18" Type="http://schemas.openxmlformats.org/officeDocument/2006/relationships/tags" Target="../tags/tag253.xml"/><Relationship Id="rId17" Type="http://schemas.openxmlformats.org/officeDocument/2006/relationships/tags" Target="../tags/tag252.xml"/><Relationship Id="rId16" Type="http://schemas.openxmlformats.org/officeDocument/2006/relationships/tags" Target="../tags/tag251.xml"/><Relationship Id="rId15" Type="http://schemas.openxmlformats.org/officeDocument/2006/relationships/image" Target="../media/image24.jpeg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image" Target="../media/image23.jpeg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5.jpeg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tags" Target="../tags/tag259.xml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image" Target="../media/image27.jpeg"/><Relationship Id="rId16" Type="http://schemas.openxmlformats.org/officeDocument/2006/relationships/tags" Target="../tags/tag270.xml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image" Target="../media/image26.jpeg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tags" Target="../tags/tag25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71eba9fca23b80f8\datas\earth-6002&amp;201235.svg" TargetMode="External"/><Relationship Id="rId8" Type="http://schemas.openxmlformats.org/officeDocument/2006/relationships/image" Target="../media/image29.svg"/><Relationship Id="rId7" Type="http://schemas.openxmlformats.org/officeDocument/2006/relationships/image" Target="../media/image28.png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image" Target="C:/Users/mingsheng111035/AppData/Local/Temp/figmazip/slide_71eba9fca23b80f8\datas\&#27675;&#22260;&#22270;-6002&amp;201190.png" TargetMode="External"/><Relationship Id="rId34" Type="http://schemas.openxmlformats.org/officeDocument/2006/relationships/slideLayout" Target="../slideLayouts/slideLayout17.xml"/><Relationship Id="rId33" Type="http://schemas.openxmlformats.org/officeDocument/2006/relationships/tags" Target="../tags/tag294.xml"/><Relationship Id="rId32" Type="http://schemas.openxmlformats.org/officeDocument/2006/relationships/tags" Target="../tags/tag293.xml"/><Relationship Id="rId31" Type="http://schemas.openxmlformats.org/officeDocument/2006/relationships/tags" Target="../tags/tag292.xml"/><Relationship Id="rId30" Type="http://schemas.openxmlformats.org/officeDocument/2006/relationships/image" Target="C:/Users/mingsheng111035/AppData/Local/Temp/figmazip/slide_71eba9fca23b80f8\datas\earth-6002&amp;201337.svg" TargetMode="External"/><Relationship Id="rId3" Type="http://schemas.openxmlformats.org/officeDocument/2006/relationships/image" Target="../media/image6.png"/><Relationship Id="rId29" Type="http://schemas.openxmlformats.org/officeDocument/2006/relationships/image" Target="../media/image35.svg"/><Relationship Id="rId28" Type="http://schemas.openxmlformats.org/officeDocument/2006/relationships/image" Target="../media/image34.png"/><Relationship Id="rId27" Type="http://schemas.openxmlformats.org/officeDocument/2006/relationships/tags" Target="../tags/tag291.xml"/><Relationship Id="rId26" Type="http://schemas.openxmlformats.org/officeDocument/2006/relationships/tags" Target="../tags/tag290.xml"/><Relationship Id="rId25" Type="http://schemas.openxmlformats.org/officeDocument/2006/relationships/tags" Target="../tags/tag289.xml"/><Relationship Id="rId24" Type="http://schemas.openxmlformats.org/officeDocument/2006/relationships/tags" Target="../tags/tag288.xml"/><Relationship Id="rId23" Type="http://schemas.openxmlformats.org/officeDocument/2006/relationships/image" Target="C:/Users/mingsheng111035/AppData/Local/Temp/figmazip/slide_71eba9fca23b80f8\datas\earth-6002&amp;201309.svg" TargetMode="External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tags" Target="../tags/tag287.xml"/><Relationship Id="rId2" Type="http://schemas.openxmlformats.org/officeDocument/2006/relationships/tags" Target="../tags/tag277.xml"/><Relationship Id="rId19" Type="http://schemas.openxmlformats.org/officeDocument/2006/relationships/tags" Target="../tags/tag286.xml"/><Relationship Id="rId18" Type="http://schemas.openxmlformats.org/officeDocument/2006/relationships/tags" Target="../tags/tag285.xml"/><Relationship Id="rId17" Type="http://schemas.openxmlformats.org/officeDocument/2006/relationships/tags" Target="../tags/tag284.xml"/><Relationship Id="rId16" Type="http://schemas.openxmlformats.org/officeDocument/2006/relationships/image" Target="C:/Users/mingsheng111035/AppData/Local/Temp/figmazip/slide_71eba9fca23b80f8\datas\earth-6002&amp;201263.svg" TargetMode="External"/><Relationship Id="rId15" Type="http://schemas.openxmlformats.org/officeDocument/2006/relationships/image" Target="../media/image31.svg"/><Relationship Id="rId14" Type="http://schemas.openxmlformats.org/officeDocument/2006/relationships/image" Target="../media/image30.png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image" Target="../media/image5.png"/><Relationship Id="rId7" Type="http://schemas.openxmlformats.org/officeDocument/2006/relationships/image" Target="../media/image36.jpeg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4.xml"/><Relationship Id="rId13" Type="http://schemas.openxmlformats.org/officeDocument/2006/relationships/tags" Target="../tags/tag303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tags" Target="../tags/tag29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23.xml"/><Relationship Id="rId17" Type="http://schemas.openxmlformats.org/officeDocument/2006/relationships/image" Target="../media/image5.png"/><Relationship Id="rId16" Type="http://schemas.openxmlformats.org/officeDocument/2006/relationships/image" Target="../media/image37.jpeg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0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35.xml"/><Relationship Id="rId13" Type="http://schemas.openxmlformats.org/officeDocument/2006/relationships/image" Target="../media/image5.png"/><Relationship Id="rId12" Type="http://schemas.openxmlformats.org/officeDocument/2006/relationships/image" Target="../media/image38.jpeg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tags" Target="../tags/tag32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9.jpeg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54.xml"/><Relationship Id="rId22" Type="http://schemas.openxmlformats.org/officeDocument/2006/relationships/tags" Target="../tags/tag353.xml"/><Relationship Id="rId21" Type="http://schemas.openxmlformats.org/officeDocument/2006/relationships/tags" Target="../tags/tag352.xml"/><Relationship Id="rId20" Type="http://schemas.openxmlformats.org/officeDocument/2006/relationships/tags" Target="../tags/tag351.xml"/><Relationship Id="rId2" Type="http://schemas.openxmlformats.org/officeDocument/2006/relationships/tags" Target="../tags/tag337.xml"/><Relationship Id="rId19" Type="http://schemas.openxmlformats.org/officeDocument/2006/relationships/tags" Target="../tags/tag350.xml"/><Relationship Id="rId18" Type="http://schemas.openxmlformats.org/officeDocument/2006/relationships/tags" Target="../tags/tag349.xml"/><Relationship Id="rId17" Type="http://schemas.openxmlformats.org/officeDocument/2006/relationships/image" Target="../media/image41.jpeg"/><Relationship Id="rId16" Type="http://schemas.openxmlformats.org/officeDocument/2006/relationships/tags" Target="../tags/tag348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tags" Target="../tags/tag345.xml"/><Relationship Id="rId12" Type="http://schemas.openxmlformats.org/officeDocument/2006/relationships/image" Target="../media/image40.jpeg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tags" Target="../tags/tag33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26.xml"/><Relationship Id="rId20" Type="http://schemas.openxmlformats.org/officeDocument/2006/relationships/image" Target="../media/image5.png"/><Relationship Id="rId2" Type="http://schemas.openxmlformats.org/officeDocument/2006/relationships/tags" Target="../tags/tag109.xml"/><Relationship Id="rId19" Type="http://schemas.openxmlformats.org/officeDocument/2006/relationships/image" Target="../media/image4.jpeg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5.png"/><Relationship Id="rId7" Type="http://schemas.openxmlformats.org/officeDocument/2006/relationships/image" Target="../media/image7.jpeg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C:/Users/mingsheng111035/AppData/Local/Temp/figmazip/slide_25a74b8e66008bdd\datas\&#27675;&#22260;&#22270;-6002&amp;104213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image" Target="../media/image6.png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image" Target="../media/image9.jpeg"/><Relationship Id="rId15" Type="http://schemas.openxmlformats.org/officeDocument/2006/relationships/tags" Target="../tags/tag136.xml"/><Relationship Id="rId14" Type="http://schemas.openxmlformats.org/officeDocument/2006/relationships/image" Target="../media/image8.jpeg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5.png"/><Relationship Id="rId7" Type="http://schemas.openxmlformats.org/officeDocument/2006/relationships/image" Target="../media/image11.jpe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C:/Users/mingsheng111035/AppData/Local/Temp/figmazip/slide_96acdb571861e271\datas\&#27675;&#22260;&#22270;-6002&amp;181629.png" TargetMode="External"/><Relationship Id="rId3" Type="http://schemas.openxmlformats.org/officeDocument/2006/relationships/image" Target="../media/image6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tags" Target="../tags/tag154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image" Target="../media/image13.jpeg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image" Target="../media/image12.jpeg"/><Relationship Id="rId10" Type="http://schemas.openxmlformats.org/officeDocument/2006/relationships/tags" Target="../tags/tag158.xml"/><Relationship Id="rId1" Type="http://schemas.openxmlformats.org/officeDocument/2006/relationships/tags" Target="../tags/tag1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78.xml"/><Relationship Id="rId11" Type="http://schemas.openxmlformats.org/officeDocument/2006/relationships/image" Target="../media/image5.png"/><Relationship Id="rId10" Type="http://schemas.openxmlformats.org/officeDocument/2006/relationships/image" Target="../media/image14.jpeg"/><Relationship Id="rId1" Type="http://schemas.openxmlformats.org/officeDocument/2006/relationships/tags" Target="../tags/tag16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老年人饮食照护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003157 w 3098782"/>
              <a:gd name="connsiteY0" fmla="*/ 1795323 h 1819902"/>
              <a:gd name="connisteX1" fmla="*/ 2403335 w 3098782"/>
              <a:gd name="connsiteY1" fmla="*/ 1634361 h 1819902"/>
              <a:gd name="connisteX2" fmla="*/ 3098791 w 3098782"/>
              <a:gd name="connsiteY2" fmla="*/ 0 h 1819902"/>
              <a:gd name="connisteX3" fmla="*/ 384176 w 3098782"/>
              <a:gd name="connsiteY3" fmla="*/ 0 h 1819902"/>
              <a:gd name="connisteX4" fmla="*/ 0 w 3098782"/>
              <a:gd name="connsiteY4" fmla="*/ 9 h 1819902"/>
              <a:gd name="connisteX5" fmla="*/ 0 w 3098782"/>
              <a:gd name="connsiteY5" fmla="*/ 939802 h 1819902"/>
              <a:gd name="connisteX6" fmla="*/ 2003157 w 3098782"/>
              <a:gd name="connsiteY6" fmla="*/ 1795323 h 181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098783" h="1819903">
                <a:moveTo>
                  <a:pt x="2003158" y="1795324"/>
                </a:moveTo>
                <a:cubicBezTo>
                  <a:pt x="2158112" y="1861499"/>
                  <a:pt x="2337362" y="1789408"/>
                  <a:pt x="2403336" y="1634362"/>
                </a:cubicBezTo>
                <a:lnTo>
                  <a:pt x="3098792" y="0"/>
                </a:lnTo>
                <a:lnTo>
                  <a:pt x="384176" y="0"/>
                </a:lnTo>
                <a:lnTo>
                  <a:pt x="0" y="9"/>
                </a:lnTo>
                <a:lnTo>
                  <a:pt x="0" y="939802"/>
                </a:lnTo>
                <a:lnTo>
                  <a:pt x="2003158" y="179532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065" cy="1152525"/>
          </a:xfrm>
          <a:custGeom>
            <a:avLst/>
            <a:gdLst>
              <a:gd name="connisteX0" fmla="*/ 2552703 w 2552693"/>
              <a:gd name="connsiteY0" fmla="*/ 0 h 1152747"/>
              <a:gd name="connisteX1" fmla="*/ 2136879 w 2552693"/>
              <a:gd name="connsiteY1" fmla="*/ 968148 h 1152747"/>
              <a:gd name="connisteX2" fmla="*/ 1736381 w 2552693"/>
              <a:gd name="connsiteY2" fmla="*/ 1127866 h 1152747"/>
              <a:gd name="connisteX3" fmla="*/ 0 w 2552693"/>
              <a:gd name="connsiteY3" fmla="*/ 380984 h 1152747"/>
              <a:gd name="connisteX4" fmla="*/ 0 w 2552693"/>
              <a:gd name="connsiteY4" fmla="*/ 0 h 1152747"/>
              <a:gd name="connisteX5" fmla="*/ 2552703 w 2552693"/>
              <a:gd name="connsiteY5" fmla="*/ 0 h 11527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694" h="1152748">
                <a:moveTo>
                  <a:pt x="2552703" y="0"/>
                </a:moveTo>
                <a:lnTo>
                  <a:pt x="2136880" y="968148"/>
                </a:lnTo>
                <a:cubicBezTo>
                  <a:pt x="2070430" y="1122883"/>
                  <a:pt x="1891080" y="1194408"/>
                  <a:pt x="1736382" y="1127867"/>
                </a:cubicBezTo>
                <a:lnTo>
                  <a:pt x="0" y="380985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7500" cy="483870"/>
          </a:xfrm>
          <a:custGeom>
            <a:avLst/>
            <a:gdLst>
              <a:gd name="connisteX0" fmla="*/ 1462134 w 1587480"/>
              <a:gd name="connsiteY0" fmla="*/ 297618 h 484193"/>
              <a:gd name="connisteX1" fmla="*/ 1587489 w 1587480"/>
              <a:gd name="connsiteY1" fmla="*/ 0 h 484193"/>
              <a:gd name="connisteX2" fmla="*/ 0 w 1587480"/>
              <a:gd name="connsiteY2" fmla="*/ 0 h 484193"/>
              <a:gd name="connisteX3" fmla="*/ 1060127 w 1587480"/>
              <a:gd name="connsiteY3" fmla="*/ 459019 h 484193"/>
              <a:gd name="connisteX4" fmla="*/ 1462134 w 1587480"/>
              <a:gd name="connsiteY4" fmla="*/ 297618 h 484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481" h="484193">
                <a:moveTo>
                  <a:pt x="1462135" y="297619"/>
                </a:moveTo>
                <a:lnTo>
                  <a:pt x="1587490" y="0"/>
                </a:lnTo>
                <a:lnTo>
                  <a:pt x="0" y="0"/>
                </a:lnTo>
                <a:lnTo>
                  <a:pt x="1060128" y="459020"/>
                </a:lnTo>
                <a:cubicBezTo>
                  <a:pt x="1215695" y="526374"/>
                  <a:pt x="1396325" y="453853"/>
                  <a:pt x="1462135" y="297619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efaf50ff-2c03-4ed3-ad5a-d3284004e6ef.jpgefaf50ff-2c03-4ed3-ad5a-d3284004e6ef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78" r="1278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营养需求特点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蛋白质需求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老年人肌肉量减少，需适量增加优质蛋白摄入，如鱼、蛋、豆制品。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钙和维生素</a:t>
              </a:r>
              <a:r>
                <a:rPr lang="en-US" altLang="zh-CN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D</a:t>
              </a:r>
              <a:endParaRPr lang="en-US" altLang="zh-CN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为预防骨质疏松，老年人应增加钙质和维生素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的摄入，如牛奶和鱼类。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纤维素摄入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高纤维食物有助于消化和预防便秘，老年人应多吃蔬菜和全谷物。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水分补充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老年人口渴感可能减弱，需主动补充水分，保持身体水分平衡。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营养搭配原则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09603" y="1828800"/>
            <a:ext cx="9143994" cy="4418965"/>
            <a:chOff x="960" y="2880"/>
            <a:chExt cx="14400" cy="6959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203197 h 4419596"/>
                <a:gd name="connisteX1" fmla="*/ 203197 w 4419596"/>
                <a:gd name="connsiteY1" fmla="*/ 0 h 4419596"/>
                <a:gd name="connisteX2" fmla="*/ 4216398 w 4419596"/>
                <a:gd name="connsiteY2" fmla="*/ 0 h 4419596"/>
                <a:gd name="connisteX3" fmla="*/ 4419596 w 4419596"/>
                <a:gd name="connsiteY3" fmla="*/ 203197 h 4419596"/>
                <a:gd name="connisteX4" fmla="*/ 4419596 w 4419596"/>
                <a:gd name="connsiteY4" fmla="*/ 4216398 h 4419596"/>
                <a:gd name="connisteX5" fmla="*/ 4216398 w 4419596"/>
                <a:gd name="connsiteY5" fmla="*/ 4419596 h 4419596"/>
                <a:gd name="connisteX6" fmla="*/ 203197 w 4419596"/>
                <a:gd name="connsiteY6" fmla="*/ 4419596 h 4419596"/>
                <a:gd name="connisteX7" fmla="*/ 0 w 4419596"/>
                <a:gd name="connsiteY7" fmla="*/ 4216398 h 4419596"/>
                <a:gd name="connisteX8" fmla="*/ 0 w 4419596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4216399" y="0"/>
                  </a:lnTo>
                  <a:cubicBezTo>
                    <a:pt x="4328632" y="0"/>
                    <a:pt x="4419597" y="90974"/>
                    <a:pt x="4419597" y="203198"/>
                  </a:cubicBezTo>
                  <a:lnTo>
                    <a:pt x="4419597" y="4216399"/>
                  </a:lnTo>
                  <a:cubicBezTo>
                    <a:pt x="4419597" y="4328632"/>
                    <a:pt x="4328632" y="4419597"/>
                    <a:pt x="4216399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Roaming/Kingsoft/office6/wppai/generateppt/473d58547ba4d0c0275b7c0461111c6b.jpg473d58547ba4d0c0275b7c0461111c6b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2760" y="34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203197 h 4419596"/>
                <a:gd name="connisteX1" fmla="*/ 203197 w 4419596"/>
                <a:gd name="connsiteY1" fmla="*/ 0 h 4419596"/>
                <a:gd name="connisteX2" fmla="*/ 4216398 w 4419596"/>
                <a:gd name="connsiteY2" fmla="*/ 0 h 4419596"/>
                <a:gd name="connisteX3" fmla="*/ 4419596 w 4419596"/>
                <a:gd name="connsiteY3" fmla="*/ 203197 h 4419596"/>
                <a:gd name="connisteX4" fmla="*/ 4419596 w 4419596"/>
                <a:gd name="connsiteY4" fmla="*/ 4216398 h 4419596"/>
                <a:gd name="connisteX5" fmla="*/ 4216398 w 4419596"/>
                <a:gd name="connsiteY5" fmla="*/ 4419596 h 4419596"/>
                <a:gd name="connisteX6" fmla="*/ 203197 w 4419596"/>
                <a:gd name="connsiteY6" fmla="*/ 4419596 h 4419596"/>
                <a:gd name="connisteX7" fmla="*/ 0 w 4419596"/>
                <a:gd name="connsiteY7" fmla="*/ 4216398 h 4419596"/>
                <a:gd name="connisteX8" fmla="*/ 0 w 4419596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4216399" y="0"/>
                  </a:lnTo>
                  <a:cubicBezTo>
                    <a:pt x="4328632" y="0"/>
                    <a:pt x="4419597" y="90974"/>
                    <a:pt x="4419597" y="203198"/>
                  </a:cubicBezTo>
                  <a:lnTo>
                    <a:pt x="4419597" y="4216399"/>
                  </a:lnTo>
                  <a:cubicBezTo>
                    <a:pt x="4419597" y="4328632"/>
                    <a:pt x="4328632" y="4419597"/>
                    <a:pt x="4216399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Roaming/Kingsoft/office6/wppai/generateppt/247f27ce6d320c42d260970658e7b044.jpg247f27ce6d320c42d260970658e7b044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5912" r="16206"/>
            <a:stretch>
              <a:fillRect/>
            </a:stretch>
          </p:blipFill>
          <p:spPr>
            <a:xfrm>
              <a:off x="10200" y="340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540" y="71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均衡摄入各类营养素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60" y="788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老年人应确保蛋白质、脂肪、碳水化合物、维生素和矿物质等营养素均衡摄入。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8980" y="71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控制热量与脂肪摄入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000" y="788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避免过多热量和饱和脂肪摄入，预防肥胖和心血管疾病，维持健康体重。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食物软硬与咀嚼能力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53e8e186-b288-4bda-9096-e311b657d4d2.jpg53e8e186-b288-4bda-9096-e311b657d4d2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556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咀嚼能力的重要性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咀嚼能力影响老年人对食物营养的吸收，咀嚼困难可能导致营养不良。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适宜老年人的食物硬度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为适应老年人咀嚼能力下降，食物应烹饪至适口软烂，便于吞咽和消化。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咀嚼辅助工具的使用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使用咀嚼辅助工具如食物剪刀、磨碎器等，帮助老年人更好地处理食物，确保营养摄入。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吞咽与消化能力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98c9968c-eb3f-4c39-927e-7022defd41fd.jpg98c9968c-eb3f-4c39-927e-7022defd41fd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858" r="858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608629e9-bc2b-4179-97fd-46433676cce1.jpg608629e9-bc2b-4179-97fd-46433676cce1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181603 w 5384801"/>
                <a:gd name="connsiteY1" fmla="*/ 0 h 2057400"/>
                <a:gd name="connisteX2" fmla="*/ 5384801 w 5384801"/>
                <a:gd name="connsiteY2" fmla="*/ 203197 h 2057400"/>
                <a:gd name="connisteX3" fmla="*/ 5384801 w 5384801"/>
                <a:gd name="connsiteY3" fmla="*/ 1854202 h 2057400"/>
                <a:gd name="connisteX4" fmla="*/ 5181603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181603" y="0"/>
                  </a:lnTo>
                  <a:cubicBezTo>
                    <a:pt x="5293827" y="0"/>
                    <a:pt x="5384801" y="90974"/>
                    <a:pt x="5384801" y="203198"/>
                  </a:cubicBezTo>
                  <a:lnTo>
                    <a:pt x="5384801" y="1854202"/>
                  </a:lnTo>
                  <a:cubicBezTo>
                    <a:pt x="5384801" y="1966426"/>
                    <a:pt x="5293827" y="2057400"/>
                    <a:pt x="51816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吞咽困难的应对策略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老年人常有吞咽困难，可采用软食、泥状食物或使用增稠剂改善食物质地。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消化吸收能力下降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随着年龄增长，消化酶分泌减少，老年人应选择易消化吸收的食物，如粥类和蒸蛋。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进食照护技术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7b5a7ac034d472e\datas\氛围图-6002&amp;1657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照护员喂食技巧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3" y="2311402"/>
            <a:ext cx="9220197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b9761bb0-3b23-40f9-a4e9-f00979b84bee.jpgb9761bb0-3b23-40f9-a4e9-f00979b84bee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e834a10e-aa0c-42a6-9413-851f5018ff15.jpge834a10e-aa0c-42a6-9413-851f5018ff1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调整食物质地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e5765bd6-4264-4d48-93e3-a095fa8b8980.jpge5765bd6-4264-4d48-93e3-a095fa8b8980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根据老年人咀嚼和吞咽能力，调整食物的软硬和大小，确保安全进食。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a772eeec-06ea-4952-9d19-4e1b07f920d8.jpga772eeec-06ea-4952-9d19-4e1b07f920d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使用适合老年人的餐具和喂食辅助工具，如防滑碗、吸管等，提高进食效率。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保持正确的喂食姿势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喂食时确保老年人坐直或半卧，避免食物误入气管，减少呛咳风险。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注意食物温度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确保食物温度适宜，避免过热或过冷，以免造成老年人口腔不适或烫伤。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7313015" y="18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8006011" y="18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8677994" y="0"/>
            <a:ext cx="2078990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保证进食安全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Roaming/Kingsoft/office6/wppai/generateppt/63ea7165619e13e31cbb8fcd88182dab.jpg63ea7165619e13e31cbb8fcd88182dab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6686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3c4fdbb10a49d6749aed867c9fd6c9d2.jpg3c4fdbb10a49d6749aed867c9fd6c9d2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3313" r="3372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选择合适的食物质地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为避免噎食，应选择易于咀嚼和吞咽的食物质地，如泥状或糊状食物。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0" name="图片 19" descr="C:/Users/mingsheng111035/AppData/Roaming/Kingsoft/office6/wppai/generateppt/d4d29bc0fbe27d34396873f7468852c7.jpgd4d29bc0fbe27d34396873f7468852c7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4926" r="6338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203197 h 2031997"/>
                <a:gd name="connisteX1" fmla="*/ 203197 w 2844798"/>
                <a:gd name="connsiteY1" fmla="*/ 0 h 2031997"/>
                <a:gd name="connisteX2" fmla="*/ 2641601 w 2844798"/>
                <a:gd name="connsiteY2" fmla="*/ 0 h 2031997"/>
                <a:gd name="connisteX3" fmla="*/ 2844798 w 2844798"/>
                <a:gd name="connsiteY3" fmla="*/ 203197 h 2031997"/>
                <a:gd name="connisteX4" fmla="*/ 2844798 w 2844798"/>
                <a:gd name="connsiteY4" fmla="*/ 1828800 h 2031997"/>
                <a:gd name="connisteX5" fmla="*/ 2641601 w 2844798"/>
                <a:gd name="connsiteY5" fmla="*/ 2031997 h 2031997"/>
                <a:gd name="connisteX6" fmla="*/ 203197 w 2844798"/>
                <a:gd name="connsiteY6" fmla="*/ 2031997 h 2031997"/>
                <a:gd name="connisteX7" fmla="*/ 0 w 2844798"/>
                <a:gd name="connsiteY7" fmla="*/ 1828800 h 2031997"/>
                <a:gd name="connisteX8" fmla="*/ 0 w 2844798"/>
                <a:gd name="connsiteY8" fmla="*/ 203197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1828800"/>
                  </a:lnTo>
                  <a:cubicBezTo>
                    <a:pt x="2844799" y="1941033"/>
                    <a:pt x="2753825" y="2031998"/>
                    <a:pt x="2641601" y="2031998"/>
                  </a:cubicBezTo>
                  <a:lnTo>
                    <a:pt x="203198" y="2031998"/>
                  </a:lnTo>
                  <a:cubicBezTo>
                    <a:pt x="90974" y="2031998"/>
                    <a:pt x="0" y="1941033"/>
                    <a:pt x="0" y="1828800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调整进食环境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提供安静、舒适的进食环境，减少干扰，帮助老年人集中注意力进食。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使用适合老年人的餐具，如防滑碗筷，以及进食辅助设备，如围兜和吸管。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刺激嗅觉与视觉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1eba9fca23b80f8\datas\氛围图-6002&amp;20119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203197 h 2057400"/>
                <a:gd name="connisteX1" fmla="*/ 203197 w 5333996"/>
                <a:gd name="connsiteY1" fmla="*/ 0 h 2057400"/>
                <a:gd name="connisteX2" fmla="*/ 5130798 w 5333996"/>
                <a:gd name="connsiteY2" fmla="*/ 0 h 2057400"/>
                <a:gd name="connisteX3" fmla="*/ 5333996 w 5333996"/>
                <a:gd name="connsiteY3" fmla="*/ 203197 h 2057400"/>
                <a:gd name="connisteX4" fmla="*/ 5333996 w 5333996"/>
                <a:gd name="connsiteY4" fmla="*/ 1854202 h 2057400"/>
                <a:gd name="connisteX5" fmla="*/ 5130798 w 5333996"/>
                <a:gd name="connsiteY5" fmla="*/ 2057400 h 2057400"/>
                <a:gd name="connisteX6" fmla="*/ 203197 w 5333996"/>
                <a:gd name="connsiteY6" fmla="*/ 2057400 h 2057400"/>
                <a:gd name="connisteX7" fmla="*/ 0 w 5333996"/>
                <a:gd name="connsiteY7" fmla="*/ 1854202 h 2057400"/>
                <a:gd name="connisteX8" fmla="*/ 0 w 5333996"/>
                <a:gd name="connsiteY8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1854202"/>
                  </a:lnTo>
                  <a:cubicBezTo>
                    <a:pt x="5333997" y="1966426"/>
                    <a:pt x="5243032" y="2057400"/>
                    <a:pt x="5130799" y="2057400"/>
                  </a:cubicBez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Local/Temp/figmazip/slide_71eba9fca23b80f8\datas\earth-6002&amp;201235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9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使用香料增强食物香气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在食物中加入香草、香料等，可以刺激老年人的嗅觉，增加食欲。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203197 h 2057400"/>
                <a:gd name="connisteX1" fmla="*/ 203197 w 5333996"/>
                <a:gd name="connsiteY1" fmla="*/ 0 h 2057400"/>
                <a:gd name="connisteX2" fmla="*/ 5130798 w 5333996"/>
                <a:gd name="connsiteY2" fmla="*/ 0 h 2057400"/>
                <a:gd name="connisteX3" fmla="*/ 5333996 w 5333996"/>
                <a:gd name="connsiteY3" fmla="*/ 203197 h 2057400"/>
                <a:gd name="connisteX4" fmla="*/ 5333996 w 5333996"/>
                <a:gd name="connsiteY4" fmla="*/ 1854202 h 2057400"/>
                <a:gd name="connisteX5" fmla="*/ 5130798 w 5333996"/>
                <a:gd name="connsiteY5" fmla="*/ 2057400 h 2057400"/>
                <a:gd name="connisteX6" fmla="*/ 203197 w 5333996"/>
                <a:gd name="connsiteY6" fmla="*/ 2057400 h 2057400"/>
                <a:gd name="connisteX7" fmla="*/ 0 w 5333996"/>
                <a:gd name="connsiteY7" fmla="*/ 1854202 h 2057400"/>
                <a:gd name="connisteX8" fmla="*/ 0 w 5333996"/>
                <a:gd name="connsiteY8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1854202"/>
                  </a:lnTo>
                  <a:cubicBezTo>
                    <a:pt x="5333997" y="1966426"/>
                    <a:pt x="5243032" y="2057400"/>
                    <a:pt x="5130799" y="2057400"/>
                  </a:cubicBez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Local/Temp/figmazip/slide_71eba9fca23b80f8\datas\earth-6002&amp;201263.sv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 r:link="rId16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食物造型与摆盘艺术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8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精心设计食物的造型和摆盘，可以激发老年人的好奇心和进食欲望。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9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203197 h 2057400"/>
                <a:gd name="connisteX1" fmla="*/ 203197 w 5333996"/>
                <a:gd name="connsiteY1" fmla="*/ 0 h 2057400"/>
                <a:gd name="connisteX2" fmla="*/ 5130798 w 5333996"/>
                <a:gd name="connsiteY2" fmla="*/ 0 h 2057400"/>
                <a:gd name="connisteX3" fmla="*/ 5333996 w 5333996"/>
                <a:gd name="connsiteY3" fmla="*/ 203197 h 2057400"/>
                <a:gd name="connisteX4" fmla="*/ 5333996 w 5333996"/>
                <a:gd name="connsiteY4" fmla="*/ 1854202 h 2057400"/>
                <a:gd name="connisteX5" fmla="*/ 5130798 w 5333996"/>
                <a:gd name="connsiteY5" fmla="*/ 2057400 h 2057400"/>
                <a:gd name="connisteX6" fmla="*/ 203197 w 5333996"/>
                <a:gd name="connsiteY6" fmla="*/ 2057400 h 2057400"/>
                <a:gd name="connisteX7" fmla="*/ 0 w 5333996"/>
                <a:gd name="connsiteY7" fmla="*/ 1854202 h 2057400"/>
                <a:gd name="connisteX8" fmla="*/ 0 w 5333996"/>
                <a:gd name="connsiteY8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1854202"/>
                  </a:lnTo>
                  <a:cubicBezTo>
                    <a:pt x="5333997" y="1966426"/>
                    <a:pt x="5243032" y="2057400"/>
                    <a:pt x="5130799" y="2057400"/>
                  </a:cubicBez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71eba9fca23b80f8\datas\earth-6002&amp;201309.sv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 r:link="rId23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色彩搭配提升食物吸引力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通过色彩鲜明的餐具和食物搭配，可以吸引老年人的视觉注意力，促进进食。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6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203197 h 2057400"/>
                <a:gd name="connisteX1" fmla="*/ 203197 w 5333996"/>
                <a:gd name="connsiteY1" fmla="*/ 0 h 2057400"/>
                <a:gd name="connisteX2" fmla="*/ 5130798 w 5333996"/>
                <a:gd name="connsiteY2" fmla="*/ 0 h 2057400"/>
                <a:gd name="connisteX3" fmla="*/ 5333996 w 5333996"/>
                <a:gd name="connsiteY3" fmla="*/ 203197 h 2057400"/>
                <a:gd name="connisteX4" fmla="*/ 5333996 w 5333996"/>
                <a:gd name="connsiteY4" fmla="*/ 1854202 h 2057400"/>
                <a:gd name="connisteX5" fmla="*/ 5130798 w 5333996"/>
                <a:gd name="connsiteY5" fmla="*/ 2057400 h 2057400"/>
                <a:gd name="connisteX6" fmla="*/ 203197 w 5333996"/>
                <a:gd name="connsiteY6" fmla="*/ 2057400 h 2057400"/>
                <a:gd name="connisteX7" fmla="*/ 0 w 5333996"/>
                <a:gd name="connsiteY7" fmla="*/ 1854202 h 2057400"/>
                <a:gd name="connisteX8" fmla="*/ 0 w 5333996"/>
                <a:gd name="connsiteY8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130799" y="0"/>
                  </a:lnTo>
                  <a:cubicBezTo>
                    <a:pt x="5243032" y="0"/>
                    <a:pt x="5333997" y="90974"/>
                    <a:pt x="5333997" y="203198"/>
                  </a:cubicBezTo>
                  <a:lnTo>
                    <a:pt x="5333997" y="1854202"/>
                  </a:lnTo>
                  <a:cubicBezTo>
                    <a:pt x="5333997" y="1966426"/>
                    <a:pt x="5243032" y="2057400"/>
                    <a:pt x="5130799" y="2057400"/>
                  </a:cubicBez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Local/Temp/figmazip/slide_71eba9fca23b80f8\datas\earth-6002&amp;201337.svg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 r:link="rId30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31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环境布置营造温馨氛围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2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在进食环境中使用柔和的灯光和温馨的装饰，可以创造一个愉悦的用餐环境。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提升饭菜可口度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83944d8c63558e5f43e973abc94ed928.jpg83944d8c63558e5f43e973abc94ed928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43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调整食物口感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为老年人准备软烂易咀嚼的食物，如炖菜、粥类，以适应他们的咀嚼和消化能力。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增加食物色彩搭配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使用色彩鲜艳的食材，如胡萝卜、青豆等，增加饭菜的视觉吸引力，刺激食欲。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照护员协助进食注意事项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老年人饮食种类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老年人营养需求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进食照护技术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照护员协助进食注意事项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4343400"/>
            <a:ext cx="12191365" cy="2475865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5130799"/>
            <a:ext cx="2994660" cy="1689735"/>
          </a:xfrm>
          <a:custGeom>
            <a:avLst/>
            <a:gdLst>
              <a:gd name="connisteX0" fmla="*/ 1778828 w 2995272"/>
              <a:gd name="connsiteY0" fmla="*/ 33046 h 1689107"/>
              <a:gd name="connisteX1" fmla="*/ 2141561 w 2995272"/>
              <a:gd name="connsiteY1" fmla="*/ 138403 h 1689107"/>
              <a:gd name="connisteX2" fmla="*/ 2995272 w 2995272"/>
              <a:gd name="connsiteY2" fmla="*/ 1689097 h 1689107"/>
              <a:gd name="connisteX3" fmla="*/ 0 w 2995272"/>
              <a:gd name="connsiteY3" fmla="*/ 1689088 h 1689107"/>
              <a:gd name="connisteX4" fmla="*/ 0 w 2995272"/>
              <a:gd name="connsiteY4" fmla="*/ 1009854 h 1689107"/>
              <a:gd name="connisteX5" fmla="*/ 1778828 w 2995272"/>
              <a:gd name="connsiteY5" fmla="*/ 33046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995273" h="1689107">
                <a:moveTo>
                  <a:pt x="1778828" y="33046"/>
                </a:move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735784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612429" y="6341016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熟悉营养需求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了解老年人营养基础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照护员应掌握老年人所需的蛋白质、维生素和矿物质等基本营养素。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80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调整膳食结构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根据老年人的健康状况和活动水平，合理调整膳食结构，确保营养均衡。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2640" y="2880"/>
              <a:ext cx="5600" cy="3280"/>
            </a:xfrm>
            <a:custGeom>
              <a:avLst/>
              <a:gdLst>
                <a:gd name="connisteX0" fmla="*/ 0 w 3556001"/>
                <a:gd name="connsiteY0" fmla="*/ 203197 h 2082802"/>
                <a:gd name="connisteX1" fmla="*/ 203197 w 3556001"/>
                <a:gd name="connsiteY1" fmla="*/ 0 h 2082802"/>
                <a:gd name="connisteX2" fmla="*/ 3352803 w 3556001"/>
                <a:gd name="connsiteY2" fmla="*/ 0 h 2082802"/>
                <a:gd name="connisteX3" fmla="*/ 3556001 w 3556001"/>
                <a:gd name="connsiteY3" fmla="*/ 203197 h 2082802"/>
                <a:gd name="connisteX4" fmla="*/ 3556001 w 3556001"/>
                <a:gd name="connsiteY4" fmla="*/ 1879604 h 2082802"/>
                <a:gd name="connisteX5" fmla="*/ 3352803 w 3556001"/>
                <a:gd name="connsiteY5" fmla="*/ 2082802 h 2082802"/>
                <a:gd name="connisteX6" fmla="*/ 203197 w 3556001"/>
                <a:gd name="connsiteY6" fmla="*/ 2082802 h 2082802"/>
                <a:gd name="connisteX7" fmla="*/ 0 w 3556001"/>
                <a:gd name="connsiteY7" fmla="*/ 1879604 h 2082802"/>
                <a:gd name="connisteX8" fmla="*/ 0 w 3556001"/>
                <a:gd name="connsiteY8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556001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79604"/>
                  </a:lnTo>
                  <a:cubicBezTo>
                    <a:pt x="3556001" y="1991828"/>
                    <a:pt x="3465027" y="2082802"/>
                    <a:pt x="3352803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关注特殊营养需求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针对有特定疾病如糖尿病、高血压的老年人，提供相应的营养指导和食物选择。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f0909174-c3bc-4093-8bff-c7a267941957.jpgf0909174-c3bc-4093-8bff-c7a267941957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247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203197 h 2184401"/>
              <a:gd name="connisteX1" fmla="*/ 203197 w 10972800"/>
              <a:gd name="connsiteY1" fmla="*/ 0 h 2184401"/>
              <a:gd name="connisteX2" fmla="*/ 10769602 w 10972800"/>
              <a:gd name="connsiteY2" fmla="*/ 0 h 2184401"/>
              <a:gd name="connisteX3" fmla="*/ 10972800 w 10972800"/>
              <a:gd name="connsiteY3" fmla="*/ 203197 h 2184401"/>
              <a:gd name="connisteX4" fmla="*/ 10972800 w 10972800"/>
              <a:gd name="connsiteY4" fmla="*/ 1981203 h 2184401"/>
              <a:gd name="connisteX5" fmla="*/ 10769602 w 10972800"/>
              <a:gd name="connsiteY5" fmla="*/ 2184401 h 2184401"/>
              <a:gd name="connisteX6" fmla="*/ 203197 w 10972800"/>
              <a:gd name="connsiteY6" fmla="*/ 2184401 h 2184401"/>
              <a:gd name="connisteX7" fmla="*/ 0 w 10972800"/>
              <a:gd name="connsiteY7" fmla="*/ 1981203 h 2184401"/>
              <a:gd name="connisteX8" fmla="*/ 0 w 109728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1981203"/>
                </a:lnTo>
                <a:cubicBezTo>
                  <a:pt x="10972800" y="2093427"/>
                  <a:pt x="10881826" y="2184401"/>
                  <a:pt x="107696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食物种类合理搭配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203197 h 4419596"/>
              <a:gd name="connisteX1" fmla="*/ 203197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203197 w 7391396"/>
              <a:gd name="connsiteY4" fmla="*/ 4419596 h 4419596"/>
              <a:gd name="connisteX5" fmla="*/ 0 w 7391396"/>
              <a:gd name="connsiteY5" fmla="*/ 4216398 h 4419596"/>
              <a:gd name="connisteX6" fmla="*/ 0 w 73913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平衡膳食结构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照护员应确保老年人的饮食中包含足够的蛋白质、脂肪、碳水化合物及纤维素。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控制食物份量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根据老年人的活动量和健康状况，合理控制每餐食物的份量，避免过量或不足。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注意食物多样性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提供多种食物，如蔬菜、水果、全谷物和瘦肉，以满足老年人的营养需求。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避免食物过敏源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了解老年人的过敏史，避免提供可能引起过敏的食物，确保饮食安全。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f9c4665ff4f8d3ea24f450272a74eb00.jpgf9c4665ff4f8d3ea24f450272a74eb00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3795" b="13971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378195 w 3581403"/>
              <a:gd name="connsiteY1" fmla="*/ 0 h 4419596"/>
              <a:gd name="connisteX2" fmla="*/ 3581403 w 3581403"/>
              <a:gd name="connsiteY2" fmla="*/ 203197 h 4419596"/>
              <a:gd name="connisteX3" fmla="*/ 3581403 w 3581403"/>
              <a:gd name="connsiteY3" fmla="*/ 4216398 h 4419596"/>
              <a:gd name="connisteX4" fmla="*/ 3378195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378196" y="0"/>
                </a:lnTo>
                <a:cubicBezTo>
                  <a:pt x="3490429" y="0"/>
                  <a:pt x="3581403" y="90974"/>
                  <a:pt x="3581403" y="203198"/>
                </a:cubicBezTo>
                <a:lnTo>
                  <a:pt x="3581403" y="4216399"/>
                </a:lnTo>
                <a:cubicBezTo>
                  <a:pt x="3581403" y="4328632"/>
                  <a:pt x="3490429" y="4419597"/>
                  <a:pt x="33781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耐心与关心的重要性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0" y="4381503"/>
            <a:ext cx="12191365" cy="2476500"/>
          </a:xfrm>
          <a:custGeom>
            <a:avLst/>
            <a:gdLst>
              <a:gd name="connisteX0" fmla="*/ 0 w 12191996"/>
              <a:gd name="connsiteY0" fmla="*/ 634995 h 2476496"/>
              <a:gd name="connisteX1" fmla="*/ 12191996 w 12191996"/>
              <a:gd name="connsiteY1" fmla="*/ 0 h 2476496"/>
              <a:gd name="connisteX2" fmla="*/ 12191996 w 12191996"/>
              <a:gd name="connsiteY2" fmla="*/ 2476496 h 2476496"/>
              <a:gd name="connisteX3" fmla="*/ 0 w 12191996"/>
              <a:gd name="connsiteY3" fmla="*/ 2476496 h 2476496"/>
              <a:gd name="connisteX4" fmla="*/ 0 w 12191996"/>
              <a:gd name="connsiteY4" fmla="*/ 634995 h 2476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476497">
                <a:moveTo>
                  <a:pt x="0" y="634996"/>
                </a:moveTo>
                <a:lnTo>
                  <a:pt x="12191997" y="0"/>
                </a:lnTo>
                <a:lnTo>
                  <a:pt x="12191997" y="2476497"/>
                </a:lnTo>
                <a:lnTo>
                  <a:pt x="0" y="2476497"/>
                </a:lnTo>
                <a:lnTo>
                  <a:pt x="0" y="63499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0" y="5168902"/>
            <a:ext cx="2994660" cy="1689100"/>
          </a:xfrm>
          <a:custGeom>
            <a:avLst/>
            <a:gdLst>
              <a:gd name="connisteX0" fmla="*/ 2478846 w 2995272"/>
              <a:gd name="connsiteY0" fmla="*/ 1689097 h 1689107"/>
              <a:gd name="connisteX1" fmla="*/ 0 w 2995272"/>
              <a:gd name="connsiteY1" fmla="*/ 1689088 h 1689107"/>
              <a:gd name="connisteX2" fmla="*/ 0 w 2995272"/>
              <a:gd name="connsiteY2" fmla="*/ 1009854 h 1689107"/>
              <a:gd name="connisteX3" fmla="*/ 1778828 w 2995272"/>
              <a:gd name="connsiteY3" fmla="*/ 33046 h 1689107"/>
              <a:gd name="connisteX4" fmla="*/ 2141561 w 2995272"/>
              <a:gd name="connsiteY4" fmla="*/ 138403 h 1689107"/>
              <a:gd name="connisteX5" fmla="*/ 2995272 w 2995272"/>
              <a:gd name="connsiteY5" fmla="*/ 1689097 h 1689107"/>
              <a:gd name="connisteX6" fmla="*/ 2478846 w 2995272"/>
              <a:gd name="connsiteY6" fmla="*/ 1689097 h 1689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995273" h="1689107">
                <a:moveTo>
                  <a:pt x="2478847" y="1689098"/>
                </a:moveTo>
                <a:lnTo>
                  <a:pt x="0" y="1689089"/>
                </a:lnTo>
                <a:lnTo>
                  <a:pt x="0" y="1009854"/>
                </a:lnTo>
                <a:lnTo>
                  <a:pt x="1778828" y="33046"/>
                </a:lnTo>
                <a:cubicBezTo>
                  <a:pt x="1908097" y="-37938"/>
                  <a:pt x="2070430" y="9208"/>
                  <a:pt x="2141561" y="138404"/>
                </a:cubicBezTo>
                <a:lnTo>
                  <a:pt x="2995273" y="1689098"/>
                </a:lnTo>
                <a:lnTo>
                  <a:pt x="247884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0" y="5773887"/>
            <a:ext cx="2482850" cy="1083945"/>
          </a:xfrm>
          <a:custGeom>
            <a:avLst/>
            <a:gdLst>
              <a:gd name="connisteX0" fmla="*/ 1601809 w 2483062"/>
              <a:gd name="connsiteY0" fmla="*/ 33302 h 1084103"/>
              <a:gd name="connisteX1" fmla="*/ 1965283 w 2483062"/>
              <a:gd name="connsiteY1" fmla="*/ 138897 h 1084103"/>
              <a:gd name="connisteX2" fmla="*/ 2483062 w 2483062"/>
              <a:gd name="connsiteY2" fmla="*/ 1084103 h 1084103"/>
              <a:gd name="connisteX3" fmla="*/ 0 w 2483062"/>
              <a:gd name="connsiteY3" fmla="*/ 1084103 h 1084103"/>
              <a:gd name="connisteX4" fmla="*/ 0 w 2483062"/>
              <a:gd name="connsiteY4" fmla="*/ 917079 h 1084103"/>
              <a:gd name="connisteX5" fmla="*/ 1601809 w 2483062"/>
              <a:gd name="connsiteY5" fmla="*/ 33302 h 10841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83062" h="1084103">
                <a:moveTo>
                  <a:pt x="1601809" y="33302"/>
                </a:moveTo>
                <a:cubicBezTo>
                  <a:pt x="1731316" y="-38149"/>
                  <a:pt x="1894234" y="9181"/>
                  <a:pt x="1965283" y="138897"/>
                </a:cubicBezTo>
                <a:lnTo>
                  <a:pt x="2483062" y="1084103"/>
                </a:lnTo>
                <a:lnTo>
                  <a:pt x="0" y="1084103"/>
                </a:lnTo>
                <a:lnTo>
                  <a:pt x="0" y="917079"/>
                </a:lnTo>
                <a:lnTo>
                  <a:pt x="1601809" y="33302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612429" y="6379120"/>
            <a:ext cx="1358265" cy="478790"/>
          </a:xfrm>
          <a:custGeom>
            <a:avLst/>
            <a:gdLst>
              <a:gd name="connisteX0" fmla="*/ 811511 w 1358450"/>
              <a:gd name="connsiteY0" fmla="*/ 33064 h 478871"/>
              <a:gd name="connisteX1" fmla="*/ 1175232 w 1358450"/>
              <a:gd name="connsiteY1" fmla="*/ 140150 h 478871"/>
              <a:gd name="connisteX2" fmla="*/ 1358441 w 1358450"/>
              <a:gd name="connsiteY2" fmla="*/ 478871 h 478871"/>
              <a:gd name="connisteX3" fmla="*/ 0 w 1358450"/>
              <a:gd name="connsiteY3" fmla="*/ 478871 h 478871"/>
              <a:gd name="connisteX4" fmla="*/ 811511 w 1358450"/>
              <a:gd name="connsiteY4" fmla="*/ 33064 h 47887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358451" h="478871">
                <a:moveTo>
                  <a:pt x="811512" y="33065"/>
                </a:moveTo>
                <a:cubicBezTo>
                  <a:pt x="941466" y="-38323"/>
                  <a:pt x="1104687" y="9729"/>
                  <a:pt x="1175233" y="140150"/>
                </a:cubicBezTo>
                <a:lnTo>
                  <a:pt x="1358442" y="478871"/>
                </a:lnTo>
                <a:lnTo>
                  <a:pt x="0" y="478871"/>
                </a:lnTo>
                <a:lnTo>
                  <a:pt x="811512" y="3306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3e2163babf31259a4dd8329dfeb5c9c7.jpg3e2163babf31259a4dd8329dfeb5c9c7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1478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2655535e19a8c318dad9958d93cb8c8d.jpg2655535e19a8c318dad9958d93cb8c8d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47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耐心倾听老年人的需求，关心他们的感受，有助于建立稳固的信任关系，使进食过程更顺畅。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37cc0ef0945722f42afdf6a9985d2500.jpg37cc0ef0945722f42afdf6a9985d2500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298" r="180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203197 h 2336804"/>
                <a:gd name="connisteX1" fmla="*/ 203197 w 3454402"/>
                <a:gd name="connsiteY1" fmla="*/ 0 h 2336804"/>
                <a:gd name="connisteX2" fmla="*/ 3251204 w 3454402"/>
                <a:gd name="connsiteY2" fmla="*/ 0 h 2336804"/>
                <a:gd name="connisteX3" fmla="*/ 3454402 w 3454402"/>
                <a:gd name="connsiteY3" fmla="*/ 203197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879604 h 2082802"/>
                <a:gd name="connisteX3" fmla="*/ 3251204 w 3454402"/>
                <a:gd name="connsiteY3" fmla="*/ 2082802 h 2082802"/>
                <a:gd name="connisteX4" fmla="*/ 203197 w 3454402"/>
                <a:gd name="connsiteY4" fmla="*/ 2082802 h 2082802"/>
                <a:gd name="connisteX5" fmla="*/ 0 w 3454402"/>
                <a:gd name="connsiteY5" fmla="*/ 1879604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879604"/>
                  </a:lnTo>
                  <a:cubicBezTo>
                    <a:pt x="3454402" y="1991828"/>
                    <a:pt x="3363428" y="2082802"/>
                    <a:pt x="3251204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细致观察进食反应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照护员需细心观察老年人的进食反应，耐心调整食物的温度和质地，确保饮食安全。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在进食过程中给予老年人心理上的支持和鼓励，耐心解答他们的疑问，有助于提高饮食质量。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老年人饮食种类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基本饮食分类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老年人应多摄入高纤维食物，如全谷物、豆类，有助于消化和预防便秘。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富含钙质食物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老年人需补充钙质，食用牛奶、奶酪等富含钙的食物，预防骨质疏松。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低脂低胆固醇食物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选择低脂和低胆固醇的食物，如瘦肉、鱼类，有助于维护心血管健康。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易消化食物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老年人消化系统较弱，应选择易消化的食物，如煮熟的蔬菜和软饭，减少肠胃负担。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ac55d98431af8833c8251b22b28fa94c.jpgac55d98431af8833c8251b22b28fa94c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3473" b="3473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5a74b8e66008bdd\datas\氛围图-6002&amp;10421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治疗饮食和试验饮食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9144004" cy="4419602"/>
            <a:chOff x="960" y="2880"/>
            <a:chExt cx="14400" cy="6960"/>
          </a:xfrm>
        </p:grpSpPr>
        <p:pic>
          <p:nvPicPr>
            <p:cNvPr id="5" name="图片 4" descr="C:/Users/mingsheng111035/AppData/Roaming/Kingsoft/office6/wppai/generateppt/e0c6759140af544c930d1dfd998dc346.jpge0c6759140af544c930d1dfd998dc346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8990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203197 h 2082802"/>
                <a:gd name="connisteX1" fmla="*/ 203197 w 2844798"/>
                <a:gd name="connsiteY1" fmla="*/ 0 h 2082802"/>
                <a:gd name="connisteX2" fmla="*/ 2641601 w 2844798"/>
                <a:gd name="connsiteY2" fmla="*/ 0 h 2082802"/>
                <a:gd name="connisteX3" fmla="*/ 2844798 w 2844798"/>
                <a:gd name="connsiteY3" fmla="*/ 203197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133596 h 2336804"/>
                <a:gd name="connisteX3" fmla="*/ 2641601 w 2844798"/>
                <a:gd name="connsiteY3" fmla="*/ 2336804 h 2336804"/>
                <a:gd name="connisteX4" fmla="*/ 203197 w 2844798"/>
                <a:gd name="connsiteY4" fmla="*/ 2336804 h 2336804"/>
                <a:gd name="connisteX5" fmla="*/ 0 w 2844798"/>
                <a:gd name="connsiteY5" fmla="*/ 2133596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245830"/>
                    <a:pt x="2753825" y="2336804"/>
                    <a:pt x="2641601" y="2336804"/>
                  </a:cubicBezTo>
                  <a:lnTo>
                    <a:pt x="203198" y="2336804"/>
                  </a:lnTo>
                  <a:cubicBezTo>
                    <a:pt x="90974" y="2336804"/>
                    <a:pt x="0" y="2245830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203197 h 2336804"/>
                <a:gd name="connisteX1" fmla="*/ 203197 w 2844798"/>
                <a:gd name="connsiteY1" fmla="*/ 0 h 2336804"/>
                <a:gd name="connisteX2" fmla="*/ 2641601 w 2844798"/>
                <a:gd name="connsiteY2" fmla="*/ 0 h 2336804"/>
                <a:gd name="connisteX3" fmla="*/ 2844798 w 2844798"/>
                <a:gd name="connsiteY3" fmla="*/ 203197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203197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针对特定健康问题，如糖尿病或高血压，为老年人定制的低糖或低盐饮食。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ed46bf3f7793be7c5fb6e1b0069b543e.jpged46bf3f7793be7c5fb6e1b0069b543e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r="8990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879604 h 2082802"/>
                <a:gd name="connisteX3" fmla="*/ 2641601 w 2844798"/>
                <a:gd name="connsiteY3" fmla="*/ 2082802 h 2082802"/>
                <a:gd name="connisteX4" fmla="*/ 203197 w 2844798"/>
                <a:gd name="connsiteY4" fmla="*/ 2082802 h 2082802"/>
                <a:gd name="connisteX5" fmla="*/ 0 w 2844798"/>
                <a:gd name="connsiteY5" fmla="*/ 1879604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879604"/>
                  </a:lnTo>
                  <a:cubicBezTo>
                    <a:pt x="2844799" y="1991828"/>
                    <a:pt x="2753825" y="2082802"/>
                    <a:pt x="2641601" y="2082802"/>
                  </a:cubicBezTo>
                  <a:lnTo>
                    <a:pt x="203198" y="2082802"/>
                  </a:lnTo>
                  <a:cubicBezTo>
                    <a:pt x="90974" y="2082802"/>
                    <a:pt x="0" y="1991828"/>
                    <a:pt x="0" y="1879604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7" name="图片 16" descr="C:/Users/mingsheng111035/AppData/Roaming/Kingsoft/office6/wppai/generateppt/dcaefed93037cc65a0dcd7cfcfb6f896.jpgdcaefed93037cc65a0dcd7cfcfb6f896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8990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203197 h 2082802"/>
                <a:gd name="connisteX1" fmla="*/ 203197 w 2844798"/>
                <a:gd name="connsiteY1" fmla="*/ 0 h 2082802"/>
                <a:gd name="connisteX2" fmla="*/ 2641601 w 2844798"/>
                <a:gd name="connsiteY2" fmla="*/ 0 h 2082802"/>
                <a:gd name="connisteX3" fmla="*/ 2844798 w 2844798"/>
                <a:gd name="connsiteY3" fmla="*/ 203197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203197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641601" y="0"/>
                  </a:lnTo>
                  <a:cubicBezTo>
                    <a:pt x="2753825" y="0"/>
                    <a:pt x="2844799" y="90974"/>
                    <a:pt x="2844799" y="203198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133596 h 2336804"/>
                <a:gd name="connisteX3" fmla="*/ 2641601 w 2844798"/>
                <a:gd name="connsiteY3" fmla="*/ 2336804 h 2336804"/>
                <a:gd name="connisteX4" fmla="*/ 203197 w 2844798"/>
                <a:gd name="connsiteY4" fmla="*/ 2336804 h 2336804"/>
                <a:gd name="connisteX5" fmla="*/ 0 w 2844798"/>
                <a:gd name="connsiteY5" fmla="*/ 2133596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245830"/>
                    <a:pt x="2753825" y="2336804"/>
                    <a:pt x="2641601" y="2336804"/>
                  </a:cubicBezTo>
                  <a:lnTo>
                    <a:pt x="203198" y="2336804"/>
                  </a:lnTo>
                  <a:cubicBezTo>
                    <a:pt x="90974" y="2336804"/>
                    <a:pt x="0" y="2245830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试验饮食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通过科学实验设计，测试老年人对不同营养成分的吸收和反应，以优化饮食结构。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营养补充饮食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为老年人提供额外的维生素和矿物质补充，以弥补日常饮食中可能存在的营养不足。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fe67ac1e37eeef07ef46ee056429072b.jpgfe67ac1e37eeef07ef46ee056429072b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348" r="8701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203197 h 5638803"/>
              <a:gd name="connisteX1" fmla="*/ 203197 w 6934196"/>
              <a:gd name="connsiteY1" fmla="*/ 0 h 5638803"/>
              <a:gd name="connisteX2" fmla="*/ 6730998 w 6934196"/>
              <a:gd name="connsiteY2" fmla="*/ 0 h 5638803"/>
              <a:gd name="connisteX3" fmla="*/ 6934196 w 6934196"/>
              <a:gd name="connsiteY3" fmla="*/ 203197 h 5638803"/>
              <a:gd name="connisteX4" fmla="*/ 6934196 w 6934196"/>
              <a:gd name="connsiteY4" fmla="*/ 5435595 h 5638803"/>
              <a:gd name="connisteX5" fmla="*/ 6730998 w 6934196"/>
              <a:gd name="connsiteY5" fmla="*/ 5638803 h 5638803"/>
              <a:gd name="connisteX6" fmla="*/ 203197 w 6934196"/>
              <a:gd name="connsiteY6" fmla="*/ 5638803 h 5638803"/>
              <a:gd name="connisteX7" fmla="*/ 0 w 6934196"/>
              <a:gd name="connsiteY7" fmla="*/ 5435595 h 5638803"/>
              <a:gd name="connisteX8" fmla="*/ 0 w 6934196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730999" y="0"/>
                </a:lnTo>
                <a:cubicBezTo>
                  <a:pt x="6843232" y="0"/>
                  <a:pt x="6934197" y="90974"/>
                  <a:pt x="6934197" y="203198"/>
                </a:cubicBezTo>
                <a:lnTo>
                  <a:pt x="6934197" y="5435596"/>
                </a:lnTo>
                <a:cubicBezTo>
                  <a:pt x="6934197" y="5547829"/>
                  <a:pt x="6843232" y="5638803"/>
                  <a:pt x="6730999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2565404"/>
            <a:ext cx="914400" cy="17272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普通饮食的适用性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平衡膳食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老年人应摄入多样化的食物，包括谷物、蔬菜、水果、肉类等，以保证营养均衡。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适量饮水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保持适当的水分摄入，预防脱水，对维持老年人的生理功能至关重要。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软质饮食的特点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6acdb571861e271\datas\氛围图-6002&amp;18162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540000" y="1828800"/>
            <a:ext cx="9042396" cy="4419597"/>
            <a:chOff x="4000" y="2880"/>
            <a:chExt cx="14240" cy="6960"/>
          </a:xfrm>
        </p:grpSpPr>
        <p:pic>
          <p:nvPicPr>
            <p:cNvPr id="5" name="图片 4" descr="C:/Users/mingsheng111035/AppData/Roaming/Kingsoft/office6/wppai/generateppt/3f8818f681eb42de194382f37065cbdb.jpg3f8818f681eb42de194382f37065cbdb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5500" r="4324"/>
            <a:stretch>
              <a:fillRect/>
            </a:stretch>
          </p:blipFill>
          <p:spPr>
            <a:xfrm>
              <a:off x="4000" y="2880"/>
              <a:ext cx="4639" cy="3359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>
              <a:off x="40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eb5b24416921692ba7debf3cb9572c84.jpgeb5b24416921692ba7debf3cb9572c84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7875"/>
            <a:stretch>
              <a:fillRect/>
            </a:stretch>
          </p:blipFill>
          <p:spPr>
            <a:xfrm>
              <a:off x="8800" y="2880"/>
              <a:ext cx="4639" cy="3359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88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易于咀嚼和消化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44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软质食物如煮熟的蔬菜和水果泥，适合牙齿咀嚼能力下降的老年人。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7c61eaa84dcae827d5d2c330550db0c8.jpg7c61eaa84dcae827d5d2c330550db0c8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2351"/>
            <a:stretch>
              <a:fillRect/>
            </a:stretch>
          </p:blipFill>
          <p:spPr>
            <a:xfrm>
              <a:off x="13600" y="2880"/>
              <a:ext cx="4639" cy="3359"/>
            </a:xfrm>
            <a:custGeom>
              <a:avLst/>
              <a:gdLst>
                <a:gd name="connisteX0" fmla="*/ 0 w 2946397"/>
                <a:gd name="connsiteY0" fmla="*/ 0 h 2133596"/>
                <a:gd name="connisteX1" fmla="*/ 2743200 w 2946397"/>
                <a:gd name="connsiteY1" fmla="*/ 0 h 2133596"/>
                <a:gd name="connisteX2" fmla="*/ 2946397 w 2946397"/>
                <a:gd name="connsiteY2" fmla="*/ 203197 h 2133596"/>
                <a:gd name="connisteX3" fmla="*/ 2946397 w 2946397"/>
                <a:gd name="connsiteY3" fmla="*/ 2133596 h 2133596"/>
                <a:gd name="connisteX4" fmla="*/ 0 w 2946397"/>
                <a:gd name="connsiteY4" fmla="*/ 2133596 h 2133596"/>
                <a:gd name="connisteX5" fmla="*/ 0 w 2946397"/>
                <a:gd name="connsiteY5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946398" h="2133597">
                  <a:moveTo>
                    <a:pt x="0" y="0"/>
                  </a:moveTo>
                  <a:lnTo>
                    <a:pt x="2743200" y="0"/>
                  </a:lnTo>
                  <a:cubicBezTo>
                    <a:pt x="2855433" y="0"/>
                    <a:pt x="2946398" y="90974"/>
                    <a:pt x="2946398" y="203198"/>
                  </a:cubicBezTo>
                  <a:lnTo>
                    <a:pt x="2946398" y="2133597"/>
                  </a:ln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3600" y="6240"/>
              <a:ext cx="4640" cy="3600"/>
            </a:xfrm>
            <a:custGeom>
              <a:avLst/>
              <a:gdLst>
                <a:gd name="connisteX0" fmla="*/ 0 w 2946397"/>
                <a:gd name="connsiteY0" fmla="*/ 0 h 2286000"/>
                <a:gd name="connisteX1" fmla="*/ 2946397 w 2946397"/>
                <a:gd name="connsiteY1" fmla="*/ 0 h 2286000"/>
                <a:gd name="connisteX2" fmla="*/ 2946397 w 2946397"/>
                <a:gd name="connsiteY2" fmla="*/ 2082802 h 2286000"/>
                <a:gd name="connisteX3" fmla="*/ 2743200 w 2946397"/>
                <a:gd name="connsiteY3" fmla="*/ 2286000 h 2286000"/>
                <a:gd name="connisteX4" fmla="*/ 0 w 2946397"/>
                <a:gd name="connsiteY4" fmla="*/ 2286000 h 2286000"/>
                <a:gd name="connisteX5" fmla="*/ 0 w 2946397"/>
                <a:gd name="connsiteY5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pathLst>
                <a:path w="2946398" h="2286000">
                  <a:moveTo>
                    <a:pt x="0" y="0"/>
                  </a:moveTo>
                  <a:lnTo>
                    <a:pt x="2946398" y="0"/>
                  </a:lnTo>
                  <a:lnTo>
                    <a:pt x="2946398" y="2082802"/>
                  </a:lnTo>
                  <a:cubicBezTo>
                    <a:pt x="2946398" y="2195026"/>
                    <a:pt x="2855433" y="2286000"/>
                    <a:pt x="2743200" y="2286000"/>
                  </a:cubicBez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92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营养密度高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92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软质饮食通过增加食物的烹饪时间或使用搅拌机，保留了食物的营养成分。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40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减少噎呛风险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4080" y="7760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软质食物的质地减少了老年人噎呛的风险，提高了饮食的安全性。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半流质与流质饮食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半流质饮食的特点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半流质食物易于咀嚼和消化，适合咀嚼功能下降的老年人，如粥和软饭。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流质饮食的适用情况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流质食物如汤和果汁，适合吞咽困难或消化系统较弱的老年人，便于营养吸收。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9d98877e-cfbf-4523-a9dd-e55baf88bad9.jpg9d98877e-cfbf-4523-a9dd-e55baf88bad9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051" r="767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203197 h 3657600"/>
              <a:gd name="connisteX1" fmla="*/ 203197 w 10972800"/>
              <a:gd name="connsiteY1" fmla="*/ 0 h 3657600"/>
              <a:gd name="connisteX2" fmla="*/ 10769602 w 10972800"/>
              <a:gd name="connsiteY2" fmla="*/ 0 h 3657600"/>
              <a:gd name="connisteX3" fmla="*/ 10972800 w 10972800"/>
              <a:gd name="connsiteY3" fmla="*/ 203197 h 3657600"/>
              <a:gd name="connisteX4" fmla="*/ 10972800 w 10972800"/>
              <a:gd name="connsiteY4" fmla="*/ 3454402 h 3657600"/>
              <a:gd name="connisteX5" fmla="*/ 10769602 w 10972800"/>
              <a:gd name="connsiteY5" fmla="*/ 3657600 h 3657600"/>
              <a:gd name="connisteX6" fmla="*/ 203197 w 10972800"/>
              <a:gd name="connsiteY6" fmla="*/ 3657600 h 3657600"/>
              <a:gd name="connisteX7" fmla="*/ 0 w 10972800"/>
              <a:gd name="connsiteY7" fmla="*/ 3454402 h 3657600"/>
              <a:gd name="connisteX8" fmla="*/ 0 w 10972800"/>
              <a:gd name="connsiteY8" fmla="*/ 203197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454402"/>
                </a:lnTo>
                <a:cubicBezTo>
                  <a:pt x="10972800" y="3566626"/>
                  <a:pt x="10881826" y="3657600"/>
                  <a:pt x="10769602" y="3657600"/>
                </a:cubicBezTo>
                <a:lnTo>
                  <a:pt x="203198" y="3657600"/>
                </a:lnTo>
                <a:cubicBezTo>
                  <a:pt x="90974" y="3657600"/>
                  <a:pt x="0" y="3566626"/>
                  <a:pt x="0" y="3454402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老年人营养需求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72538603&quot;}*auto_galley_ai_*1740543178217_1.149_dfa96ba6cdd0-slide-3"/>
</p:tagLst>
</file>

<file path=ppt/tags/tag126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99507182&quot;}*auto_galley_ai_*1740543178217_1.149_dfa96ba6cdd0-slide-4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68848698&quot;}*auto_galley_ai_*1740543178217_1.149_dfa96ba6cdd0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98871317&quot;}*auto_galley_ai_*1740543178217_1.149_dfa96ba6cdd0-slide-4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2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08544648&quot;}*auto_galley_ai_*1740543178217_1.149_dfa96ba6cdd0-slide-5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2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3364260&quot;}*auto_galley_ai_*1740543178217_1.149_dfa96ba6cdd0-slide-6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0832510&quot;}*auto_galley_ai_*1740543178217_1.149_dfa96ba6cdd0-slide-6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61878633&quot;}*auto_galley_ai_*1740543178217_1.149_dfa96ba6cdd0-slide-6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9d98877e-cfbf-4523-a9dd-e55baf88bad9.jpg?Expires=1772079184&amp;AWSAccessKeyId=AKLT9NSy7kh8TIS1UzNqLRY2&amp;Signature=1zU1yowhpfSuj2hg97FxUIi2TD8%3D&quot;}*auto_ai_ai_*1740543178217_1.149_dfa96ba6cdd0-slide-7"/>
</p:tagLst>
</file>

<file path=ppt/tags/tag178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8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faf50ff-2c03-4ed3-ad5a-d3284004e6ef.jpg?Expires=1772079185&amp;AWSAccessKeyId=AKLT9NSy7kh8TIS1UzNqLRY2&amp;Signature=toJSax4M0d9coopO%2BKT4VDhfkX0%3D&quot;}*auto_ai_ai_*1740543178217_1.149_dfa96ba6cdd0-slide-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4477760&quot;}*auto_galley_ai_*1740543178217_1.149_dfa96ba6cdd0-slide-10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1564728&quot;}*auto_galley_ai_*1740543178217_1.149_dfa96ba6cdd0-slide-1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53e8e186-b288-4bda-9096-e311b657d4d2.jpg?Expires=1772079186&amp;AWSAccessKeyId=AKLT9NSy7kh8TIS1UzNqLRY2&amp;Signature=kGxxglIS8tuJVdufKfEd9OnRIXk%3D&quot;}*auto_ai_ai_*1740543178217_1.149_dfa96ba6cdd0-slide-11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22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98c9968c-eb3f-4c39-927e-7022defd41fd.jpg?Expires=1772079186&amp;AWSAccessKeyId=AKLT9NSy7kh8TIS1UzNqLRY2&amp;Signature=IgNu2QfJ5d%2Bud3AytlMt3jrlyVc%3D&quot;}*auto_ai_ai_*1740543178217_1.149_dfa96ba6cdd0-slide-12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608629e9-bc2b-4179-97fd-46433676cce1.jpg?Expires=1772079185&amp;AWSAccessKeyId=AKLT9NSy7kh8TIS1UzNqLRY2&amp;Signature=Ip9n0mazVDOkQOe1OUV27rALsmM%3D&quot;}*auto_ai_ai_*1740543178217_1.149_dfa96ba6cdd0-slide-12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9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b9761bb0-3b23-40f9-a4e9-f00979b84bee.jpg?Expires=1772079186&amp;AWSAccessKeyId=AKLT9NSy7kh8TIS1UzNqLRY2&amp;Signature=8tEwoZFI6FyDMxJ4gd1%2F9lnR1Vg%3D&quot;}*auto_ai_ai_*1740543178217_1.149_dfa96ba6cdd0-slide-14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e834a10e-aa0c-42a6-9413-851f5018ff15.jpg?Expires=1772079186&amp;AWSAccessKeyId=AKLT9NSy7kh8TIS1UzNqLRY2&amp;Signature=Te7VvQBUHxw2ZK8VJIQfPXRY7nA%3D&quot;}*auto_ai_ai_*1740543178217_1.149_dfa96ba6cdd0-slide-14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e5765bd6-4264-4d48-93e3-a095fa8b8980.jpg?Expires=1772079187&amp;AWSAccessKeyId=AKLT9NSy7kh8TIS1UzNqLRY2&amp;Signature=JwhjH%2Fxig%2FxEzHYaG%2BXTYbURS5Q%3D&quot;}*auto_ai_ai_*1740543178217_1.149_dfa96ba6cdd0-slide-14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a772eeec-06ea-4952-9d19-4e1b07f920d8.jpg?Expires=1772079186&amp;AWSAccessKeyId=AKLT9NSy7kh8TIS1UzNqLRY2&amp;Signature=NBevbMbMabvxhxqjMRdOnaTJHmk%3D&quot;}*auto_ai_ai_*1740543178217_1.149_dfa96ba6cdd0-slide-14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12641916&quot;}*auto_galley_ai_*1740543178217_1.149_dfa96ba6cdd0-slide-15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754105902&quot;}*auto_galley_ai_*1740543178217_1.149_dfa96ba6cdd0-slide-15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9361702&quot;}*auto_galley_ai_*1740543178217_1.149_dfa96ba6cdd0-slide-15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FIGMA_LIMIT" val=""/>
  <p:tag name="KSO_WM_FIGMA_SLIDE_GROUP" val="48"/>
  <p:tag name="KSO_WM_SLIDE_TYPE" val="text"/>
  <p:tag name="KSO_WM_TEMPLATE_SUBCATEGORY" val="29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76868977&quot;}*auto_galley_ai_*1740543178217_1.149_dfa96ba6cdd0-slide-17"/>
</p:tagLst>
</file>

<file path=ppt/tags/tag29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0909174-c3bc-4093-8bff-c7a267941957.jpg?Expires=1772079189&amp;AWSAccessKeyId=AKLT9NSy7kh8TIS1UzNqLRY2&amp;Signature=W2poOhlWtgGjQY3peGxI7PVfnDU%3D&quot;}*auto_ai_ai_*1740543178217_1.149_dfa96ba6cdd0-slide-19"/>
</p:tagLst>
</file>

<file path=ppt/tags/tag323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3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1028966&quot;}*auto_galley_ai_*1740543178217_1.149_dfa96ba6cdd0-slide-20"/>
</p:tagLst>
</file>

<file path=ppt/tags/tag335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</p:tagLst>
</file>

<file path=ppt/tags/tag3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41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5005219&quot;}*auto_galley_ai_*1740543178217_1.149_dfa96ba6cdd0-slide-21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92777509&quot;}*auto_galley_ai_*1740543178217_1.149_dfa96ba6cdd0-slide-21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55876305&quot;}*auto_galley_ai_*1740543178217_1.149_dfa96ba6cdd0-slide-21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FIGMA_LIMIT" val=""/>
  <p:tag name="KSO_WM_FIGMA_SLIDE_GROUP" val="53"/>
  <p:tag name="KSO_WM_SLIDE_TYPE" val="text"/>
  <p:tag name="KSO_WM_TEMPLATE_SUBCATEGORY" val="29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7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58.xml><?xml version="1.0" encoding="utf-8"?>
<p:tagLst xmlns:p="http://schemas.openxmlformats.org/presentationml/2006/main">
  <p:tag name="KSO_WM_PRESENTATION_SOURCE" val="WPPAIGeneratePPT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2145</Words>
  <Application>WPS 演示</Application>
  <PresentationFormat>宽屏</PresentationFormat>
  <Paragraphs>266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2025-02-26T04:13:40Z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96C3795D82DF4BB39C183A208B7D8E0A_13</vt:lpwstr>
  </property>
  <property fmtid="{D5CDD505-2E9C-101B-9397-08002B2CF9AE}" pid="3" name="KSOProductBuildVer">
    <vt:lpwstr>2052-12.1.0.20305</vt:lpwstr>
  </property>
</Properties>
</file>