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7" Type="http://schemas.openxmlformats.org/officeDocument/2006/relationships/tags" Target="tags/tag307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tags" Target="../tags/tag2.xml"/><Relationship Id="rId4" Type="http://schemas.openxmlformats.org/officeDocument/2006/relationships/image" Target="C:/Users/mingsheng111035/AppData/Local/Temp/figmazip/slide_16bce9224e095727\datas\&#27675;&#22260;&#22270;-6002&amp;64790.png" TargetMode="Externa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6" Type="http://schemas.openxmlformats.org/officeDocument/2006/relationships/tags" Target="../tags/tag13.xml"/><Relationship Id="rId15" Type="http://schemas.openxmlformats.org/officeDocument/2006/relationships/tags" Target="../tags/tag12.xml"/><Relationship Id="rId14" Type="http://schemas.openxmlformats.org/officeDocument/2006/relationships/tags" Target="../tags/tag11.xml"/><Relationship Id="rId13" Type="http://schemas.openxmlformats.org/officeDocument/2006/relationships/tags" Target="../tags/tag10.xml"/><Relationship Id="rId12" Type="http://schemas.openxmlformats.org/officeDocument/2006/relationships/tags" Target="../tags/tag9.xml"/><Relationship Id="rId11" Type="http://schemas.openxmlformats.org/officeDocument/2006/relationships/tags" Target="../tags/tag8.xml"/><Relationship Id="rId10" Type="http://schemas.openxmlformats.org/officeDocument/2006/relationships/tags" Target="../tags/tag7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24.xml"/><Relationship Id="rId8" Type="http://schemas.openxmlformats.org/officeDocument/2006/relationships/image" Target="C:/Users/mingsheng111035/AppData/Local/Temp/figmazip/slide_d9c135ed2e17f6dd\datas\&#27675;&#22260;&#22270;-6002&amp;64867.png" TargetMode="External"/><Relationship Id="rId7" Type="http://schemas.openxmlformats.org/officeDocument/2006/relationships/image" Target="../media/image2.png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5" Type="http://schemas.openxmlformats.org/officeDocument/2006/relationships/tags" Target="../tags/tag30.xml"/><Relationship Id="rId14" Type="http://schemas.openxmlformats.org/officeDocument/2006/relationships/tags" Target="../tags/tag29.xml"/><Relationship Id="rId13" Type="http://schemas.openxmlformats.org/officeDocument/2006/relationships/tags" Target="../tags/tag28.xml"/><Relationship Id="rId12" Type="http://schemas.openxmlformats.org/officeDocument/2006/relationships/tags" Target="../tags/tag27.xml"/><Relationship Id="rId11" Type="http://schemas.openxmlformats.org/officeDocument/2006/relationships/tags" Target="../tags/tag26.xml"/><Relationship Id="rId10" Type="http://schemas.openxmlformats.org/officeDocument/2006/relationships/tags" Target="../tags/tag25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36.xml"/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44.xml"/><Relationship Id="rId8" Type="http://schemas.openxmlformats.org/officeDocument/2006/relationships/tags" Target="../tags/tag43.xml"/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51.xml"/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72.xml"/><Relationship Id="rId8" Type="http://schemas.openxmlformats.org/officeDocument/2006/relationships/tags" Target="../tags/tag71.xml"/><Relationship Id="rId7" Type="http://schemas.openxmlformats.org/officeDocument/2006/relationships/tags" Target="../tags/tag70.xml"/><Relationship Id="rId6" Type="http://schemas.openxmlformats.org/officeDocument/2006/relationships/tags" Target="../tags/tag69.xml"/><Relationship Id="rId5" Type="http://schemas.openxmlformats.org/officeDocument/2006/relationships/tags" Target="../tags/tag68.xml"/><Relationship Id="rId4" Type="http://schemas.openxmlformats.org/officeDocument/2006/relationships/image" Target="C:/Users/mingsheng111035/AppData/Local/Temp/figmazip/slide_d7cbe41c20128d09\datas\&#27675;&#22260;&#22270;-6002&amp;64892.png" TargetMode="External"/><Relationship Id="rId3" Type="http://schemas.openxmlformats.org/officeDocument/2006/relationships/image" Target="../media/image1.png"/><Relationship Id="rId2" Type="http://schemas.openxmlformats.org/officeDocument/2006/relationships/tags" Target="../tags/tag67.xml"/><Relationship Id="rId14" Type="http://schemas.openxmlformats.org/officeDocument/2006/relationships/tags" Target="../tags/tag77.xml"/><Relationship Id="rId13" Type="http://schemas.openxmlformats.org/officeDocument/2006/relationships/tags" Target="../tags/tag76.xml"/><Relationship Id="rId12" Type="http://schemas.openxmlformats.org/officeDocument/2006/relationships/tags" Target="../tags/tag75.xml"/><Relationship Id="rId11" Type="http://schemas.openxmlformats.org/officeDocument/2006/relationships/tags" Target="../tags/tag74.xml"/><Relationship Id="rId10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81.xml"/><Relationship Id="rId6" Type="http://schemas.openxmlformats.org/officeDocument/2006/relationships/tags" Target="../tags/tag80.xml"/><Relationship Id="rId5" Type="http://schemas.openxmlformats.org/officeDocument/2006/relationships/tags" Target="../tags/tag79.xml"/><Relationship Id="rId4" Type="http://schemas.openxmlformats.org/officeDocument/2006/relationships/image" Target="C:/Users/mingsheng111035/AppData/Local/Temp/figmazip/slide_264876547ade3759\datas\&#27675;&#22260;&#22270;-6002&amp;65041.png" TargetMode="External"/><Relationship Id="rId3" Type="http://schemas.openxmlformats.org/officeDocument/2006/relationships/image" Target="../media/image3.png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封面页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C:/Users/mingsheng111035/AppData/Local/Temp/figmazip/slide_16bce9224e095727\datas\氛围图-6002&amp;64790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8" name="任意多边形 7"/>
          <p:cNvSpPr/>
          <p:nvPr userDrawn="1">
            <p:custDataLst>
              <p:tags r:id="rId8"/>
            </p:custDataLst>
          </p:nvPr>
        </p:nvSpPr>
        <p:spPr>
          <a:xfrm>
            <a:off x="8864596" y="0"/>
            <a:ext cx="3327400" cy="6858000"/>
          </a:xfrm>
          <a:custGeom>
            <a:avLst/>
            <a:gdLst>
              <a:gd name="connisteX0" fmla="*/ 1758226 w 3327401"/>
              <a:gd name="connsiteY0" fmla="*/ 0 h 6858000"/>
              <a:gd name="connisteX1" fmla="*/ 3327401 w 3327401"/>
              <a:gd name="connsiteY1" fmla="*/ 0 h 6858000"/>
              <a:gd name="connisteX2" fmla="*/ 3327401 w 3327401"/>
              <a:gd name="connsiteY2" fmla="*/ 6858000 h 6858000"/>
              <a:gd name="connisteX3" fmla="*/ 0 w 3327401"/>
              <a:gd name="connsiteY3" fmla="*/ 6858000 h 6858000"/>
              <a:gd name="connisteX4" fmla="*/ 1758226 w 3327401"/>
              <a:gd name="connsiteY4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3327401" h="6858000">
                <a:moveTo>
                  <a:pt x="1758227" y="0"/>
                </a:moveTo>
                <a:lnTo>
                  <a:pt x="3327401" y="0"/>
                </a:lnTo>
                <a:lnTo>
                  <a:pt x="3327401" y="6858000"/>
                </a:lnTo>
                <a:lnTo>
                  <a:pt x="0" y="6858000"/>
                </a:lnTo>
                <a:lnTo>
                  <a:pt x="1758227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9"/>
            </p:custDataLst>
          </p:nvPr>
        </p:nvSpPr>
        <p:spPr>
          <a:xfrm>
            <a:off x="9924203" y="4114800"/>
            <a:ext cx="2267585" cy="2742565"/>
          </a:xfrm>
          <a:custGeom>
            <a:avLst/>
            <a:gdLst>
              <a:gd name="connisteX0" fmla="*/ 2267785 w 2267794"/>
              <a:gd name="connsiteY0" fmla="*/ 195937 h 2743172"/>
              <a:gd name="connisteX1" fmla="*/ 2267785 w 2267794"/>
              <a:gd name="connsiteY1" fmla="*/ 2743172 h 2743172"/>
              <a:gd name="connisteX2" fmla="*/ 502517 w 2267794"/>
              <a:gd name="connsiteY2" fmla="*/ 2743172 h 2743172"/>
              <a:gd name="connisteX3" fmla="*/ 10652 w 2267794"/>
              <a:gd name="connsiteY3" fmla="*/ 924888 h 2743172"/>
              <a:gd name="connisteX4" fmla="*/ 225481 w 2267794"/>
              <a:gd name="connsiteY4" fmla="*/ 551026 h 2743172"/>
              <a:gd name="connisteX5" fmla="*/ 2267785 w 2267794"/>
              <a:gd name="connsiteY5" fmla="*/ 0 h 2743172"/>
              <a:gd name="connisteX6" fmla="*/ 2267785 w 2267794"/>
              <a:gd name="connsiteY6" fmla="*/ 195937 h 274317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267794" h="2743173">
                <a:moveTo>
                  <a:pt x="2267785" y="195938"/>
                </a:moveTo>
                <a:lnTo>
                  <a:pt x="2267785" y="2743173"/>
                </a:lnTo>
                <a:lnTo>
                  <a:pt x="502518" y="2743173"/>
                </a:lnTo>
                <a:lnTo>
                  <a:pt x="10653" y="924888"/>
                </a:lnTo>
                <a:cubicBezTo>
                  <a:pt x="-33330" y="762317"/>
                  <a:pt x="62874" y="594899"/>
                  <a:pt x="225482" y="551027"/>
                </a:cubicBezTo>
                <a:lnTo>
                  <a:pt x="2267785" y="0"/>
                </a:lnTo>
                <a:lnTo>
                  <a:pt x="2267785" y="195938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任意多边形 9"/>
          <p:cNvSpPr/>
          <p:nvPr userDrawn="1">
            <p:custDataLst>
              <p:tags r:id="rId10"/>
            </p:custDataLst>
          </p:nvPr>
        </p:nvSpPr>
        <p:spPr>
          <a:xfrm>
            <a:off x="10545958" y="4648197"/>
            <a:ext cx="1645920" cy="2210435"/>
          </a:xfrm>
          <a:custGeom>
            <a:avLst/>
            <a:gdLst>
              <a:gd name="connisteX0" fmla="*/ 401430 w 1646038"/>
              <a:gd name="connsiteY0" fmla="*/ 2209803 h 2209803"/>
              <a:gd name="connisteX1" fmla="*/ 1646038 w 1646038"/>
              <a:gd name="connsiteY1" fmla="*/ 2209803 h 2209803"/>
              <a:gd name="connisteX2" fmla="*/ 1646038 w 1646038"/>
              <a:gd name="connsiteY2" fmla="*/ 1591056 h 2209803"/>
              <a:gd name="connisteX3" fmla="*/ 1646038 w 1646038"/>
              <a:gd name="connsiteY3" fmla="*/ 0 h 2209803"/>
              <a:gd name="connisteX4" fmla="*/ 226487 w 1646038"/>
              <a:gd name="connsiteY4" fmla="*/ 377766 h 2209803"/>
              <a:gd name="connisteX5" fmla="*/ 10469 w 1646038"/>
              <a:gd name="connsiteY5" fmla="*/ 751234 h 2209803"/>
              <a:gd name="connisteX6" fmla="*/ 401430 w 1646038"/>
              <a:gd name="connsiteY6" fmla="*/ 2209803 h 220980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646039" h="2209803">
                <a:moveTo>
                  <a:pt x="401431" y="2209803"/>
                </a:moveTo>
                <a:lnTo>
                  <a:pt x="1646039" y="2209803"/>
                </a:lnTo>
                <a:lnTo>
                  <a:pt x="1646039" y="1591056"/>
                </a:lnTo>
                <a:lnTo>
                  <a:pt x="1646039" y="0"/>
                </a:lnTo>
                <a:lnTo>
                  <a:pt x="226488" y="377766"/>
                </a:lnTo>
                <a:cubicBezTo>
                  <a:pt x="63606" y="421109"/>
                  <a:pt x="-33174" y="588426"/>
                  <a:pt x="10470" y="751234"/>
                </a:cubicBezTo>
                <a:lnTo>
                  <a:pt x="401431" y="2209803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任意多边形 10"/>
          <p:cNvSpPr/>
          <p:nvPr userDrawn="1">
            <p:custDataLst>
              <p:tags r:id="rId11"/>
            </p:custDataLst>
          </p:nvPr>
        </p:nvSpPr>
        <p:spPr>
          <a:xfrm>
            <a:off x="11166827" y="5168920"/>
            <a:ext cx="1024890" cy="1688465"/>
          </a:xfrm>
          <a:custGeom>
            <a:avLst/>
            <a:gdLst>
              <a:gd name="connisteX0" fmla="*/ 1025161 w 1025161"/>
              <a:gd name="connsiteY0" fmla="*/ 1689070 h 1689079"/>
              <a:gd name="connisteX1" fmla="*/ 301258 w 1025161"/>
              <a:gd name="connsiteY1" fmla="*/ 1689070 h 1689079"/>
              <a:gd name="connisteX2" fmla="*/ 10195 w 1025161"/>
              <a:gd name="connsiteY2" fmla="*/ 587950 h 1689079"/>
              <a:gd name="connisteX3" fmla="*/ 225463 w 1025161"/>
              <a:gd name="connsiteY3" fmla="*/ 215780 h 1689079"/>
              <a:gd name="connisteX4" fmla="*/ 1025161 w 1025161"/>
              <a:gd name="connsiteY4" fmla="*/ 0 h 1689079"/>
              <a:gd name="connisteX5" fmla="*/ 1025161 w 1025161"/>
              <a:gd name="connsiteY5" fmla="*/ 1689070 h 1689079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025161" h="1689080">
                <a:moveTo>
                  <a:pt x="1025161" y="1689071"/>
                </a:moveTo>
                <a:lnTo>
                  <a:pt x="301258" y="1689071"/>
                </a:lnTo>
                <a:lnTo>
                  <a:pt x="10196" y="587950"/>
                </a:lnTo>
                <a:cubicBezTo>
                  <a:pt x="-32672" y="425800"/>
                  <a:pt x="63533" y="259479"/>
                  <a:pt x="225464" y="215780"/>
                </a:cubicBezTo>
                <a:lnTo>
                  <a:pt x="1025161" y="0"/>
                </a:lnTo>
                <a:lnTo>
                  <a:pt x="1025161" y="1689071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>
            <p:custDataLst>
              <p:tags r:id="rId12"/>
            </p:custDataLst>
          </p:nvPr>
        </p:nvSpPr>
        <p:spPr>
          <a:xfrm>
            <a:off x="0" y="6349996"/>
            <a:ext cx="508000" cy="508635"/>
          </a:xfrm>
          <a:prstGeom prst="rect">
            <a:avLst/>
          </a:pr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任意多边形 12"/>
          <p:cNvSpPr/>
          <p:nvPr userDrawn="1">
            <p:custDataLst>
              <p:tags r:id="rId13"/>
            </p:custDataLst>
          </p:nvPr>
        </p:nvSpPr>
        <p:spPr>
          <a:xfrm>
            <a:off x="1015999" y="2425702"/>
            <a:ext cx="1574800" cy="50800"/>
          </a:xfrm>
          <a:custGeom>
            <a:avLst/>
            <a:gdLst>
              <a:gd name="connisteX0" fmla="*/ 0 w 1574797"/>
              <a:gd name="connsiteY0" fmla="*/ 25402 h 50804"/>
              <a:gd name="connisteX1" fmla="*/ 25402 w 1574797"/>
              <a:gd name="connsiteY1" fmla="*/ 0 h 50804"/>
              <a:gd name="connisteX2" fmla="*/ 1549395 w 1574797"/>
              <a:gd name="connsiteY2" fmla="*/ 0 h 50804"/>
              <a:gd name="connisteX3" fmla="*/ 1574797 w 1574797"/>
              <a:gd name="connsiteY3" fmla="*/ 25402 h 50804"/>
              <a:gd name="connisteX4" fmla="*/ 1574797 w 1574797"/>
              <a:gd name="connsiteY4" fmla="*/ 25402 h 50804"/>
              <a:gd name="connisteX5" fmla="*/ 1549395 w 1574797"/>
              <a:gd name="connsiteY5" fmla="*/ 50804 h 50804"/>
              <a:gd name="connisteX6" fmla="*/ 25402 w 1574797"/>
              <a:gd name="connsiteY6" fmla="*/ 50804 h 50804"/>
              <a:gd name="connisteX7" fmla="*/ 0 w 1574797"/>
              <a:gd name="connsiteY7" fmla="*/ 25402 h 50804"/>
              <a:gd name="connisteX8" fmla="*/ 0 w 1574797"/>
              <a:gd name="connsiteY8" fmla="*/ 25402 h 508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74798" h="50804">
                <a:moveTo>
                  <a:pt x="0" y="25402"/>
                </a:moveTo>
                <a:cubicBezTo>
                  <a:pt x="0" y="11375"/>
                  <a:pt x="11375" y="0"/>
                  <a:pt x="25402" y="0"/>
                </a:cubicBezTo>
                <a:lnTo>
                  <a:pt x="1549396" y="0"/>
                </a:lnTo>
                <a:cubicBezTo>
                  <a:pt x="1563432" y="0"/>
                  <a:pt x="1574798" y="11375"/>
                  <a:pt x="1574798" y="25402"/>
                </a:cubicBezTo>
                <a:lnTo>
                  <a:pt x="1574798" y="25402"/>
                </a:lnTo>
                <a:cubicBezTo>
                  <a:pt x="1574798" y="39429"/>
                  <a:pt x="1563432" y="50804"/>
                  <a:pt x="1549396" y="50804"/>
                </a:cubicBezTo>
                <a:lnTo>
                  <a:pt x="25402" y="50804"/>
                </a:lnTo>
                <a:cubicBezTo>
                  <a:pt x="11375" y="50804"/>
                  <a:pt x="0" y="39429"/>
                  <a:pt x="0" y="25402"/>
                </a:cubicBezTo>
                <a:lnTo>
                  <a:pt x="0" y="25402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13" hasCustomPrompt="1"/>
            <p:custDataLst>
              <p:tags r:id="rId14"/>
            </p:custDataLst>
          </p:nvPr>
        </p:nvSpPr>
        <p:spPr>
          <a:xfrm>
            <a:off x="1015999" y="1892296"/>
            <a:ext cx="9296403" cy="457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25000"/>
              </a:lnSpc>
              <a:buNone/>
              <a:defRPr sz="2400" b="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zh-CN" altLang="en-US" smtClean="0"/>
              <a:t>20XX YEAR </a:t>
            </a:r>
            <a:endParaRPr lang="zh-CN" altLang="en-US" smtClean="0"/>
          </a:p>
        </p:txBody>
      </p:sp>
      <p:sp>
        <p:nvSpPr>
          <p:cNvPr id="6" name="标题 5"/>
          <p:cNvSpPr>
            <a:spLocks noGrp="1"/>
          </p:cNvSpPr>
          <p:nvPr>
            <p:ph type="ctrTitle" idx="14" hasCustomPrompt="1"/>
            <p:custDataLst>
              <p:tags r:id="rId15"/>
            </p:custDataLst>
          </p:nvPr>
        </p:nvSpPr>
        <p:spPr>
          <a:xfrm>
            <a:off x="1015999" y="2794004"/>
            <a:ext cx="8572500" cy="2095503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11000"/>
              </a:lnSpc>
              <a:buNone/>
              <a:defRPr sz="60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lang="zh-CN" altLang="en-US" smtClean="0"/>
              <a:t>高校毕业论文答辩
通用模板</a:t>
            </a:r>
            <a:endParaRPr lang="zh-CN" altLang="en-US" smtClean="0"/>
          </a:p>
        </p:txBody>
      </p:sp>
      <p:sp>
        <p:nvSpPr>
          <p:cNvPr id="7" name="文本占位符 6"/>
          <p:cNvSpPr>
            <a:spLocks noGrp="1"/>
          </p:cNvSpPr>
          <p:nvPr>
            <p:ph type="body" idx="15" hasCustomPrompt="1"/>
            <p:custDataLst>
              <p:tags r:id="rId16"/>
            </p:custDataLst>
          </p:nvPr>
        </p:nvSpPr>
        <p:spPr>
          <a:xfrm>
            <a:off x="1015999" y="5321296"/>
            <a:ext cx="9296403" cy="457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25000"/>
              </a:lnSpc>
              <a:buNone/>
              <a:defRPr sz="2400" b="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zh-CN" altLang="en-US" smtClean="0"/>
              <a:t>BY WPS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节页-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6"/>
          <p:cNvSpPr/>
          <p:nvPr userDrawn="1">
            <p:custDataLst>
              <p:tags r:id="rId2"/>
            </p:custDataLst>
          </p:nvPr>
        </p:nvSpPr>
        <p:spPr>
          <a:xfrm flipV="1">
            <a:off x="0" y="0"/>
            <a:ext cx="12191365" cy="3937000"/>
          </a:xfrm>
          <a:custGeom>
            <a:avLst/>
            <a:gdLst>
              <a:gd name="connisteX0" fmla="*/ 0 w 12191996"/>
              <a:gd name="connsiteY0" fmla="*/ 0 h 3937004"/>
              <a:gd name="connisteX1" fmla="*/ 12191996 w 12191996"/>
              <a:gd name="connsiteY1" fmla="*/ 1252682 h 3937004"/>
              <a:gd name="connisteX2" fmla="*/ 12191996 w 12191996"/>
              <a:gd name="connsiteY2" fmla="*/ 3937004 h 3937004"/>
              <a:gd name="connisteX3" fmla="*/ 0 w 12191996"/>
              <a:gd name="connsiteY3" fmla="*/ 3937004 h 3937004"/>
              <a:gd name="connisteX4" fmla="*/ 0 w 12191996"/>
              <a:gd name="connsiteY4" fmla="*/ 0 h 39370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2191997" h="3937004">
                <a:moveTo>
                  <a:pt x="0" y="0"/>
                </a:moveTo>
                <a:lnTo>
                  <a:pt x="12191997" y="1252682"/>
                </a:lnTo>
                <a:lnTo>
                  <a:pt x="12191997" y="3937004"/>
                </a:lnTo>
                <a:lnTo>
                  <a:pt x="0" y="393700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 userDrawn="1">
            <p:custDataLst>
              <p:tags r:id="rId3"/>
            </p:custDataLst>
          </p:nvPr>
        </p:nvSpPr>
        <p:spPr>
          <a:xfrm>
            <a:off x="7313015" y="27"/>
            <a:ext cx="4612640" cy="2362200"/>
          </a:xfrm>
          <a:custGeom>
            <a:avLst/>
            <a:gdLst>
              <a:gd name="connisteX0" fmla="*/ 4612325 w 4612315"/>
              <a:gd name="connsiteY0" fmla="*/ 0 h 2362379"/>
              <a:gd name="connisteX1" fmla="*/ 3339745 w 4612315"/>
              <a:gd name="connsiteY1" fmla="*/ 2209647 h 2362379"/>
              <a:gd name="connisteX2" fmla="*/ 2923208 w 4612315"/>
              <a:gd name="connsiteY2" fmla="*/ 2321497 h 2362379"/>
              <a:gd name="connisteX3" fmla="*/ 152448 w 4612315"/>
              <a:gd name="connsiteY3" fmla="*/ 721790 h 2362379"/>
              <a:gd name="connisteX4" fmla="*/ 41221 w 4612315"/>
              <a:gd name="connsiteY4" fmla="*/ 304842 h 2362379"/>
              <a:gd name="connisteX5" fmla="*/ 218120 w 4612315"/>
              <a:gd name="connsiteY5" fmla="*/ 0 h 2362379"/>
              <a:gd name="connisteX6" fmla="*/ 4612325 w 4612315"/>
              <a:gd name="connsiteY6" fmla="*/ 0 h 2362379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4612316" h="2362380">
                <a:moveTo>
                  <a:pt x="4612325" y="0"/>
                </a:moveTo>
                <a:lnTo>
                  <a:pt x="3339745" y="2209648"/>
                </a:lnTo>
                <a:cubicBezTo>
                  <a:pt x="3255666" y="2355632"/>
                  <a:pt x="3069110" y="2405722"/>
                  <a:pt x="2923209" y="2321497"/>
                </a:cubicBezTo>
                <a:lnTo>
                  <a:pt x="152449" y="721791"/>
                </a:lnTo>
                <a:cubicBezTo>
                  <a:pt x="6437" y="637492"/>
                  <a:pt x="-43397" y="450671"/>
                  <a:pt x="41221" y="304843"/>
                </a:cubicBezTo>
                <a:lnTo>
                  <a:pt x="218121" y="0"/>
                </a:lnTo>
                <a:lnTo>
                  <a:pt x="4612325" y="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4"/>
            </p:custDataLst>
          </p:nvPr>
        </p:nvSpPr>
        <p:spPr>
          <a:xfrm>
            <a:off x="8006011" y="27"/>
            <a:ext cx="3335655" cy="1668145"/>
          </a:xfrm>
          <a:custGeom>
            <a:avLst/>
            <a:gdLst>
              <a:gd name="connisteX0" fmla="*/ 3335118 w 3335127"/>
              <a:gd name="connsiteY0" fmla="*/ 0 h 1668523"/>
              <a:gd name="connisteX1" fmla="*/ 2460879 w 3335127"/>
              <a:gd name="connsiteY1" fmla="*/ 1515947 h 1668523"/>
              <a:gd name="connisteX2" fmla="*/ 2044442 w 3335127"/>
              <a:gd name="connsiteY2" fmla="*/ 1627632 h 1668523"/>
              <a:gd name="connisteX3" fmla="*/ 152448 w 3335127"/>
              <a:gd name="connsiteY3" fmla="*/ 535298 h 1668523"/>
              <a:gd name="connisteX4" fmla="*/ 40672 w 3335127"/>
              <a:gd name="connsiteY4" fmla="*/ 119301 h 1668523"/>
              <a:gd name="connisteX5" fmla="*/ 109325 w 3335127"/>
              <a:gd name="connsiteY5" fmla="*/ 0 h 1668523"/>
              <a:gd name="connisteX6" fmla="*/ 3335118 w 3335127"/>
              <a:gd name="connsiteY6" fmla="*/ 0 h 166852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335128" h="1668524">
                <a:moveTo>
                  <a:pt x="3335119" y="0"/>
                </a:moveTo>
                <a:lnTo>
                  <a:pt x="2460879" y="1515947"/>
                </a:lnTo>
                <a:cubicBezTo>
                  <a:pt x="2376754" y="1661821"/>
                  <a:pt x="2190281" y="1711830"/>
                  <a:pt x="2044443" y="1627632"/>
                </a:cubicBezTo>
                <a:lnTo>
                  <a:pt x="152449" y="535299"/>
                </a:lnTo>
                <a:cubicBezTo>
                  <a:pt x="6812" y="451211"/>
                  <a:pt x="-43205" y="265057"/>
                  <a:pt x="40673" y="119302"/>
                </a:cubicBezTo>
                <a:lnTo>
                  <a:pt x="109326" y="0"/>
                </a:lnTo>
                <a:lnTo>
                  <a:pt x="3335119" y="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任意多边形 9"/>
          <p:cNvSpPr/>
          <p:nvPr userDrawn="1">
            <p:custDataLst>
              <p:tags r:id="rId5"/>
            </p:custDataLst>
          </p:nvPr>
        </p:nvSpPr>
        <p:spPr>
          <a:xfrm>
            <a:off x="8677967" y="0"/>
            <a:ext cx="2078355" cy="974725"/>
          </a:xfrm>
          <a:custGeom>
            <a:avLst/>
            <a:gdLst>
              <a:gd name="connisteX0" fmla="*/ 1603107 w 2078924"/>
              <a:gd name="connsiteY0" fmla="*/ 822566 h 974805"/>
              <a:gd name="connisteX1" fmla="*/ 2078924 w 2078924"/>
              <a:gd name="connsiteY1" fmla="*/ 0 h 974805"/>
              <a:gd name="connisteX2" fmla="*/ 1025024 w 2078924"/>
              <a:gd name="connsiteY2" fmla="*/ 0 h 974805"/>
              <a:gd name="connisteX3" fmla="*/ 34235 w 2078924"/>
              <a:gd name="connsiteY3" fmla="*/ 27 h 974805"/>
              <a:gd name="connisteX4" fmla="*/ 112260 w 2078924"/>
              <a:gd name="connsiteY4" fmla="*/ 313492 h 974805"/>
              <a:gd name="connisteX5" fmla="*/ 1186863 w 2078924"/>
              <a:gd name="connsiteY5" fmla="*/ 933913 h 974805"/>
              <a:gd name="connisteX6" fmla="*/ 1603107 w 2078924"/>
              <a:gd name="connsiteY6" fmla="*/ 822566 h 97480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078925" h="974805">
                <a:moveTo>
                  <a:pt x="1603108" y="822567"/>
                </a:moveTo>
                <a:lnTo>
                  <a:pt x="2078925" y="0"/>
                </a:lnTo>
                <a:lnTo>
                  <a:pt x="1025024" y="0"/>
                </a:lnTo>
                <a:lnTo>
                  <a:pt x="34235" y="27"/>
                </a:lnTo>
                <a:cubicBezTo>
                  <a:pt x="-33202" y="107753"/>
                  <a:pt x="2185" y="249942"/>
                  <a:pt x="112261" y="313493"/>
                </a:cubicBezTo>
                <a:lnTo>
                  <a:pt x="1186864" y="933913"/>
                </a:lnTo>
                <a:cubicBezTo>
                  <a:pt x="1332564" y="1018029"/>
                  <a:pt x="1518855" y="968194"/>
                  <a:pt x="1603108" y="822567"/>
                </a:cubicBez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1" name="图片 10" descr="C:/Users/mingsheng111035/AppData/Local/Temp/figmazip/slide_d9c135ed2e17f6dd\datas\氛围图-6002&amp;64867.png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 r:link="rId8"/>
          <a:stretch>
            <a:fillRect/>
          </a:stretch>
        </p:blipFill>
        <p:spPr>
          <a:xfrm>
            <a:off x="609600" y="1218565"/>
            <a:ext cx="3377565" cy="5029200"/>
          </a:xfrm>
          <a:prstGeom prst="rect">
            <a:avLst/>
          </a:prstGeom>
        </p:spPr>
      </p:pic>
      <p:sp>
        <p:nvSpPr>
          <p:cNvPr id="12" name="任意多边形 11"/>
          <p:cNvSpPr/>
          <p:nvPr userDrawn="1">
            <p:custDataLst>
              <p:tags r:id="rId9"/>
            </p:custDataLst>
          </p:nvPr>
        </p:nvSpPr>
        <p:spPr>
          <a:xfrm>
            <a:off x="3987799" y="1219197"/>
            <a:ext cx="7595235" cy="5029200"/>
          </a:xfrm>
          <a:custGeom>
            <a:avLst/>
            <a:gdLst>
              <a:gd name="connisteX0" fmla="*/ 0 w 7594604"/>
              <a:gd name="connsiteY0" fmla="*/ 0 h 5029200"/>
              <a:gd name="connisteX1" fmla="*/ 7391396 w 7594604"/>
              <a:gd name="connsiteY1" fmla="*/ 0 h 5029200"/>
              <a:gd name="connisteX2" fmla="*/ 7594604 w 7594604"/>
              <a:gd name="connsiteY2" fmla="*/ 203197 h 5029200"/>
              <a:gd name="connisteX3" fmla="*/ 7594604 w 7594604"/>
              <a:gd name="connsiteY3" fmla="*/ 4826002 h 5029200"/>
              <a:gd name="connisteX4" fmla="*/ 7391396 w 7594604"/>
              <a:gd name="connsiteY4" fmla="*/ 5029200 h 5029200"/>
              <a:gd name="connisteX5" fmla="*/ 0 w 7594604"/>
              <a:gd name="connsiteY5" fmla="*/ 5029200 h 5029200"/>
              <a:gd name="connisteX6" fmla="*/ 0 w 7594604"/>
              <a:gd name="connsiteY6" fmla="*/ 0 h 502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7594604" h="5029200">
                <a:moveTo>
                  <a:pt x="0" y="0"/>
                </a:moveTo>
                <a:lnTo>
                  <a:pt x="7391397" y="0"/>
                </a:lnTo>
                <a:cubicBezTo>
                  <a:pt x="7503630" y="0"/>
                  <a:pt x="7594604" y="90974"/>
                  <a:pt x="7594604" y="203198"/>
                </a:cubicBezTo>
                <a:lnTo>
                  <a:pt x="7594604" y="4826002"/>
                </a:lnTo>
                <a:cubicBezTo>
                  <a:pt x="7594604" y="4938226"/>
                  <a:pt x="7503630" y="5029200"/>
                  <a:pt x="7391397" y="5029200"/>
                </a:cubicBezTo>
                <a:lnTo>
                  <a:pt x="0" y="50292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椭圆 12"/>
          <p:cNvSpPr/>
          <p:nvPr userDrawn="1">
            <p:custDataLst>
              <p:tags r:id="rId10"/>
            </p:custDataLst>
          </p:nvPr>
        </p:nvSpPr>
        <p:spPr>
          <a:xfrm>
            <a:off x="2997202" y="2743200"/>
            <a:ext cx="1866900" cy="1866900"/>
          </a:xfrm>
          <a:prstGeom prst="ellipse">
            <a:avLst/>
          </a:prstGeom>
          <a:solidFill>
            <a:schemeClr val="accent1"/>
          </a:solidFill>
          <a:ln w="47625">
            <a:solidFill>
              <a:schemeClr val="bg1"/>
            </a:solidFill>
            <a:prstDash val="solid"/>
            <a:headEnd type="none"/>
            <a:tailEnd type="none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3" hasCustomPrompt="1"/>
            <p:custDataLst>
              <p:tags r:id="rId14"/>
            </p:custDataLst>
          </p:nvPr>
        </p:nvSpPr>
        <p:spPr>
          <a:xfrm>
            <a:off x="3397252" y="3014420"/>
            <a:ext cx="1206496" cy="1350688"/>
          </a:xfrm>
          <a:noFill/>
        </p:spPr>
        <p:txBody>
          <a:bodyPr lIns="0" tIns="0" rIns="0" bIns="0" anchor="ctr">
            <a:noAutofit/>
          </a:bodyPr>
          <a:lstStyle>
            <a:lvl1pPr algn="ctr">
              <a:lnSpc>
                <a:spcPct val="109000"/>
              </a:lnSpc>
              <a:buNone/>
              <a:defRPr sz="64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  <p:sp>
        <p:nvSpPr>
          <p:cNvPr id="15" name="标题 14"/>
          <p:cNvSpPr>
            <a:spLocks noGrp="1"/>
          </p:cNvSpPr>
          <p:nvPr>
            <p:ph type="ctrTitle" idx="14" hasCustomPrompt="1"/>
            <p:custDataLst>
              <p:tags r:id="rId15"/>
            </p:custDataLst>
          </p:nvPr>
        </p:nvSpPr>
        <p:spPr>
          <a:xfrm>
            <a:off x="5537204" y="3124203"/>
            <a:ext cx="4851404" cy="1219197"/>
          </a:xfrm>
          <a:noFill/>
        </p:spPr>
        <p:txBody>
          <a:bodyPr lIns="0" tIns="0" rIns="0" bIns="0" anchor="ctr">
            <a:noAutofit/>
          </a:bodyPr>
          <a:lstStyle>
            <a:lvl1pPr algn="l">
              <a:lnSpc>
                <a:spcPct val="104000"/>
              </a:lnSpc>
              <a:buNone/>
              <a:defRPr sz="4800" b="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章节页的标题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C:/Users/mingsheng111035/AppData/Local/Temp/figmazip/slide_d7cbe41c20128d09\datas\氛围图-6002&amp;64892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矩形 9"/>
          <p:cNvSpPr/>
          <p:nvPr userDrawn="1">
            <p:custDataLst>
              <p:tags r:id="rId7"/>
            </p:custDataLst>
          </p:nvPr>
        </p:nvSpPr>
        <p:spPr>
          <a:xfrm>
            <a:off x="11684002" y="0"/>
            <a:ext cx="508000" cy="508000"/>
          </a:xfrm>
          <a:prstGeom prst="rect">
            <a:avLst/>
          </a:pr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任意多边形 10"/>
          <p:cNvSpPr/>
          <p:nvPr userDrawn="1">
            <p:custDataLst>
              <p:tags r:id="rId8"/>
            </p:custDataLst>
          </p:nvPr>
        </p:nvSpPr>
        <p:spPr>
          <a:xfrm>
            <a:off x="0" y="0"/>
            <a:ext cx="6096000" cy="6858000"/>
          </a:xfrm>
          <a:custGeom>
            <a:avLst/>
            <a:gdLst>
              <a:gd name="connisteX0" fmla="*/ 0 w 6096003"/>
              <a:gd name="connsiteY0" fmla="*/ 0 h 6858000"/>
              <a:gd name="connisteX1" fmla="*/ 6096003 w 6096003"/>
              <a:gd name="connsiteY1" fmla="*/ 0 h 6858000"/>
              <a:gd name="connisteX2" fmla="*/ 4310060 w 6096003"/>
              <a:gd name="connsiteY2" fmla="*/ 6858000 h 6858000"/>
              <a:gd name="connisteX3" fmla="*/ 0 w 6096003"/>
              <a:gd name="connsiteY3" fmla="*/ 6858000 h 6858000"/>
              <a:gd name="connisteX4" fmla="*/ 0 w 6096003"/>
              <a:gd name="connsiteY4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6096003" h="6858000">
                <a:moveTo>
                  <a:pt x="0" y="0"/>
                </a:moveTo>
                <a:lnTo>
                  <a:pt x="6096003" y="0"/>
                </a:lnTo>
                <a:lnTo>
                  <a:pt x="431006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任意多边形 11"/>
          <p:cNvSpPr/>
          <p:nvPr userDrawn="1">
            <p:custDataLst>
              <p:tags r:id="rId9"/>
            </p:custDataLst>
          </p:nvPr>
        </p:nvSpPr>
        <p:spPr>
          <a:xfrm>
            <a:off x="0" y="4114772"/>
            <a:ext cx="3077210" cy="2743200"/>
          </a:xfrm>
          <a:custGeom>
            <a:avLst/>
            <a:gdLst>
              <a:gd name="connisteX0" fmla="*/ 2930487 w 3077358"/>
              <a:gd name="connsiteY0" fmla="*/ 1776020 h 2743209"/>
              <a:gd name="connisteX1" fmla="*/ 3036722 w 3077358"/>
              <a:gd name="connsiteY1" fmla="*/ 2188652 h 2743209"/>
              <a:gd name="connisteX2" fmla="*/ 2717770 w 3077358"/>
              <a:gd name="connsiteY2" fmla="*/ 2743209 h 2743209"/>
              <a:gd name="connisteX3" fmla="*/ 0 w 3077358"/>
              <a:gd name="connsiteY3" fmla="*/ 2743209 h 2743209"/>
              <a:gd name="connisteX4" fmla="*/ 0 w 3077358"/>
              <a:gd name="connsiteY4" fmla="*/ 0 h 2743209"/>
              <a:gd name="connisteX5" fmla="*/ 2930487 w 3077358"/>
              <a:gd name="connsiteY5" fmla="*/ 1776020 h 2743209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077358" h="2743209">
                <a:moveTo>
                  <a:pt x="2930487" y="1776021"/>
                </a:moveTo>
                <a:cubicBezTo>
                  <a:pt x="3072119" y="1861856"/>
                  <a:pt x="3119302" y="2045092"/>
                  <a:pt x="3036722" y="2188653"/>
                </a:cubicBezTo>
                <a:lnTo>
                  <a:pt x="2717771" y="2743209"/>
                </a:lnTo>
                <a:lnTo>
                  <a:pt x="0" y="2743209"/>
                </a:lnTo>
                <a:lnTo>
                  <a:pt x="0" y="0"/>
                </a:lnTo>
                <a:lnTo>
                  <a:pt x="2930487" y="1776021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任意多边形 12"/>
          <p:cNvSpPr/>
          <p:nvPr userDrawn="1">
            <p:custDataLst>
              <p:tags r:id="rId10"/>
            </p:custDataLst>
          </p:nvPr>
        </p:nvSpPr>
        <p:spPr>
          <a:xfrm>
            <a:off x="0" y="4904412"/>
            <a:ext cx="2380615" cy="1953895"/>
          </a:xfrm>
          <a:custGeom>
            <a:avLst/>
            <a:gdLst>
              <a:gd name="connisteX0" fmla="*/ 0 w 2381125"/>
              <a:gd name="connsiteY0" fmla="*/ 99422 h 1953597"/>
              <a:gd name="connisteX1" fmla="*/ 0 w 2381125"/>
              <a:gd name="connsiteY1" fmla="*/ 1953588 h 1953597"/>
              <a:gd name="connisteX2" fmla="*/ 2133596 w 2381125"/>
              <a:gd name="connsiteY2" fmla="*/ 1953588 h 1953597"/>
              <a:gd name="connisteX3" fmla="*/ 2341001 w 2381125"/>
              <a:gd name="connsiteY3" fmla="*/ 1590150 h 1953597"/>
              <a:gd name="connisteX4" fmla="*/ 2228676 w 2381125"/>
              <a:gd name="connsiteY4" fmla="*/ 1175113 h 1953597"/>
              <a:gd name="connisteX5" fmla="*/ 231142 w 2381125"/>
              <a:gd name="connsiteY5" fmla="*/ 21845 h 1953597"/>
              <a:gd name="connisteX6" fmla="*/ 0 w 2381125"/>
              <a:gd name="connsiteY6" fmla="*/ 99422 h 19535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381125" h="1953597">
                <a:moveTo>
                  <a:pt x="0" y="99423"/>
                </a:moveTo>
                <a:lnTo>
                  <a:pt x="0" y="1953588"/>
                </a:lnTo>
                <a:lnTo>
                  <a:pt x="2133597" y="1953588"/>
                </a:lnTo>
                <a:lnTo>
                  <a:pt x="2341001" y="1590151"/>
                </a:lnTo>
                <a:cubicBezTo>
                  <a:pt x="2424138" y="1444469"/>
                  <a:pt x="2373938" y="1258982"/>
                  <a:pt x="2228676" y="1175114"/>
                </a:cubicBezTo>
                <a:lnTo>
                  <a:pt x="231142" y="21845"/>
                </a:lnTo>
                <a:cubicBezTo>
                  <a:pt x="146441" y="-27066"/>
                  <a:pt x="38048" y="9318"/>
                  <a:pt x="0" y="99423"/>
                </a:cubicBez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任意多边形 13"/>
          <p:cNvSpPr/>
          <p:nvPr userDrawn="1">
            <p:custDataLst>
              <p:tags r:id="rId11"/>
            </p:custDataLst>
          </p:nvPr>
        </p:nvSpPr>
        <p:spPr>
          <a:xfrm>
            <a:off x="0" y="5638803"/>
            <a:ext cx="1688465" cy="1219200"/>
          </a:xfrm>
          <a:custGeom>
            <a:avLst/>
            <a:gdLst>
              <a:gd name="connisteX0" fmla="*/ 1536932 w 1689097"/>
              <a:gd name="connsiteY0" fmla="*/ 625870 h 1219196"/>
              <a:gd name="connisteX1" fmla="*/ 1646706 w 1689097"/>
              <a:gd name="connsiteY1" fmla="*/ 1043842 h 1219196"/>
              <a:gd name="connisteX2" fmla="*/ 1542949 w 1689097"/>
              <a:gd name="connsiteY2" fmla="*/ 1219196 h 1219196"/>
              <a:gd name="connisteX3" fmla="*/ 0 w 1689097"/>
              <a:gd name="connsiteY3" fmla="*/ 1219196 h 1219196"/>
              <a:gd name="connisteX4" fmla="*/ 0 w 1689097"/>
              <a:gd name="connsiteY4" fmla="*/ 326230 h 1219196"/>
              <a:gd name="connisteX5" fmla="*/ 111291 w 1689097"/>
              <a:gd name="connsiteY5" fmla="*/ 145023 h 1219196"/>
              <a:gd name="connisteX6" fmla="*/ 522707 w 1689097"/>
              <a:gd name="connsiteY6" fmla="*/ 40773 h 1219196"/>
              <a:gd name="connisteX7" fmla="*/ 1536932 w 1689097"/>
              <a:gd name="connsiteY7" fmla="*/ 625870 h 12191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</a:cxnLst>
            <a:pathLst>
              <a:path w="1689098" h="1219197">
                <a:moveTo>
                  <a:pt x="1536933" y="625870"/>
                </a:moveTo>
                <a:cubicBezTo>
                  <a:pt x="1683511" y="710425"/>
                  <a:pt x="1732843" y="898261"/>
                  <a:pt x="1646706" y="1043842"/>
                </a:cubicBezTo>
                <a:lnTo>
                  <a:pt x="1542949" y="1219197"/>
                </a:lnTo>
                <a:lnTo>
                  <a:pt x="0" y="1219197"/>
                </a:lnTo>
                <a:lnTo>
                  <a:pt x="0" y="326230"/>
                </a:lnTo>
                <a:lnTo>
                  <a:pt x="111292" y="145024"/>
                </a:lnTo>
                <a:cubicBezTo>
                  <a:pt x="197520" y="4645"/>
                  <a:pt x="379951" y="-41587"/>
                  <a:pt x="522708" y="40773"/>
                </a:cubicBezTo>
                <a:lnTo>
                  <a:pt x="1536933" y="62587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8" name="副标题 7"/>
          <p:cNvSpPr>
            <a:spLocks noGrp="1"/>
          </p:cNvSpPr>
          <p:nvPr>
            <p:ph type="subTitle" idx="13" hasCustomPrompt="1"/>
            <p:custDataLst>
              <p:tags r:id="rId13"/>
            </p:custDataLst>
          </p:nvPr>
        </p:nvSpPr>
        <p:spPr>
          <a:xfrm>
            <a:off x="6730999" y="2692396"/>
            <a:ext cx="4394204" cy="457200"/>
          </a:xfrm>
          <a:noFill/>
        </p:spPr>
        <p:txBody>
          <a:bodyPr lIns="0" tIns="0" rIns="0" bIns="0" anchor="t">
            <a:noAutofit/>
          </a:bodyPr>
          <a:lstStyle>
            <a:lvl1pPr marL="0" indent="0" algn="r">
              <a:lnSpc>
                <a:spcPct val="125000"/>
              </a:lnSpc>
              <a:buNone/>
              <a:defRPr sz="2400" b="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THE END</a:t>
            </a:r>
            <a:endParaRPr lang="zh-CN" altLang="en-US" smtClean="0"/>
          </a:p>
        </p:txBody>
      </p:sp>
      <p:sp>
        <p:nvSpPr>
          <p:cNvPr id="9" name="标题 8"/>
          <p:cNvSpPr>
            <a:spLocks noGrp="1"/>
          </p:cNvSpPr>
          <p:nvPr>
            <p:ph type="ctrTitle" idx="14" hasCustomPrompt="1"/>
            <p:custDataLst>
              <p:tags r:id="rId14"/>
            </p:custDataLst>
          </p:nvPr>
        </p:nvSpPr>
        <p:spPr>
          <a:xfrm>
            <a:off x="6603998" y="3149596"/>
            <a:ext cx="4521196" cy="1015999"/>
          </a:xfrm>
          <a:noFill/>
        </p:spPr>
        <p:txBody>
          <a:bodyPr lIns="0" tIns="0" rIns="0" bIns="0" anchor="t">
            <a:noAutofit/>
          </a:bodyPr>
          <a:lstStyle>
            <a:lvl1pPr algn="r">
              <a:lnSpc>
                <a:spcPct val="104000"/>
              </a:lnSpc>
              <a:buNone/>
              <a:defRPr sz="6400" b="1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谢谢观看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页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/Users/mingsheng111035/AppData/Local/Temp/figmazip/slide_264876547ade3759\datas\氛围图-6002&amp;65041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8" name="任意多边形 7"/>
          <p:cNvSpPr/>
          <p:nvPr userDrawn="1">
            <p:custDataLst>
              <p:tags r:id="rId5"/>
            </p:custDataLst>
          </p:nvPr>
        </p:nvSpPr>
        <p:spPr>
          <a:xfrm>
            <a:off x="3556001" y="1524003"/>
            <a:ext cx="8635365" cy="4520565"/>
          </a:xfrm>
          <a:custGeom>
            <a:avLst/>
            <a:gdLst>
              <a:gd name="connisteX0" fmla="*/ 0 w 8635995"/>
              <a:gd name="connsiteY0" fmla="*/ 203197 h 4521195"/>
              <a:gd name="connisteX1" fmla="*/ 203197 w 8635995"/>
              <a:gd name="connsiteY1" fmla="*/ 0 h 4521195"/>
              <a:gd name="connisteX2" fmla="*/ 8635995 w 8635995"/>
              <a:gd name="connsiteY2" fmla="*/ 0 h 4521195"/>
              <a:gd name="connisteX3" fmla="*/ 8635995 w 8635995"/>
              <a:gd name="connsiteY3" fmla="*/ 4521195 h 4521195"/>
              <a:gd name="connisteX4" fmla="*/ 203197 w 8635995"/>
              <a:gd name="connsiteY4" fmla="*/ 4521195 h 4521195"/>
              <a:gd name="connisteX5" fmla="*/ 0 w 8635995"/>
              <a:gd name="connsiteY5" fmla="*/ 4317997 h 4521195"/>
              <a:gd name="connisteX6" fmla="*/ 0 w 8635995"/>
              <a:gd name="connsiteY6" fmla="*/ 203197 h 45211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8635996" h="4521196">
                <a:moveTo>
                  <a:pt x="0" y="203198"/>
                </a:moveTo>
                <a:cubicBezTo>
                  <a:pt x="0" y="90974"/>
                  <a:pt x="90974" y="0"/>
                  <a:pt x="203198" y="0"/>
                </a:cubicBezTo>
                <a:lnTo>
                  <a:pt x="8635996" y="0"/>
                </a:lnTo>
                <a:lnTo>
                  <a:pt x="8635996" y="4521196"/>
                </a:lnTo>
                <a:lnTo>
                  <a:pt x="203198" y="4521196"/>
                </a:lnTo>
                <a:cubicBezTo>
                  <a:pt x="90974" y="4521196"/>
                  <a:pt x="0" y="4430231"/>
                  <a:pt x="0" y="4317998"/>
                </a:cubicBezTo>
                <a:lnTo>
                  <a:pt x="0" y="203198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ctrTitle" idx="13" hasCustomPrompt="1"/>
            <p:custDataLst>
              <p:tags r:id="rId6"/>
            </p:custDataLst>
          </p:nvPr>
        </p:nvSpPr>
        <p:spPr>
          <a:xfrm>
            <a:off x="825502" y="2019297"/>
            <a:ext cx="2260598" cy="761997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14000"/>
              </a:lnSpc>
              <a:buNone/>
              <a:defRPr sz="44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目录</a:t>
            </a:r>
            <a:endParaRPr lang="zh-CN" altLang="en-US" smtClean="0"/>
          </a:p>
        </p:txBody>
      </p:sp>
      <p:sp>
        <p:nvSpPr>
          <p:cNvPr id="7" name="副标题 6"/>
          <p:cNvSpPr>
            <a:spLocks noGrp="1"/>
          </p:cNvSpPr>
          <p:nvPr>
            <p:ph type="subTitle" idx="14" hasCustomPrompt="1"/>
            <p:custDataLst>
              <p:tags r:id="rId7"/>
            </p:custDataLst>
          </p:nvPr>
        </p:nvSpPr>
        <p:spPr>
          <a:xfrm>
            <a:off x="825502" y="1549396"/>
            <a:ext cx="2197102" cy="457200"/>
          </a:xfrm>
          <a:noFill/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CONTENTS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tags" Target="../tags/tag87.xml"/><Relationship Id="rId17" Type="http://schemas.openxmlformats.org/officeDocument/2006/relationships/tags" Target="../tags/tag86.xml"/><Relationship Id="rId16" Type="http://schemas.openxmlformats.org/officeDocument/2006/relationships/tags" Target="../tags/tag85.xml"/><Relationship Id="rId15" Type="http://schemas.openxmlformats.org/officeDocument/2006/relationships/tags" Target="../tags/tag84.xml"/><Relationship Id="rId14" Type="http://schemas.openxmlformats.org/officeDocument/2006/relationships/tags" Target="../tags/tag83.xml"/><Relationship Id="rId13" Type="http://schemas.openxmlformats.org/officeDocument/2006/relationships/tags" Target="../tags/tag82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89.xml"/><Relationship Id="rId1" Type="http://schemas.openxmlformats.org/officeDocument/2006/relationships/tags" Target="../tags/tag88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192.xml"/><Relationship Id="rId2" Type="http://schemas.openxmlformats.org/officeDocument/2006/relationships/tags" Target="../tags/tag191.xml"/><Relationship Id="rId1" Type="http://schemas.openxmlformats.org/officeDocument/2006/relationships/tags" Target="../tags/tag190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jpeg"/><Relationship Id="rId8" Type="http://schemas.openxmlformats.org/officeDocument/2006/relationships/tags" Target="../tags/tag198.xml"/><Relationship Id="rId7" Type="http://schemas.openxmlformats.org/officeDocument/2006/relationships/tags" Target="../tags/tag197.xml"/><Relationship Id="rId6" Type="http://schemas.openxmlformats.org/officeDocument/2006/relationships/tags" Target="../tags/tag196.xml"/><Relationship Id="rId5" Type="http://schemas.openxmlformats.org/officeDocument/2006/relationships/tags" Target="../tags/tag195.xml"/><Relationship Id="rId4" Type="http://schemas.openxmlformats.org/officeDocument/2006/relationships/image" Target="C:/Users/mingsheng111035/AppData/Local/Temp/figmazip/slide_a46d144dcba8ff31\datas\&#27675;&#22260;&#22270;-6002&amp;185909.png" TargetMode="External"/><Relationship Id="rId3" Type="http://schemas.openxmlformats.org/officeDocument/2006/relationships/image" Target="../media/image6.png"/><Relationship Id="rId27" Type="http://schemas.openxmlformats.org/officeDocument/2006/relationships/slideLayout" Target="../slideLayouts/slideLayout17.xml"/><Relationship Id="rId26" Type="http://schemas.openxmlformats.org/officeDocument/2006/relationships/tags" Target="../tags/tag211.xml"/><Relationship Id="rId25" Type="http://schemas.openxmlformats.org/officeDocument/2006/relationships/tags" Target="../tags/tag210.xml"/><Relationship Id="rId24" Type="http://schemas.openxmlformats.org/officeDocument/2006/relationships/tags" Target="../tags/tag209.xml"/><Relationship Id="rId23" Type="http://schemas.openxmlformats.org/officeDocument/2006/relationships/tags" Target="../tags/tag208.xml"/><Relationship Id="rId22" Type="http://schemas.openxmlformats.org/officeDocument/2006/relationships/tags" Target="../tags/tag207.xml"/><Relationship Id="rId21" Type="http://schemas.openxmlformats.org/officeDocument/2006/relationships/image" Target="../media/image16.jpeg"/><Relationship Id="rId20" Type="http://schemas.openxmlformats.org/officeDocument/2006/relationships/tags" Target="../tags/tag206.xml"/><Relationship Id="rId2" Type="http://schemas.openxmlformats.org/officeDocument/2006/relationships/tags" Target="../tags/tag194.xml"/><Relationship Id="rId19" Type="http://schemas.openxmlformats.org/officeDocument/2006/relationships/tags" Target="../tags/tag205.xml"/><Relationship Id="rId18" Type="http://schemas.openxmlformats.org/officeDocument/2006/relationships/image" Target="../media/image15.jpeg"/><Relationship Id="rId17" Type="http://schemas.openxmlformats.org/officeDocument/2006/relationships/tags" Target="../tags/tag204.xml"/><Relationship Id="rId16" Type="http://schemas.openxmlformats.org/officeDocument/2006/relationships/tags" Target="../tags/tag203.xml"/><Relationship Id="rId15" Type="http://schemas.openxmlformats.org/officeDocument/2006/relationships/tags" Target="../tags/tag202.xml"/><Relationship Id="rId14" Type="http://schemas.openxmlformats.org/officeDocument/2006/relationships/tags" Target="../tags/tag201.xml"/><Relationship Id="rId13" Type="http://schemas.openxmlformats.org/officeDocument/2006/relationships/image" Target="../media/image14.jpeg"/><Relationship Id="rId12" Type="http://schemas.openxmlformats.org/officeDocument/2006/relationships/tags" Target="../tags/tag200.xml"/><Relationship Id="rId11" Type="http://schemas.openxmlformats.org/officeDocument/2006/relationships/tags" Target="../tags/tag199.xml"/><Relationship Id="rId10" Type="http://schemas.openxmlformats.org/officeDocument/2006/relationships/image" Target="../media/image5.png"/><Relationship Id="rId1" Type="http://schemas.openxmlformats.org/officeDocument/2006/relationships/tags" Target="../tags/tag193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217.xml"/><Relationship Id="rId8" Type="http://schemas.openxmlformats.org/officeDocument/2006/relationships/image" Target="../media/image18.jpeg"/><Relationship Id="rId7" Type="http://schemas.openxmlformats.org/officeDocument/2006/relationships/tags" Target="../tags/tag216.xml"/><Relationship Id="rId6" Type="http://schemas.openxmlformats.org/officeDocument/2006/relationships/tags" Target="../tags/tag215.xml"/><Relationship Id="rId5" Type="http://schemas.openxmlformats.org/officeDocument/2006/relationships/image" Target="../media/image5.png"/><Relationship Id="rId4" Type="http://schemas.openxmlformats.org/officeDocument/2006/relationships/image" Target="../media/image17.jpeg"/><Relationship Id="rId3" Type="http://schemas.openxmlformats.org/officeDocument/2006/relationships/tags" Target="../tags/tag214.xml"/><Relationship Id="rId20" Type="http://schemas.openxmlformats.org/officeDocument/2006/relationships/slideLayout" Target="../slideLayouts/slideLayout17.xml"/><Relationship Id="rId2" Type="http://schemas.openxmlformats.org/officeDocument/2006/relationships/tags" Target="../tags/tag213.xml"/><Relationship Id="rId19" Type="http://schemas.openxmlformats.org/officeDocument/2006/relationships/tags" Target="../tags/tag226.xml"/><Relationship Id="rId18" Type="http://schemas.openxmlformats.org/officeDocument/2006/relationships/tags" Target="../tags/tag225.xml"/><Relationship Id="rId17" Type="http://schemas.openxmlformats.org/officeDocument/2006/relationships/tags" Target="../tags/tag224.xml"/><Relationship Id="rId16" Type="http://schemas.openxmlformats.org/officeDocument/2006/relationships/tags" Target="../tags/tag223.xml"/><Relationship Id="rId15" Type="http://schemas.openxmlformats.org/officeDocument/2006/relationships/tags" Target="../tags/tag222.xml"/><Relationship Id="rId14" Type="http://schemas.openxmlformats.org/officeDocument/2006/relationships/tags" Target="../tags/tag221.xml"/><Relationship Id="rId13" Type="http://schemas.openxmlformats.org/officeDocument/2006/relationships/image" Target="../media/image19.jpeg"/><Relationship Id="rId12" Type="http://schemas.openxmlformats.org/officeDocument/2006/relationships/tags" Target="../tags/tag220.xml"/><Relationship Id="rId11" Type="http://schemas.openxmlformats.org/officeDocument/2006/relationships/tags" Target="../tags/tag219.xml"/><Relationship Id="rId10" Type="http://schemas.openxmlformats.org/officeDocument/2006/relationships/tags" Target="../tags/tag218.xml"/><Relationship Id="rId1" Type="http://schemas.openxmlformats.org/officeDocument/2006/relationships/tags" Target="../tags/tag212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229.xml"/><Relationship Id="rId2" Type="http://schemas.openxmlformats.org/officeDocument/2006/relationships/tags" Target="../tags/tag228.xml"/><Relationship Id="rId1" Type="http://schemas.openxmlformats.org/officeDocument/2006/relationships/tags" Target="../tags/tag227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236.xml"/><Relationship Id="rId8" Type="http://schemas.openxmlformats.org/officeDocument/2006/relationships/tags" Target="../tags/tag235.xml"/><Relationship Id="rId7" Type="http://schemas.openxmlformats.org/officeDocument/2006/relationships/image" Target="../media/image5.png"/><Relationship Id="rId6" Type="http://schemas.openxmlformats.org/officeDocument/2006/relationships/image" Target="../media/image20.jpeg"/><Relationship Id="rId5" Type="http://schemas.openxmlformats.org/officeDocument/2006/relationships/tags" Target="../tags/tag234.xml"/><Relationship Id="rId4" Type="http://schemas.openxmlformats.org/officeDocument/2006/relationships/tags" Target="../tags/tag233.xml"/><Relationship Id="rId3" Type="http://schemas.openxmlformats.org/officeDocument/2006/relationships/tags" Target="../tags/tag232.xml"/><Relationship Id="rId22" Type="http://schemas.openxmlformats.org/officeDocument/2006/relationships/slideLayout" Target="../slideLayouts/slideLayout17.xml"/><Relationship Id="rId21" Type="http://schemas.openxmlformats.org/officeDocument/2006/relationships/tags" Target="../tags/tag248.xml"/><Relationship Id="rId20" Type="http://schemas.openxmlformats.org/officeDocument/2006/relationships/tags" Target="../tags/tag247.xml"/><Relationship Id="rId2" Type="http://schemas.openxmlformats.org/officeDocument/2006/relationships/tags" Target="../tags/tag231.xml"/><Relationship Id="rId19" Type="http://schemas.openxmlformats.org/officeDocument/2006/relationships/tags" Target="../tags/tag246.xml"/><Relationship Id="rId18" Type="http://schemas.openxmlformats.org/officeDocument/2006/relationships/tags" Target="../tags/tag245.xml"/><Relationship Id="rId17" Type="http://schemas.openxmlformats.org/officeDocument/2006/relationships/tags" Target="../tags/tag244.xml"/><Relationship Id="rId16" Type="http://schemas.openxmlformats.org/officeDocument/2006/relationships/tags" Target="../tags/tag243.xml"/><Relationship Id="rId15" Type="http://schemas.openxmlformats.org/officeDocument/2006/relationships/tags" Target="../tags/tag242.xml"/><Relationship Id="rId14" Type="http://schemas.openxmlformats.org/officeDocument/2006/relationships/tags" Target="../tags/tag241.xml"/><Relationship Id="rId13" Type="http://schemas.openxmlformats.org/officeDocument/2006/relationships/tags" Target="../tags/tag240.xml"/><Relationship Id="rId12" Type="http://schemas.openxmlformats.org/officeDocument/2006/relationships/tags" Target="../tags/tag239.xml"/><Relationship Id="rId11" Type="http://schemas.openxmlformats.org/officeDocument/2006/relationships/tags" Target="../tags/tag238.xml"/><Relationship Id="rId10" Type="http://schemas.openxmlformats.org/officeDocument/2006/relationships/tags" Target="../tags/tag237.xml"/><Relationship Id="rId1" Type="http://schemas.openxmlformats.org/officeDocument/2006/relationships/tags" Target="../tags/tag230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255.xml"/><Relationship Id="rId8" Type="http://schemas.openxmlformats.org/officeDocument/2006/relationships/tags" Target="../tags/tag254.xml"/><Relationship Id="rId7" Type="http://schemas.openxmlformats.org/officeDocument/2006/relationships/image" Target="../media/image5.png"/><Relationship Id="rId6" Type="http://schemas.openxmlformats.org/officeDocument/2006/relationships/image" Target="../media/image21.jpeg"/><Relationship Id="rId5" Type="http://schemas.openxmlformats.org/officeDocument/2006/relationships/tags" Target="../tags/tag253.xml"/><Relationship Id="rId4" Type="http://schemas.openxmlformats.org/officeDocument/2006/relationships/tags" Target="../tags/tag252.xml"/><Relationship Id="rId3" Type="http://schemas.openxmlformats.org/officeDocument/2006/relationships/tags" Target="../tags/tag251.xml"/><Relationship Id="rId2" Type="http://schemas.openxmlformats.org/officeDocument/2006/relationships/tags" Target="../tags/tag250.xml"/><Relationship Id="rId14" Type="http://schemas.openxmlformats.org/officeDocument/2006/relationships/slideLayout" Target="../slideLayouts/slideLayout17.xml"/><Relationship Id="rId13" Type="http://schemas.openxmlformats.org/officeDocument/2006/relationships/tags" Target="../tags/tag259.xml"/><Relationship Id="rId12" Type="http://schemas.openxmlformats.org/officeDocument/2006/relationships/tags" Target="../tags/tag258.xml"/><Relationship Id="rId11" Type="http://schemas.openxmlformats.org/officeDocument/2006/relationships/tags" Target="../tags/tag257.xml"/><Relationship Id="rId10" Type="http://schemas.openxmlformats.org/officeDocument/2006/relationships/tags" Target="../tags/tag256.xml"/><Relationship Id="rId1" Type="http://schemas.openxmlformats.org/officeDocument/2006/relationships/tags" Target="../tags/tag249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jpeg"/><Relationship Id="rId8" Type="http://schemas.openxmlformats.org/officeDocument/2006/relationships/tags" Target="../tags/tag267.xml"/><Relationship Id="rId7" Type="http://schemas.openxmlformats.org/officeDocument/2006/relationships/tags" Target="../tags/tag266.xml"/><Relationship Id="rId6" Type="http://schemas.openxmlformats.org/officeDocument/2006/relationships/tags" Target="../tags/tag265.xml"/><Relationship Id="rId5" Type="http://schemas.openxmlformats.org/officeDocument/2006/relationships/tags" Target="../tags/tag264.xml"/><Relationship Id="rId4" Type="http://schemas.openxmlformats.org/officeDocument/2006/relationships/tags" Target="../tags/tag263.xml"/><Relationship Id="rId3" Type="http://schemas.openxmlformats.org/officeDocument/2006/relationships/tags" Target="../tags/tag262.xml"/><Relationship Id="rId24" Type="http://schemas.openxmlformats.org/officeDocument/2006/relationships/slideLayout" Target="../slideLayouts/slideLayout17.xml"/><Relationship Id="rId23" Type="http://schemas.openxmlformats.org/officeDocument/2006/relationships/tags" Target="../tags/tag278.xml"/><Relationship Id="rId22" Type="http://schemas.openxmlformats.org/officeDocument/2006/relationships/tags" Target="../tags/tag277.xml"/><Relationship Id="rId21" Type="http://schemas.openxmlformats.org/officeDocument/2006/relationships/tags" Target="../tags/tag276.xml"/><Relationship Id="rId20" Type="http://schemas.openxmlformats.org/officeDocument/2006/relationships/tags" Target="../tags/tag275.xml"/><Relationship Id="rId2" Type="http://schemas.openxmlformats.org/officeDocument/2006/relationships/tags" Target="../tags/tag261.xml"/><Relationship Id="rId19" Type="http://schemas.openxmlformats.org/officeDocument/2006/relationships/tags" Target="../tags/tag274.xml"/><Relationship Id="rId18" Type="http://schemas.openxmlformats.org/officeDocument/2006/relationships/image" Target="../media/image24.jpeg"/><Relationship Id="rId17" Type="http://schemas.openxmlformats.org/officeDocument/2006/relationships/tags" Target="../tags/tag273.xml"/><Relationship Id="rId16" Type="http://schemas.openxmlformats.org/officeDocument/2006/relationships/tags" Target="../tags/tag272.xml"/><Relationship Id="rId15" Type="http://schemas.openxmlformats.org/officeDocument/2006/relationships/tags" Target="../tags/tag271.xml"/><Relationship Id="rId14" Type="http://schemas.openxmlformats.org/officeDocument/2006/relationships/tags" Target="../tags/tag270.xml"/><Relationship Id="rId13" Type="http://schemas.openxmlformats.org/officeDocument/2006/relationships/image" Target="../media/image23.jpeg"/><Relationship Id="rId12" Type="http://schemas.openxmlformats.org/officeDocument/2006/relationships/tags" Target="../tags/tag269.xml"/><Relationship Id="rId11" Type="http://schemas.openxmlformats.org/officeDocument/2006/relationships/tags" Target="../tags/tag268.xml"/><Relationship Id="rId10" Type="http://schemas.openxmlformats.org/officeDocument/2006/relationships/image" Target="../media/image5.png"/><Relationship Id="rId1" Type="http://schemas.openxmlformats.org/officeDocument/2006/relationships/tags" Target="../tags/tag260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281.xml"/><Relationship Id="rId2" Type="http://schemas.openxmlformats.org/officeDocument/2006/relationships/tags" Target="../tags/tag280.xml"/><Relationship Id="rId1" Type="http://schemas.openxmlformats.org/officeDocument/2006/relationships/tags" Target="../tags/tag279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286.xml"/><Relationship Id="rId8" Type="http://schemas.openxmlformats.org/officeDocument/2006/relationships/image" Target="../media/image5.png"/><Relationship Id="rId7" Type="http://schemas.openxmlformats.org/officeDocument/2006/relationships/image" Target="../media/image25.jpeg"/><Relationship Id="rId6" Type="http://schemas.openxmlformats.org/officeDocument/2006/relationships/tags" Target="../tags/tag285.xml"/><Relationship Id="rId5" Type="http://schemas.openxmlformats.org/officeDocument/2006/relationships/tags" Target="../tags/tag284.xml"/><Relationship Id="rId4" Type="http://schemas.openxmlformats.org/officeDocument/2006/relationships/tags" Target="../tags/tag283.xml"/><Relationship Id="rId3" Type="http://schemas.openxmlformats.org/officeDocument/2006/relationships/image" Target="C:/Users/mingsheng111035/AppData/Local/Temp/figmazip/slide_2f72f4732087a480\datas\&#27675;&#22260;&#22270;-6002&amp;396366.png" TargetMode="External"/><Relationship Id="rId2" Type="http://schemas.openxmlformats.org/officeDocument/2006/relationships/image" Target="../media/image6.png"/><Relationship Id="rId15" Type="http://schemas.openxmlformats.org/officeDocument/2006/relationships/slideLayout" Target="../slideLayouts/slideLayout17.xml"/><Relationship Id="rId14" Type="http://schemas.openxmlformats.org/officeDocument/2006/relationships/tags" Target="../tags/tag291.xml"/><Relationship Id="rId13" Type="http://schemas.openxmlformats.org/officeDocument/2006/relationships/tags" Target="../tags/tag290.xml"/><Relationship Id="rId12" Type="http://schemas.openxmlformats.org/officeDocument/2006/relationships/tags" Target="../tags/tag289.xml"/><Relationship Id="rId11" Type="http://schemas.openxmlformats.org/officeDocument/2006/relationships/tags" Target="../tags/tag288.xml"/><Relationship Id="rId10" Type="http://schemas.openxmlformats.org/officeDocument/2006/relationships/tags" Target="../tags/tag287.xml"/><Relationship Id="rId1" Type="http://schemas.openxmlformats.org/officeDocument/2006/relationships/tags" Target="../tags/tag282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jpeg"/><Relationship Id="rId8" Type="http://schemas.openxmlformats.org/officeDocument/2006/relationships/tags" Target="../tags/tag295.xml"/><Relationship Id="rId7" Type="http://schemas.openxmlformats.org/officeDocument/2006/relationships/image" Target="../media/image5.png"/><Relationship Id="rId6" Type="http://schemas.openxmlformats.org/officeDocument/2006/relationships/image" Target="../media/image26.jpeg"/><Relationship Id="rId5" Type="http://schemas.openxmlformats.org/officeDocument/2006/relationships/tags" Target="../tags/tag294.xml"/><Relationship Id="rId4" Type="http://schemas.openxmlformats.org/officeDocument/2006/relationships/tags" Target="../tags/tag293.xml"/><Relationship Id="rId3" Type="http://schemas.openxmlformats.org/officeDocument/2006/relationships/image" Target="C:/Users/mingsheng111035/AppData/Local/Temp/figmazip/slide_585f1411ca3a4043\datas\&#27675;&#22260;&#22270;-6002&amp;161671.png" TargetMode="External"/><Relationship Id="rId2" Type="http://schemas.openxmlformats.org/officeDocument/2006/relationships/image" Target="../media/image6.png"/><Relationship Id="rId19" Type="http://schemas.openxmlformats.org/officeDocument/2006/relationships/slideLayout" Target="../slideLayouts/slideLayout17.xml"/><Relationship Id="rId18" Type="http://schemas.openxmlformats.org/officeDocument/2006/relationships/tags" Target="../tags/tag303.xml"/><Relationship Id="rId17" Type="http://schemas.openxmlformats.org/officeDocument/2006/relationships/tags" Target="../tags/tag302.xml"/><Relationship Id="rId16" Type="http://schemas.openxmlformats.org/officeDocument/2006/relationships/tags" Target="../tags/tag301.xml"/><Relationship Id="rId15" Type="http://schemas.openxmlformats.org/officeDocument/2006/relationships/tags" Target="../tags/tag300.xml"/><Relationship Id="rId14" Type="http://schemas.openxmlformats.org/officeDocument/2006/relationships/tags" Target="../tags/tag299.xml"/><Relationship Id="rId13" Type="http://schemas.openxmlformats.org/officeDocument/2006/relationships/tags" Target="../tags/tag298.xml"/><Relationship Id="rId12" Type="http://schemas.openxmlformats.org/officeDocument/2006/relationships/image" Target="../media/image28.jpeg"/><Relationship Id="rId11" Type="http://schemas.openxmlformats.org/officeDocument/2006/relationships/tags" Target="../tags/tag297.xml"/><Relationship Id="rId10" Type="http://schemas.openxmlformats.org/officeDocument/2006/relationships/tags" Target="../tags/tag296.xml"/><Relationship Id="rId1" Type="http://schemas.openxmlformats.org/officeDocument/2006/relationships/tags" Target="../tags/tag292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98.xml"/><Relationship Id="rId8" Type="http://schemas.openxmlformats.org/officeDocument/2006/relationships/tags" Target="../tags/tag97.xml"/><Relationship Id="rId7" Type="http://schemas.openxmlformats.org/officeDocument/2006/relationships/tags" Target="../tags/tag96.xml"/><Relationship Id="rId6" Type="http://schemas.openxmlformats.org/officeDocument/2006/relationships/tags" Target="../tags/tag95.xml"/><Relationship Id="rId5" Type="http://schemas.openxmlformats.org/officeDocument/2006/relationships/tags" Target="../tags/tag94.xml"/><Relationship Id="rId4" Type="http://schemas.openxmlformats.org/officeDocument/2006/relationships/tags" Target="../tags/tag93.xml"/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6" Type="http://schemas.openxmlformats.org/officeDocument/2006/relationships/slideLayout" Target="../slideLayouts/slideLayout23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tags" Target="../tags/tag100.xml"/><Relationship Id="rId10" Type="http://schemas.openxmlformats.org/officeDocument/2006/relationships/tags" Target="../tags/tag99.xml"/><Relationship Id="rId1" Type="http://schemas.openxmlformats.org/officeDocument/2006/relationships/tags" Target="../tags/tag90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2.xml"/><Relationship Id="rId3" Type="http://schemas.openxmlformats.org/officeDocument/2006/relationships/tags" Target="../tags/tag306.xml"/><Relationship Id="rId2" Type="http://schemas.openxmlformats.org/officeDocument/2006/relationships/tags" Target="../tags/tag305.xml"/><Relationship Id="rId1" Type="http://schemas.openxmlformats.org/officeDocument/2006/relationships/tags" Target="../tags/tag304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" Type="http://schemas.openxmlformats.org/officeDocument/2006/relationships/tags" Target="../tags/tag105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16.xml"/><Relationship Id="rId8" Type="http://schemas.openxmlformats.org/officeDocument/2006/relationships/tags" Target="../tags/tag115.xml"/><Relationship Id="rId7" Type="http://schemas.openxmlformats.org/officeDocument/2006/relationships/tags" Target="../tags/tag114.xml"/><Relationship Id="rId6" Type="http://schemas.openxmlformats.org/officeDocument/2006/relationships/tags" Target="../tags/tag113.xml"/><Relationship Id="rId5" Type="http://schemas.openxmlformats.org/officeDocument/2006/relationships/tags" Target="../tags/tag112.xml"/><Relationship Id="rId4" Type="http://schemas.openxmlformats.org/officeDocument/2006/relationships/tags" Target="../tags/tag111.xml"/><Relationship Id="rId3" Type="http://schemas.openxmlformats.org/officeDocument/2006/relationships/tags" Target="../tags/tag110.xml"/><Relationship Id="rId22" Type="http://schemas.openxmlformats.org/officeDocument/2006/relationships/slideLayout" Target="../slideLayouts/slideLayout17.xml"/><Relationship Id="rId21" Type="http://schemas.openxmlformats.org/officeDocument/2006/relationships/tags" Target="../tags/tag126.xml"/><Relationship Id="rId20" Type="http://schemas.openxmlformats.org/officeDocument/2006/relationships/image" Target="../media/image5.png"/><Relationship Id="rId2" Type="http://schemas.openxmlformats.org/officeDocument/2006/relationships/tags" Target="../tags/tag109.xml"/><Relationship Id="rId19" Type="http://schemas.openxmlformats.org/officeDocument/2006/relationships/image" Target="../media/image4.jpeg"/><Relationship Id="rId18" Type="http://schemas.openxmlformats.org/officeDocument/2006/relationships/tags" Target="../tags/tag125.xml"/><Relationship Id="rId17" Type="http://schemas.openxmlformats.org/officeDocument/2006/relationships/tags" Target="../tags/tag124.xml"/><Relationship Id="rId16" Type="http://schemas.openxmlformats.org/officeDocument/2006/relationships/tags" Target="../tags/tag123.xml"/><Relationship Id="rId15" Type="http://schemas.openxmlformats.org/officeDocument/2006/relationships/tags" Target="../tags/tag122.xml"/><Relationship Id="rId14" Type="http://schemas.openxmlformats.org/officeDocument/2006/relationships/tags" Target="../tags/tag121.xml"/><Relationship Id="rId13" Type="http://schemas.openxmlformats.org/officeDocument/2006/relationships/tags" Target="../tags/tag120.xml"/><Relationship Id="rId12" Type="http://schemas.openxmlformats.org/officeDocument/2006/relationships/tags" Target="../tags/tag119.xml"/><Relationship Id="rId11" Type="http://schemas.openxmlformats.org/officeDocument/2006/relationships/tags" Target="../tags/tag118.xml"/><Relationship Id="rId10" Type="http://schemas.openxmlformats.org/officeDocument/2006/relationships/tags" Target="../tags/tag117.xml"/><Relationship Id="rId1" Type="http://schemas.openxmlformats.org/officeDocument/2006/relationships/tags" Target="../tags/tag108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33.xml"/><Relationship Id="rId8" Type="http://schemas.openxmlformats.org/officeDocument/2006/relationships/tags" Target="../tags/tag132.xml"/><Relationship Id="rId7" Type="http://schemas.openxmlformats.org/officeDocument/2006/relationships/tags" Target="../tags/tag131.xml"/><Relationship Id="rId6" Type="http://schemas.openxmlformats.org/officeDocument/2006/relationships/tags" Target="../tags/tag130.xml"/><Relationship Id="rId5" Type="http://schemas.openxmlformats.org/officeDocument/2006/relationships/tags" Target="../tags/tag129.xml"/><Relationship Id="rId4" Type="http://schemas.openxmlformats.org/officeDocument/2006/relationships/tags" Target="../tags/tag128.xml"/><Relationship Id="rId3" Type="http://schemas.openxmlformats.org/officeDocument/2006/relationships/image" Target="C:/Users/mingsheng111035/AppData/Local/Temp/figmazip/slide_2d92f96d3fc221cc\datas\&#27675;&#22260;&#22270;-6002&amp;102243.png" TargetMode="External"/><Relationship Id="rId2" Type="http://schemas.openxmlformats.org/officeDocument/2006/relationships/image" Target="../media/image6.png"/><Relationship Id="rId18" Type="http://schemas.openxmlformats.org/officeDocument/2006/relationships/slideLayout" Target="../slideLayouts/slideLayout17.xml"/><Relationship Id="rId17" Type="http://schemas.openxmlformats.org/officeDocument/2006/relationships/tags" Target="../tags/tag138.xml"/><Relationship Id="rId16" Type="http://schemas.openxmlformats.org/officeDocument/2006/relationships/tags" Target="../tags/tag137.xml"/><Relationship Id="rId15" Type="http://schemas.openxmlformats.org/officeDocument/2006/relationships/tags" Target="../tags/tag136.xml"/><Relationship Id="rId14" Type="http://schemas.openxmlformats.org/officeDocument/2006/relationships/tags" Target="../tags/tag135.xml"/><Relationship Id="rId13" Type="http://schemas.openxmlformats.org/officeDocument/2006/relationships/image" Target="../media/image8.jpeg"/><Relationship Id="rId12" Type="http://schemas.openxmlformats.org/officeDocument/2006/relationships/tags" Target="../tags/tag134.xml"/><Relationship Id="rId11" Type="http://schemas.openxmlformats.org/officeDocument/2006/relationships/image" Target="../media/image5.png"/><Relationship Id="rId10" Type="http://schemas.openxmlformats.org/officeDocument/2006/relationships/image" Target="../media/image7.jpeg"/><Relationship Id="rId1" Type="http://schemas.openxmlformats.org/officeDocument/2006/relationships/tags" Target="../tags/tag127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47.xml"/><Relationship Id="rId8" Type="http://schemas.openxmlformats.org/officeDocument/2006/relationships/tags" Target="../tags/tag146.xml"/><Relationship Id="rId7" Type="http://schemas.openxmlformats.org/officeDocument/2006/relationships/tags" Target="../tags/tag145.xml"/><Relationship Id="rId6" Type="http://schemas.openxmlformats.org/officeDocument/2006/relationships/tags" Target="../tags/tag144.xml"/><Relationship Id="rId5" Type="http://schemas.openxmlformats.org/officeDocument/2006/relationships/tags" Target="../tags/tag143.xml"/><Relationship Id="rId4" Type="http://schemas.openxmlformats.org/officeDocument/2006/relationships/tags" Target="../tags/tag142.xml"/><Relationship Id="rId3" Type="http://schemas.openxmlformats.org/officeDocument/2006/relationships/tags" Target="../tags/tag141.xml"/><Relationship Id="rId2" Type="http://schemas.openxmlformats.org/officeDocument/2006/relationships/tags" Target="../tags/tag140.xml"/><Relationship Id="rId19" Type="http://schemas.openxmlformats.org/officeDocument/2006/relationships/slideLayout" Target="../slideLayouts/slideLayout17.xml"/><Relationship Id="rId18" Type="http://schemas.openxmlformats.org/officeDocument/2006/relationships/tags" Target="../tags/tag154.xml"/><Relationship Id="rId17" Type="http://schemas.openxmlformats.org/officeDocument/2006/relationships/image" Target="../media/image5.png"/><Relationship Id="rId16" Type="http://schemas.openxmlformats.org/officeDocument/2006/relationships/image" Target="../media/image9.jpeg"/><Relationship Id="rId15" Type="http://schemas.openxmlformats.org/officeDocument/2006/relationships/tags" Target="../tags/tag153.xml"/><Relationship Id="rId14" Type="http://schemas.openxmlformats.org/officeDocument/2006/relationships/tags" Target="../tags/tag152.xml"/><Relationship Id="rId13" Type="http://schemas.openxmlformats.org/officeDocument/2006/relationships/tags" Target="../tags/tag151.xml"/><Relationship Id="rId12" Type="http://schemas.openxmlformats.org/officeDocument/2006/relationships/tags" Target="../tags/tag150.xml"/><Relationship Id="rId11" Type="http://schemas.openxmlformats.org/officeDocument/2006/relationships/tags" Target="../tags/tag149.xml"/><Relationship Id="rId10" Type="http://schemas.openxmlformats.org/officeDocument/2006/relationships/tags" Target="../tags/tag148.xml"/><Relationship Id="rId1" Type="http://schemas.openxmlformats.org/officeDocument/2006/relationships/tags" Target="../tags/tag139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61.xml"/><Relationship Id="rId8" Type="http://schemas.openxmlformats.org/officeDocument/2006/relationships/tags" Target="../tags/tag160.xml"/><Relationship Id="rId7" Type="http://schemas.openxmlformats.org/officeDocument/2006/relationships/tags" Target="../tags/tag159.xml"/><Relationship Id="rId6" Type="http://schemas.openxmlformats.org/officeDocument/2006/relationships/tags" Target="../tags/tag158.xml"/><Relationship Id="rId5" Type="http://schemas.openxmlformats.org/officeDocument/2006/relationships/image" Target="../media/image5.png"/><Relationship Id="rId4" Type="http://schemas.openxmlformats.org/officeDocument/2006/relationships/image" Target="../media/image10.jpeg"/><Relationship Id="rId3" Type="http://schemas.openxmlformats.org/officeDocument/2006/relationships/tags" Target="../tags/tag157.xml"/><Relationship Id="rId2" Type="http://schemas.openxmlformats.org/officeDocument/2006/relationships/tags" Target="../tags/tag156.xml"/><Relationship Id="rId13" Type="http://schemas.openxmlformats.org/officeDocument/2006/relationships/slideLayout" Target="../slideLayouts/slideLayout17.xml"/><Relationship Id="rId12" Type="http://schemas.openxmlformats.org/officeDocument/2006/relationships/tags" Target="../tags/tag164.xml"/><Relationship Id="rId11" Type="http://schemas.openxmlformats.org/officeDocument/2006/relationships/tags" Target="../tags/tag163.xml"/><Relationship Id="rId10" Type="http://schemas.openxmlformats.org/officeDocument/2006/relationships/tags" Target="../tags/tag162.xml"/><Relationship Id="rId1" Type="http://schemas.openxmlformats.org/officeDocument/2006/relationships/tags" Target="../tags/tag155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69.xml"/><Relationship Id="rId8" Type="http://schemas.openxmlformats.org/officeDocument/2006/relationships/tags" Target="../tags/tag168.xml"/><Relationship Id="rId7" Type="http://schemas.openxmlformats.org/officeDocument/2006/relationships/tags" Target="../tags/tag167.xml"/><Relationship Id="rId6" Type="http://schemas.openxmlformats.org/officeDocument/2006/relationships/image" Target="../media/image5.png"/><Relationship Id="rId5" Type="http://schemas.openxmlformats.org/officeDocument/2006/relationships/image" Target="../media/image11.jpeg"/><Relationship Id="rId4" Type="http://schemas.openxmlformats.org/officeDocument/2006/relationships/tags" Target="../tags/tag166.xml"/><Relationship Id="rId3" Type="http://schemas.openxmlformats.org/officeDocument/2006/relationships/image" Target="C:/Users/mingsheng111035/AppData/Local/Temp/figmazip/slide_e9d70dedd616248d\datas\&#27675;&#22260;&#22270;-6002&amp;512507.png" TargetMode="External"/><Relationship Id="rId2" Type="http://schemas.openxmlformats.org/officeDocument/2006/relationships/image" Target="../media/image6.png"/><Relationship Id="rId17" Type="http://schemas.openxmlformats.org/officeDocument/2006/relationships/slideLayout" Target="../slideLayouts/slideLayout17.xml"/><Relationship Id="rId16" Type="http://schemas.openxmlformats.org/officeDocument/2006/relationships/tags" Target="../tags/tag176.xml"/><Relationship Id="rId15" Type="http://schemas.openxmlformats.org/officeDocument/2006/relationships/tags" Target="../tags/tag175.xml"/><Relationship Id="rId14" Type="http://schemas.openxmlformats.org/officeDocument/2006/relationships/tags" Target="../tags/tag174.xml"/><Relationship Id="rId13" Type="http://schemas.openxmlformats.org/officeDocument/2006/relationships/tags" Target="../tags/tag173.xml"/><Relationship Id="rId12" Type="http://schemas.openxmlformats.org/officeDocument/2006/relationships/tags" Target="../tags/tag172.xml"/><Relationship Id="rId11" Type="http://schemas.openxmlformats.org/officeDocument/2006/relationships/tags" Target="../tags/tag171.xml"/><Relationship Id="rId10" Type="http://schemas.openxmlformats.org/officeDocument/2006/relationships/tags" Target="../tags/tag170.xml"/><Relationship Id="rId1" Type="http://schemas.openxmlformats.org/officeDocument/2006/relationships/tags" Target="../tags/tag165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85.xml"/><Relationship Id="rId8" Type="http://schemas.openxmlformats.org/officeDocument/2006/relationships/tags" Target="../tags/tag184.xml"/><Relationship Id="rId7" Type="http://schemas.openxmlformats.org/officeDocument/2006/relationships/tags" Target="../tags/tag183.xml"/><Relationship Id="rId6" Type="http://schemas.openxmlformats.org/officeDocument/2006/relationships/tags" Target="../tags/tag182.xml"/><Relationship Id="rId5" Type="http://schemas.openxmlformats.org/officeDocument/2006/relationships/tags" Target="../tags/tag181.xml"/><Relationship Id="rId4" Type="http://schemas.openxmlformats.org/officeDocument/2006/relationships/tags" Target="../tags/tag180.xml"/><Relationship Id="rId3" Type="http://schemas.openxmlformats.org/officeDocument/2006/relationships/tags" Target="../tags/tag179.xml"/><Relationship Id="rId2" Type="http://schemas.openxmlformats.org/officeDocument/2006/relationships/tags" Target="../tags/tag178.xml"/><Relationship Id="rId16" Type="http://schemas.openxmlformats.org/officeDocument/2006/relationships/slideLayout" Target="../slideLayouts/slideLayout17.xml"/><Relationship Id="rId15" Type="http://schemas.openxmlformats.org/officeDocument/2006/relationships/tags" Target="../tags/tag189.xml"/><Relationship Id="rId14" Type="http://schemas.openxmlformats.org/officeDocument/2006/relationships/image" Target="../media/image5.png"/><Relationship Id="rId13" Type="http://schemas.openxmlformats.org/officeDocument/2006/relationships/image" Target="../media/image12.jpeg"/><Relationship Id="rId12" Type="http://schemas.openxmlformats.org/officeDocument/2006/relationships/tags" Target="../tags/tag188.xml"/><Relationship Id="rId11" Type="http://schemas.openxmlformats.org/officeDocument/2006/relationships/tags" Target="../tags/tag187.xml"/><Relationship Id="rId10" Type="http://schemas.openxmlformats.org/officeDocument/2006/relationships/tags" Target="../tags/tag186.xml"/><Relationship Id="rId1" Type="http://schemas.openxmlformats.org/officeDocument/2006/relationships/tags" Target="../tags/tag17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标题 5"/>
          <p:cNvSpPr>
            <a:spLocks noGrp="1"/>
          </p:cNvSpPr>
          <p:nvPr>
            <p:ph type="ctrTitle" idx="14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协助特殊进食照护技术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占位符 1"/>
          <p:cNvSpPr>
            <a:spLocks noGrp="1"/>
          </p:cNvSpPr>
          <p:nvPr>
            <p:ph type="body" idx="13"/>
            <p:custDataLst>
              <p:tags r:id="rId1"/>
            </p:custDataLst>
          </p:nvPr>
        </p:nvSpPr>
        <p:spPr/>
        <p:txBody>
          <a:bodyPr/>
          <a:p>
            <a:r>
              <a:rPr lang="en-US" altLang="en-US"/>
              <a:t>02</a:t>
            </a:r>
            <a:endParaRPr lang="en-US" altLang="en-US"/>
          </a:p>
        </p:txBody>
      </p:sp>
      <p:sp>
        <p:nvSpPr>
          <p:cNvPr id="3" name="标题 2"/>
          <p:cNvSpPr>
            <a:spLocks noGrp="1"/>
          </p:cNvSpPr>
          <p:nvPr>
            <p:ph type="ctr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 sz="3800"/>
              <a:t>鼻饲的定义及鼻饲饮食的种类</a:t>
            </a:r>
            <a:endParaRPr lang="zh-CN" altLang="en-US" sz="3800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298701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r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鼻饲的定义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a46d144dcba8ff31\datas\氛围图-6002&amp;185909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828800" cy="6858000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609600" y="1828800"/>
            <a:ext cx="10972800" cy="4419600"/>
            <a:chOff x="960" y="2880"/>
            <a:chExt cx="17280" cy="6960"/>
          </a:xfrm>
        </p:grpSpPr>
        <p:sp>
          <p:nvSpPr>
            <p:cNvPr id="4" name="任意多边形 3"/>
            <p:cNvSpPr/>
            <p:nvPr>
              <p:custDataLst>
                <p:tags r:id="rId5"/>
              </p:custDataLst>
            </p:nvPr>
          </p:nvSpPr>
          <p:spPr>
            <a:xfrm>
              <a:off x="960" y="2880"/>
              <a:ext cx="4419" cy="3240"/>
            </a:xfrm>
            <a:custGeom>
              <a:avLst/>
              <a:gdLst>
                <a:gd name="connisteX0" fmla="*/ 0 w 2806695"/>
                <a:gd name="connsiteY0" fmla="*/ 203197 h 2057400"/>
                <a:gd name="connisteX1" fmla="*/ 203197 w 2806695"/>
                <a:gd name="connsiteY1" fmla="*/ 0 h 2057400"/>
                <a:gd name="connisteX2" fmla="*/ 2806695 w 2806695"/>
                <a:gd name="connsiteY2" fmla="*/ 0 h 2057400"/>
                <a:gd name="connisteX3" fmla="*/ 2806695 w 2806695"/>
                <a:gd name="connsiteY3" fmla="*/ 2057400 h 2057400"/>
                <a:gd name="connisteX4" fmla="*/ 203197 w 2806695"/>
                <a:gd name="connsiteY4" fmla="*/ 2057400 h 2057400"/>
                <a:gd name="connisteX5" fmla="*/ 0 w 2806695"/>
                <a:gd name="connsiteY5" fmla="*/ 1854202 h 2057400"/>
                <a:gd name="connisteX6" fmla="*/ 0 w 2806695"/>
                <a:gd name="connsiteY6" fmla="*/ 203197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06696" h="2057400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2806696" y="0"/>
                  </a:lnTo>
                  <a:lnTo>
                    <a:pt x="2806696" y="2057400"/>
                  </a:lnTo>
                  <a:lnTo>
                    <a:pt x="203198" y="2057400"/>
                  </a:lnTo>
                  <a:cubicBezTo>
                    <a:pt x="90974" y="2057400"/>
                    <a:pt x="0" y="1966426"/>
                    <a:pt x="0" y="1854202"/>
                  </a:cubicBezTo>
                  <a:lnTo>
                    <a:pt x="0" y="20319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>
              <p:custDataLst>
                <p:tags r:id="rId6"/>
              </p:custDataLst>
            </p:nvPr>
          </p:nvSpPr>
          <p:spPr>
            <a:xfrm>
              <a:off x="1440" y="3380"/>
              <a:ext cx="35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鼻饲的基本概念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7"/>
              </p:custDataLst>
            </p:nvPr>
          </p:nvSpPr>
          <p:spPr>
            <a:xfrm>
              <a:off x="1440" y="4180"/>
              <a:ext cx="35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鼻饲是一种通过鼻腔插入胃管，直接向胃内输送营养液的进食方式。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7" name="图片 6" descr="C:/Users/mingsheng111035/AppData/Roaming/Kingsoft/office6/wppai/generateppt/d98cabae88e41be4cf44e644bb3cce95.jpgd98cabae88e41be4cf44e644bb3cce95"/>
            <p:cNvPicPr preferRelativeResize="0"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rcRect l="9066" r="9066"/>
            <a:stretch>
              <a:fillRect/>
            </a:stretch>
          </p:blipFill>
          <p:spPr>
            <a:xfrm>
              <a:off x="5380" y="2880"/>
              <a:ext cx="3980" cy="3240"/>
            </a:xfrm>
            <a:custGeom>
              <a:avLst/>
              <a:gdLst>
                <a:gd name="connisteX0" fmla="*/ 0 w 2527301"/>
                <a:gd name="connsiteY0" fmla="*/ 0 h 2057400"/>
                <a:gd name="connisteX1" fmla="*/ 2324103 w 2527301"/>
                <a:gd name="connsiteY1" fmla="*/ 0 h 2057400"/>
                <a:gd name="connisteX2" fmla="*/ 2527301 w 2527301"/>
                <a:gd name="connsiteY2" fmla="*/ 203197 h 2057400"/>
                <a:gd name="connisteX3" fmla="*/ 2527301 w 2527301"/>
                <a:gd name="connsiteY3" fmla="*/ 1854202 h 2057400"/>
                <a:gd name="connisteX4" fmla="*/ 2324103 w 2527301"/>
                <a:gd name="connsiteY4" fmla="*/ 2057400 h 2057400"/>
                <a:gd name="connisteX5" fmla="*/ 0 w 2527301"/>
                <a:gd name="connsiteY5" fmla="*/ 2057400 h 2057400"/>
                <a:gd name="connisteX6" fmla="*/ 0 w 2527301"/>
                <a:gd name="connsiteY6" fmla="*/ 0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27301" h="2057400">
                  <a:moveTo>
                    <a:pt x="0" y="0"/>
                  </a:moveTo>
                  <a:lnTo>
                    <a:pt x="2324103" y="0"/>
                  </a:lnTo>
                  <a:cubicBezTo>
                    <a:pt x="2436327" y="0"/>
                    <a:pt x="2527301" y="90974"/>
                    <a:pt x="2527301" y="203198"/>
                  </a:cubicBezTo>
                  <a:lnTo>
                    <a:pt x="2527301" y="1854202"/>
                  </a:lnTo>
                  <a:cubicBezTo>
                    <a:pt x="2527301" y="1966426"/>
                    <a:pt x="2436327" y="2057400"/>
                    <a:pt x="2324103" y="2057400"/>
                  </a:cubicBez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0" name="任意多边形 9"/>
            <p:cNvSpPr/>
            <p:nvPr>
              <p:custDataLst>
                <p:tags r:id="rId11"/>
              </p:custDataLst>
            </p:nvPr>
          </p:nvSpPr>
          <p:spPr>
            <a:xfrm>
              <a:off x="960" y="6600"/>
              <a:ext cx="4419" cy="3240"/>
            </a:xfrm>
            <a:custGeom>
              <a:avLst/>
              <a:gdLst>
                <a:gd name="connisteX0" fmla="*/ 0 w 2806695"/>
                <a:gd name="connsiteY0" fmla="*/ 203197 h 2057400"/>
                <a:gd name="connisteX1" fmla="*/ 203197 w 2806695"/>
                <a:gd name="connsiteY1" fmla="*/ 0 h 2057400"/>
                <a:gd name="connisteX2" fmla="*/ 2806695 w 2806695"/>
                <a:gd name="connsiteY2" fmla="*/ 0 h 2057400"/>
                <a:gd name="connisteX3" fmla="*/ 2806695 w 2806695"/>
                <a:gd name="connsiteY3" fmla="*/ 2057400 h 2057400"/>
                <a:gd name="connisteX4" fmla="*/ 203197 w 2806695"/>
                <a:gd name="connsiteY4" fmla="*/ 2057400 h 2057400"/>
                <a:gd name="connisteX5" fmla="*/ 0 w 2806695"/>
                <a:gd name="connsiteY5" fmla="*/ 1854202 h 2057400"/>
                <a:gd name="connisteX6" fmla="*/ 0 w 2806695"/>
                <a:gd name="connsiteY6" fmla="*/ 203197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06696" h="2057400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2806696" y="0"/>
                  </a:lnTo>
                  <a:lnTo>
                    <a:pt x="2806696" y="2057400"/>
                  </a:lnTo>
                  <a:lnTo>
                    <a:pt x="203198" y="2057400"/>
                  </a:lnTo>
                  <a:cubicBezTo>
                    <a:pt x="90974" y="2057400"/>
                    <a:pt x="0" y="1966426"/>
                    <a:pt x="0" y="1854202"/>
                  </a:cubicBezTo>
                  <a:lnTo>
                    <a:pt x="0" y="20319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3" name="图片 12" descr="C:/Users/mingsheng111035/AppData/Roaming/Kingsoft/office6/wppai/generateppt/536a5b2157e322723a90a44db8a8a4fc.jpg536a5b2157e322723a90a44db8a8a4fc"/>
            <p:cNvPicPr preferRelativeResize="0"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/>
            <a:srcRect l="8343" r="8343"/>
            <a:stretch>
              <a:fillRect/>
            </a:stretch>
          </p:blipFill>
          <p:spPr>
            <a:xfrm>
              <a:off x="5380" y="6600"/>
              <a:ext cx="3980" cy="3240"/>
            </a:xfrm>
            <a:custGeom>
              <a:avLst/>
              <a:gdLst>
                <a:gd name="connisteX0" fmla="*/ 0 w 2527301"/>
                <a:gd name="connsiteY0" fmla="*/ 0 h 2057400"/>
                <a:gd name="connisteX1" fmla="*/ 2324103 w 2527301"/>
                <a:gd name="connsiteY1" fmla="*/ 0 h 2057400"/>
                <a:gd name="connisteX2" fmla="*/ 2527301 w 2527301"/>
                <a:gd name="connsiteY2" fmla="*/ 203197 h 2057400"/>
                <a:gd name="connisteX3" fmla="*/ 2527301 w 2527301"/>
                <a:gd name="connsiteY3" fmla="*/ 1854202 h 2057400"/>
                <a:gd name="connisteX4" fmla="*/ 2324103 w 2527301"/>
                <a:gd name="connsiteY4" fmla="*/ 2057400 h 2057400"/>
                <a:gd name="connisteX5" fmla="*/ 0 w 2527301"/>
                <a:gd name="connsiteY5" fmla="*/ 2057400 h 2057400"/>
                <a:gd name="connisteX6" fmla="*/ 0 w 2527301"/>
                <a:gd name="connsiteY6" fmla="*/ 0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27301" h="2057400">
                  <a:moveTo>
                    <a:pt x="0" y="0"/>
                  </a:moveTo>
                  <a:lnTo>
                    <a:pt x="2324103" y="0"/>
                  </a:lnTo>
                  <a:cubicBezTo>
                    <a:pt x="2436327" y="0"/>
                    <a:pt x="2527301" y="90974"/>
                    <a:pt x="2527301" y="203198"/>
                  </a:cubicBezTo>
                  <a:lnTo>
                    <a:pt x="2527301" y="1854202"/>
                  </a:lnTo>
                  <a:cubicBezTo>
                    <a:pt x="2527301" y="1966426"/>
                    <a:pt x="2436327" y="2057400"/>
                    <a:pt x="2324103" y="2057400"/>
                  </a:cubicBez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6" name="任意多边形 15"/>
            <p:cNvSpPr/>
            <p:nvPr>
              <p:custDataLst>
                <p:tags r:id="rId14"/>
              </p:custDataLst>
            </p:nvPr>
          </p:nvSpPr>
          <p:spPr>
            <a:xfrm>
              <a:off x="9840" y="2880"/>
              <a:ext cx="4420" cy="3240"/>
            </a:xfrm>
            <a:custGeom>
              <a:avLst/>
              <a:gdLst>
                <a:gd name="connisteX0" fmla="*/ 0 w 2806695"/>
                <a:gd name="connsiteY0" fmla="*/ 203197 h 2057400"/>
                <a:gd name="connisteX1" fmla="*/ 203197 w 2806695"/>
                <a:gd name="connsiteY1" fmla="*/ 0 h 2057400"/>
                <a:gd name="connisteX2" fmla="*/ 2806695 w 2806695"/>
                <a:gd name="connsiteY2" fmla="*/ 0 h 2057400"/>
                <a:gd name="connisteX3" fmla="*/ 2806695 w 2806695"/>
                <a:gd name="connsiteY3" fmla="*/ 2057400 h 2057400"/>
                <a:gd name="connisteX4" fmla="*/ 203197 w 2806695"/>
                <a:gd name="connsiteY4" fmla="*/ 2057400 h 2057400"/>
                <a:gd name="connisteX5" fmla="*/ 0 w 2806695"/>
                <a:gd name="connsiteY5" fmla="*/ 1854202 h 2057400"/>
                <a:gd name="connisteX6" fmla="*/ 0 w 2806695"/>
                <a:gd name="connsiteY6" fmla="*/ 203197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06696" h="2057400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2806696" y="0"/>
                  </a:lnTo>
                  <a:lnTo>
                    <a:pt x="2806696" y="2057400"/>
                  </a:lnTo>
                  <a:lnTo>
                    <a:pt x="203198" y="2057400"/>
                  </a:lnTo>
                  <a:cubicBezTo>
                    <a:pt x="90974" y="2057400"/>
                    <a:pt x="0" y="1966426"/>
                    <a:pt x="0" y="1854202"/>
                  </a:cubicBezTo>
                  <a:lnTo>
                    <a:pt x="0" y="20319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5"/>
              </p:custDataLst>
            </p:nvPr>
          </p:nvSpPr>
          <p:spPr>
            <a:xfrm>
              <a:off x="1440" y="7100"/>
              <a:ext cx="35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鼻饲的临床意义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6"/>
              </p:custDataLst>
            </p:nvPr>
          </p:nvSpPr>
          <p:spPr>
            <a:xfrm>
              <a:off x="1440" y="7900"/>
              <a:ext cx="35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鼻饲能够保证患者营养摄入，维持生命体征，促进疾病恢复。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9" name="图片 18" descr="C:/Users/mingsheng111035/AppData/Roaming/Kingsoft/office6/wppai/generateppt/5fda4364c2c80fb83f5510470ef92f34.jpg5fda4364c2c80fb83f5510470ef92f34"/>
            <p:cNvPicPr preferRelativeResize="0"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8"/>
            <a:srcRect l="18059"/>
            <a:stretch>
              <a:fillRect/>
            </a:stretch>
          </p:blipFill>
          <p:spPr>
            <a:xfrm>
              <a:off x="14260" y="2880"/>
              <a:ext cx="3980" cy="3240"/>
            </a:xfrm>
            <a:custGeom>
              <a:avLst/>
              <a:gdLst>
                <a:gd name="connisteX0" fmla="*/ 0 w 2527301"/>
                <a:gd name="connsiteY0" fmla="*/ 0 h 2057400"/>
                <a:gd name="connisteX1" fmla="*/ 2324103 w 2527301"/>
                <a:gd name="connsiteY1" fmla="*/ 0 h 2057400"/>
                <a:gd name="connisteX2" fmla="*/ 2527301 w 2527301"/>
                <a:gd name="connsiteY2" fmla="*/ 203197 h 2057400"/>
                <a:gd name="connisteX3" fmla="*/ 2527301 w 2527301"/>
                <a:gd name="connsiteY3" fmla="*/ 1854202 h 2057400"/>
                <a:gd name="connisteX4" fmla="*/ 2324103 w 2527301"/>
                <a:gd name="connsiteY4" fmla="*/ 2057400 h 2057400"/>
                <a:gd name="connisteX5" fmla="*/ 0 w 2527301"/>
                <a:gd name="connsiteY5" fmla="*/ 2057400 h 2057400"/>
                <a:gd name="connisteX6" fmla="*/ 0 w 2527301"/>
                <a:gd name="connsiteY6" fmla="*/ 0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27301" h="2057400">
                  <a:moveTo>
                    <a:pt x="0" y="0"/>
                  </a:moveTo>
                  <a:lnTo>
                    <a:pt x="2324103" y="0"/>
                  </a:lnTo>
                  <a:cubicBezTo>
                    <a:pt x="2436327" y="0"/>
                    <a:pt x="2527301" y="90974"/>
                    <a:pt x="2527301" y="203198"/>
                  </a:cubicBezTo>
                  <a:lnTo>
                    <a:pt x="2527301" y="1854202"/>
                  </a:lnTo>
                  <a:cubicBezTo>
                    <a:pt x="2527301" y="1966426"/>
                    <a:pt x="2436327" y="2057400"/>
                    <a:pt x="2324103" y="2057400"/>
                  </a:cubicBez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22" name="任意多边形 21"/>
            <p:cNvSpPr/>
            <p:nvPr>
              <p:custDataLst>
                <p:tags r:id="rId19"/>
              </p:custDataLst>
            </p:nvPr>
          </p:nvSpPr>
          <p:spPr>
            <a:xfrm>
              <a:off x="9840" y="6600"/>
              <a:ext cx="4420" cy="3240"/>
            </a:xfrm>
            <a:custGeom>
              <a:avLst/>
              <a:gdLst>
                <a:gd name="connisteX0" fmla="*/ 0 w 2806695"/>
                <a:gd name="connsiteY0" fmla="*/ 203197 h 2057400"/>
                <a:gd name="connisteX1" fmla="*/ 203197 w 2806695"/>
                <a:gd name="connsiteY1" fmla="*/ 0 h 2057400"/>
                <a:gd name="connisteX2" fmla="*/ 2806695 w 2806695"/>
                <a:gd name="connsiteY2" fmla="*/ 0 h 2057400"/>
                <a:gd name="connisteX3" fmla="*/ 2806695 w 2806695"/>
                <a:gd name="connsiteY3" fmla="*/ 2057400 h 2057400"/>
                <a:gd name="connisteX4" fmla="*/ 203197 w 2806695"/>
                <a:gd name="connsiteY4" fmla="*/ 2057400 h 2057400"/>
                <a:gd name="connisteX5" fmla="*/ 0 w 2806695"/>
                <a:gd name="connsiteY5" fmla="*/ 1854202 h 2057400"/>
                <a:gd name="connisteX6" fmla="*/ 0 w 2806695"/>
                <a:gd name="connsiteY6" fmla="*/ 203197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06696" h="2057400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2806696" y="0"/>
                  </a:lnTo>
                  <a:lnTo>
                    <a:pt x="2806696" y="2057400"/>
                  </a:lnTo>
                  <a:lnTo>
                    <a:pt x="203198" y="2057400"/>
                  </a:lnTo>
                  <a:cubicBezTo>
                    <a:pt x="90974" y="2057400"/>
                    <a:pt x="0" y="1966426"/>
                    <a:pt x="0" y="1854202"/>
                  </a:cubicBezTo>
                  <a:lnTo>
                    <a:pt x="0" y="20319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5" name="图片 24" descr="C:/Users/mingsheng111035/AppData/Roaming/Kingsoft/office6/wppai/generateppt/f1fdbf484c2f2baa11dfbf00d7089612.jpgf1fdbf484c2f2baa11dfbf00d7089612"/>
            <p:cNvPicPr preferRelativeResize="0"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21"/>
            <a:srcRect l="18131"/>
            <a:stretch>
              <a:fillRect/>
            </a:stretch>
          </p:blipFill>
          <p:spPr>
            <a:xfrm>
              <a:off x="14260" y="6600"/>
              <a:ext cx="3980" cy="3240"/>
            </a:xfrm>
            <a:custGeom>
              <a:avLst/>
              <a:gdLst>
                <a:gd name="connisteX0" fmla="*/ 0 w 2527301"/>
                <a:gd name="connsiteY0" fmla="*/ 0 h 2057400"/>
                <a:gd name="connisteX1" fmla="*/ 2324103 w 2527301"/>
                <a:gd name="connsiteY1" fmla="*/ 0 h 2057400"/>
                <a:gd name="connisteX2" fmla="*/ 2527301 w 2527301"/>
                <a:gd name="connsiteY2" fmla="*/ 203197 h 2057400"/>
                <a:gd name="connisteX3" fmla="*/ 2527301 w 2527301"/>
                <a:gd name="connsiteY3" fmla="*/ 1854202 h 2057400"/>
                <a:gd name="connisteX4" fmla="*/ 2324103 w 2527301"/>
                <a:gd name="connsiteY4" fmla="*/ 2057400 h 2057400"/>
                <a:gd name="connisteX5" fmla="*/ 0 w 2527301"/>
                <a:gd name="connsiteY5" fmla="*/ 2057400 h 2057400"/>
                <a:gd name="connisteX6" fmla="*/ 0 w 2527301"/>
                <a:gd name="connsiteY6" fmla="*/ 0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27301" h="2057400">
                  <a:moveTo>
                    <a:pt x="0" y="0"/>
                  </a:moveTo>
                  <a:lnTo>
                    <a:pt x="2324103" y="0"/>
                  </a:lnTo>
                  <a:cubicBezTo>
                    <a:pt x="2436327" y="0"/>
                    <a:pt x="2527301" y="90974"/>
                    <a:pt x="2527301" y="203198"/>
                  </a:cubicBezTo>
                  <a:lnTo>
                    <a:pt x="2527301" y="1854202"/>
                  </a:lnTo>
                  <a:cubicBezTo>
                    <a:pt x="2527301" y="1966426"/>
                    <a:pt x="2436327" y="2057400"/>
                    <a:pt x="2324103" y="2057400"/>
                  </a:cubicBez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7" name="文本框 16"/>
            <p:cNvSpPr txBox="1"/>
            <p:nvPr>
              <p:custDataLst>
                <p:tags r:id="rId22"/>
              </p:custDataLst>
            </p:nvPr>
          </p:nvSpPr>
          <p:spPr>
            <a:xfrm>
              <a:off x="10320" y="3380"/>
              <a:ext cx="35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鼻饲的适应人群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23"/>
              </p:custDataLst>
            </p:nvPr>
          </p:nvSpPr>
          <p:spPr>
            <a:xfrm>
              <a:off x="10320" y="4180"/>
              <a:ext cx="35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适用于无法经口进食或吞咽困难的患者，如昏迷、重症患者。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24"/>
              </p:custDataLst>
            </p:nvPr>
          </p:nvSpPr>
          <p:spPr>
            <a:xfrm>
              <a:off x="10320" y="7100"/>
              <a:ext cx="35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鼻饲的操作流程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25"/>
              </p:custDataLst>
            </p:nvPr>
          </p:nvSpPr>
          <p:spPr>
            <a:xfrm>
              <a:off x="10320" y="7900"/>
              <a:ext cx="35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包括选择合适胃管、插入胃管、确认位置、固定胃管及喂食等步骤。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鼻饲饮食的种类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11684002" y="0"/>
            <a:ext cx="508000" cy="5080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2" name="组合 21"/>
          <p:cNvGrpSpPr/>
          <p:nvPr/>
        </p:nvGrpSpPr>
        <p:grpSpPr>
          <a:xfrm>
            <a:off x="609600" y="1828800"/>
            <a:ext cx="10972800" cy="4419600"/>
            <a:chOff x="960" y="2880"/>
            <a:chExt cx="17280" cy="6960"/>
          </a:xfrm>
        </p:grpSpPr>
        <p:pic>
          <p:nvPicPr>
            <p:cNvPr id="4" name="图片 3" descr="C:/Users/mingsheng111035/AppData/Roaming/Kingsoft/office6/wppai/generateppt/f16f94c7b5e4640958a57aadbfb0b99a.jpgf16f94c7b5e4640958a57aadbfb0b99a"/>
            <p:cNvPicPr preferRelativeResize="0"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rcRect b="7435"/>
            <a:stretch>
              <a:fillRect/>
            </a:stretch>
          </p:blipFill>
          <p:spPr>
            <a:xfrm>
              <a:off x="960" y="2880"/>
              <a:ext cx="5440" cy="3359"/>
            </a:xfrm>
            <a:custGeom>
              <a:avLst/>
              <a:gdLst>
                <a:gd name="connisteX0" fmla="*/ 0 w 3454402"/>
                <a:gd name="connsiteY0" fmla="*/ 203197 h 2133596"/>
                <a:gd name="connisteX1" fmla="*/ 203197 w 3454402"/>
                <a:gd name="connsiteY1" fmla="*/ 0 h 2133596"/>
                <a:gd name="connisteX2" fmla="*/ 3251204 w 3454402"/>
                <a:gd name="connsiteY2" fmla="*/ 0 h 2133596"/>
                <a:gd name="connisteX3" fmla="*/ 3454402 w 3454402"/>
                <a:gd name="connsiteY3" fmla="*/ 203197 h 2133596"/>
                <a:gd name="connisteX4" fmla="*/ 3454402 w 3454402"/>
                <a:gd name="connsiteY4" fmla="*/ 2133596 h 2133596"/>
                <a:gd name="connisteX5" fmla="*/ 0 w 3454402"/>
                <a:gd name="connsiteY5" fmla="*/ 2133596 h 2133596"/>
                <a:gd name="connisteX6" fmla="*/ 0 w 3454402"/>
                <a:gd name="connsiteY6" fmla="*/ 203197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133597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3251204" y="0"/>
                  </a:lnTo>
                  <a:cubicBezTo>
                    <a:pt x="3363428" y="0"/>
                    <a:pt x="3454402" y="90974"/>
                    <a:pt x="3454402" y="203198"/>
                  </a:cubicBezTo>
                  <a:lnTo>
                    <a:pt x="3454402" y="2133597"/>
                  </a:lnTo>
                  <a:lnTo>
                    <a:pt x="0" y="2133597"/>
                  </a:lnTo>
                  <a:lnTo>
                    <a:pt x="0" y="203198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7" name="任意多边形 6"/>
            <p:cNvSpPr/>
            <p:nvPr>
              <p:custDataLst>
                <p:tags r:id="rId6"/>
              </p:custDataLst>
            </p:nvPr>
          </p:nvSpPr>
          <p:spPr>
            <a:xfrm>
              <a:off x="960" y="6240"/>
              <a:ext cx="5440" cy="3600"/>
            </a:xfrm>
            <a:custGeom>
              <a:avLst/>
              <a:gdLst>
                <a:gd name="connisteX0" fmla="*/ 0 w 3454402"/>
                <a:gd name="connsiteY0" fmla="*/ 0 h 2286000"/>
                <a:gd name="connisteX1" fmla="*/ 3454402 w 3454402"/>
                <a:gd name="connsiteY1" fmla="*/ 0 h 2286000"/>
                <a:gd name="connisteX2" fmla="*/ 3454402 w 3454402"/>
                <a:gd name="connsiteY2" fmla="*/ 2082802 h 2286000"/>
                <a:gd name="connisteX3" fmla="*/ 3251204 w 3454402"/>
                <a:gd name="connsiteY3" fmla="*/ 2286000 h 2286000"/>
                <a:gd name="connisteX4" fmla="*/ 203197 w 3454402"/>
                <a:gd name="connsiteY4" fmla="*/ 2286000 h 2286000"/>
                <a:gd name="connisteX5" fmla="*/ 0 w 3454402"/>
                <a:gd name="connsiteY5" fmla="*/ 2082802 h 2286000"/>
                <a:gd name="connisteX6" fmla="*/ 0 w 3454402"/>
                <a:gd name="connsiteY6" fmla="*/ 0 h 22860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286000">
                  <a:moveTo>
                    <a:pt x="0" y="0"/>
                  </a:moveTo>
                  <a:lnTo>
                    <a:pt x="3454402" y="0"/>
                  </a:lnTo>
                  <a:lnTo>
                    <a:pt x="3454402" y="2082802"/>
                  </a:lnTo>
                  <a:cubicBezTo>
                    <a:pt x="3454402" y="2195026"/>
                    <a:pt x="3363428" y="2286000"/>
                    <a:pt x="3251204" y="2286000"/>
                  </a:cubicBezTo>
                  <a:lnTo>
                    <a:pt x="203198" y="2286000"/>
                  </a:lnTo>
                  <a:cubicBezTo>
                    <a:pt x="90974" y="2286000"/>
                    <a:pt x="0" y="2195026"/>
                    <a:pt x="0" y="208280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" name="图片 9" descr="C:/Users/mingsheng111035/AppData/Roaming/Kingsoft/office6/wppai/generateppt/781dc5392ab2ab1cd55f3bb8bfb75cfe.jpg781dc5392ab2ab1cd55f3bb8bfb75cfe"/>
            <p:cNvPicPr preferRelativeResize="0"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rcRect t="7353"/>
            <a:stretch>
              <a:fillRect/>
            </a:stretch>
          </p:blipFill>
          <p:spPr>
            <a:xfrm>
              <a:off x="6880" y="2880"/>
              <a:ext cx="5440" cy="3359"/>
            </a:xfrm>
            <a:custGeom>
              <a:avLst/>
              <a:gdLst>
                <a:gd name="connisteX0" fmla="*/ 0 w 3454402"/>
                <a:gd name="connsiteY0" fmla="*/ 203197 h 2133596"/>
                <a:gd name="connisteX1" fmla="*/ 203197 w 3454402"/>
                <a:gd name="connsiteY1" fmla="*/ 0 h 2133596"/>
                <a:gd name="connisteX2" fmla="*/ 3251204 w 3454402"/>
                <a:gd name="connsiteY2" fmla="*/ 0 h 2133596"/>
                <a:gd name="connisteX3" fmla="*/ 3454402 w 3454402"/>
                <a:gd name="connsiteY3" fmla="*/ 203197 h 2133596"/>
                <a:gd name="connisteX4" fmla="*/ 3454402 w 3454402"/>
                <a:gd name="connsiteY4" fmla="*/ 2133596 h 2133596"/>
                <a:gd name="connisteX5" fmla="*/ 0 w 3454402"/>
                <a:gd name="connsiteY5" fmla="*/ 2133596 h 2133596"/>
                <a:gd name="connisteX6" fmla="*/ 0 w 3454402"/>
                <a:gd name="connsiteY6" fmla="*/ 203197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133597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3251204" y="0"/>
                  </a:lnTo>
                  <a:cubicBezTo>
                    <a:pt x="3363428" y="0"/>
                    <a:pt x="3454402" y="90974"/>
                    <a:pt x="3454402" y="203198"/>
                  </a:cubicBezTo>
                  <a:lnTo>
                    <a:pt x="3454402" y="2133597"/>
                  </a:lnTo>
                  <a:lnTo>
                    <a:pt x="0" y="2133597"/>
                  </a:lnTo>
                  <a:lnTo>
                    <a:pt x="0" y="203198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3" name="任意多边形 12"/>
            <p:cNvSpPr/>
            <p:nvPr>
              <p:custDataLst>
                <p:tags r:id="rId9"/>
              </p:custDataLst>
            </p:nvPr>
          </p:nvSpPr>
          <p:spPr>
            <a:xfrm>
              <a:off x="6880" y="6240"/>
              <a:ext cx="5440" cy="3600"/>
            </a:xfrm>
            <a:custGeom>
              <a:avLst/>
              <a:gdLst>
                <a:gd name="connisteX0" fmla="*/ 0 w 3454402"/>
                <a:gd name="connsiteY0" fmla="*/ 0 h 2286000"/>
                <a:gd name="connisteX1" fmla="*/ 3454402 w 3454402"/>
                <a:gd name="connsiteY1" fmla="*/ 0 h 2286000"/>
                <a:gd name="connisteX2" fmla="*/ 3454402 w 3454402"/>
                <a:gd name="connsiteY2" fmla="*/ 2082802 h 2286000"/>
                <a:gd name="connisteX3" fmla="*/ 3251204 w 3454402"/>
                <a:gd name="connsiteY3" fmla="*/ 2286000 h 2286000"/>
                <a:gd name="connisteX4" fmla="*/ 203197 w 3454402"/>
                <a:gd name="connsiteY4" fmla="*/ 2286000 h 2286000"/>
                <a:gd name="connisteX5" fmla="*/ 0 w 3454402"/>
                <a:gd name="connsiteY5" fmla="*/ 2082802 h 2286000"/>
                <a:gd name="connisteX6" fmla="*/ 0 w 3454402"/>
                <a:gd name="connsiteY6" fmla="*/ 0 h 22860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286000">
                  <a:moveTo>
                    <a:pt x="0" y="0"/>
                  </a:moveTo>
                  <a:lnTo>
                    <a:pt x="3454402" y="0"/>
                  </a:lnTo>
                  <a:lnTo>
                    <a:pt x="3454402" y="2082802"/>
                  </a:lnTo>
                  <a:cubicBezTo>
                    <a:pt x="3454402" y="2195026"/>
                    <a:pt x="3363428" y="2286000"/>
                    <a:pt x="3251204" y="2286000"/>
                  </a:cubicBezTo>
                  <a:lnTo>
                    <a:pt x="203198" y="2286000"/>
                  </a:lnTo>
                  <a:cubicBezTo>
                    <a:pt x="90974" y="2286000"/>
                    <a:pt x="0" y="2195026"/>
                    <a:pt x="0" y="208280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10"/>
              </p:custDataLst>
            </p:nvPr>
          </p:nvSpPr>
          <p:spPr>
            <a:xfrm>
              <a:off x="1440" y="688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标准配方鼻饲液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11"/>
              </p:custDataLst>
            </p:nvPr>
          </p:nvSpPr>
          <p:spPr>
            <a:xfrm>
              <a:off x="1440" y="776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标准配方鼻饲液是专为鼻饲患者设计的营养均衡的液体食物，易于消化吸收。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6" name="图片 15" descr="C:/Users/mingsheng111035/AppData/Roaming/Kingsoft/office6/wppai/generateppt/63ea7165619e13e31cbb8fcd88182dab.jpg63ea7165619e13e31cbb8fcd88182dab"/>
            <p:cNvPicPr preferRelativeResize="0"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/>
            <a:srcRect t="1558" b="5795"/>
            <a:stretch>
              <a:fillRect/>
            </a:stretch>
          </p:blipFill>
          <p:spPr>
            <a:xfrm>
              <a:off x="12800" y="2880"/>
              <a:ext cx="5440" cy="3359"/>
            </a:xfrm>
            <a:custGeom>
              <a:avLst/>
              <a:gdLst>
                <a:gd name="connisteX0" fmla="*/ 0 w 3454402"/>
                <a:gd name="connsiteY0" fmla="*/ 203197 h 2133596"/>
                <a:gd name="connisteX1" fmla="*/ 203197 w 3454402"/>
                <a:gd name="connsiteY1" fmla="*/ 0 h 2133596"/>
                <a:gd name="connisteX2" fmla="*/ 3251204 w 3454402"/>
                <a:gd name="connsiteY2" fmla="*/ 0 h 2133596"/>
                <a:gd name="connisteX3" fmla="*/ 3454402 w 3454402"/>
                <a:gd name="connsiteY3" fmla="*/ 203197 h 2133596"/>
                <a:gd name="connisteX4" fmla="*/ 3454402 w 3454402"/>
                <a:gd name="connsiteY4" fmla="*/ 2133596 h 2133596"/>
                <a:gd name="connisteX5" fmla="*/ 0 w 3454402"/>
                <a:gd name="connsiteY5" fmla="*/ 2133596 h 2133596"/>
                <a:gd name="connisteX6" fmla="*/ 0 w 3454402"/>
                <a:gd name="connsiteY6" fmla="*/ 203197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133597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3251204" y="0"/>
                  </a:lnTo>
                  <a:cubicBezTo>
                    <a:pt x="3363428" y="0"/>
                    <a:pt x="3454402" y="90974"/>
                    <a:pt x="3454402" y="203198"/>
                  </a:cubicBezTo>
                  <a:lnTo>
                    <a:pt x="3454402" y="2133597"/>
                  </a:lnTo>
                  <a:lnTo>
                    <a:pt x="0" y="2133597"/>
                  </a:lnTo>
                  <a:lnTo>
                    <a:pt x="0" y="203198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9" name="任意多边形 18"/>
            <p:cNvSpPr/>
            <p:nvPr>
              <p:custDataLst>
                <p:tags r:id="rId14"/>
              </p:custDataLst>
            </p:nvPr>
          </p:nvSpPr>
          <p:spPr>
            <a:xfrm>
              <a:off x="12800" y="6240"/>
              <a:ext cx="5440" cy="3600"/>
            </a:xfrm>
            <a:custGeom>
              <a:avLst/>
              <a:gdLst>
                <a:gd name="connisteX0" fmla="*/ 0 w 3454402"/>
                <a:gd name="connsiteY0" fmla="*/ 0 h 2286000"/>
                <a:gd name="connisteX1" fmla="*/ 3454402 w 3454402"/>
                <a:gd name="connsiteY1" fmla="*/ 0 h 2286000"/>
                <a:gd name="connisteX2" fmla="*/ 3454402 w 3454402"/>
                <a:gd name="connsiteY2" fmla="*/ 2082802 h 2286000"/>
                <a:gd name="connisteX3" fmla="*/ 3251204 w 3454402"/>
                <a:gd name="connsiteY3" fmla="*/ 2286000 h 2286000"/>
                <a:gd name="connisteX4" fmla="*/ 203197 w 3454402"/>
                <a:gd name="connsiteY4" fmla="*/ 2286000 h 2286000"/>
                <a:gd name="connisteX5" fmla="*/ 0 w 3454402"/>
                <a:gd name="connsiteY5" fmla="*/ 2082802 h 2286000"/>
                <a:gd name="connisteX6" fmla="*/ 0 w 3454402"/>
                <a:gd name="connsiteY6" fmla="*/ 0 h 22860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286000">
                  <a:moveTo>
                    <a:pt x="0" y="0"/>
                  </a:moveTo>
                  <a:lnTo>
                    <a:pt x="3454402" y="0"/>
                  </a:lnTo>
                  <a:lnTo>
                    <a:pt x="3454402" y="2082802"/>
                  </a:lnTo>
                  <a:cubicBezTo>
                    <a:pt x="3454402" y="2195026"/>
                    <a:pt x="3363428" y="2286000"/>
                    <a:pt x="3251204" y="2286000"/>
                  </a:cubicBezTo>
                  <a:lnTo>
                    <a:pt x="203198" y="2286000"/>
                  </a:lnTo>
                  <a:cubicBezTo>
                    <a:pt x="90974" y="2286000"/>
                    <a:pt x="0" y="2195026"/>
                    <a:pt x="0" y="208280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15"/>
              </p:custDataLst>
            </p:nvPr>
          </p:nvSpPr>
          <p:spPr>
            <a:xfrm>
              <a:off x="7360" y="688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特殊配方鼻饲液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6"/>
              </p:custDataLst>
            </p:nvPr>
          </p:nvSpPr>
          <p:spPr>
            <a:xfrm>
              <a:off x="7360" y="776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特殊配方鼻饲液针对特定疾病或营养需求，如糖尿病或肾病患者，提供定制化营养。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0" name="文本框 19"/>
            <p:cNvSpPr txBox="1"/>
            <p:nvPr>
              <p:custDataLst>
                <p:tags r:id="rId17"/>
              </p:custDataLst>
            </p:nvPr>
          </p:nvSpPr>
          <p:spPr>
            <a:xfrm>
              <a:off x="13280" y="688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家庭自制鼻饲饮食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18"/>
              </p:custDataLst>
            </p:nvPr>
          </p:nvSpPr>
          <p:spPr>
            <a:xfrm>
              <a:off x="13280" y="776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家庭自制鼻饲饮食需确保食物充分搅拌成液态，适合无法正常进食但能耐受家庭饮食的患者。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占位符 1"/>
          <p:cNvSpPr>
            <a:spLocks noGrp="1"/>
          </p:cNvSpPr>
          <p:nvPr>
            <p:ph type="body" idx="13"/>
            <p:custDataLst>
              <p:tags r:id="rId1"/>
            </p:custDataLst>
          </p:nvPr>
        </p:nvSpPr>
        <p:spPr/>
        <p:txBody>
          <a:bodyPr/>
          <a:p>
            <a:r>
              <a:rPr lang="en-US" altLang="en-US"/>
              <a:t>03</a:t>
            </a:r>
            <a:endParaRPr lang="en-US" altLang="en-US"/>
          </a:p>
        </p:txBody>
      </p:sp>
      <p:sp>
        <p:nvSpPr>
          <p:cNvPr id="3" name="标题 2"/>
          <p:cNvSpPr>
            <a:spLocks noGrp="1"/>
          </p:cNvSpPr>
          <p:nvPr>
            <p:ph type="ctr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 sz="3800"/>
              <a:t>管饲饮食照护的协助方法</a:t>
            </a:r>
            <a:endParaRPr lang="zh-CN" altLang="en-US" sz="3800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0"/>
            <a:ext cx="4457700" cy="6858000"/>
          </a:xfrm>
          <a:custGeom>
            <a:avLst/>
            <a:gdLst>
              <a:gd name="connisteX0" fmla="*/ 0 w 4457700"/>
              <a:gd name="connsiteY0" fmla="*/ 0 h 6858000"/>
              <a:gd name="connisteX1" fmla="*/ 4457700 w 4457700"/>
              <a:gd name="connsiteY1" fmla="*/ 0 h 6858000"/>
              <a:gd name="connisteX2" fmla="*/ 3151735 w 4457700"/>
              <a:gd name="connsiteY2" fmla="*/ 6858000 h 6858000"/>
              <a:gd name="connisteX3" fmla="*/ 0 w 4457700"/>
              <a:gd name="connsiteY3" fmla="*/ 6858000 h 6858000"/>
              <a:gd name="connisteX4" fmla="*/ 0 w 4457700"/>
              <a:gd name="connsiteY4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4457700" h="6858000">
                <a:moveTo>
                  <a:pt x="0" y="0"/>
                </a:moveTo>
                <a:lnTo>
                  <a:pt x="4457700" y="0"/>
                </a:lnTo>
                <a:lnTo>
                  <a:pt x="3151736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27" y="4114791"/>
            <a:ext cx="3077210" cy="2743200"/>
          </a:xfrm>
          <a:custGeom>
            <a:avLst/>
            <a:gdLst>
              <a:gd name="connisteX0" fmla="*/ 2930487 w 3077358"/>
              <a:gd name="connsiteY0" fmla="*/ 1776020 h 2743209"/>
              <a:gd name="connisteX1" fmla="*/ 3036722 w 3077358"/>
              <a:gd name="connsiteY1" fmla="*/ 2188652 h 2743209"/>
              <a:gd name="connisteX2" fmla="*/ 2717770 w 3077358"/>
              <a:gd name="connsiteY2" fmla="*/ 2743209 h 2743209"/>
              <a:gd name="connisteX3" fmla="*/ 0 w 3077358"/>
              <a:gd name="connsiteY3" fmla="*/ 2743209 h 2743209"/>
              <a:gd name="connisteX4" fmla="*/ 0 w 3077358"/>
              <a:gd name="connsiteY4" fmla="*/ 0 h 2743209"/>
              <a:gd name="connisteX5" fmla="*/ 2930487 w 3077358"/>
              <a:gd name="connsiteY5" fmla="*/ 1776020 h 2743209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077358" h="2743209">
                <a:moveTo>
                  <a:pt x="2930487" y="1776021"/>
                </a:moveTo>
                <a:cubicBezTo>
                  <a:pt x="3072119" y="1861856"/>
                  <a:pt x="3119302" y="2045092"/>
                  <a:pt x="3036722" y="2188653"/>
                </a:cubicBezTo>
                <a:lnTo>
                  <a:pt x="2717771" y="2743209"/>
                </a:lnTo>
                <a:lnTo>
                  <a:pt x="0" y="2743209"/>
                </a:lnTo>
                <a:lnTo>
                  <a:pt x="0" y="0"/>
                </a:lnTo>
                <a:lnTo>
                  <a:pt x="2930487" y="1776021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>
          <a:xfrm>
            <a:off x="0" y="4904394"/>
            <a:ext cx="2380615" cy="1953260"/>
          </a:xfrm>
          <a:custGeom>
            <a:avLst/>
            <a:gdLst>
              <a:gd name="connisteX0" fmla="*/ 2228676 w 2381125"/>
              <a:gd name="connsiteY0" fmla="*/ 1175113 h 1953597"/>
              <a:gd name="connisteX1" fmla="*/ 2341001 w 2381125"/>
              <a:gd name="connsiteY1" fmla="*/ 1590150 h 1953597"/>
              <a:gd name="connisteX2" fmla="*/ 2133596 w 2381125"/>
              <a:gd name="connsiteY2" fmla="*/ 1953588 h 1953597"/>
              <a:gd name="connisteX3" fmla="*/ 0 w 2381125"/>
              <a:gd name="connsiteY3" fmla="*/ 1953588 h 1953597"/>
              <a:gd name="connisteX4" fmla="*/ 0 w 2381125"/>
              <a:gd name="connsiteY4" fmla="*/ 99422 h 1953597"/>
              <a:gd name="connisteX5" fmla="*/ 231142 w 2381125"/>
              <a:gd name="connsiteY5" fmla="*/ 21835 h 1953597"/>
              <a:gd name="connisteX6" fmla="*/ 2228676 w 2381125"/>
              <a:gd name="connsiteY6" fmla="*/ 1175113 h 19535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381125" h="1953597">
                <a:moveTo>
                  <a:pt x="2228676" y="1175114"/>
                </a:moveTo>
                <a:cubicBezTo>
                  <a:pt x="2373938" y="1258982"/>
                  <a:pt x="2424138" y="1444469"/>
                  <a:pt x="2341001" y="1590151"/>
                </a:cubicBezTo>
                <a:lnTo>
                  <a:pt x="2133597" y="1953588"/>
                </a:lnTo>
                <a:lnTo>
                  <a:pt x="0" y="1953588"/>
                </a:lnTo>
                <a:lnTo>
                  <a:pt x="0" y="99423"/>
                </a:lnTo>
                <a:cubicBezTo>
                  <a:pt x="38048" y="9318"/>
                  <a:pt x="146441" y="-27066"/>
                  <a:pt x="231142" y="21836"/>
                </a:cubicBezTo>
                <a:lnTo>
                  <a:pt x="2228676" y="1175114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>
            <p:custDataLst>
              <p:tags r:id="rId4"/>
            </p:custDataLst>
          </p:nvPr>
        </p:nvSpPr>
        <p:spPr>
          <a:xfrm>
            <a:off x="0" y="5638803"/>
            <a:ext cx="1688465" cy="1219200"/>
          </a:xfrm>
          <a:custGeom>
            <a:avLst/>
            <a:gdLst>
              <a:gd name="connisteX0" fmla="*/ 1536932 w 1689097"/>
              <a:gd name="connsiteY0" fmla="*/ 625870 h 1219196"/>
              <a:gd name="connisteX1" fmla="*/ 1646706 w 1689097"/>
              <a:gd name="connsiteY1" fmla="*/ 1043842 h 1219196"/>
              <a:gd name="connisteX2" fmla="*/ 1542949 w 1689097"/>
              <a:gd name="connsiteY2" fmla="*/ 1219196 h 1219196"/>
              <a:gd name="connisteX3" fmla="*/ 0 w 1689097"/>
              <a:gd name="connsiteY3" fmla="*/ 1219196 h 1219196"/>
              <a:gd name="connisteX4" fmla="*/ 0 w 1689097"/>
              <a:gd name="connsiteY4" fmla="*/ 326230 h 1219196"/>
              <a:gd name="connisteX5" fmla="*/ 111291 w 1689097"/>
              <a:gd name="connsiteY5" fmla="*/ 145023 h 1219196"/>
              <a:gd name="connisteX6" fmla="*/ 522707 w 1689097"/>
              <a:gd name="connsiteY6" fmla="*/ 40773 h 1219196"/>
              <a:gd name="connisteX7" fmla="*/ 1536932 w 1689097"/>
              <a:gd name="connsiteY7" fmla="*/ 625870 h 12191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</a:cxnLst>
            <a:pathLst>
              <a:path w="1689098" h="1219197">
                <a:moveTo>
                  <a:pt x="1536933" y="625870"/>
                </a:moveTo>
                <a:cubicBezTo>
                  <a:pt x="1683511" y="710425"/>
                  <a:pt x="1732843" y="898261"/>
                  <a:pt x="1646706" y="1043842"/>
                </a:cubicBezTo>
                <a:lnTo>
                  <a:pt x="1542949" y="1219197"/>
                </a:lnTo>
                <a:lnTo>
                  <a:pt x="0" y="1219197"/>
                </a:lnTo>
                <a:lnTo>
                  <a:pt x="0" y="326230"/>
                </a:lnTo>
                <a:lnTo>
                  <a:pt x="111292" y="145024"/>
                </a:lnTo>
                <a:cubicBezTo>
                  <a:pt x="197520" y="4645"/>
                  <a:pt x="379951" y="-41587"/>
                  <a:pt x="522708" y="40773"/>
                </a:cubicBezTo>
                <a:lnTo>
                  <a:pt x="1536933" y="62587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 descr="C:/Users/mingsheng111035/AppData/Roaming/Kingsoft/office6/wppai/generateppt/9cab6cb4df1d321b38dfde60a57df633.jpg9cab6cb4df1d321b38dfde60a57df633"/>
          <p:cNvPicPr preferRelativeResize="0"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1189" r="27189"/>
          <a:stretch>
            <a:fillRect/>
          </a:stretch>
        </p:blipFill>
        <p:spPr>
          <a:xfrm>
            <a:off x="609602" y="609603"/>
            <a:ext cx="4038600" cy="5638800"/>
          </a:xfrm>
          <a:custGeom>
            <a:avLst/>
            <a:gdLst>
              <a:gd name="connisteX0" fmla="*/ 0 w 4038603"/>
              <a:gd name="connsiteY0" fmla="*/ 203197 h 5638803"/>
              <a:gd name="connisteX1" fmla="*/ 203197 w 4038603"/>
              <a:gd name="connsiteY1" fmla="*/ 0 h 5638803"/>
              <a:gd name="connisteX2" fmla="*/ 3835395 w 4038603"/>
              <a:gd name="connsiteY2" fmla="*/ 0 h 5638803"/>
              <a:gd name="connisteX3" fmla="*/ 4038603 w 4038603"/>
              <a:gd name="connsiteY3" fmla="*/ 203197 h 5638803"/>
              <a:gd name="connisteX4" fmla="*/ 4038603 w 4038603"/>
              <a:gd name="connsiteY4" fmla="*/ 5435595 h 5638803"/>
              <a:gd name="connisteX5" fmla="*/ 3835395 w 4038603"/>
              <a:gd name="connsiteY5" fmla="*/ 5638803 h 5638803"/>
              <a:gd name="connisteX6" fmla="*/ 203197 w 4038603"/>
              <a:gd name="connsiteY6" fmla="*/ 5638803 h 5638803"/>
              <a:gd name="connisteX7" fmla="*/ 0 w 4038603"/>
              <a:gd name="connsiteY7" fmla="*/ 5435595 h 5638803"/>
              <a:gd name="connisteX8" fmla="*/ 0 w 4038603"/>
              <a:gd name="connsiteY8" fmla="*/ 203197 h 563880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4038603" h="5638803">
                <a:moveTo>
                  <a:pt x="0" y="203198"/>
                </a:moveTo>
                <a:cubicBezTo>
                  <a:pt x="0" y="90974"/>
                  <a:pt x="90974" y="0"/>
                  <a:pt x="203198" y="0"/>
                </a:cubicBezTo>
                <a:lnTo>
                  <a:pt x="3835396" y="0"/>
                </a:lnTo>
                <a:cubicBezTo>
                  <a:pt x="3947629" y="0"/>
                  <a:pt x="4038603" y="90974"/>
                  <a:pt x="4038603" y="203198"/>
                </a:cubicBezTo>
                <a:lnTo>
                  <a:pt x="4038603" y="5435596"/>
                </a:lnTo>
                <a:cubicBezTo>
                  <a:pt x="4038603" y="5547829"/>
                  <a:pt x="3947629" y="5638803"/>
                  <a:pt x="3835396" y="5638803"/>
                </a:cubicBezTo>
                <a:lnTo>
                  <a:pt x="203198" y="5638803"/>
                </a:lnTo>
                <a:cubicBezTo>
                  <a:pt x="90974" y="5638803"/>
                  <a:pt x="0" y="5547829"/>
                  <a:pt x="0" y="5435596"/>
                </a:cubicBezTo>
                <a:lnTo>
                  <a:pt x="0" y="203198"/>
                </a:lnTo>
                <a:close/>
              </a:path>
            </a:pathLst>
          </a:custGeom>
          <a:blipFill rotWithShape="1">
            <a:blip r:embed="rId7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5257800" y="609603"/>
            <a:ext cx="6464296" cy="1524003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熟悉治疗饮食种类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5257800" y="2946400"/>
            <a:ext cx="6400800" cy="3302000"/>
            <a:chOff x="8280" y="4640"/>
            <a:chExt cx="10080" cy="5200"/>
          </a:xfrm>
        </p:grpSpPr>
        <p:sp>
          <p:nvSpPr>
            <p:cNvPr id="10" name="任意多边形 9"/>
            <p:cNvSpPr/>
            <p:nvPr>
              <p:custDataLst>
                <p:tags r:id="rId9"/>
              </p:custDataLst>
            </p:nvPr>
          </p:nvSpPr>
          <p:spPr>
            <a:xfrm>
              <a:off x="8280" y="4640"/>
              <a:ext cx="80" cy="2241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>
              <p:custDataLst>
                <p:tags r:id="rId10"/>
              </p:custDataLst>
            </p:nvPr>
          </p:nvSpPr>
          <p:spPr>
            <a:xfrm>
              <a:off x="8280" y="760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1"/>
              </p:custDataLst>
            </p:nvPr>
          </p:nvSpPr>
          <p:spPr>
            <a:xfrm>
              <a:off x="8520" y="464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了解低纤维饮食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2"/>
              </p:custDataLst>
            </p:nvPr>
          </p:nvSpPr>
          <p:spPr>
            <a:xfrm>
              <a:off x="8520" y="544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低纤维饮食适用于消化系统疾病患者，减少食物中的纤维素，减轻肠道负担。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任意多边形 15"/>
            <p:cNvSpPr/>
            <p:nvPr>
              <p:custDataLst>
                <p:tags r:id="rId13"/>
              </p:custDataLst>
            </p:nvPr>
          </p:nvSpPr>
          <p:spPr>
            <a:xfrm>
              <a:off x="13620" y="4640"/>
              <a:ext cx="81" cy="2241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14"/>
              </p:custDataLst>
            </p:nvPr>
          </p:nvSpPr>
          <p:spPr>
            <a:xfrm>
              <a:off x="8520" y="760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认识低盐饮食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5"/>
              </p:custDataLst>
            </p:nvPr>
          </p:nvSpPr>
          <p:spPr>
            <a:xfrm>
              <a:off x="8520" y="840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低盐饮食有助于控制高血压，减少心血管疾病风险，适用于心脏功能不全患者。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9" name="任意多边形 18"/>
            <p:cNvSpPr/>
            <p:nvPr>
              <p:custDataLst>
                <p:tags r:id="rId16"/>
              </p:custDataLst>
            </p:nvPr>
          </p:nvSpPr>
          <p:spPr>
            <a:xfrm>
              <a:off x="13620" y="7600"/>
              <a:ext cx="81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>
              <p:custDataLst>
                <p:tags r:id="rId17"/>
              </p:custDataLst>
            </p:nvPr>
          </p:nvSpPr>
          <p:spPr>
            <a:xfrm>
              <a:off x="13860" y="464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掌握无乳糖饮食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8"/>
              </p:custDataLst>
            </p:nvPr>
          </p:nvSpPr>
          <p:spPr>
            <a:xfrm>
              <a:off x="13860" y="544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无乳糖饮食帮助乳糖不耐症患者避免消化不良，常见于需要管饲的特殊人群。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0" name="文本框 19"/>
            <p:cNvSpPr txBox="1"/>
            <p:nvPr>
              <p:custDataLst>
                <p:tags r:id="rId19"/>
              </p:custDataLst>
            </p:nvPr>
          </p:nvSpPr>
          <p:spPr>
            <a:xfrm>
              <a:off x="13860" y="760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学习高蛋白饮食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20"/>
              </p:custDataLst>
            </p:nvPr>
          </p:nvSpPr>
          <p:spPr>
            <a:xfrm>
              <a:off x="13860" y="840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高蛋白饮食适用于需要快速修复组织和肌肉的患者，如术后恢复期病人。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0"/>
            <a:ext cx="12191365" cy="2286000"/>
          </a:xfrm>
          <a:custGeom>
            <a:avLst/>
            <a:gdLst>
              <a:gd name="connisteX0" fmla="*/ 0 w 12191996"/>
              <a:gd name="connsiteY0" fmla="*/ 0 h 2286000"/>
              <a:gd name="connisteX1" fmla="*/ 12191996 w 12191996"/>
              <a:gd name="connsiteY1" fmla="*/ 0 h 2286000"/>
              <a:gd name="connisteX2" fmla="*/ 12191996 w 12191996"/>
              <a:gd name="connsiteY2" fmla="*/ 1555751 h 2286000"/>
              <a:gd name="connisteX3" fmla="*/ 0 w 12191996"/>
              <a:gd name="connsiteY3" fmla="*/ 2286000 h 2286000"/>
              <a:gd name="connisteX4" fmla="*/ 0 w 12191996"/>
              <a:gd name="connsiteY4" fmla="*/ 0 h 2286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2191997" h="2286000">
                <a:moveTo>
                  <a:pt x="0" y="0"/>
                </a:moveTo>
                <a:lnTo>
                  <a:pt x="12191997" y="0"/>
                </a:lnTo>
                <a:lnTo>
                  <a:pt x="12191997" y="1555751"/>
                </a:lnTo>
                <a:lnTo>
                  <a:pt x="0" y="2286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0" y="0"/>
            <a:ext cx="3098165" cy="1819275"/>
          </a:xfrm>
          <a:custGeom>
            <a:avLst/>
            <a:gdLst>
              <a:gd name="connisteX0" fmla="*/ 2403335 w 3098782"/>
              <a:gd name="connsiteY0" fmla="*/ 1634352 h 1819884"/>
              <a:gd name="connisteX1" fmla="*/ 3098791 w 3098782"/>
              <a:gd name="connsiteY1" fmla="*/ 0 h 1819884"/>
              <a:gd name="connisteX2" fmla="*/ 0 w 3098782"/>
              <a:gd name="connsiteY2" fmla="*/ 0 h 1819884"/>
              <a:gd name="connisteX3" fmla="*/ 0 w 3098782"/>
              <a:gd name="connsiteY3" fmla="*/ 939792 h 1819884"/>
              <a:gd name="connisteX4" fmla="*/ 2003157 w 3098782"/>
              <a:gd name="connsiteY4" fmla="*/ 1795314 h 1819884"/>
              <a:gd name="connisteX5" fmla="*/ 2403335 w 3098782"/>
              <a:gd name="connsiteY5" fmla="*/ 1634352 h 181988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098783" h="1819885">
                <a:moveTo>
                  <a:pt x="2403336" y="1634353"/>
                </a:moveTo>
                <a:lnTo>
                  <a:pt x="3098792" y="0"/>
                </a:lnTo>
                <a:lnTo>
                  <a:pt x="0" y="0"/>
                </a:lnTo>
                <a:lnTo>
                  <a:pt x="0" y="939793"/>
                </a:lnTo>
                <a:lnTo>
                  <a:pt x="2003158" y="1795315"/>
                </a:lnTo>
                <a:cubicBezTo>
                  <a:pt x="2158112" y="1861490"/>
                  <a:pt x="2337362" y="1789389"/>
                  <a:pt x="2403336" y="1634353"/>
                </a:cubicBez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>
          <a:xfrm>
            <a:off x="0" y="0"/>
            <a:ext cx="2552700" cy="1152525"/>
          </a:xfrm>
          <a:custGeom>
            <a:avLst/>
            <a:gdLst>
              <a:gd name="connisteX0" fmla="*/ 2552703 w 2552703"/>
              <a:gd name="connsiteY0" fmla="*/ 0 h 1152756"/>
              <a:gd name="connisteX1" fmla="*/ 2136879 w 2552703"/>
              <a:gd name="connsiteY1" fmla="*/ 968166 h 1152756"/>
              <a:gd name="connisteX2" fmla="*/ 1736381 w 2552703"/>
              <a:gd name="connsiteY2" fmla="*/ 1127875 h 1152756"/>
              <a:gd name="connisteX3" fmla="*/ 0 w 2552703"/>
              <a:gd name="connsiteY3" fmla="*/ 381003 h 1152756"/>
              <a:gd name="connisteX4" fmla="*/ 0 w 2552703"/>
              <a:gd name="connsiteY4" fmla="*/ 0 h 1152756"/>
              <a:gd name="connisteX5" fmla="*/ 2552703 w 2552703"/>
              <a:gd name="connsiteY5" fmla="*/ 0 h 115275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552703" h="1152757">
                <a:moveTo>
                  <a:pt x="2552703" y="0"/>
                </a:moveTo>
                <a:lnTo>
                  <a:pt x="2136880" y="968167"/>
                </a:lnTo>
                <a:cubicBezTo>
                  <a:pt x="2070430" y="1122901"/>
                  <a:pt x="1891080" y="1194417"/>
                  <a:pt x="1736382" y="1127876"/>
                </a:cubicBezTo>
                <a:lnTo>
                  <a:pt x="0" y="381003"/>
                </a:lnTo>
                <a:lnTo>
                  <a:pt x="0" y="0"/>
                </a:lnTo>
                <a:lnTo>
                  <a:pt x="2552703" y="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>
            <p:custDataLst>
              <p:tags r:id="rId4"/>
            </p:custDataLst>
          </p:nvPr>
        </p:nvSpPr>
        <p:spPr>
          <a:xfrm>
            <a:off x="406396" y="0"/>
            <a:ext cx="1588135" cy="483870"/>
          </a:xfrm>
          <a:custGeom>
            <a:avLst/>
            <a:gdLst>
              <a:gd name="connisteX0" fmla="*/ 1587517 w 1587517"/>
              <a:gd name="connsiteY0" fmla="*/ 0 h 484211"/>
              <a:gd name="connisteX1" fmla="*/ 1462153 w 1587517"/>
              <a:gd name="connsiteY1" fmla="*/ 297646 h 484211"/>
              <a:gd name="connisteX2" fmla="*/ 1060146 w 1587517"/>
              <a:gd name="connsiteY2" fmla="*/ 459037 h 484211"/>
              <a:gd name="connisteX3" fmla="*/ 0 w 1587517"/>
              <a:gd name="connsiteY3" fmla="*/ 18 h 484211"/>
              <a:gd name="connisteX4" fmla="*/ 1587517 w 1587517"/>
              <a:gd name="connsiteY4" fmla="*/ 0 h 48421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587517" h="484211">
                <a:moveTo>
                  <a:pt x="1587517" y="0"/>
                </a:moveTo>
                <a:lnTo>
                  <a:pt x="1462153" y="297646"/>
                </a:lnTo>
                <a:cubicBezTo>
                  <a:pt x="1396353" y="453881"/>
                  <a:pt x="1215713" y="526402"/>
                  <a:pt x="1060146" y="459038"/>
                </a:cubicBezTo>
                <a:lnTo>
                  <a:pt x="0" y="18"/>
                </a:lnTo>
                <a:lnTo>
                  <a:pt x="1587517" y="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 descr="C:/Users/mingsheng111035/AppData/Roaming/Kingsoft/office6/wppai/generateppt/a7cc2495-b64c-4893-86cb-0f28323be1cf.jpga7cc2495-b64c-4893-86cb-0f28323be1cf"/>
          <p:cNvPicPr preferRelativeResize="0"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r="251"/>
          <a:stretch>
            <a:fillRect/>
          </a:stretch>
        </p:blipFill>
        <p:spPr>
          <a:xfrm>
            <a:off x="609603" y="609603"/>
            <a:ext cx="10972800" cy="3504565"/>
          </a:xfrm>
          <a:custGeom>
            <a:avLst/>
            <a:gdLst>
              <a:gd name="connisteX0" fmla="*/ 0 w 10972800"/>
              <a:gd name="connsiteY0" fmla="*/ 203197 h 3505196"/>
              <a:gd name="connisteX1" fmla="*/ 203197 w 10972800"/>
              <a:gd name="connsiteY1" fmla="*/ 0 h 3505196"/>
              <a:gd name="connisteX2" fmla="*/ 10769602 w 10972800"/>
              <a:gd name="connsiteY2" fmla="*/ 0 h 3505196"/>
              <a:gd name="connisteX3" fmla="*/ 10972800 w 10972800"/>
              <a:gd name="connsiteY3" fmla="*/ 203197 h 3505196"/>
              <a:gd name="connisteX4" fmla="*/ 10972800 w 10972800"/>
              <a:gd name="connsiteY4" fmla="*/ 3301998 h 3505196"/>
              <a:gd name="connisteX5" fmla="*/ 10769602 w 10972800"/>
              <a:gd name="connsiteY5" fmla="*/ 3505196 h 3505196"/>
              <a:gd name="connisteX6" fmla="*/ 203197 w 10972800"/>
              <a:gd name="connsiteY6" fmla="*/ 3505196 h 3505196"/>
              <a:gd name="connisteX7" fmla="*/ 0 w 10972800"/>
              <a:gd name="connsiteY7" fmla="*/ 3301998 h 3505196"/>
              <a:gd name="connisteX8" fmla="*/ 0 w 10972800"/>
              <a:gd name="connsiteY8" fmla="*/ 203197 h 35051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3505197">
                <a:moveTo>
                  <a:pt x="0" y="203198"/>
                </a:moveTo>
                <a:cubicBezTo>
                  <a:pt x="0" y="90974"/>
                  <a:pt x="90974" y="0"/>
                  <a:pt x="203198" y="0"/>
                </a:cubicBezTo>
                <a:lnTo>
                  <a:pt x="10769602" y="0"/>
                </a:lnTo>
                <a:cubicBezTo>
                  <a:pt x="10881826" y="0"/>
                  <a:pt x="10972800" y="90974"/>
                  <a:pt x="10972800" y="203198"/>
                </a:cubicBezTo>
                <a:lnTo>
                  <a:pt x="10972800" y="3301999"/>
                </a:lnTo>
                <a:cubicBezTo>
                  <a:pt x="10972800" y="3414232"/>
                  <a:pt x="10881826" y="3505197"/>
                  <a:pt x="10769602" y="3505197"/>
                </a:cubicBezTo>
                <a:lnTo>
                  <a:pt x="203198" y="3505197"/>
                </a:lnTo>
                <a:cubicBezTo>
                  <a:pt x="90974" y="3505197"/>
                  <a:pt x="0" y="3414232"/>
                  <a:pt x="0" y="3301999"/>
                </a:cubicBezTo>
                <a:lnTo>
                  <a:pt x="0" y="203198"/>
                </a:lnTo>
                <a:close/>
              </a:path>
            </a:pathLst>
          </a:custGeom>
          <a:blipFill rotWithShape="1">
            <a:blip r:embed="rId7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09603" y="4724403"/>
            <a:ext cx="3568702" cy="1524003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鼻胃管喂食技巧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4648200" y="4749800"/>
            <a:ext cx="7010400" cy="1473200"/>
            <a:chOff x="7320" y="7480"/>
            <a:chExt cx="11040" cy="2320"/>
          </a:xfrm>
        </p:grpSpPr>
        <p:sp>
          <p:nvSpPr>
            <p:cNvPr id="10" name="文本框 9"/>
            <p:cNvSpPr txBox="1"/>
            <p:nvPr>
              <p:custDataLst>
                <p:tags r:id="rId9"/>
              </p:custDataLst>
            </p:nvPr>
          </p:nvSpPr>
          <p:spPr>
            <a:xfrm>
              <a:off x="7320" y="7480"/>
              <a:ext cx="53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正确测量鼻胃管长度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7320" y="8360"/>
              <a:ext cx="53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在喂食前，确保测量并标记鼻胃管的正确长度，以避免误入气管或损伤胃黏膜。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1"/>
              </p:custDataLst>
            </p:nvPr>
          </p:nvSpPr>
          <p:spPr>
            <a:xfrm>
              <a:off x="13020" y="7480"/>
              <a:ext cx="53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控制喂食速度和温度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2"/>
              </p:custDataLst>
            </p:nvPr>
          </p:nvSpPr>
          <p:spPr>
            <a:xfrm>
              <a:off x="13020" y="8360"/>
              <a:ext cx="53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喂食时应缓慢进行，避免过快导致患者不适，同时确保食物温度适宜，防止烫伤或引起腹泻。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7531099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照护过程中的注意事项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0" y="0"/>
            <a:ext cx="508000" cy="5080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3"/>
            </p:custDataLst>
          </p:nvPr>
        </p:nvSpPr>
        <p:spPr>
          <a:xfrm>
            <a:off x="6921496" y="0"/>
            <a:ext cx="5270500" cy="6858000"/>
          </a:xfrm>
          <a:custGeom>
            <a:avLst/>
            <a:gdLst>
              <a:gd name="connisteX0" fmla="*/ 1797052 w 5270501"/>
              <a:gd name="connsiteY0" fmla="*/ 0 h 6858000"/>
              <a:gd name="connisteX1" fmla="*/ 5270501 w 5270501"/>
              <a:gd name="connsiteY1" fmla="*/ 0 h 6858000"/>
              <a:gd name="connisteX2" fmla="*/ 5270501 w 5270501"/>
              <a:gd name="connsiteY2" fmla="*/ 6858000 h 6858000"/>
              <a:gd name="connisteX3" fmla="*/ 0 w 5270501"/>
              <a:gd name="connsiteY3" fmla="*/ 6858000 h 6858000"/>
              <a:gd name="connisteX4" fmla="*/ 1797052 w 5270501"/>
              <a:gd name="connsiteY4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5270501" h="6858000">
                <a:moveTo>
                  <a:pt x="1797052" y="0"/>
                </a:moveTo>
                <a:lnTo>
                  <a:pt x="5270501" y="0"/>
                </a:lnTo>
                <a:lnTo>
                  <a:pt x="5270501" y="6858000"/>
                </a:lnTo>
                <a:lnTo>
                  <a:pt x="0" y="6858000"/>
                </a:lnTo>
                <a:lnTo>
                  <a:pt x="1797052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4"/>
            </p:custDataLst>
          </p:nvPr>
        </p:nvSpPr>
        <p:spPr>
          <a:xfrm>
            <a:off x="9924184" y="4114800"/>
            <a:ext cx="2267585" cy="2742565"/>
          </a:xfrm>
          <a:custGeom>
            <a:avLst/>
            <a:gdLst>
              <a:gd name="connisteX0" fmla="*/ 2267785 w 2267812"/>
              <a:gd name="connsiteY0" fmla="*/ 0 h 2743172"/>
              <a:gd name="connisteX1" fmla="*/ 2267812 w 2267812"/>
              <a:gd name="connsiteY1" fmla="*/ 2743172 h 2743172"/>
              <a:gd name="connisteX2" fmla="*/ 502517 w 2267812"/>
              <a:gd name="connsiteY2" fmla="*/ 2743172 h 2743172"/>
              <a:gd name="connisteX3" fmla="*/ 10652 w 2267812"/>
              <a:gd name="connsiteY3" fmla="*/ 924888 h 2743172"/>
              <a:gd name="connisteX4" fmla="*/ 225481 w 2267812"/>
              <a:gd name="connsiteY4" fmla="*/ 551026 h 2743172"/>
              <a:gd name="connisteX5" fmla="*/ 2267785 w 2267812"/>
              <a:gd name="connsiteY5" fmla="*/ 0 h 274317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267813" h="2743173">
                <a:moveTo>
                  <a:pt x="2267785" y="0"/>
                </a:moveTo>
                <a:lnTo>
                  <a:pt x="2267813" y="2743173"/>
                </a:lnTo>
                <a:lnTo>
                  <a:pt x="502518" y="2743173"/>
                </a:lnTo>
                <a:lnTo>
                  <a:pt x="10653" y="924888"/>
                </a:lnTo>
                <a:cubicBezTo>
                  <a:pt x="-33330" y="762317"/>
                  <a:pt x="62874" y="594899"/>
                  <a:pt x="225482" y="551027"/>
                </a:cubicBezTo>
                <a:lnTo>
                  <a:pt x="2267785" y="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>
            <p:custDataLst>
              <p:tags r:id="rId5"/>
            </p:custDataLst>
          </p:nvPr>
        </p:nvSpPr>
        <p:spPr>
          <a:xfrm>
            <a:off x="10545958" y="4648197"/>
            <a:ext cx="1645920" cy="2210435"/>
          </a:xfrm>
          <a:custGeom>
            <a:avLst/>
            <a:gdLst>
              <a:gd name="connisteX0" fmla="*/ 401430 w 1646038"/>
              <a:gd name="connsiteY0" fmla="*/ 2209803 h 2209803"/>
              <a:gd name="connisteX1" fmla="*/ 1646038 w 1646038"/>
              <a:gd name="connsiteY1" fmla="*/ 2209803 h 2209803"/>
              <a:gd name="connisteX2" fmla="*/ 1646038 w 1646038"/>
              <a:gd name="connsiteY2" fmla="*/ 1591056 h 2209803"/>
              <a:gd name="connisteX3" fmla="*/ 1646038 w 1646038"/>
              <a:gd name="connsiteY3" fmla="*/ 0 h 2209803"/>
              <a:gd name="connisteX4" fmla="*/ 226487 w 1646038"/>
              <a:gd name="connsiteY4" fmla="*/ 377766 h 2209803"/>
              <a:gd name="connisteX5" fmla="*/ 10469 w 1646038"/>
              <a:gd name="connsiteY5" fmla="*/ 751234 h 2209803"/>
              <a:gd name="connisteX6" fmla="*/ 401430 w 1646038"/>
              <a:gd name="connsiteY6" fmla="*/ 2209803 h 220980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646039" h="2209803">
                <a:moveTo>
                  <a:pt x="401431" y="2209803"/>
                </a:moveTo>
                <a:lnTo>
                  <a:pt x="1646039" y="2209803"/>
                </a:lnTo>
                <a:lnTo>
                  <a:pt x="1646039" y="1591056"/>
                </a:lnTo>
                <a:lnTo>
                  <a:pt x="1646039" y="0"/>
                </a:lnTo>
                <a:lnTo>
                  <a:pt x="226488" y="377766"/>
                </a:lnTo>
                <a:cubicBezTo>
                  <a:pt x="63606" y="421109"/>
                  <a:pt x="-33174" y="588426"/>
                  <a:pt x="10470" y="751234"/>
                </a:cubicBezTo>
                <a:lnTo>
                  <a:pt x="401431" y="2209803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>
            <p:custDataLst>
              <p:tags r:id="rId6"/>
            </p:custDataLst>
          </p:nvPr>
        </p:nvSpPr>
        <p:spPr>
          <a:xfrm>
            <a:off x="11166845" y="5168902"/>
            <a:ext cx="1024890" cy="1689100"/>
          </a:xfrm>
          <a:custGeom>
            <a:avLst/>
            <a:gdLst>
              <a:gd name="connisteX0" fmla="*/ 301267 w 1025152"/>
              <a:gd name="connsiteY0" fmla="*/ 1689097 h 1689097"/>
              <a:gd name="connisteX1" fmla="*/ 1025152 w 1025152"/>
              <a:gd name="connsiteY1" fmla="*/ 1689097 h 1689097"/>
              <a:gd name="connisteX2" fmla="*/ 1025152 w 1025152"/>
              <a:gd name="connsiteY2" fmla="*/ 0 h 1689097"/>
              <a:gd name="connisteX3" fmla="*/ 225463 w 1025152"/>
              <a:gd name="connsiteY3" fmla="*/ 215780 h 1689097"/>
              <a:gd name="connisteX4" fmla="*/ 10195 w 1025152"/>
              <a:gd name="connsiteY4" fmla="*/ 587950 h 1689097"/>
              <a:gd name="connisteX5" fmla="*/ 301267 w 1025152"/>
              <a:gd name="connsiteY5" fmla="*/ 1689097 h 16890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025152" h="1689098">
                <a:moveTo>
                  <a:pt x="301267" y="1689098"/>
                </a:moveTo>
                <a:lnTo>
                  <a:pt x="1025152" y="1689098"/>
                </a:lnTo>
                <a:lnTo>
                  <a:pt x="1025152" y="0"/>
                </a:lnTo>
                <a:lnTo>
                  <a:pt x="225464" y="215780"/>
                </a:lnTo>
                <a:cubicBezTo>
                  <a:pt x="63533" y="259479"/>
                  <a:pt x="-32672" y="425790"/>
                  <a:pt x="10196" y="587950"/>
                </a:cubicBezTo>
                <a:lnTo>
                  <a:pt x="301267" y="1689098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6" name="组合 25"/>
          <p:cNvGrpSpPr/>
          <p:nvPr/>
        </p:nvGrpSpPr>
        <p:grpSpPr>
          <a:xfrm>
            <a:off x="609600" y="1828800"/>
            <a:ext cx="10972800" cy="4418330"/>
            <a:chOff x="960" y="2880"/>
            <a:chExt cx="17280" cy="6958"/>
          </a:xfrm>
        </p:grpSpPr>
        <p:sp>
          <p:nvSpPr>
            <p:cNvPr id="8" name="任意多边形 7"/>
            <p:cNvSpPr/>
            <p:nvPr>
              <p:custDataLst>
                <p:tags r:id="rId7"/>
              </p:custDataLst>
            </p:nvPr>
          </p:nvSpPr>
          <p:spPr>
            <a:xfrm>
              <a:off x="960" y="2880"/>
              <a:ext cx="5440" cy="6959"/>
            </a:xfrm>
            <a:custGeom>
              <a:avLst/>
              <a:gdLst>
                <a:gd name="connisteX0" fmla="*/ 0 w 3454402"/>
                <a:gd name="connsiteY0" fmla="*/ 203197 h 4419596"/>
                <a:gd name="connisteX1" fmla="*/ 203197 w 3454402"/>
                <a:gd name="connsiteY1" fmla="*/ 0 h 4419596"/>
                <a:gd name="connisteX2" fmla="*/ 3251204 w 3454402"/>
                <a:gd name="connsiteY2" fmla="*/ 0 h 4419596"/>
                <a:gd name="connisteX3" fmla="*/ 3454402 w 3454402"/>
                <a:gd name="connsiteY3" fmla="*/ 203197 h 4419596"/>
                <a:gd name="connisteX4" fmla="*/ 3454402 w 3454402"/>
                <a:gd name="connsiteY4" fmla="*/ 4216398 h 4419596"/>
                <a:gd name="connisteX5" fmla="*/ 3251204 w 3454402"/>
                <a:gd name="connsiteY5" fmla="*/ 4419596 h 4419596"/>
                <a:gd name="connisteX6" fmla="*/ 203197 w 3454402"/>
                <a:gd name="connsiteY6" fmla="*/ 4419596 h 4419596"/>
                <a:gd name="connisteX7" fmla="*/ 0 w 3454402"/>
                <a:gd name="connsiteY7" fmla="*/ 4216398 h 4419596"/>
                <a:gd name="connisteX8" fmla="*/ 0 w 3454402"/>
                <a:gd name="connsiteY8" fmla="*/ 203197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3454402" h="4419597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3251204" y="0"/>
                  </a:lnTo>
                  <a:cubicBezTo>
                    <a:pt x="3363428" y="0"/>
                    <a:pt x="3454402" y="90974"/>
                    <a:pt x="3454402" y="203198"/>
                  </a:cubicBezTo>
                  <a:lnTo>
                    <a:pt x="3454402" y="4216399"/>
                  </a:lnTo>
                  <a:cubicBezTo>
                    <a:pt x="3454402" y="4328632"/>
                    <a:pt x="3363428" y="4419597"/>
                    <a:pt x="3251204" y="4419597"/>
                  </a:cubicBezTo>
                  <a:lnTo>
                    <a:pt x="203198" y="4419597"/>
                  </a:lnTo>
                  <a:cubicBezTo>
                    <a:pt x="90974" y="4419597"/>
                    <a:pt x="0" y="4328632"/>
                    <a:pt x="0" y="4216399"/>
                  </a:cubicBezTo>
                  <a:lnTo>
                    <a:pt x="0" y="20319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9" name="图片 8" descr="C:/Users/mingsheng111035/AppData/Roaming/Kingsoft/office6/wppai/generateppt/efed658f906d4a72e75422d10214b357.jpgefed658f906d4a72e75422d10214b357"/>
            <p:cNvPicPr preferRelativeResize="0"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rcRect l="11647" r="21706"/>
            <a:stretch>
              <a:fillRect/>
            </a:stretch>
          </p:blipFill>
          <p:spPr>
            <a:xfrm>
              <a:off x="2480" y="3760"/>
              <a:ext cx="2400" cy="2400"/>
            </a:xfrm>
            <a:custGeom>
              <a:avLst/>
              <a:gdLst>
                <a:gd name="connisteX0" fmla="*/ 0 w 1524003"/>
                <a:gd name="connsiteY0" fmla="*/ 761996 h 1524003"/>
                <a:gd name="connisteX1" fmla="*/ 761996 w 1524003"/>
                <a:gd name="connsiteY1" fmla="*/ 0 h 1524003"/>
                <a:gd name="connisteX2" fmla="*/ 761996 w 1524003"/>
                <a:gd name="connsiteY2" fmla="*/ 0 h 1524003"/>
                <a:gd name="connisteX3" fmla="*/ 1524003 w 1524003"/>
                <a:gd name="connsiteY3" fmla="*/ 761996 h 1524003"/>
                <a:gd name="connisteX4" fmla="*/ 1524003 w 1524003"/>
                <a:gd name="connsiteY4" fmla="*/ 761996 h 1524003"/>
                <a:gd name="connisteX5" fmla="*/ 761996 w 1524003"/>
                <a:gd name="connsiteY5" fmla="*/ 1524003 h 1524003"/>
                <a:gd name="connisteX6" fmla="*/ 761996 w 1524003"/>
                <a:gd name="connsiteY6" fmla="*/ 1524003 h 1524003"/>
                <a:gd name="connisteX7" fmla="*/ 0 w 1524003"/>
                <a:gd name="connsiteY7" fmla="*/ 761996 h 1524003"/>
                <a:gd name="connisteX8" fmla="*/ 0 w 1524003"/>
                <a:gd name="connsiteY8" fmla="*/ 761996 h 15240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1524003">
                  <a:moveTo>
                    <a:pt x="0" y="761997"/>
                  </a:moveTo>
                  <a:cubicBezTo>
                    <a:pt x="0" y="341163"/>
                    <a:pt x="341163" y="0"/>
                    <a:pt x="761997" y="0"/>
                  </a:cubicBezTo>
                  <a:lnTo>
                    <a:pt x="761997" y="0"/>
                  </a:lnTo>
                  <a:cubicBezTo>
                    <a:pt x="1182840" y="0"/>
                    <a:pt x="1524003" y="341163"/>
                    <a:pt x="1524003" y="761997"/>
                  </a:cubicBezTo>
                  <a:lnTo>
                    <a:pt x="1524003" y="761997"/>
                  </a:lnTo>
                  <a:cubicBezTo>
                    <a:pt x="1524003" y="1182840"/>
                    <a:pt x="1182840" y="1524003"/>
                    <a:pt x="761997" y="1524003"/>
                  </a:cubicBezTo>
                  <a:lnTo>
                    <a:pt x="761997" y="1524003"/>
                  </a:lnTo>
                  <a:cubicBezTo>
                    <a:pt x="341163" y="1524003"/>
                    <a:pt x="0" y="1182840"/>
                    <a:pt x="0" y="761997"/>
                  </a:cubicBezTo>
                  <a:lnTo>
                    <a:pt x="0" y="761997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4" name="任意多边形 13"/>
            <p:cNvSpPr/>
            <p:nvPr>
              <p:custDataLst>
                <p:tags r:id="rId11"/>
              </p:custDataLst>
            </p:nvPr>
          </p:nvSpPr>
          <p:spPr>
            <a:xfrm>
              <a:off x="6880" y="2880"/>
              <a:ext cx="5440" cy="6959"/>
            </a:xfrm>
            <a:custGeom>
              <a:avLst/>
              <a:gdLst>
                <a:gd name="connisteX0" fmla="*/ 0 w 3454402"/>
                <a:gd name="connsiteY0" fmla="*/ 203197 h 4419596"/>
                <a:gd name="connisteX1" fmla="*/ 203197 w 3454402"/>
                <a:gd name="connsiteY1" fmla="*/ 0 h 4419596"/>
                <a:gd name="connisteX2" fmla="*/ 3251204 w 3454402"/>
                <a:gd name="connsiteY2" fmla="*/ 0 h 4419596"/>
                <a:gd name="connisteX3" fmla="*/ 3454402 w 3454402"/>
                <a:gd name="connsiteY3" fmla="*/ 203197 h 4419596"/>
                <a:gd name="connisteX4" fmla="*/ 3454402 w 3454402"/>
                <a:gd name="connsiteY4" fmla="*/ 4216398 h 4419596"/>
                <a:gd name="connisteX5" fmla="*/ 3251204 w 3454402"/>
                <a:gd name="connsiteY5" fmla="*/ 4419596 h 4419596"/>
                <a:gd name="connisteX6" fmla="*/ 203197 w 3454402"/>
                <a:gd name="connsiteY6" fmla="*/ 4419596 h 4419596"/>
                <a:gd name="connisteX7" fmla="*/ 0 w 3454402"/>
                <a:gd name="connsiteY7" fmla="*/ 4216398 h 4419596"/>
                <a:gd name="connisteX8" fmla="*/ 0 w 3454402"/>
                <a:gd name="connsiteY8" fmla="*/ 203197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3454402" h="4419597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3251204" y="0"/>
                  </a:lnTo>
                  <a:cubicBezTo>
                    <a:pt x="3363428" y="0"/>
                    <a:pt x="3454402" y="90974"/>
                    <a:pt x="3454402" y="203198"/>
                  </a:cubicBezTo>
                  <a:lnTo>
                    <a:pt x="3454402" y="4216399"/>
                  </a:lnTo>
                  <a:cubicBezTo>
                    <a:pt x="3454402" y="4328632"/>
                    <a:pt x="3363428" y="4419597"/>
                    <a:pt x="3251204" y="4419597"/>
                  </a:cubicBezTo>
                  <a:lnTo>
                    <a:pt x="203198" y="4419597"/>
                  </a:lnTo>
                  <a:cubicBezTo>
                    <a:pt x="90974" y="4419597"/>
                    <a:pt x="0" y="4328632"/>
                    <a:pt x="0" y="4216399"/>
                  </a:cubicBezTo>
                  <a:lnTo>
                    <a:pt x="0" y="20319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5" name="图片 14" descr="C:/Users/mingsheng111035/AppData/Roaming/Kingsoft/office6/wppai/generateppt/abc5fd2bf2f8840c7b075bcceebcfe8f.jpgabc5fd2bf2f8840c7b075bcceebcfe8f"/>
            <p:cNvPicPr preferRelativeResize="0"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/>
            <a:srcRect t="16676" b="16677"/>
            <a:stretch>
              <a:fillRect/>
            </a:stretch>
          </p:blipFill>
          <p:spPr>
            <a:xfrm>
              <a:off x="8400" y="3760"/>
              <a:ext cx="2400" cy="2400"/>
            </a:xfrm>
            <a:custGeom>
              <a:avLst/>
              <a:gdLst>
                <a:gd name="connisteX0" fmla="*/ 0 w 1524003"/>
                <a:gd name="connsiteY0" fmla="*/ 761996 h 1524003"/>
                <a:gd name="connisteX1" fmla="*/ 761996 w 1524003"/>
                <a:gd name="connsiteY1" fmla="*/ 0 h 1524003"/>
                <a:gd name="connisteX2" fmla="*/ 761996 w 1524003"/>
                <a:gd name="connsiteY2" fmla="*/ 0 h 1524003"/>
                <a:gd name="connisteX3" fmla="*/ 1524003 w 1524003"/>
                <a:gd name="connsiteY3" fmla="*/ 761996 h 1524003"/>
                <a:gd name="connisteX4" fmla="*/ 1524003 w 1524003"/>
                <a:gd name="connsiteY4" fmla="*/ 761996 h 1524003"/>
                <a:gd name="connisteX5" fmla="*/ 761996 w 1524003"/>
                <a:gd name="connsiteY5" fmla="*/ 1524003 h 1524003"/>
                <a:gd name="connisteX6" fmla="*/ 761996 w 1524003"/>
                <a:gd name="connsiteY6" fmla="*/ 1524003 h 1524003"/>
                <a:gd name="connisteX7" fmla="*/ 0 w 1524003"/>
                <a:gd name="connsiteY7" fmla="*/ 761996 h 1524003"/>
                <a:gd name="connisteX8" fmla="*/ 0 w 1524003"/>
                <a:gd name="connsiteY8" fmla="*/ 761996 h 15240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1524003">
                  <a:moveTo>
                    <a:pt x="0" y="761997"/>
                  </a:moveTo>
                  <a:cubicBezTo>
                    <a:pt x="0" y="341163"/>
                    <a:pt x="341163" y="0"/>
                    <a:pt x="761997" y="0"/>
                  </a:cubicBezTo>
                  <a:lnTo>
                    <a:pt x="761997" y="0"/>
                  </a:lnTo>
                  <a:cubicBezTo>
                    <a:pt x="1182840" y="0"/>
                    <a:pt x="1524003" y="341163"/>
                    <a:pt x="1524003" y="761997"/>
                  </a:cubicBezTo>
                  <a:lnTo>
                    <a:pt x="1524003" y="761997"/>
                  </a:lnTo>
                  <a:cubicBezTo>
                    <a:pt x="1524003" y="1182840"/>
                    <a:pt x="1182840" y="1524003"/>
                    <a:pt x="761997" y="1524003"/>
                  </a:cubicBezTo>
                  <a:lnTo>
                    <a:pt x="761997" y="1524003"/>
                  </a:lnTo>
                  <a:cubicBezTo>
                    <a:pt x="341163" y="1524003"/>
                    <a:pt x="0" y="1182840"/>
                    <a:pt x="0" y="761997"/>
                  </a:cubicBezTo>
                  <a:lnTo>
                    <a:pt x="0" y="761997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2" name="文本框 11"/>
            <p:cNvSpPr txBox="1"/>
            <p:nvPr>
              <p:custDataLst>
                <p:tags r:id="rId14"/>
              </p:custDataLst>
            </p:nvPr>
          </p:nvSpPr>
          <p:spPr>
            <a:xfrm>
              <a:off x="1540" y="6640"/>
              <a:ext cx="4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监测患者反应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5"/>
              </p:custDataLst>
            </p:nvPr>
          </p:nvSpPr>
          <p:spPr>
            <a:xfrm>
              <a:off x="1560" y="7520"/>
              <a:ext cx="4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在管饲过程中，密切观察患者是否有不适反应，如呕吐、咳嗽等，及时处理。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0" name="任意多边形 19"/>
            <p:cNvSpPr/>
            <p:nvPr>
              <p:custDataLst>
                <p:tags r:id="rId16"/>
              </p:custDataLst>
            </p:nvPr>
          </p:nvSpPr>
          <p:spPr>
            <a:xfrm>
              <a:off x="12800" y="2880"/>
              <a:ext cx="5440" cy="6959"/>
            </a:xfrm>
            <a:custGeom>
              <a:avLst/>
              <a:gdLst>
                <a:gd name="connisteX0" fmla="*/ 0 w 3454402"/>
                <a:gd name="connsiteY0" fmla="*/ 203197 h 4419596"/>
                <a:gd name="connisteX1" fmla="*/ 203197 w 3454402"/>
                <a:gd name="connsiteY1" fmla="*/ 0 h 4419596"/>
                <a:gd name="connisteX2" fmla="*/ 3251204 w 3454402"/>
                <a:gd name="connsiteY2" fmla="*/ 0 h 4419596"/>
                <a:gd name="connisteX3" fmla="*/ 3454402 w 3454402"/>
                <a:gd name="connsiteY3" fmla="*/ 203197 h 4419596"/>
                <a:gd name="connisteX4" fmla="*/ 3454402 w 3454402"/>
                <a:gd name="connsiteY4" fmla="*/ 4216398 h 4419596"/>
                <a:gd name="connisteX5" fmla="*/ 3251204 w 3454402"/>
                <a:gd name="connsiteY5" fmla="*/ 4419596 h 4419596"/>
                <a:gd name="connisteX6" fmla="*/ 203197 w 3454402"/>
                <a:gd name="connsiteY6" fmla="*/ 4419596 h 4419596"/>
                <a:gd name="connisteX7" fmla="*/ 0 w 3454402"/>
                <a:gd name="connsiteY7" fmla="*/ 4216398 h 4419596"/>
                <a:gd name="connisteX8" fmla="*/ 0 w 3454402"/>
                <a:gd name="connsiteY8" fmla="*/ 203197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3454402" h="4419597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3251204" y="0"/>
                  </a:lnTo>
                  <a:cubicBezTo>
                    <a:pt x="3363428" y="0"/>
                    <a:pt x="3454402" y="90974"/>
                    <a:pt x="3454402" y="203198"/>
                  </a:cubicBezTo>
                  <a:lnTo>
                    <a:pt x="3454402" y="4216399"/>
                  </a:lnTo>
                  <a:cubicBezTo>
                    <a:pt x="3454402" y="4328632"/>
                    <a:pt x="3363428" y="4419597"/>
                    <a:pt x="3251204" y="4419597"/>
                  </a:cubicBezTo>
                  <a:lnTo>
                    <a:pt x="203198" y="4419597"/>
                  </a:lnTo>
                  <a:cubicBezTo>
                    <a:pt x="90974" y="4419597"/>
                    <a:pt x="0" y="4328632"/>
                    <a:pt x="0" y="4216399"/>
                  </a:cubicBezTo>
                  <a:lnTo>
                    <a:pt x="0" y="20319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1" name="图片 20" descr="C:/Users/mingsheng111035/AppData/Roaming/Kingsoft/office6/wppai/generateppt/d507d8e0d5e47c85c3939bbe5aea167f.jpgd507d8e0d5e47c85c3939bbe5aea167f"/>
            <p:cNvPicPr preferRelativeResize="0"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8"/>
            <a:srcRect l="33235"/>
            <a:stretch>
              <a:fillRect/>
            </a:stretch>
          </p:blipFill>
          <p:spPr>
            <a:xfrm>
              <a:off x="14320" y="3760"/>
              <a:ext cx="2400" cy="2400"/>
            </a:xfrm>
            <a:custGeom>
              <a:avLst/>
              <a:gdLst>
                <a:gd name="connisteX0" fmla="*/ 0 w 1524003"/>
                <a:gd name="connsiteY0" fmla="*/ 761996 h 1524003"/>
                <a:gd name="connisteX1" fmla="*/ 761996 w 1524003"/>
                <a:gd name="connsiteY1" fmla="*/ 0 h 1524003"/>
                <a:gd name="connisteX2" fmla="*/ 761996 w 1524003"/>
                <a:gd name="connsiteY2" fmla="*/ 0 h 1524003"/>
                <a:gd name="connisteX3" fmla="*/ 1524003 w 1524003"/>
                <a:gd name="connsiteY3" fmla="*/ 761996 h 1524003"/>
                <a:gd name="connisteX4" fmla="*/ 1524003 w 1524003"/>
                <a:gd name="connsiteY4" fmla="*/ 761996 h 1524003"/>
                <a:gd name="connisteX5" fmla="*/ 761996 w 1524003"/>
                <a:gd name="connsiteY5" fmla="*/ 1524003 h 1524003"/>
                <a:gd name="connisteX6" fmla="*/ 761996 w 1524003"/>
                <a:gd name="connsiteY6" fmla="*/ 1524003 h 1524003"/>
                <a:gd name="connisteX7" fmla="*/ 0 w 1524003"/>
                <a:gd name="connsiteY7" fmla="*/ 761996 h 1524003"/>
                <a:gd name="connisteX8" fmla="*/ 0 w 1524003"/>
                <a:gd name="connsiteY8" fmla="*/ 761996 h 15240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1524003">
                  <a:moveTo>
                    <a:pt x="0" y="761997"/>
                  </a:moveTo>
                  <a:cubicBezTo>
                    <a:pt x="0" y="341163"/>
                    <a:pt x="341163" y="0"/>
                    <a:pt x="761997" y="0"/>
                  </a:cubicBezTo>
                  <a:lnTo>
                    <a:pt x="761997" y="0"/>
                  </a:lnTo>
                  <a:cubicBezTo>
                    <a:pt x="1182840" y="0"/>
                    <a:pt x="1524003" y="341163"/>
                    <a:pt x="1524003" y="761997"/>
                  </a:cubicBezTo>
                  <a:lnTo>
                    <a:pt x="1524003" y="761997"/>
                  </a:lnTo>
                  <a:cubicBezTo>
                    <a:pt x="1524003" y="1182840"/>
                    <a:pt x="1182840" y="1524003"/>
                    <a:pt x="761997" y="1524003"/>
                  </a:cubicBezTo>
                  <a:lnTo>
                    <a:pt x="761997" y="1524003"/>
                  </a:lnTo>
                  <a:cubicBezTo>
                    <a:pt x="341163" y="1524003"/>
                    <a:pt x="0" y="1182840"/>
                    <a:pt x="0" y="761997"/>
                  </a:cubicBezTo>
                  <a:lnTo>
                    <a:pt x="0" y="761997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8" name="文本框 17"/>
            <p:cNvSpPr txBox="1"/>
            <p:nvPr>
              <p:custDataLst>
                <p:tags r:id="rId19"/>
              </p:custDataLst>
            </p:nvPr>
          </p:nvSpPr>
          <p:spPr>
            <a:xfrm>
              <a:off x="7460" y="6640"/>
              <a:ext cx="4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保持管道清洁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20"/>
              </p:custDataLst>
            </p:nvPr>
          </p:nvSpPr>
          <p:spPr>
            <a:xfrm>
              <a:off x="7480" y="7520"/>
              <a:ext cx="4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定期更换和清洁管饲管道，防止感染和堵塞，确保营养输送顺畅。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21"/>
              </p:custDataLst>
            </p:nvPr>
          </p:nvSpPr>
          <p:spPr>
            <a:xfrm>
              <a:off x="13380" y="6640"/>
              <a:ext cx="4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调整喂食速度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5" name="文本框 24"/>
            <p:cNvSpPr txBox="1"/>
            <p:nvPr>
              <p:custDataLst>
                <p:tags r:id="rId22"/>
              </p:custDataLst>
            </p:nvPr>
          </p:nvSpPr>
          <p:spPr>
            <a:xfrm>
              <a:off x="13400" y="7520"/>
              <a:ext cx="4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根据患者耐受情况调整喂食速度，避免过快导致消化不良或过慢引起营养不足。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占位符 1"/>
          <p:cNvSpPr>
            <a:spLocks noGrp="1"/>
          </p:cNvSpPr>
          <p:nvPr>
            <p:ph type="body" idx="13"/>
            <p:custDataLst>
              <p:tags r:id="rId1"/>
            </p:custDataLst>
          </p:nvPr>
        </p:nvSpPr>
        <p:spPr/>
        <p:txBody>
          <a:bodyPr/>
          <a:p>
            <a:r>
              <a:rPr lang="en-US" altLang="en-US"/>
              <a:t>04</a:t>
            </a:r>
            <a:endParaRPr lang="en-US" altLang="en-US"/>
          </a:p>
        </p:txBody>
      </p:sp>
      <p:sp>
        <p:nvSpPr>
          <p:cNvPr id="3" name="标题 2"/>
          <p:cNvSpPr>
            <a:spLocks noGrp="1"/>
          </p:cNvSpPr>
          <p:nvPr>
            <p:ph type="ctr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 sz="3800"/>
              <a:t>照护过程中对老年人的关心爱护</a:t>
            </a:r>
            <a:endParaRPr lang="zh-CN" altLang="en-US" sz="3800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2f72f4732087a480\datas\氛围图-6002&amp;396366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10362565" y="0"/>
            <a:ext cx="18288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关心爱护的重要性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4" name="矩形 3"/>
          <p:cNvSpPr/>
          <p:nvPr>
            <p:custDataLst>
              <p:tags r:id="rId5"/>
            </p:custDataLst>
          </p:nvPr>
        </p:nvSpPr>
        <p:spPr>
          <a:xfrm>
            <a:off x="0" y="0"/>
            <a:ext cx="508000" cy="5080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 descr="C:/Users/mingsheng111035/AppData/Roaming/Kingsoft/office6/wppai/generateppt/8f210b99906f889be94f1d7ae555d533.jpg8f210b99906f889be94f1d7ae555d533"/>
          <p:cNvPicPr preferRelativeResize="0"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b="4372"/>
          <a:stretch>
            <a:fillRect/>
          </a:stretch>
        </p:blipFill>
        <p:spPr>
          <a:xfrm>
            <a:off x="609602" y="1828800"/>
            <a:ext cx="6933565" cy="4418965"/>
          </a:xfrm>
          <a:custGeom>
            <a:avLst/>
            <a:gdLst>
              <a:gd name="connisteX0" fmla="*/ 0 w 6934196"/>
              <a:gd name="connsiteY0" fmla="*/ 203197 h 4419596"/>
              <a:gd name="connisteX1" fmla="*/ 203197 w 6934196"/>
              <a:gd name="connsiteY1" fmla="*/ 0 h 4419596"/>
              <a:gd name="connisteX2" fmla="*/ 6934196 w 6934196"/>
              <a:gd name="connsiteY2" fmla="*/ 0 h 4419596"/>
              <a:gd name="connisteX3" fmla="*/ 6934196 w 6934196"/>
              <a:gd name="connsiteY3" fmla="*/ 4419596 h 4419596"/>
              <a:gd name="connisteX4" fmla="*/ 203197 w 6934196"/>
              <a:gd name="connsiteY4" fmla="*/ 4419596 h 4419596"/>
              <a:gd name="connisteX5" fmla="*/ 0 w 6934196"/>
              <a:gd name="connsiteY5" fmla="*/ 4216398 h 4419596"/>
              <a:gd name="connisteX6" fmla="*/ 0 w 6934196"/>
              <a:gd name="connsiteY6" fmla="*/ 203197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6934197" h="4419597">
                <a:moveTo>
                  <a:pt x="0" y="203198"/>
                </a:moveTo>
                <a:cubicBezTo>
                  <a:pt x="0" y="90974"/>
                  <a:pt x="90974" y="0"/>
                  <a:pt x="203198" y="0"/>
                </a:cubicBezTo>
                <a:lnTo>
                  <a:pt x="6934197" y="0"/>
                </a:lnTo>
                <a:lnTo>
                  <a:pt x="6934197" y="4419597"/>
                </a:lnTo>
                <a:lnTo>
                  <a:pt x="203198" y="4419597"/>
                </a:lnTo>
                <a:cubicBezTo>
                  <a:pt x="90974" y="4419597"/>
                  <a:pt x="0" y="4328632"/>
                  <a:pt x="0" y="4216399"/>
                </a:cubicBezTo>
                <a:lnTo>
                  <a:pt x="0" y="203198"/>
                </a:lnTo>
                <a:close/>
              </a:path>
            </a:pathLst>
          </a:custGeom>
          <a:blipFill rotWithShape="1">
            <a:blip r:embed="rId8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8" name="任意多边形 7"/>
          <p:cNvSpPr/>
          <p:nvPr>
            <p:custDataLst>
              <p:tags r:id="rId9"/>
            </p:custDataLst>
          </p:nvPr>
        </p:nvSpPr>
        <p:spPr>
          <a:xfrm>
            <a:off x="7543800" y="1828800"/>
            <a:ext cx="4038600" cy="4418965"/>
          </a:xfrm>
          <a:custGeom>
            <a:avLst/>
            <a:gdLst>
              <a:gd name="connisteX0" fmla="*/ 0 w 4038603"/>
              <a:gd name="connsiteY0" fmla="*/ 0 h 4419596"/>
              <a:gd name="connisteX1" fmla="*/ 3835395 w 4038603"/>
              <a:gd name="connsiteY1" fmla="*/ 0 h 4419596"/>
              <a:gd name="connisteX2" fmla="*/ 4038603 w 4038603"/>
              <a:gd name="connsiteY2" fmla="*/ 203197 h 4419596"/>
              <a:gd name="connisteX3" fmla="*/ 4038603 w 4038603"/>
              <a:gd name="connsiteY3" fmla="*/ 4216398 h 4419596"/>
              <a:gd name="connisteX4" fmla="*/ 3835395 w 4038603"/>
              <a:gd name="connsiteY4" fmla="*/ 4419596 h 4419596"/>
              <a:gd name="connisteX5" fmla="*/ 0 w 4038603"/>
              <a:gd name="connsiteY5" fmla="*/ 4419596 h 4419596"/>
              <a:gd name="connisteX6" fmla="*/ 0 w 4038603"/>
              <a:gd name="connsiteY6" fmla="*/ 0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4038603" h="4419597">
                <a:moveTo>
                  <a:pt x="0" y="0"/>
                </a:moveTo>
                <a:lnTo>
                  <a:pt x="3835396" y="0"/>
                </a:lnTo>
                <a:cubicBezTo>
                  <a:pt x="3947629" y="0"/>
                  <a:pt x="4038603" y="90974"/>
                  <a:pt x="4038603" y="203198"/>
                </a:cubicBezTo>
                <a:lnTo>
                  <a:pt x="4038603" y="4216399"/>
                </a:lnTo>
                <a:cubicBezTo>
                  <a:pt x="4038603" y="4328632"/>
                  <a:pt x="3947629" y="4419597"/>
                  <a:pt x="3835396" y="4419597"/>
                </a:cubicBezTo>
                <a:lnTo>
                  <a:pt x="0" y="441959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8001000" y="2336800"/>
            <a:ext cx="3200400" cy="3403600"/>
            <a:chOff x="12600" y="3680"/>
            <a:chExt cx="5040" cy="5360"/>
          </a:xfrm>
        </p:grpSpPr>
        <p:sp>
          <p:nvSpPr>
            <p:cNvPr id="9" name="文本框 8"/>
            <p:cNvSpPr txBox="1"/>
            <p:nvPr>
              <p:custDataLst>
                <p:tags r:id="rId10"/>
              </p:custDataLst>
            </p:nvPr>
          </p:nvSpPr>
          <p:spPr>
            <a:xfrm>
              <a:off x="12600" y="3680"/>
              <a:ext cx="50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提升老年人生活质量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1"/>
              </p:custDataLst>
            </p:nvPr>
          </p:nvSpPr>
          <p:spPr>
            <a:xfrm>
              <a:off x="12600" y="4560"/>
              <a:ext cx="50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通过关心爱护，老年人感受到尊重和温暖，有助于提高他们的生活满意度和幸福感。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2"/>
              </p:custDataLst>
            </p:nvPr>
          </p:nvSpPr>
          <p:spPr>
            <a:xfrm>
              <a:off x="12600" y="6720"/>
              <a:ext cx="50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促进老年人身心健康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3"/>
              </p:custDataLst>
            </p:nvPr>
          </p:nvSpPr>
          <p:spPr>
            <a:xfrm>
              <a:off x="12600" y="7600"/>
              <a:ext cx="50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关心爱护可以减少老年人的孤独感，有助于缓解心理压力，促进其身心健康。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585f1411ca3a4043\datas\氛围图-6002&amp;161671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0" y="0"/>
            <a:ext cx="18288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24384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实际操作中的体现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2400300" y="2057400"/>
            <a:ext cx="9220200" cy="3962400"/>
            <a:chOff x="3780" y="3240"/>
            <a:chExt cx="14520" cy="6240"/>
          </a:xfrm>
        </p:grpSpPr>
        <p:pic>
          <p:nvPicPr>
            <p:cNvPr id="4" name="图片 3" descr="C:/Users/mingsheng111035/AppData/Roaming/Kingsoft/office6/wppai/generateppt/2655535e19a8c318dad9958d93cb8c8d.jpg2655535e19a8c318dad9958d93cb8c8d"/>
            <p:cNvPicPr preferRelativeResize="0"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rcRect l="28941" r="4412"/>
            <a:stretch>
              <a:fillRect/>
            </a:stretch>
          </p:blipFill>
          <p:spPr>
            <a:xfrm>
              <a:off x="4240" y="3240"/>
              <a:ext cx="3359" cy="3359"/>
            </a:xfrm>
            <a:custGeom>
              <a:avLst/>
              <a:gdLst>
                <a:gd name="connisteX0" fmla="*/ 0 w 2133596"/>
                <a:gd name="connsiteY0" fmla="*/ 1066803 h 2133596"/>
                <a:gd name="connisteX1" fmla="*/ 1066803 w 2133596"/>
                <a:gd name="connsiteY1" fmla="*/ 0 h 2133596"/>
                <a:gd name="connisteX2" fmla="*/ 1066803 w 2133596"/>
                <a:gd name="connsiteY2" fmla="*/ 0 h 2133596"/>
                <a:gd name="connisteX3" fmla="*/ 2133596 w 2133596"/>
                <a:gd name="connsiteY3" fmla="*/ 1066803 h 2133596"/>
                <a:gd name="connisteX4" fmla="*/ 2133596 w 2133596"/>
                <a:gd name="connsiteY4" fmla="*/ 1066803 h 2133596"/>
                <a:gd name="connisteX5" fmla="*/ 1066803 w 2133596"/>
                <a:gd name="connsiteY5" fmla="*/ 2133596 h 2133596"/>
                <a:gd name="connisteX6" fmla="*/ 1066803 w 2133596"/>
                <a:gd name="connsiteY6" fmla="*/ 2133596 h 2133596"/>
                <a:gd name="connisteX7" fmla="*/ 0 w 2133596"/>
                <a:gd name="connsiteY7" fmla="*/ 1066803 h 2133596"/>
                <a:gd name="connisteX8" fmla="*/ 0 w 2133596"/>
                <a:gd name="connsiteY8" fmla="*/ 1066803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133597" h="2133597">
                  <a:moveTo>
                    <a:pt x="0" y="1066803"/>
                  </a:moveTo>
                  <a:cubicBezTo>
                    <a:pt x="0" y="477619"/>
                    <a:pt x="477619" y="0"/>
                    <a:pt x="1066803" y="0"/>
                  </a:cubicBezTo>
                  <a:lnTo>
                    <a:pt x="1066803" y="0"/>
                  </a:lnTo>
                  <a:cubicBezTo>
                    <a:pt x="1655978" y="0"/>
                    <a:pt x="2133597" y="477619"/>
                    <a:pt x="2133597" y="1066803"/>
                  </a:cubicBezTo>
                  <a:lnTo>
                    <a:pt x="2133597" y="1066803"/>
                  </a:lnTo>
                  <a:cubicBezTo>
                    <a:pt x="2133597" y="1655978"/>
                    <a:pt x="1655978" y="2133597"/>
                    <a:pt x="1066803" y="2133597"/>
                  </a:cubicBezTo>
                  <a:lnTo>
                    <a:pt x="1066803" y="2133597"/>
                  </a:lnTo>
                  <a:cubicBezTo>
                    <a:pt x="477619" y="2133597"/>
                    <a:pt x="0" y="1655978"/>
                    <a:pt x="0" y="1066803"/>
                  </a:cubicBezTo>
                  <a:lnTo>
                    <a:pt x="0" y="1066803"/>
                  </a:lnTo>
                  <a:close/>
                </a:path>
              </a:pathLst>
            </a:cu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pic>
          <p:nvPicPr>
            <p:cNvPr id="9" name="图片 8" descr="C:/Users/mingsheng111035/AppData/Roaming/Kingsoft/office6/wppai/generateppt/2bdea6988577970d25d3f045a43a9666.jpg2bdea6988577970d25d3f045a43a9666"/>
            <p:cNvPicPr preferRelativeResize="0"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rcRect l="16676" r="16676"/>
            <a:stretch>
              <a:fillRect/>
            </a:stretch>
          </p:blipFill>
          <p:spPr>
            <a:xfrm>
              <a:off x="9360" y="3240"/>
              <a:ext cx="3359" cy="3359"/>
            </a:xfrm>
            <a:custGeom>
              <a:avLst/>
              <a:gdLst>
                <a:gd name="connisteX0" fmla="*/ 0 w 2133596"/>
                <a:gd name="connsiteY0" fmla="*/ 1066803 h 2133596"/>
                <a:gd name="connisteX1" fmla="*/ 1066803 w 2133596"/>
                <a:gd name="connsiteY1" fmla="*/ 0 h 2133596"/>
                <a:gd name="connisteX2" fmla="*/ 1066803 w 2133596"/>
                <a:gd name="connsiteY2" fmla="*/ 0 h 2133596"/>
                <a:gd name="connisteX3" fmla="*/ 2133596 w 2133596"/>
                <a:gd name="connsiteY3" fmla="*/ 1066803 h 2133596"/>
                <a:gd name="connisteX4" fmla="*/ 2133596 w 2133596"/>
                <a:gd name="connsiteY4" fmla="*/ 1066803 h 2133596"/>
                <a:gd name="connisteX5" fmla="*/ 1066803 w 2133596"/>
                <a:gd name="connsiteY5" fmla="*/ 2133596 h 2133596"/>
                <a:gd name="connisteX6" fmla="*/ 1066803 w 2133596"/>
                <a:gd name="connsiteY6" fmla="*/ 2133596 h 2133596"/>
                <a:gd name="connisteX7" fmla="*/ 0 w 2133596"/>
                <a:gd name="connsiteY7" fmla="*/ 1066803 h 2133596"/>
                <a:gd name="connisteX8" fmla="*/ 0 w 2133596"/>
                <a:gd name="connsiteY8" fmla="*/ 1066803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133597" h="2133597">
                  <a:moveTo>
                    <a:pt x="0" y="1066803"/>
                  </a:moveTo>
                  <a:cubicBezTo>
                    <a:pt x="0" y="477619"/>
                    <a:pt x="477619" y="0"/>
                    <a:pt x="1066803" y="0"/>
                  </a:cubicBezTo>
                  <a:lnTo>
                    <a:pt x="1066803" y="0"/>
                  </a:lnTo>
                  <a:cubicBezTo>
                    <a:pt x="1655978" y="0"/>
                    <a:pt x="2133597" y="477619"/>
                    <a:pt x="2133597" y="1066803"/>
                  </a:cubicBezTo>
                  <a:lnTo>
                    <a:pt x="2133597" y="1066803"/>
                  </a:lnTo>
                  <a:cubicBezTo>
                    <a:pt x="2133597" y="1655978"/>
                    <a:pt x="1655978" y="2133597"/>
                    <a:pt x="1066803" y="2133597"/>
                  </a:cubicBezTo>
                  <a:lnTo>
                    <a:pt x="1066803" y="2133597"/>
                  </a:lnTo>
                  <a:cubicBezTo>
                    <a:pt x="477619" y="2133597"/>
                    <a:pt x="0" y="1655978"/>
                    <a:pt x="0" y="1066803"/>
                  </a:cubicBezTo>
                  <a:lnTo>
                    <a:pt x="0" y="1066803"/>
                  </a:lnTo>
                  <a:close/>
                </a:path>
              </a:pathLst>
            </a:cu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7" name="文本框 6"/>
            <p:cNvSpPr txBox="1"/>
            <p:nvPr>
              <p:custDataLst>
                <p:tags r:id="rId10"/>
              </p:custDataLst>
            </p:nvPr>
          </p:nvSpPr>
          <p:spPr>
            <a:xfrm>
              <a:off x="3780" y="7160"/>
              <a:ext cx="4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耐心倾听需求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4" name="图片 13" descr="C:/Users/mingsheng111035/AppData/Roaming/Kingsoft/office6/wppai/generateppt/b457d2acbde81e82e0df8b6ef0e95171.jpgb457d2acbde81e82e0df8b6ef0e95171"/>
            <p:cNvPicPr preferRelativeResize="0"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/>
            <a:srcRect l="18353" r="15000"/>
            <a:stretch>
              <a:fillRect/>
            </a:stretch>
          </p:blipFill>
          <p:spPr>
            <a:xfrm>
              <a:off x="14480" y="3240"/>
              <a:ext cx="3359" cy="3359"/>
            </a:xfrm>
            <a:custGeom>
              <a:avLst/>
              <a:gdLst>
                <a:gd name="connisteX0" fmla="*/ 0 w 2133596"/>
                <a:gd name="connsiteY0" fmla="*/ 1066803 h 2133596"/>
                <a:gd name="connisteX1" fmla="*/ 1066803 w 2133596"/>
                <a:gd name="connsiteY1" fmla="*/ 0 h 2133596"/>
                <a:gd name="connisteX2" fmla="*/ 1066803 w 2133596"/>
                <a:gd name="connsiteY2" fmla="*/ 0 h 2133596"/>
                <a:gd name="connisteX3" fmla="*/ 2133596 w 2133596"/>
                <a:gd name="connsiteY3" fmla="*/ 1066803 h 2133596"/>
                <a:gd name="connisteX4" fmla="*/ 2133596 w 2133596"/>
                <a:gd name="connsiteY4" fmla="*/ 1066803 h 2133596"/>
                <a:gd name="connisteX5" fmla="*/ 1066803 w 2133596"/>
                <a:gd name="connsiteY5" fmla="*/ 2133596 h 2133596"/>
                <a:gd name="connisteX6" fmla="*/ 1066803 w 2133596"/>
                <a:gd name="connsiteY6" fmla="*/ 2133596 h 2133596"/>
                <a:gd name="connisteX7" fmla="*/ 0 w 2133596"/>
                <a:gd name="connsiteY7" fmla="*/ 1066803 h 2133596"/>
                <a:gd name="connisteX8" fmla="*/ 0 w 2133596"/>
                <a:gd name="connsiteY8" fmla="*/ 1066803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133597" h="2133597">
                  <a:moveTo>
                    <a:pt x="0" y="1066803"/>
                  </a:moveTo>
                  <a:cubicBezTo>
                    <a:pt x="0" y="477619"/>
                    <a:pt x="477619" y="0"/>
                    <a:pt x="1066803" y="0"/>
                  </a:cubicBezTo>
                  <a:lnTo>
                    <a:pt x="1066803" y="0"/>
                  </a:lnTo>
                  <a:cubicBezTo>
                    <a:pt x="1655978" y="0"/>
                    <a:pt x="2133597" y="477619"/>
                    <a:pt x="2133597" y="1066803"/>
                  </a:cubicBezTo>
                  <a:lnTo>
                    <a:pt x="2133597" y="1066803"/>
                  </a:lnTo>
                  <a:cubicBezTo>
                    <a:pt x="2133597" y="1655978"/>
                    <a:pt x="1655978" y="2133597"/>
                    <a:pt x="1066803" y="2133597"/>
                  </a:cubicBezTo>
                  <a:lnTo>
                    <a:pt x="1066803" y="2133597"/>
                  </a:lnTo>
                  <a:cubicBezTo>
                    <a:pt x="477619" y="2133597"/>
                    <a:pt x="0" y="1655978"/>
                    <a:pt x="0" y="1066803"/>
                  </a:cubicBezTo>
                  <a:lnTo>
                    <a:pt x="0" y="1066803"/>
                  </a:lnTo>
                  <a:close/>
                </a:path>
              </a:pathLst>
            </a:cu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8" name="文本框 7"/>
            <p:cNvSpPr txBox="1"/>
            <p:nvPr>
              <p:custDataLst>
                <p:tags r:id="rId13"/>
              </p:custDataLst>
            </p:nvPr>
          </p:nvSpPr>
          <p:spPr>
            <a:xfrm>
              <a:off x="3800" y="8040"/>
              <a:ext cx="4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在喂食过程中，耐心倾听老年人的需求和偏好，确保他们感到被尊重和理解。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4"/>
              </p:custDataLst>
            </p:nvPr>
          </p:nvSpPr>
          <p:spPr>
            <a:xfrm>
              <a:off x="8900" y="7160"/>
              <a:ext cx="4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细心观察反应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5"/>
              </p:custDataLst>
            </p:nvPr>
          </p:nvSpPr>
          <p:spPr>
            <a:xfrm>
              <a:off x="8920" y="8040"/>
              <a:ext cx="4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细致观察老年人的进食反应，及时调整食物的温度和质地，确保进食安全舒适。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6"/>
              </p:custDataLst>
            </p:nvPr>
          </p:nvSpPr>
          <p:spPr>
            <a:xfrm>
              <a:off x="14020" y="7160"/>
              <a:ext cx="4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鼓励自主进食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7"/>
              </p:custDataLst>
            </p:nvPr>
          </p:nvSpPr>
          <p:spPr>
            <a:xfrm>
              <a:off x="14040" y="8040"/>
              <a:ext cx="4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鼓励并协助老年人尽可能自主进食，增强他们的自信心和生活自理能力。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4" name="副标题 3"/>
          <p:cNvSpPr>
            <a:spLocks noGrp="1"/>
          </p:cNvSpPr>
          <p:nvPr>
            <p:ph type="sub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CONTENTS</a:t>
            </a:r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4143375" y="2465070"/>
            <a:ext cx="7464425" cy="2411730"/>
            <a:chOff x="6525" y="3882"/>
            <a:chExt cx="11755" cy="3798"/>
          </a:xfrm>
        </p:grpSpPr>
        <p:sp>
          <p:nvSpPr>
            <p:cNvPr id="5" name="文本框 4"/>
            <p:cNvSpPr txBox="1"/>
            <p:nvPr>
              <p:custDataLst>
                <p:tags r:id="rId3"/>
              </p:custDataLst>
            </p:nvPr>
          </p:nvSpPr>
          <p:spPr>
            <a:xfrm>
              <a:off x="6525" y="388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01</a:t>
              </a:r>
              <a:endParaRPr lang="en-US" altLang="en-US" sz="580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矩形 5"/>
            <p:cNvSpPr/>
            <p:nvPr>
              <p:custDataLst>
                <p:tags r:id="rId4"/>
              </p:custDataLst>
            </p:nvPr>
          </p:nvSpPr>
          <p:spPr>
            <a:xfrm>
              <a:off x="6640" y="5820"/>
              <a:ext cx="2401" cy="20"/>
            </a:xfrm>
            <a:prstGeom prst="rect">
              <a:avLst/>
            </a:pr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00"/>
            </a:p>
          </p:txBody>
        </p:sp>
        <p:sp>
          <p:nvSpPr>
            <p:cNvPr id="7" name="文本框 6"/>
            <p:cNvSpPr txBox="1"/>
            <p:nvPr>
              <p:custDataLst>
                <p:tags r:id="rId5"/>
              </p:custDataLst>
            </p:nvPr>
          </p:nvSpPr>
          <p:spPr>
            <a:xfrm>
              <a:off x="6640" y="6240"/>
              <a:ext cx="25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治疗饮食的种类及特点</a:t>
              </a:r>
              <a:endParaRPr lang="zh-CN" altLang="en-US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6"/>
              </p:custDataLst>
            </p:nvPr>
          </p:nvSpPr>
          <p:spPr>
            <a:xfrm>
              <a:off x="9565" y="388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02</a:t>
              </a:r>
              <a:endParaRPr lang="en-US" altLang="en-US" sz="580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矩形 8"/>
            <p:cNvSpPr/>
            <p:nvPr>
              <p:custDataLst>
                <p:tags r:id="rId7"/>
              </p:custDataLst>
            </p:nvPr>
          </p:nvSpPr>
          <p:spPr>
            <a:xfrm>
              <a:off x="9680" y="5820"/>
              <a:ext cx="2401" cy="20"/>
            </a:xfrm>
            <a:prstGeom prst="rect">
              <a:avLst/>
            </a:pr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00"/>
            </a:p>
          </p:txBody>
        </p:sp>
        <p:sp>
          <p:nvSpPr>
            <p:cNvPr id="10" name="文本框 9"/>
            <p:cNvSpPr txBox="1"/>
            <p:nvPr>
              <p:custDataLst>
                <p:tags r:id="rId8"/>
              </p:custDataLst>
            </p:nvPr>
          </p:nvSpPr>
          <p:spPr>
            <a:xfrm>
              <a:off x="9680" y="6240"/>
              <a:ext cx="25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鼻饲的定义及鼻饲饮食的种类</a:t>
              </a:r>
              <a:endParaRPr lang="zh-CN" altLang="en-US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9"/>
              </p:custDataLst>
            </p:nvPr>
          </p:nvSpPr>
          <p:spPr>
            <a:xfrm>
              <a:off x="12605" y="388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03</a:t>
              </a:r>
              <a:endParaRPr lang="en-US" altLang="en-US" sz="580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10"/>
              </p:custDataLst>
            </p:nvPr>
          </p:nvSpPr>
          <p:spPr>
            <a:xfrm>
              <a:off x="12720" y="5820"/>
              <a:ext cx="2400" cy="20"/>
            </a:xfrm>
            <a:prstGeom prst="rect">
              <a:avLst/>
            </a:pr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00"/>
            </a:p>
          </p:txBody>
        </p:sp>
        <p:sp>
          <p:nvSpPr>
            <p:cNvPr id="13" name="文本框 12"/>
            <p:cNvSpPr txBox="1"/>
            <p:nvPr>
              <p:custDataLst>
                <p:tags r:id="rId11"/>
              </p:custDataLst>
            </p:nvPr>
          </p:nvSpPr>
          <p:spPr>
            <a:xfrm>
              <a:off x="12720" y="6240"/>
              <a:ext cx="25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管饲饮食照护的协助方法</a:t>
              </a:r>
              <a:endParaRPr lang="zh-CN" altLang="en-US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2"/>
              </p:custDataLst>
            </p:nvPr>
          </p:nvSpPr>
          <p:spPr>
            <a:xfrm>
              <a:off x="15645" y="388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04</a:t>
              </a:r>
              <a:endParaRPr lang="en-US" altLang="en-US" sz="580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矩形 14"/>
            <p:cNvSpPr/>
            <p:nvPr>
              <p:custDataLst>
                <p:tags r:id="rId13"/>
              </p:custDataLst>
            </p:nvPr>
          </p:nvSpPr>
          <p:spPr>
            <a:xfrm>
              <a:off x="15760" y="5820"/>
              <a:ext cx="2400" cy="20"/>
            </a:xfrm>
            <a:prstGeom prst="rect">
              <a:avLst/>
            </a:pr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00"/>
            </a:p>
          </p:txBody>
        </p:sp>
        <p:sp>
          <p:nvSpPr>
            <p:cNvPr id="16" name="文本框 15"/>
            <p:cNvSpPr txBox="1"/>
            <p:nvPr>
              <p:custDataLst>
                <p:tags r:id="rId14"/>
              </p:custDataLst>
            </p:nvPr>
          </p:nvSpPr>
          <p:spPr>
            <a:xfrm>
              <a:off x="15760" y="6240"/>
              <a:ext cx="25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照护过程中对老年人的关心爱护</a:t>
              </a:r>
              <a:endParaRPr lang="zh-CN" altLang="en-US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副标题 2"/>
          <p:cNvSpPr>
            <a:spLocks noGrp="1"/>
          </p:cNvSpPr>
          <p:nvPr>
            <p:ph type="sub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THE END</a:t>
            </a:r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ctr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 sz="6300"/>
              <a:t>谢谢</a:t>
            </a:r>
            <a:endParaRPr lang="zh-CN" altLang="en-US" sz="6300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占位符 2"/>
          <p:cNvSpPr>
            <a:spLocks noGrp="1"/>
          </p:cNvSpPr>
          <p:nvPr>
            <p:ph type="body" idx="13"/>
            <p:custDataLst>
              <p:tags r:id="rId1"/>
            </p:custDataLst>
          </p:nvPr>
        </p:nvSpPr>
        <p:spPr/>
        <p:txBody>
          <a:bodyPr/>
          <a:p>
            <a:r>
              <a:rPr lang="en-US" altLang="en-US"/>
              <a:t>01</a:t>
            </a:r>
            <a:endParaRPr lang="en-US" altLang="en-US"/>
          </a:p>
        </p:txBody>
      </p:sp>
      <p:sp>
        <p:nvSpPr>
          <p:cNvPr id="4" name="标题 3"/>
          <p:cNvSpPr>
            <a:spLocks noGrp="1"/>
          </p:cNvSpPr>
          <p:nvPr>
            <p:ph type="ctr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 sz="3800"/>
              <a:t>治疗饮食的种类及特点</a:t>
            </a:r>
            <a:endParaRPr lang="zh-CN" altLang="en-US" sz="3800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7492996" y="0"/>
            <a:ext cx="4699000" cy="6858000"/>
          </a:xfrm>
          <a:custGeom>
            <a:avLst/>
            <a:gdLst>
              <a:gd name="connisteX0" fmla="*/ 2482998 w 4699001"/>
              <a:gd name="connsiteY0" fmla="*/ 0 h 6858000"/>
              <a:gd name="connisteX1" fmla="*/ 4699001 w 4699001"/>
              <a:gd name="connsiteY1" fmla="*/ 0 h 6858000"/>
              <a:gd name="connisteX2" fmla="*/ 4699001 w 4699001"/>
              <a:gd name="connsiteY2" fmla="*/ 6858000 h 6858000"/>
              <a:gd name="connisteX3" fmla="*/ 0 w 4699001"/>
              <a:gd name="connsiteY3" fmla="*/ 6858000 h 6858000"/>
              <a:gd name="connisteX4" fmla="*/ 2482998 w 4699001"/>
              <a:gd name="connsiteY4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4699001" h="6858000">
                <a:moveTo>
                  <a:pt x="2482998" y="0"/>
                </a:moveTo>
                <a:lnTo>
                  <a:pt x="4699001" y="0"/>
                </a:lnTo>
                <a:lnTo>
                  <a:pt x="4699001" y="6858000"/>
                </a:lnTo>
                <a:lnTo>
                  <a:pt x="0" y="6858000"/>
                </a:lnTo>
                <a:lnTo>
                  <a:pt x="2482998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9924184" y="4114800"/>
            <a:ext cx="2267585" cy="2742565"/>
          </a:xfrm>
          <a:custGeom>
            <a:avLst/>
            <a:gdLst>
              <a:gd name="connisteX0" fmla="*/ 2267785 w 2267812"/>
              <a:gd name="connsiteY0" fmla="*/ 0 h 2743172"/>
              <a:gd name="connisteX1" fmla="*/ 2267812 w 2267812"/>
              <a:gd name="connsiteY1" fmla="*/ 2743172 h 2743172"/>
              <a:gd name="connisteX2" fmla="*/ 502517 w 2267812"/>
              <a:gd name="connsiteY2" fmla="*/ 2743172 h 2743172"/>
              <a:gd name="connisteX3" fmla="*/ 10652 w 2267812"/>
              <a:gd name="connsiteY3" fmla="*/ 924888 h 2743172"/>
              <a:gd name="connisteX4" fmla="*/ 225481 w 2267812"/>
              <a:gd name="connsiteY4" fmla="*/ 551026 h 2743172"/>
              <a:gd name="connisteX5" fmla="*/ 2267785 w 2267812"/>
              <a:gd name="connsiteY5" fmla="*/ 0 h 274317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267813" h="2743173">
                <a:moveTo>
                  <a:pt x="2267785" y="0"/>
                </a:moveTo>
                <a:lnTo>
                  <a:pt x="2267813" y="2743173"/>
                </a:lnTo>
                <a:lnTo>
                  <a:pt x="502518" y="2743173"/>
                </a:lnTo>
                <a:lnTo>
                  <a:pt x="10653" y="924888"/>
                </a:lnTo>
                <a:cubicBezTo>
                  <a:pt x="-33330" y="762317"/>
                  <a:pt x="62874" y="594899"/>
                  <a:pt x="225482" y="551027"/>
                </a:cubicBezTo>
                <a:lnTo>
                  <a:pt x="2267785" y="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>
          <a:xfrm>
            <a:off x="10545958" y="4648197"/>
            <a:ext cx="1645920" cy="2209800"/>
          </a:xfrm>
          <a:custGeom>
            <a:avLst/>
            <a:gdLst>
              <a:gd name="connisteX0" fmla="*/ 1646038 w 1646038"/>
              <a:gd name="connsiteY0" fmla="*/ 2209803 h 2209793"/>
              <a:gd name="connisteX1" fmla="*/ 401430 w 1646038"/>
              <a:gd name="connsiteY1" fmla="*/ 2209803 h 2209793"/>
              <a:gd name="connisteX2" fmla="*/ 10469 w 1646038"/>
              <a:gd name="connsiteY2" fmla="*/ 751234 h 2209793"/>
              <a:gd name="connisteX3" fmla="*/ 226487 w 1646038"/>
              <a:gd name="connsiteY3" fmla="*/ 377775 h 2209793"/>
              <a:gd name="connisteX4" fmla="*/ 1646038 w 1646038"/>
              <a:gd name="connsiteY4" fmla="*/ 0 h 2209793"/>
              <a:gd name="connisteX5" fmla="*/ 1646038 w 1646038"/>
              <a:gd name="connsiteY5" fmla="*/ 1575310 h 2209793"/>
              <a:gd name="connisteX6" fmla="*/ 1646038 w 1646038"/>
              <a:gd name="connsiteY6" fmla="*/ 2209803 h 220979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646039" h="2209794">
                <a:moveTo>
                  <a:pt x="1646039" y="2209803"/>
                </a:moveTo>
                <a:lnTo>
                  <a:pt x="401431" y="2209803"/>
                </a:lnTo>
                <a:lnTo>
                  <a:pt x="10470" y="751234"/>
                </a:lnTo>
                <a:cubicBezTo>
                  <a:pt x="-33165" y="588435"/>
                  <a:pt x="63606" y="421118"/>
                  <a:pt x="226488" y="377775"/>
                </a:cubicBezTo>
                <a:lnTo>
                  <a:pt x="1646039" y="0"/>
                </a:lnTo>
                <a:lnTo>
                  <a:pt x="1646039" y="1575310"/>
                </a:lnTo>
                <a:lnTo>
                  <a:pt x="1646039" y="2209803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>
            <p:custDataLst>
              <p:tags r:id="rId4"/>
            </p:custDataLst>
          </p:nvPr>
        </p:nvSpPr>
        <p:spPr>
          <a:xfrm>
            <a:off x="11166845" y="5168902"/>
            <a:ext cx="1024890" cy="1689100"/>
          </a:xfrm>
          <a:custGeom>
            <a:avLst/>
            <a:gdLst>
              <a:gd name="connisteX0" fmla="*/ 301267 w 1025152"/>
              <a:gd name="connsiteY0" fmla="*/ 1689097 h 1689097"/>
              <a:gd name="connisteX1" fmla="*/ 1025152 w 1025152"/>
              <a:gd name="connsiteY1" fmla="*/ 1689097 h 1689097"/>
              <a:gd name="connisteX2" fmla="*/ 1025152 w 1025152"/>
              <a:gd name="connsiteY2" fmla="*/ 0 h 1689097"/>
              <a:gd name="connisteX3" fmla="*/ 225463 w 1025152"/>
              <a:gd name="connsiteY3" fmla="*/ 215780 h 1689097"/>
              <a:gd name="connisteX4" fmla="*/ 10195 w 1025152"/>
              <a:gd name="connsiteY4" fmla="*/ 587950 h 1689097"/>
              <a:gd name="connisteX5" fmla="*/ 301267 w 1025152"/>
              <a:gd name="connsiteY5" fmla="*/ 1689097 h 16890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025152" h="1689098">
                <a:moveTo>
                  <a:pt x="301267" y="1689098"/>
                </a:moveTo>
                <a:lnTo>
                  <a:pt x="1025152" y="1689098"/>
                </a:lnTo>
                <a:lnTo>
                  <a:pt x="1025152" y="0"/>
                </a:lnTo>
                <a:lnTo>
                  <a:pt x="225464" y="215780"/>
                </a:lnTo>
                <a:cubicBezTo>
                  <a:pt x="63533" y="259479"/>
                  <a:pt x="-32672" y="425790"/>
                  <a:pt x="10196" y="587950"/>
                </a:cubicBezTo>
                <a:lnTo>
                  <a:pt x="301267" y="1689098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09603" y="609603"/>
            <a:ext cx="6464296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高热量饮食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609600" y="2946400"/>
            <a:ext cx="6400800" cy="3302000"/>
            <a:chOff x="960" y="4640"/>
            <a:chExt cx="10080" cy="5200"/>
          </a:xfrm>
        </p:grpSpPr>
        <p:sp>
          <p:nvSpPr>
            <p:cNvPr id="7" name="任意多边形 6"/>
            <p:cNvSpPr/>
            <p:nvPr>
              <p:custDataLst>
                <p:tags r:id="rId6"/>
              </p:custDataLst>
            </p:nvPr>
          </p:nvSpPr>
          <p:spPr>
            <a:xfrm>
              <a:off x="960" y="4640"/>
              <a:ext cx="80" cy="2241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200" y="464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高热量饮食的定义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1200" y="544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高热量饮食是为需要额外能量的个体设计，以增加体重和提供充足营养。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任意多边形 9"/>
            <p:cNvSpPr/>
            <p:nvPr>
              <p:custDataLst>
                <p:tags r:id="rId9"/>
              </p:custDataLst>
            </p:nvPr>
          </p:nvSpPr>
          <p:spPr>
            <a:xfrm>
              <a:off x="960" y="760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1200" y="760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食物选择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1"/>
              </p:custDataLst>
            </p:nvPr>
          </p:nvSpPr>
          <p:spPr>
            <a:xfrm>
              <a:off x="1200" y="840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高热量饮食包括高脂肪、高蛋白食物，如坚果、奶制品和全脂肉类。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任意多边形 12"/>
            <p:cNvSpPr/>
            <p:nvPr>
              <p:custDataLst>
                <p:tags r:id="rId12"/>
              </p:custDataLst>
            </p:nvPr>
          </p:nvSpPr>
          <p:spPr>
            <a:xfrm>
              <a:off x="6300" y="4640"/>
              <a:ext cx="80" cy="2241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13"/>
              </p:custDataLst>
            </p:nvPr>
          </p:nvSpPr>
          <p:spPr>
            <a:xfrm>
              <a:off x="6540" y="464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适用人群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4"/>
              </p:custDataLst>
            </p:nvPr>
          </p:nvSpPr>
          <p:spPr>
            <a:xfrm>
              <a:off x="6540" y="544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适用于体重过轻、营养不良或经历重大手术后需要快速恢复的患者。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任意多边形 15"/>
            <p:cNvSpPr/>
            <p:nvPr>
              <p:custDataLst>
                <p:tags r:id="rId15"/>
              </p:custDataLst>
            </p:nvPr>
          </p:nvSpPr>
          <p:spPr>
            <a:xfrm>
              <a:off x="6300" y="760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>
              <p:custDataLst>
                <p:tags r:id="rId16"/>
              </p:custDataLst>
            </p:nvPr>
          </p:nvSpPr>
          <p:spPr>
            <a:xfrm>
              <a:off x="6540" y="760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饮食管理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7"/>
              </p:custDataLst>
            </p:nvPr>
          </p:nvSpPr>
          <p:spPr>
            <a:xfrm>
              <a:off x="6540" y="840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需定期监测体重和营养状况，调整食物摄入量，确保安全有效地增加热量摄入。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9" name="图片 18" descr="C:/Users/mingsheng111035/AppData/Roaming/Kingsoft/office6/wppai/generateppt/792b5d3e9534ad7d9e5b841d4b0e66a1.jpg792b5d3e9534ad7d9e5b841d4b0e66a1"/>
          <p:cNvPicPr preferRelativeResize="0">
            <a:picLocks noChangeAspect="1"/>
          </p:cNvPicPr>
          <p:nvPr>
            <p:custDataLst>
              <p:tags r:id="rId18"/>
            </p:custDataLst>
          </p:nvPr>
        </p:nvPicPr>
        <p:blipFill>
          <a:blip r:embed="rId19"/>
          <a:srcRect l="13542" r="14836"/>
          <a:stretch>
            <a:fillRect/>
          </a:stretch>
        </p:blipFill>
        <p:spPr>
          <a:xfrm>
            <a:off x="7543800" y="609603"/>
            <a:ext cx="4038600" cy="5638800"/>
          </a:xfrm>
          <a:custGeom>
            <a:avLst/>
            <a:gdLst>
              <a:gd name="connisteX0" fmla="*/ 0 w 4038603"/>
              <a:gd name="connsiteY0" fmla="*/ 203197 h 5638803"/>
              <a:gd name="connisteX1" fmla="*/ 203197 w 4038603"/>
              <a:gd name="connsiteY1" fmla="*/ 0 h 5638803"/>
              <a:gd name="connisteX2" fmla="*/ 3835395 w 4038603"/>
              <a:gd name="connsiteY2" fmla="*/ 0 h 5638803"/>
              <a:gd name="connisteX3" fmla="*/ 4038603 w 4038603"/>
              <a:gd name="connsiteY3" fmla="*/ 203197 h 5638803"/>
              <a:gd name="connisteX4" fmla="*/ 4038603 w 4038603"/>
              <a:gd name="connsiteY4" fmla="*/ 5435595 h 5638803"/>
              <a:gd name="connisteX5" fmla="*/ 3835395 w 4038603"/>
              <a:gd name="connsiteY5" fmla="*/ 5638803 h 5638803"/>
              <a:gd name="connisteX6" fmla="*/ 203197 w 4038603"/>
              <a:gd name="connsiteY6" fmla="*/ 5638803 h 5638803"/>
              <a:gd name="connisteX7" fmla="*/ 0 w 4038603"/>
              <a:gd name="connsiteY7" fmla="*/ 5435595 h 5638803"/>
              <a:gd name="connisteX8" fmla="*/ 0 w 4038603"/>
              <a:gd name="connsiteY8" fmla="*/ 203197 h 563880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4038603" h="5638803">
                <a:moveTo>
                  <a:pt x="0" y="203198"/>
                </a:moveTo>
                <a:cubicBezTo>
                  <a:pt x="0" y="90974"/>
                  <a:pt x="90974" y="0"/>
                  <a:pt x="203198" y="0"/>
                </a:cubicBezTo>
                <a:lnTo>
                  <a:pt x="3835396" y="0"/>
                </a:lnTo>
                <a:cubicBezTo>
                  <a:pt x="3947629" y="0"/>
                  <a:pt x="4038603" y="90974"/>
                  <a:pt x="4038603" y="203198"/>
                </a:cubicBezTo>
                <a:lnTo>
                  <a:pt x="4038603" y="5435596"/>
                </a:lnTo>
                <a:cubicBezTo>
                  <a:pt x="4038603" y="5547829"/>
                  <a:pt x="3947629" y="5638803"/>
                  <a:pt x="3835396" y="5638803"/>
                </a:cubicBezTo>
                <a:lnTo>
                  <a:pt x="203198" y="5638803"/>
                </a:lnTo>
                <a:cubicBezTo>
                  <a:pt x="90974" y="5638803"/>
                  <a:pt x="0" y="5547829"/>
                  <a:pt x="0" y="5435596"/>
                </a:cubicBezTo>
                <a:lnTo>
                  <a:pt x="0" y="203198"/>
                </a:lnTo>
                <a:close/>
              </a:path>
            </a:pathLst>
          </a:custGeom>
          <a:blipFill rotWithShape="1">
            <a:blip r:embed="rId20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2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2d92f96d3fc221cc\datas\氛围图-6002&amp;102243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10362565" y="0"/>
            <a:ext cx="18288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高蛋白饮食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4" name="矩形 3"/>
          <p:cNvSpPr/>
          <p:nvPr>
            <p:custDataLst>
              <p:tags r:id="rId5"/>
            </p:custDataLst>
          </p:nvPr>
        </p:nvSpPr>
        <p:spPr>
          <a:xfrm>
            <a:off x="0" y="0"/>
            <a:ext cx="508000" cy="5080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609600" y="1828800"/>
            <a:ext cx="9144002" cy="4419600"/>
            <a:chOff x="960" y="2880"/>
            <a:chExt cx="14400" cy="6960"/>
          </a:xfrm>
        </p:grpSpPr>
        <p:sp>
          <p:nvSpPr>
            <p:cNvPr id="5" name="任意多边形 4"/>
            <p:cNvSpPr/>
            <p:nvPr>
              <p:custDataLst>
                <p:tags r:id="rId6"/>
              </p:custDataLst>
            </p:nvPr>
          </p:nvSpPr>
          <p:spPr>
            <a:xfrm>
              <a:off x="960" y="2880"/>
              <a:ext cx="5600" cy="3240"/>
            </a:xfrm>
            <a:custGeom>
              <a:avLst/>
              <a:gdLst>
                <a:gd name="connisteX0" fmla="*/ 0 w 3556001"/>
                <a:gd name="connsiteY0" fmla="*/ 203197 h 2057400"/>
                <a:gd name="connisteX1" fmla="*/ 203197 w 3556001"/>
                <a:gd name="connsiteY1" fmla="*/ 0 h 2057400"/>
                <a:gd name="connisteX2" fmla="*/ 3556001 w 3556001"/>
                <a:gd name="connsiteY2" fmla="*/ 0 h 2057400"/>
                <a:gd name="connisteX3" fmla="*/ 3556001 w 3556001"/>
                <a:gd name="connsiteY3" fmla="*/ 2057400 h 2057400"/>
                <a:gd name="connisteX4" fmla="*/ 203197 w 3556001"/>
                <a:gd name="connsiteY4" fmla="*/ 2057400 h 2057400"/>
                <a:gd name="connisteX5" fmla="*/ 0 w 3556001"/>
                <a:gd name="connsiteY5" fmla="*/ 1854202 h 2057400"/>
                <a:gd name="connisteX6" fmla="*/ 0 w 3556001"/>
                <a:gd name="connsiteY6" fmla="*/ 203197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556001" h="2057400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3556001" y="0"/>
                  </a:lnTo>
                  <a:lnTo>
                    <a:pt x="3556001" y="2057400"/>
                  </a:lnTo>
                  <a:lnTo>
                    <a:pt x="203198" y="2057400"/>
                  </a:lnTo>
                  <a:cubicBezTo>
                    <a:pt x="90974" y="2057400"/>
                    <a:pt x="0" y="1966426"/>
                    <a:pt x="0" y="1854202"/>
                  </a:cubicBezTo>
                  <a:lnTo>
                    <a:pt x="0" y="203198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>
              <p:custDataLst>
                <p:tags r:id="rId7"/>
              </p:custDataLst>
            </p:nvPr>
          </p:nvSpPr>
          <p:spPr>
            <a:xfrm>
              <a:off x="1440" y="3340"/>
              <a:ext cx="47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高蛋白饮食的定义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8"/>
              </p:custDataLst>
            </p:nvPr>
          </p:nvSpPr>
          <p:spPr>
            <a:xfrm>
              <a:off x="1440" y="4220"/>
              <a:ext cx="47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高蛋白饮食强调摄入丰富的蛋白质，以促进肌肉生长和修复，适用于运动员和康复期患者。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8" name="图片 7" descr="C:/Users/mingsheng111035/AppData/Roaming/Kingsoft/office6/wppai/generateppt/7f21bb46-e9f0-4f99-bdfe-19d7209b3f72.jpg7f21bb46-e9f0-4f99-bdfe-19d7209b3f72"/>
            <p:cNvPicPr preferRelativeResize="0"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rcRect l="918" r="798"/>
            <a:stretch>
              <a:fillRect/>
            </a:stretch>
          </p:blipFill>
          <p:spPr>
            <a:xfrm>
              <a:off x="6560" y="2880"/>
              <a:ext cx="8799" cy="3240"/>
            </a:xfrm>
            <a:custGeom>
              <a:avLst/>
              <a:gdLst>
                <a:gd name="connisteX0" fmla="*/ 0 w 5587998"/>
                <a:gd name="connsiteY0" fmla="*/ 0 h 2057400"/>
                <a:gd name="connisteX1" fmla="*/ 5384801 w 5587998"/>
                <a:gd name="connsiteY1" fmla="*/ 0 h 2057400"/>
                <a:gd name="connisteX2" fmla="*/ 5587998 w 5587998"/>
                <a:gd name="connsiteY2" fmla="*/ 203197 h 2057400"/>
                <a:gd name="connisteX3" fmla="*/ 5587998 w 5587998"/>
                <a:gd name="connsiteY3" fmla="*/ 1854202 h 2057400"/>
                <a:gd name="connisteX4" fmla="*/ 5384801 w 5587998"/>
                <a:gd name="connsiteY4" fmla="*/ 2057400 h 2057400"/>
                <a:gd name="connisteX5" fmla="*/ 0 w 5587998"/>
                <a:gd name="connsiteY5" fmla="*/ 2057400 h 2057400"/>
                <a:gd name="connisteX6" fmla="*/ 0 w 5587998"/>
                <a:gd name="connsiteY6" fmla="*/ 0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5587999" h="2057400">
                  <a:moveTo>
                    <a:pt x="0" y="0"/>
                  </a:moveTo>
                  <a:lnTo>
                    <a:pt x="5384801" y="0"/>
                  </a:lnTo>
                  <a:cubicBezTo>
                    <a:pt x="5497025" y="0"/>
                    <a:pt x="5587999" y="90974"/>
                    <a:pt x="5587999" y="203198"/>
                  </a:cubicBezTo>
                  <a:lnTo>
                    <a:pt x="5587999" y="1854202"/>
                  </a:lnTo>
                  <a:cubicBezTo>
                    <a:pt x="5587999" y="1966426"/>
                    <a:pt x="5497025" y="2057400"/>
                    <a:pt x="5384801" y="2057400"/>
                  </a:cubicBez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1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pic>
          <p:nvPicPr>
            <p:cNvPr id="11" name="图片 10" descr="C:/Users/mingsheng111035/AppData/Roaming/Kingsoft/office6/wppai/generateppt/8f4a9484-db71-40a3-b4ab-9aaa81b1bd7b.jpg8f4a9484-db71-40a3-b4ab-9aaa81b1bd7b"/>
            <p:cNvPicPr preferRelativeResize="0"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/>
            <a:srcRect r="1716"/>
            <a:stretch>
              <a:fillRect/>
            </a:stretch>
          </p:blipFill>
          <p:spPr>
            <a:xfrm>
              <a:off x="960" y="6600"/>
              <a:ext cx="8799" cy="3240"/>
            </a:xfrm>
            <a:custGeom>
              <a:avLst/>
              <a:gdLst>
                <a:gd name="connisteX0" fmla="*/ 0 w 5587998"/>
                <a:gd name="connsiteY0" fmla="*/ 203197 h 2057400"/>
                <a:gd name="connisteX1" fmla="*/ 203197 w 5587998"/>
                <a:gd name="connsiteY1" fmla="*/ 0 h 2057400"/>
                <a:gd name="connisteX2" fmla="*/ 5587998 w 5587998"/>
                <a:gd name="connsiteY2" fmla="*/ 0 h 2057400"/>
                <a:gd name="connisteX3" fmla="*/ 5587998 w 5587998"/>
                <a:gd name="connsiteY3" fmla="*/ 2057400 h 2057400"/>
                <a:gd name="connisteX4" fmla="*/ 203197 w 5587998"/>
                <a:gd name="connsiteY4" fmla="*/ 2057400 h 2057400"/>
                <a:gd name="connisteX5" fmla="*/ 0 w 5587998"/>
                <a:gd name="connsiteY5" fmla="*/ 1854202 h 2057400"/>
                <a:gd name="connisteX6" fmla="*/ 0 w 5587998"/>
                <a:gd name="connsiteY6" fmla="*/ 203197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5587999" h="2057400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5587999" y="0"/>
                  </a:lnTo>
                  <a:lnTo>
                    <a:pt x="5587999" y="2057400"/>
                  </a:lnTo>
                  <a:lnTo>
                    <a:pt x="203198" y="2057400"/>
                  </a:lnTo>
                  <a:cubicBezTo>
                    <a:pt x="90974" y="2057400"/>
                    <a:pt x="0" y="1966426"/>
                    <a:pt x="0" y="1854202"/>
                  </a:cubicBezTo>
                  <a:lnTo>
                    <a:pt x="0" y="203198"/>
                  </a:lnTo>
                  <a:close/>
                </a:path>
              </a:pathLst>
            </a:custGeom>
            <a:blipFill rotWithShape="1">
              <a:blip r:embed="rId11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4" name="任意多边形 13"/>
            <p:cNvSpPr/>
            <p:nvPr>
              <p:custDataLst>
                <p:tags r:id="rId14"/>
              </p:custDataLst>
            </p:nvPr>
          </p:nvSpPr>
          <p:spPr>
            <a:xfrm>
              <a:off x="9760" y="6600"/>
              <a:ext cx="5600" cy="3240"/>
            </a:xfrm>
            <a:custGeom>
              <a:avLst/>
              <a:gdLst>
                <a:gd name="connisteX0" fmla="*/ 0 w 3556001"/>
                <a:gd name="connsiteY0" fmla="*/ 0 h 2057400"/>
                <a:gd name="connisteX1" fmla="*/ 3352803 w 3556001"/>
                <a:gd name="connsiteY1" fmla="*/ 0 h 2057400"/>
                <a:gd name="connisteX2" fmla="*/ 3556001 w 3556001"/>
                <a:gd name="connsiteY2" fmla="*/ 203197 h 2057400"/>
                <a:gd name="connisteX3" fmla="*/ 3556001 w 3556001"/>
                <a:gd name="connsiteY3" fmla="*/ 1854202 h 2057400"/>
                <a:gd name="connisteX4" fmla="*/ 3352803 w 3556001"/>
                <a:gd name="connsiteY4" fmla="*/ 2057400 h 2057400"/>
                <a:gd name="connisteX5" fmla="*/ 0 w 3556001"/>
                <a:gd name="connsiteY5" fmla="*/ 2057400 h 2057400"/>
                <a:gd name="connisteX6" fmla="*/ 0 w 3556001"/>
                <a:gd name="connsiteY6" fmla="*/ 0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556001" h="2057400">
                  <a:moveTo>
                    <a:pt x="0" y="0"/>
                  </a:moveTo>
                  <a:lnTo>
                    <a:pt x="3352803" y="0"/>
                  </a:lnTo>
                  <a:cubicBezTo>
                    <a:pt x="3465027" y="0"/>
                    <a:pt x="3556001" y="90974"/>
                    <a:pt x="3556001" y="203198"/>
                  </a:cubicBezTo>
                  <a:lnTo>
                    <a:pt x="3556001" y="1854202"/>
                  </a:lnTo>
                  <a:cubicBezTo>
                    <a:pt x="3556001" y="1966426"/>
                    <a:pt x="3465027" y="2057400"/>
                    <a:pt x="3352803" y="2057400"/>
                  </a:cubicBez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>
              <p:custDataLst>
                <p:tags r:id="rId15"/>
              </p:custDataLst>
            </p:nvPr>
          </p:nvSpPr>
          <p:spPr>
            <a:xfrm>
              <a:off x="10240" y="7060"/>
              <a:ext cx="47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高蛋白饮食的实施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6"/>
              </p:custDataLst>
            </p:nvPr>
          </p:nvSpPr>
          <p:spPr>
            <a:xfrm>
              <a:off x="10240" y="7940"/>
              <a:ext cx="47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实施高蛋白饮食时，需注意食物来源的多样性，如瘦肉、鱼类、蛋类和豆制品，确保营养均衡。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8864596" y="0"/>
            <a:ext cx="3327400" cy="6858000"/>
          </a:xfrm>
          <a:custGeom>
            <a:avLst/>
            <a:gdLst>
              <a:gd name="connisteX0" fmla="*/ 1758226 w 3327401"/>
              <a:gd name="connsiteY0" fmla="*/ 0 h 6858000"/>
              <a:gd name="connisteX1" fmla="*/ 3327401 w 3327401"/>
              <a:gd name="connsiteY1" fmla="*/ 0 h 6858000"/>
              <a:gd name="connisteX2" fmla="*/ 3327401 w 3327401"/>
              <a:gd name="connsiteY2" fmla="*/ 6858000 h 6858000"/>
              <a:gd name="connisteX3" fmla="*/ 0 w 3327401"/>
              <a:gd name="connsiteY3" fmla="*/ 6858000 h 6858000"/>
              <a:gd name="connisteX4" fmla="*/ 1758226 w 3327401"/>
              <a:gd name="connsiteY4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3327401" h="6858000">
                <a:moveTo>
                  <a:pt x="1758227" y="0"/>
                </a:moveTo>
                <a:lnTo>
                  <a:pt x="3327401" y="0"/>
                </a:lnTo>
                <a:lnTo>
                  <a:pt x="3327401" y="6858000"/>
                </a:lnTo>
                <a:lnTo>
                  <a:pt x="0" y="6858000"/>
                </a:lnTo>
                <a:lnTo>
                  <a:pt x="1758227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9924184" y="4114800"/>
            <a:ext cx="2267585" cy="2742565"/>
          </a:xfrm>
          <a:custGeom>
            <a:avLst/>
            <a:gdLst>
              <a:gd name="connisteX0" fmla="*/ 2267785 w 2267812"/>
              <a:gd name="connsiteY0" fmla="*/ 0 h 2743172"/>
              <a:gd name="connisteX1" fmla="*/ 2267812 w 2267812"/>
              <a:gd name="connsiteY1" fmla="*/ 2743172 h 2743172"/>
              <a:gd name="connisteX2" fmla="*/ 502517 w 2267812"/>
              <a:gd name="connsiteY2" fmla="*/ 2743172 h 2743172"/>
              <a:gd name="connisteX3" fmla="*/ 10652 w 2267812"/>
              <a:gd name="connsiteY3" fmla="*/ 924888 h 2743172"/>
              <a:gd name="connisteX4" fmla="*/ 225481 w 2267812"/>
              <a:gd name="connsiteY4" fmla="*/ 551026 h 2743172"/>
              <a:gd name="connisteX5" fmla="*/ 2267785 w 2267812"/>
              <a:gd name="connsiteY5" fmla="*/ 0 h 274317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267813" h="2743173">
                <a:moveTo>
                  <a:pt x="2267785" y="0"/>
                </a:moveTo>
                <a:lnTo>
                  <a:pt x="2267813" y="2743173"/>
                </a:lnTo>
                <a:lnTo>
                  <a:pt x="502518" y="2743173"/>
                </a:lnTo>
                <a:lnTo>
                  <a:pt x="10653" y="924888"/>
                </a:lnTo>
                <a:cubicBezTo>
                  <a:pt x="-33330" y="762317"/>
                  <a:pt x="62874" y="594899"/>
                  <a:pt x="225482" y="551027"/>
                </a:cubicBezTo>
                <a:lnTo>
                  <a:pt x="2267785" y="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>
          <a:xfrm>
            <a:off x="10545958" y="4648188"/>
            <a:ext cx="1645920" cy="2209800"/>
          </a:xfrm>
          <a:custGeom>
            <a:avLst/>
            <a:gdLst>
              <a:gd name="connisteX0" fmla="*/ 1646038 w 1646038"/>
              <a:gd name="connsiteY0" fmla="*/ 0 h 2209803"/>
              <a:gd name="connisteX1" fmla="*/ 1646038 w 1646038"/>
              <a:gd name="connsiteY1" fmla="*/ 1591056 h 2209803"/>
              <a:gd name="connisteX2" fmla="*/ 1646038 w 1646038"/>
              <a:gd name="connsiteY2" fmla="*/ 2209803 h 2209803"/>
              <a:gd name="connisteX3" fmla="*/ 401430 w 1646038"/>
              <a:gd name="connsiteY3" fmla="*/ 2209803 h 2209803"/>
              <a:gd name="connisteX4" fmla="*/ 10469 w 1646038"/>
              <a:gd name="connsiteY4" fmla="*/ 751234 h 2209803"/>
              <a:gd name="connisteX5" fmla="*/ 226487 w 1646038"/>
              <a:gd name="connsiteY5" fmla="*/ 377766 h 2209803"/>
              <a:gd name="connisteX6" fmla="*/ 1646038 w 1646038"/>
              <a:gd name="connsiteY6" fmla="*/ 0 h 220980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646039" h="2209803">
                <a:moveTo>
                  <a:pt x="1646039" y="0"/>
                </a:moveTo>
                <a:lnTo>
                  <a:pt x="1646039" y="1591056"/>
                </a:lnTo>
                <a:lnTo>
                  <a:pt x="1646039" y="2209803"/>
                </a:lnTo>
                <a:lnTo>
                  <a:pt x="401431" y="2209803"/>
                </a:lnTo>
                <a:lnTo>
                  <a:pt x="10470" y="751234"/>
                </a:lnTo>
                <a:cubicBezTo>
                  <a:pt x="-33174" y="588426"/>
                  <a:pt x="63606" y="421109"/>
                  <a:pt x="226488" y="377766"/>
                </a:cubicBezTo>
                <a:lnTo>
                  <a:pt x="1646039" y="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>
            <p:custDataLst>
              <p:tags r:id="rId4"/>
            </p:custDataLst>
          </p:nvPr>
        </p:nvSpPr>
        <p:spPr>
          <a:xfrm>
            <a:off x="11166845" y="5168911"/>
            <a:ext cx="1024890" cy="1689100"/>
          </a:xfrm>
          <a:custGeom>
            <a:avLst/>
            <a:gdLst>
              <a:gd name="connisteX0" fmla="*/ 1025152 w 1025152"/>
              <a:gd name="connsiteY0" fmla="*/ 0 h 1689088"/>
              <a:gd name="connisteX1" fmla="*/ 1025152 w 1025152"/>
              <a:gd name="connsiteY1" fmla="*/ 1689088 h 1689088"/>
              <a:gd name="connisteX2" fmla="*/ 301258 w 1025152"/>
              <a:gd name="connsiteY2" fmla="*/ 1689088 h 1689088"/>
              <a:gd name="connisteX3" fmla="*/ 10195 w 1025152"/>
              <a:gd name="connsiteY3" fmla="*/ 587950 h 1689088"/>
              <a:gd name="connisteX4" fmla="*/ 225463 w 1025152"/>
              <a:gd name="connsiteY4" fmla="*/ 215780 h 1689088"/>
              <a:gd name="connisteX5" fmla="*/ 1025152 w 1025152"/>
              <a:gd name="connsiteY5" fmla="*/ 0 h 168908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025152" h="1689089">
                <a:moveTo>
                  <a:pt x="1025152" y="0"/>
                </a:moveTo>
                <a:lnTo>
                  <a:pt x="1025152" y="1689089"/>
                </a:lnTo>
                <a:lnTo>
                  <a:pt x="301258" y="1689089"/>
                </a:lnTo>
                <a:lnTo>
                  <a:pt x="10196" y="587950"/>
                </a:lnTo>
                <a:cubicBezTo>
                  <a:pt x="-32672" y="425790"/>
                  <a:pt x="63533" y="259479"/>
                  <a:pt x="225464" y="215780"/>
                </a:cubicBezTo>
                <a:lnTo>
                  <a:pt x="1025152" y="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低蛋白饮食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609600" y="1828800"/>
            <a:ext cx="9220200" cy="1422400"/>
            <a:chOff x="960" y="2880"/>
            <a:chExt cx="14520" cy="2240"/>
          </a:xfrm>
        </p:grpSpPr>
        <p:sp>
          <p:nvSpPr>
            <p:cNvPr id="7" name="任意多边形 6"/>
            <p:cNvSpPr/>
            <p:nvPr>
              <p:custDataLst>
                <p:tags r:id="rId6"/>
              </p:custDataLst>
            </p:nvPr>
          </p:nvSpPr>
          <p:spPr>
            <a:xfrm>
              <a:off x="960" y="288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200" y="2880"/>
              <a:ext cx="4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定义与目的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1200" y="3680"/>
              <a:ext cx="41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低蛋白饮食旨在减少肾脏负担，适用于肾功能不全患者，延缓病情进展。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任意多边形 9"/>
            <p:cNvSpPr/>
            <p:nvPr>
              <p:custDataLst>
                <p:tags r:id="rId9"/>
              </p:custDataLst>
            </p:nvPr>
          </p:nvSpPr>
          <p:spPr>
            <a:xfrm>
              <a:off x="6000" y="288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6240" y="2880"/>
              <a:ext cx="4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适用人群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1"/>
              </p:custDataLst>
            </p:nvPr>
          </p:nvSpPr>
          <p:spPr>
            <a:xfrm>
              <a:off x="6240" y="3680"/>
              <a:ext cx="41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慢性肾病患者是低蛋白饮食的主要适用人群，需在医生指导下进行。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任意多边形 12"/>
            <p:cNvSpPr/>
            <p:nvPr>
              <p:custDataLst>
                <p:tags r:id="rId12"/>
              </p:custDataLst>
            </p:nvPr>
          </p:nvSpPr>
          <p:spPr>
            <a:xfrm>
              <a:off x="11040" y="288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13"/>
              </p:custDataLst>
            </p:nvPr>
          </p:nvSpPr>
          <p:spPr>
            <a:xfrm>
              <a:off x="11280" y="2880"/>
              <a:ext cx="4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食物选择与限制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4"/>
              </p:custDataLst>
            </p:nvPr>
          </p:nvSpPr>
          <p:spPr>
            <a:xfrm>
              <a:off x="11280" y="3680"/>
              <a:ext cx="41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低蛋白饮食强调限制高蛋白食物，如肉类、奶制品，增加蔬菜和水果摄入。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6" name="图片 15" descr="C:/Users/mingsheng111035/AppData/Roaming/Kingsoft/office6/wppai/generateppt/d7758d51-df97-4354-ac7b-0869b13e6734.jpgd7758d51-df97-4354-ac7b-0869b13e6734"/>
          <p:cNvPicPr preferRelativeResize="0"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l="1278" r="1278"/>
          <a:stretch>
            <a:fillRect/>
          </a:stretch>
        </p:blipFill>
        <p:spPr>
          <a:xfrm>
            <a:off x="609603" y="3708404"/>
            <a:ext cx="10972800" cy="2540000"/>
          </a:xfrm>
          <a:custGeom>
            <a:avLst/>
            <a:gdLst>
              <a:gd name="connisteX0" fmla="*/ 0 w 10972800"/>
              <a:gd name="connsiteY0" fmla="*/ 203197 h 2540002"/>
              <a:gd name="connisteX1" fmla="*/ 203197 w 10972800"/>
              <a:gd name="connsiteY1" fmla="*/ 0 h 2540002"/>
              <a:gd name="connisteX2" fmla="*/ 10769602 w 10972800"/>
              <a:gd name="connsiteY2" fmla="*/ 0 h 2540002"/>
              <a:gd name="connisteX3" fmla="*/ 10972800 w 10972800"/>
              <a:gd name="connsiteY3" fmla="*/ 203197 h 2540002"/>
              <a:gd name="connisteX4" fmla="*/ 10972800 w 10972800"/>
              <a:gd name="connsiteY4" fmla="*/ 2336804 h 2540002"/>
              <a:gd name="connisteX5" fmla="*/ 10769602 w 10972800"/>
              <a:gd name="connsiteY5" fmla="*/ 2540002 h 2540002"/>
              <a:gd name="connisteX6" fmla="*/ 203197 w 10972800"/>
              <a:gd name="connsiteY6" fmla="*/ 2540002 h 2540002"/>
              <a:gd name="connisteX7" fmla="*/ 0 w 10972800"/>
              <a:gd name="connsiteY7" fmla="*/ 2336804 h 2540002"/>
              <a:gd name="connisteX8" fmla="*/ 0 w 10972800"/>
              <a:gd name="connsiteY8" fmla="*/ 203197 h 25400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540002">
                <a:moveTo>
                  <a:pt x="0" y="203198"/>
                </a:moveTo>
                <a:cubicBezTo>
                  <a:pt x="0" y="90974"/>
                  <a:pt x="90974" y="0"/>
                  <a:pt x="203198" y="0"/>
                </a:cubicBezTo>
                <a:lnTo>
                  <a:pt x="10769602" y="0"/>
                </a:lnTo>
                <a:cubicBezTo>
                  <a:pt x="10881826" y="0"/>
                  <a:pt x="10972800" y="90974"/>
                  <a:pt x="10972800" y="203198"/>
                </a:cubicBezTo>
                <a:lnTo>
                  <a:pt x="10972800" y="2336804"/>
                </a:lnTo>
                <a:cubicBezTo>
                  <a:pt x="10972800" y="2449028"/>
                  <a:pt x="10881826" y="2540002"/>
                  <a:pt x="10769602" y="2540002"/>
                </a:cubicBezTo>
                <a:lnTo>
                  <a:pt x="203198" y="2540002"/>
                </a:lnTo>
                <a:cubicBezTo>
                  <a:pt x="90974" y="2540002"/>
                  <a:pt x="0" y="2449028"/>
                  <a:pt x="0" y="2336804"/>
                </a:cubicBezTo>
                <a:lnTo>
                  <a:pt x="0" y="203198"/>
                </a:lnTo>
                <a:close/>
              </a:path>
            </a:pathLst>
          </a:custGeom>
          <a:blipFill rotWithShape="1">
            <a:blip r:embed="rId17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高纤维素饮食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11684002" y="0"/>
            <a:ext cx="508000" cy="5080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 descr="C:/Users/mingsheng111035/AppData/Roaming/Kingsoft/office6/wppai/generateppt/f0527567-27d0-4e89-91ee-574607b1085f.jpgf0527567-27d0-4e89-91ee-574607b1085f"/>
          <p:cNvPicPr preferRelativeResize="0"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r="1235"/>
          <a:stretch>
            <a:fillRect/>
          </a:stretch>
        </p:blipFill>
        <p:spPr>
          <a:xfrm>
            <a:off x="609603" y="1828800"/>
            <a:ext cx="10972800" cy="2844165"/>
          </a:xfrm>
          <a:custGeom>
            <a:avLst/>
            <a:gdLst>
              <a:gd name="connisteX0" fmla="*/ 0 w 10972800"/>
              <a:gd name="connsiteY0" fmla="*/ 203197 h 2844798"/>
              <a:gd name="connisteX1" fmla="*/ 203197 w 10972800"/>
              <a:gd name="connsiteY1" fmla="*/ 0 h 2844798"/>
              <a:gd name="connisteX2" fmla="*/ 10769602 w 10972800"/>
              <a:gd name="connsiteY2" fmla="*/ 0 h 2844798"/>
              <a:gd name="connisteX3" fmla="*/ 10972800 w 10972800"/>
              <a:gd name="connsiteY3" fmla="*/ 203197 h 2844798"/>
              <a:gd name="connisteX4" fmla="*/ 10972800 w 10972800"/>
              <a:gd name="connsiteY4" fmla="*/ 2641601 h 2844798"/>
              <a:gd name="connisteX5" fmla="*/ 10769602 w 10972800"/>
              <a:gd name="connsiteY5" fmla="*/ 2844798 h 2844798"/>
              <a:gd name="connisteX6" fmla="*/ 203197 w 10972800"/>
              <a:gd name="connsiteY6" fmla="*/ 2844798 h 2844798"/>
              <a:gd name="connisteX7" fmla="*/ 0 w 10972800"/>
              <a:gd name="connsiteY7" fmla="*/ 2641601 h 2844798"/>
              <a:gd name="connisteX8" fmla="*/ 0 w 10972800"/>
              <a:gd name="connsiteY8" fmla="*/ 203197 h 284479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844799">
                <a:moveTo>
                  <a:pt x="0" y="203198"/>
                </a:moveTo>
                <a:cubicBezTo>
                  <a:pt x="0" y="90974"/>
                  <a:pt x="90974" y="0"/>
                  <a:pt x="203198" y="0"/>
                </a:cubicBezTo>
                <a:lnTo>
                  <a:pt x="10769602" y="0"/>
                </a:lnTo>
                <a:cubicBezTo>
                  <a:pt x="10881826" y="0"/>
                  <a:pt x="10972800" y="90974"/>
                  <a:pt x="10972800" y="203198"/>
                </a:cubicBezTo>
                <a:lnTo>
                  <a:pt x="10972800" y="2641601"/>
                </a:lnTo>
                <a:cubicBezTo>
                  <a:pt x="10972800" y="2753825"/>
                  <a:pt x="10881826" y="2844799"/>
                  <a:pt x="10769602" y="2844799"/>
                </a:cubicBezTo>
                <a:lnTo>
                  <a:pt x="203198" y="2844799"/>
                </a:lnTo>
                <a:cubicBezTo>
                  <a:pt x="90974" y="2844799"/>
                  <a:pt x="0" y="2753825"/>
                  <a:pt x="0" y="2641601"/>
                </a:cubicBezTo>
                <a:lnTo>
                  <a:pt x="0" y="203198"/>
                </a:lnTo>
                <a:close/>
              </a:path>
            </a:pathLst>
          </a:custGeom>
          <a:blipFill rotWithShape="1">
            <a:blip r:embed="rId5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grpSp>
        <p:nvGrpSpPr>
          <p:cNvPr id="13" name="组合 12"/>
          <p:cNvGrpSpPr/>
          <p:nvPr/>
        </p:nvGrpSpPr>
        <p:grpSpPr>
          <a:xfrm>
            <a:off x="609600" y="5130800"/>
            <a:ext cx="11049000" cy="1117600"/>
            <a:chOff x="960" y="8080"/>
            <a:chExt cx="17400" cy="1760"/>
          </a:xfrm>
        </p:grpSpPr>
        <p:sp>
          <p:nvSpPr>
            <p:cNvPr id="7" name="任意多边形 6"/>
            <p:cNvSpPr/>
            <p:nvPr>
              <p:custDataLst>
                <p:tags r:id="rId6"/>
              </p:custDataLst>
            </p:nvPr>
          </p:nvSpPr>
          <p:spPr>
            <a:xfrm>
              <a:off x="960" y="8080"/>
              <a:ext cx="80" cy="1760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>
              <p:custDataLst>
                <p:tags r:id="rId7"/>
              </p:custDataLst>
            </p:nvPr>
          </p:nvSpPr>
          <p:spPr>
            <a:xfrm>
              <a:off x="10080" y="8080"/>
              <a:ext cx="80" cy="1760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8"/>
              </p:custDataLst>
            </p:nvPr>
          </p:nvSpPr>
          <p:spPr>
            <a:xfrm>
              <a:off x="1200" y="8080"/>
              <a:ext cx="80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高纤维素饮食的定义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9"/>
              </p:custDataLst>
            </p:nvPr>
          </p:nvSpPr>
          <p:spPr>
            <a:xfrm>
              <a:off x="1200" y="8880"/>
              <a:ext cx="800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高纤维素饮食是指富含膳食纤维的食物，有助于改善消化系统功能，预防便秘。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10320" y="8080"/>
              <a:ext cx="80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高纤维素饮食的健康益处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1"/>
              </p:custDataLst>
            </p:nvPr>
          </p:nvSpPr>
          <p:spPr>
            <a:xfrm>
              <a:off x="10320" y="8880"/>
              <a:ext cx="800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长期摄入高纤维素食物可降低心血管疾病风险，控制血糖水平，对糖尿病患者尤其有益。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e9d70dedd616248d\datas\氛围图-6002&amp;512507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0" y="0"/>
            <a:ext cx="1828800" cy="6858000"/>
          </a:xfrm>
          <a:prstGeom prst="rect">
            <a:avLst/>
          </a:prstGeom>
        </p:spPr>
      </p:pic>
      <p:pic>
        <p:nvPicPr>
          <p:cNvPr id="4" name="图片 3" descr="C:/Users/mingsheng111035/AppData/Roaming/Kingsoft/office6/wppai/generateppt/f20b54e4-3a23-48ad-9619-4f4b8f430e47.jpgf20b54e4-3a23-48ad-9619-4f4b8f430e47"/>
          <p:cNvPicPr preferRelativeResize="0"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r="179"/>
          <a:stretch>
            <a:fillRect/>
          </a:stretch>
        </p:blipFill>
        <p:spPr>
          <a:xfrm>
            <a:off x="2438403" y="609603"/>
            <a:ext cx="9144000" cy="2184400"/>
          </a:xfrm>
          <a:custGeom>
            <a:avLst/>
            <a:gdLst>
              <a:gd name="connisteX0" fmla="*/ 0 w 9144000"/>
              <a:gd name="connsiteY0" fmla="*/ 203197 h 2184401"/>
              <a:gd name="connisteX1" fmla="*/ 203197 w 9144000"/>
              <a:gd name="connsiteY1" fmla="*/ 0 h 2184401"/>
              <a:gd name="connisteX2" fmla="*/ 8940802 w 9144000"/>
              <a:gd name="connsiteY2" fmla="*/ 0 h 2184401"/>
              <a:gd name="connisteX3" fmla="*/ 9144000 w 9144000"/>
              <a:gd name="connsiteY3" fmla="*/ 203197 h 2184401"/>
              <a:gd name="connisteX4" fmla="*/ 9144000 w 9144000"/>
              <a:gd name="connsiteY4" fmla="*/ 1981203 h 2184401"/>
              <a:gd name="connisteX5" fmla="*/ 8940802 w 9144000"/>
              <a:gd name="connsiteY5" fmla="*/ 2184401 h 2184401"/>
              <a:gd name="connisteX6" fmla="*/ 203197 w 9144000"/>
              <a:gd name="connsiteY6" fmla="*/ 2184401 h 2184401"/>
              <a:gd name="connisteX7" fmla="*/ 0 w 9144000"/>
              <a:gd name="connsiteY7" fmla="*/ 1981203 h 2184401"/>
              <a:gd name="connisteX8" fmla="*/ 0 w 9144000"/>
              <a:gd name="connsiteY8" fmla="*/ 203197 h 21844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9144000" h="2184401">
                <a:moveTo>
                  <a:pt x="0" y="203198"/>
                </a:moveTo>
                <a:cubicBezTo>
                  <a:pt x="0" y="90974"/>
                  <a:pt x="90974" y="0"/>
                  <a:pt x="203198" y="0"/>
                </a:cubicBezTo>
                <a:lnTo>
                  <a:pt x="8940802" y="0"/>
                </a:lnTo>
                <a:cubicBezTo>
                  <a:pt x="9053026" y="0"/>
                  <a:pt x="9144000" y="90974"/>
                  <a:pt x="9144000" y="203198"/>
                </a:cubicBezTo>
                <a:lnTo>
                  <a:pt x="9144000" y="1981203"/>
                </a:lnTo>
                <a:cubicBezTo>
                  <a:pt x="9144000" y="2093427"/>
                  <a:pt x="9053026" y="2184401"/>
                  <a:pt x="8940802" y="2184401"/>
                </a:cubicBezTo>
                <a:lnTo>
                  <a:pt x="203198" y="2184401"/>
                </a:lnTo>
                <a:cubicBezTo>
                  <a:pt x="90974" y="2184401"/>
                  <a:pt x="0" y="2093427"/>
                  <a:pt x="0" y="1981203"/>
                </a:cubicBezTo>
                <a:lnTo>
                  <a:pt x="0" y="203198"/>
                </a:lnTo>
                <a:close/>
              </a:path>
            </a:pathLst>
          </a:custGeom>
          <a:blipFill rotWithShape="1">
            <a:blip r:embed="rId6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2438403" y="3251204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低纤维素饮食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2438400" y="4470400"/>
            <a:ext cx="9220200" cy="1778000"/>
            <a:chOff x="3840" y="7040"/>
            <a:chExt cx="14520" cy="2800"/>
          </a:xfrm>
        </p:grpSpPr>
        <p:sp>
          <p:nvSpPr>
            <p:cNvPr id="7" name="文本框 6"/>
            <p:cNvSpPr txBox="1"/>
            <p:nvPr>
              <p:custDataLst>
                <p:tags r:id="rId8"/>
              </p:custDataLst>
            </p:nvPr>
          </p:nvSpPr>
          <p:spPr>
            <a:xfrm>
              <a:off x="3840" y="7040"/>
              <a:ext cx="33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定义与目的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9"/>
              </p:custDataLst>
            </p:nvPr>
          </p:nvSpPr>
          <p:spPr>
            <a:xfrm>
              <a:off x="3840" y="7920"/>
              <a:ext cx="332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低纤维素饮食旨在减少食物中的纤维含量，帮助消化系统减轻负担。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10"/>
              </p:custDataLst>
            </p:nvPr>
          </p:nvSpPr>
          <p:spPr>
            <a:xfrm>
              <a:off x="7560" y="7040"/>
              <a:ext cx="33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适用人群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1"/>
              </p:custDataLst>
            </p:nvPr>
          </p:nvSpPr>
          <p:spPr>
            <a:xfrm>
              <a:off x="7560" y="7920"/>
              <a:ext cx="332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适用于消化系统疾病患者，如肠易激综合征或术后恢复期病人。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2"/>
              </p:custDataLst>
            </p:nvPr>
          </p:nvSpPr>
          <p:spPr>
            <a:xfrm>
              <a:off x="11280" y="7040"/>
              <a:ext cx="33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食物选择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3"/>
              </p:custDataLst>
            </p:nvPr>
          </p:nvSpPr>
          <p:spPr>
            <a:xfrm>
              <a:off x="11280" y="7920"/>
              <a:ext cx="332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推荐食用精制谷物、去皮蔬菜和水果，避免全谷物和高纤维食物。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4"/>
              </p:custDataLst>
            </p:nvPr>
          </p:nvSpPr>
          <p:spPr>
            <a:xfrm>
              <a:off x="15000" y="7040"/>
              <a:ext cx="33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注意事项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5"/>
              </p:custDataLst>
            </p:nvPr>
          </p:nvSpPr>
          <p:spPr>
            <a:xfrm>
              <a:off x="15000" y="7920"/>
              <a:ext cx="332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在实施低纤维素饮食时，需注意营养均衡，避免长期单一饮食导致营养不良。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3568702" cy="1524003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低盐饮食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0" y="0"/>
            <a:ext cx="508000" cy="5080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6" name="组合 15"/>
          <p:cNvGrpSpPr/>
          <p:nvPr/>
        </p:nvGrpSpPr>
        <p:grpSpPr>
          <a:xfrm>
            <a:off x="4648200" y="609600"/>
            <a:ext cx="7010400" cy="1727200"/>
            <a:chOff x="7320" y="960"/>
            <a:chExt cx="11040" cy="2720"/>
          </a:xfrm>
        </p:grpSpPr>
        <p:sp>
          <p:nvSpPr>
            <p:cNvPr id="4" name="任意多边形 3"/>
            <p:cNvSpPr/>
            <p:nvPr>
              <p:custDataLst>
                <p:tags r:id="rId3"/>
              </p:custDataLst>
            </p:nvPr>
          </p:nvSpPr>
          <p:spPr>
            <a:xfrm>
              <a:off x="7320" y="960"/>
              <a:ext cx="81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7560" y="960"/>
              <a:ext cx="3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定义与目的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7560" y="1760"/>
              <a:ext cx="316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低盐饮食旨在减少钠的摄入量，帮助控制血压，预防高血压相关疾病。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任意多边形 6"/>
            <p:cNvSpPr/>
            <p:nvPr>
              <p:custDataLst>
                <p:tags r:id="rId6"/>
              </p:custDataLst>
            </p:nvPr>
          </p:nvSpPr>
          <p:spPr>
            <a:xfrm>
              <a:off x="11120" y="960"/>
              <a:ext cx="81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1360" y="960"/>
              <a:ext cx="3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食物选择建议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11360" y="1760"/>
              <a:ext cx="316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推荐食用新鲜水果、蔬菜和全谷物，避免加工食品和高钠调味料。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任意多边形 9"/>
            <p:cNvSpPr/>
            <p:nvPr>
              <p:custDataLst>
                <p:tags r:id="rId9"/>
              </p:custDataLst>
            </p:nvPr>
          </p:nvSpPr>
          <p:spPr>
            <a:xfrm>
              <a:off x="14920" y="960"/>
              <a:ext cx="81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15160" y="960"/>
              <a:ext cx="3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烹饪技巧调整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1"/>
              </p:custDataLst>
            </p:nvPr>
          </p:nvSpPr>
          <p:spPr>
            <a:xfrm>
              <a:off x="15160" y="1760"/>
              <a:ext cx="316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烹饪时减少盐的使用，可利用香草、香料和柠檬汁来增加食物风味。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3" name="图片 12" descr="C:/Users/mingsheng111035/AppData/Roaming/Kingsoft/office6/wppai/generateppt/f84d73ba-e315-4395-96bf-ad7ae9fe5b7d.jpgf84d73ba-e315-4395-96bf-ad7ae9fe5b7d"/>
          <p:cNvPicPr preferRelativeResize="0"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rcRect l="1238" r="1238"/>
          <a:stretch>
            <a:fillRect/>
          </a:stretch>
        </p:blipFill>
        <p:spPr>
          <a:xfrm>
            <a:off x="609603" y="2794004"/>
            <a:ext cx="10972800" cy="3454400"/>
          </a:xfrm>
          <a:custGeom>
            <a:avLst/>
            <a:gdLst>
              <a:gd name="connisteX0" fmla="*/ 0 w 10972800"/>
              <a:gd name="connsiteY0" fmla="*/ 203197 h 3454402"/>
              <a:gd name="connisteX1" fmla="*/ 203197 w 10972800"/>
              <a:gd name="connsiteY1" fmla="*/ 0 h 3454402"/>
              <a:gd name="connisteX2" fmla="*/ 10769602 w 10972800"/>
              <a:gd name="connsiteY2" fmla="*/ 0 h 3454402"/>
              <a:gd name="connisteX3" fmla="*/ 10972800 w 10972800"/>
              <a:gd name="connsiteY3" fmla="*/ 203197 h 3454402"/>
              <a:gd name="connisteX4" fmla="*/ 10972800 w 10972800"/>
              <a:gd name="connsiteY4" fmla="*/ 3251204 h 3454402"/>
              <a:gd name="connisteX5" fmla="*/ 10769602 w 10972800"/>
              <a:gd name="connsiteY5" fmla="*/ 3454402 h 3454402"/>
              <a:gd name="connisteX6" fmla="*/ 203197 w 10972800"/>
              <a:gd name="connsiteY6" fmla="*/ 3454402 h 3454402"/>
              <a:gd name="connisteX7" fmla="*/ 0 w 10972800"/>
              <a:gd name="connsiteY7" fmla="*/ 3251204 h 3454402"/>
              <a:gd name="connisteX8" fmla="*/ 0 w 10972800"/>
              <a:gd name="connsiteY8" fmla="*/ 203197 h 34544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3454402">
                <a:moveTo>
                  <a:pt x="0" y="203198"/>
                </a:moveTo>
                <a:cubicBezTo>
                  <a:pt x="0" y="90974"/>
                  <a:pt x="90974" y="0"/>
                  <a:pt x="203198" y="0"/>
                </a:cubicBezTo>
                <a:lnTo>
                  <a:pt x="10769602" y="0"/>
                </a:lnTo>
                <a:cubicBezTo>
                  <a:pt x="10881826" y="0"/>
                  <a:pt x="10972800" y="90974"/>
                  <a:pt x="10972800" y="203198"/>
                </a:cubicBezTo>
                <a:lnTo>
                  <a:pt x="10972800" y="3251204"/>
                </a:lnTo>
                <a:cubicBezTo>
                  <a:pt x="10972800" y="3363428"/>
                  <a:pt x="10881826" y="3454402"/>
                  <a:pt x="10769602" y="3454402"/>
                </a:cubicBezTo>
                <a:lnTo>
                  <a:pt x="203198" y="3454402"/>
                </a:lnTo>
                <a:cubicBezTo>
                  <a:pt x="90974" y="3454402"/>
                  <a:pt x="0" y="3363428"/>
                  <a:pt x="0" y="3251204"/>
                </a:cubicBezTo>
                <a:lnTo>
                  <a:pt x="0" y="203198"/>
                </a:lnTo>
                <a:close/>
              </a:path>
            </a:pathLst>
          </a:custGeom>
          <a:blipFill rotWithShape="1">
            <a:blip r:embed="rId14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0.xml><?xml version="1.0" encoding="utf-8"?>
<p:tagLst xmlns:p="http://schemas.openxmlformats.org/presentationml/2006/main">
  <p:tag name="KSO_WM_BEAUTIFY_FLAG" val="#wm#"/>
  <p:tag name="KSO_WM_UNIT_INDEX" val="7"/>
  <p:tag name="KSO_WM_UNIT_TYPE" val="i"/>
</p:tagLst>
</file>

<file path=ppt/tags/tag100.xml><?xml version="1.0" encoding="utf-8"?>
<p:tagLst xmlns:p="http://schemas.openxmlformats.org/presentationml/2006/main">
  <p:tag name="KSO_WM_BEAUTIFY_FLAG" val="#wm#"/>
  <p:tag name="KSO_WM_DIAGRAM_GROUP_CODE" val="1"/>
  <p:tag name="KSO_WM_UNIT_INDEX" val="1_3_1"/>
  <p:tag name="KSO_WM_UNIT_PRESET_TEXT" val="单击此处添加标题内容"/>
  <p:tag name="KSO_WM_UNIT_TEXT_TYPE" val="1"/>
  <p:tag name="KSO_WM_UNIT_TYPE" val="l_h_a"/>
  <p:tag name="KSO_WM_SLIDE_FIGMA_DIAGRAM" val="1"/>
</p:tagLst>
</file>

<file path=ppt/tags/tag101.xml><?xml version="1.0" encoding="utf-8"?>
<p:tagLst xmlns:p="http://schemas.openxmlformats.org/presentationml/2006/main">
  <p:tag name="KSO_WM_BEAUTIFY_FLAG" val="#wm#"/>
  <p:tag name="KSO_WM_DIAGRAM_GROUP_CODE" val="1"/>
  <p:tag name="KSO_WM_UNIT_INDEX" val="1_4_1"/>
  <p:tag name="KSO_WM_UNIT_SUBTYPE" val="d"/>
  <p:tag name="KSO_WM_UNIT_TYPE" val="l_h_i"/>
  <p:tag name="KSO_WM_UNIT_PRESET_TEXT" val="04"/>
  <p:tag name="KSO_WM_SLIDE_FIGMA_DIAGRAM" val="1"/>
</p:tagLst>
</file>

<file path=ppt/tags/tag102.xml><?xml version="1.0" encoding="utf-8"?>
<p:tagLst xmlns:p="http://schemas.openxmlformats.org/presentationml/2006/main">
  <p:tag name="KSO_WM_BEAUTIFY_FLAG" val="#wm#"/>
  <p:tag name="KSO_WM_DIAGRAM_GROUP_CODE" val="1"/>
  <p:tag name="KSO_WM_UNIT_INDEX" val="1_4_2"/>
  <p:tag name="KSO_WM_UNIT_TYPE" val="l_h_i"/>
  <p:tag name="KSO_WM_SLIDE_FIGMA_DIAGRAM" val="1"/>
</p:tagLst>
</file>

<file path=ppt/tags/tag103.xml><?xml version="1.0" encoding="utf-8"?>
<p:tagLst xmlns:p="http://schemas.openxmlformats.org/presentationml/2006/main">
  <p:tag name="KSO_WM_BEAUTIFY_FLAG" val="#wm#"/>
  <p:tag name="KSO_WM_DIAGRAM_GROUP_CODE" val="1"/>
  <p:tag name="KSO_WM_UNIT_INDEX" val="1_4_1"/>
  <p:tag name="KSO_WM_UNIT_PRESET_TEXT" val="单击此处添加标题内容"/>
  <p:tag name="KSO_WM_UNIT_TEXT_TYPE" val="1"/>
  <p:tag name="KSO_WM_UNIT_TYPE" val="l_h_a"/>
  <p:tag name="KSO_WM_SLIDE_FIGMA_DIAGRAM" val="1"/>
</p:tagLst>
</file>

<file path=ppt/tags/tag104.xml><?xml version="1.0" encoding="utf-8"?>
<p:tagLst xmlns:p="http://schemas.openxmlformats.org/presentationml/2006/main">
  <p:tag name="KSO_WM_FIGMA_LIMIT" val=""/>
  <p:tag name="KSO_WM_FIGMA_SLIDE_GROUP" val="1"/>
  <p:tag name="KSO_WM_SLIDE_TYPE" val="contents"/>
  <p:tag name="KSO_WM_TEMPLATE_SUBCATEGORY" val="29"/>
</p:tagLst>
</file>

<file path=ppt/tags/tag105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106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07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</p:tagLst>
</file>

<file path=ppt/tags/tag108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09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1.xml><?xml version="1.0" encoding="utf-8"?>
<p:tagLst xmlns:p="http://schemas.openxmlformats.org/presentationml/2006/main">
  <p:tag name="KSO_WM_BEAUTIFY_FLAG" val="#wm#"/>
  <p:tag name="KSO_WM_UNIT_INDEX" val="1"/>
  <p:tag name="KSO_WM_UNIT_SUBTYPE" val="c"/>
  <p:tag name="KSO_WM_UNIT_TYPE" val="f"/>
</p:tagLst>
</file>

<file path=ppt/tags/tag110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11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112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1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1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1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1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1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1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1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2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2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2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22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123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124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25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41N1462415196&quot;}*auto_galley_ai_*1740543314789_1.149_e70041269ecf-slide-3"/>
</p:tagLst>
</file>

<file path=ppt/tags/tag126.xml><?xml version="1.0" encoding="utf-8"?>
<p:tagLst xmlns:p="http://schemas.openxmlformats.org/presentationml/2006/main">
  <p:tag name="KSO_WM_FIGMA_LIMIT" val=""/>
  <p:tag name="KSO_WM_FIGMA_SLIDE_GROUP" val="6"/>
  <p:tag name="KSO_WM_SLIDE_TYPE" val="text"/>
  <p:tag name="KSO_WM_TEMPLATE_SUBCATEGORY" val="29"/>
</p:tagLst>
</file>

<file path=ppt/tags/tag127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28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29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3.xml><?xml version="1.0" encoding="utf-8"?>
<p:tagLst xmlns:p="http://schemas.openxmlformats.org/presentationml/2006/main">
  <p:tag name="KSO_WM_BEAUTIFY_FLAG" val="#wm#"/>
  <p:tag name="KSO_WM_UNIT_INDEX" val="2"/>
  <p:tag name="KSO_WM_UNIT_SUBTYPE" val="b"/>
  <p:tag name="KSO_WM_UNIT_TYPE" val="f"/>
</p:tagLst>
</file>

<file path=ppt/tags/tag13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3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3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3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http://zh-ai-group.ks3-cn-beijing-internal.ksyun.com/image_generate/image_process/production/202502/7f21bb46-e9f0-4f99-bdfe-19d7209b3f72.jpg?Expires=1772079322&amp;AWSAccessKeyId=AKLT9NSy7kh8TIS1UzNqLRY2&amp;Signature=hrfP2b8fYSiqB8exw5%2BcfuJYTeo%3D&quot;}*auto_ai_ai_*1740543314789_1.149_e70041269ecf-slide-4"/>
</p:tagLst>
</file>

<file path=ppt/tags/tag13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http://zh-ai-group.ks3-cn-beijing-internal.ksyun.com/image_generate/image_process/production/202502/8f4a9484-db71-40a3-b4ab-9aaa81b1bd7b.jpg?Expires=1772079321&amp;AWSAccessKeyId=AKLT9NSy7kh8TIS1UzNqLRY2&amp;Signature=zSbrGyGJOub3oh2Nog0c8QXVm9A%3D&quot;}*auto_ai_ai_*1740543314789_1.149_e70041269ecf-slide-4"/>
</p:tagLst>
</file>

<file path=ppt/tags/tag13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3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13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38.xml><?xml version="1.0" encoding="utf-8"?>
<p:tagLst xmlns:p="http://schemas.openxmlformats.org/presentationml/2006/main">
  <p:tag name="KSO_WM_FIGMA_LIMIT" val=""/>
  <p:tag name="KSO_WM_FIGMA_SLIDE_GROUP" val="26"/>
  <p:tag name="KSO_WM_SLIDE_TYPE" val="text"/>
  <p:tag name="KSO_WM_TEMPLATE_SUBCATEGORY" val="29"/>
</p:tagLst>
</file>

<file path=ppt/tags/tag13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41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42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143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4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4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4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4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4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4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5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5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53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d7758d51-df97-4354-ac7b-0869b13e6734.jpg?Expires=1772079322&amp;AWSAccessKeyId=AKLT9NSy7kh8TIS1UzNqLRY2&amp;Signature=mvtgfWPx7uSA%2BWoqgpXgcokn7DY%3D&quot;}*auto_ai_ai_*1740543314789_1.149_e70041269ecf-slide-5"/>
</p:tagLst>
</file>

<file path=ppt/tags/tag154.xml><?xml version="1.0" encoding="utf-8"?>
<p:tagLst xmlns:p="http://schemas.openxmlformats.org/presentationml/2006/main">
  <p:tag name="KSO_WM_FIGMA_LIMIT" val=""/>
  <p:tag name="KSO_WM_FIGMA_SLIDE_GROUP" val="57"/>
  <p:tag name="KSO_WM_SLIDE_TYPE" val="text"/>
  <p:tag name="KSO_WM_TEMPLATE_SUBCATEGORY" val="29"/>
</p:tagLst>
</file>

<file path=ppt/tags/tag155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56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57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f0527567-27d0-4e89-91ee-574607b1085f.jpg?Expires=1772079321&amp;AWSAccessKeyId=AKLT9NSy7kh8TIS1UzNqLRY2&amp;Signature=nrHzPahXBSoN9KM2MdfRcHP129E%3D&quot;}*auto_ai_ai_*1740543314789_1.149_e70041269ecf-slide-6"/>
</p:tagLst>
</file>

<file path=ppt/tags/tag15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5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6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6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6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64.xml><?xml version="1.0" encoding="utf-8"?>
<p:tagLst xmlns:p="http://schemas.openxmlformats.org/presentationml/2006/main">
  <p:tag name="KSO_WM_FIGMA_LIMIT" val=""/>
  <p:tag name="KSO_WM_FIGMA_SLIDE_GROUP" val="42"/>
  <p:tag name="KSO_WM_SLIDE_TYPE" val="text"/>
  <p:tag name="KSO_WM_TEMPLATE_SUBCATEGORY" val="29"/>
</p:tagLst>
</file>

<file path=ppt/tags/tag165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66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f20b54e4-3a23-48ad-9619-4f4b8f430e47.jpg?Expires=1772079321&amp;AWSAccessKeyId=AKLT9NSy7kh8TIS1UzNqLRY2&amp;Signature=Uy8ggsbHRGVrJGB7qTkN4nBKmIs%3D&quot;}*auto_ai_ai_*1740543314789_1.149_e70041269ecf-slide-7"/>
</p:tagLst>
</file>

<file path=ppt/tags/tag167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6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6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7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7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7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74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175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76.xml><?xml version="1.0" encoding="utf-8"?>
<p:tagLst xmlns:p="http://schemas.openxmlformats.org/presentationml/2006/main">
  <p:tag name="KSO_WM_FIGMA_LIMIT" val=""/>
  <p:tag name="KSO_WM_FIGMA_SLIDE_GROUP" val="51"/>
  <p:tag name="KSO_WM_SLIDE_TYPE" val="text"/>
  <p:tag name="KSO_WM_TEMPLATE_SUBCATEGORY" val="29"/>
</p:tagLst>
</file>

<file path=ppt/tags/tag177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78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7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8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8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8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8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8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8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8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88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f84d73ba-e315-4395-96bf-ad7ae9fe5b7d.jpg?Expires=1772079321&amp;AWSAccessKeyId=AKLT9NSy7kh8TIS1UzNqLRY2&amp;Signature=DFP1tYE7c3gJNfHKn0tC1dsg6TU%3D&quot;}*auto_ai_ai_*1740543314789_1.149_e70041269ecf-slide-8"/>
</p:tagLst>
</file>

<file path=ppt/tags/tag189.xml><?xml version="1.0" encoding="utf-8"?>
<p:tagLst xmlns:p="http://schemas.openxmlformats.org/presentationml/2006/main">
  <p:tag name="KSO_WM_FIGMA_LIMIT" val=""/>
  <p:tag name="KSO_WM_FIGMA_SLIDE_GROUP" val="60"/>
  <p:tag name="KSO_WM_SLIDE_TYPE" val="text"/>
  <p:tag name="KSO_WM_TEMPLATE_SUBCATEGORY" val="29"/>
</p:tagLst>
</file>

<file path=ppt/tags/tag1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90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191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92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</p:tagLst>
</file>

<file path=ppt/tags/tag193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94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9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9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9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请尽量言简意赅的阐述观点。"/>
  <p:tag name="KSO_WM_UNIT_TEXT_TYPE" val="1"/>
  <p:tag name="KSO_WM_UNIT_TYPE" val="l_h_f"/>
</p:tagLst>
</file>

<file path=ppt/tags/tag19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424543668&quot;}*auto_galley_ai_*1740543314789_1.149_e70041269ecf-slide-10"/>
</p:tagLst>
</file>

<file path=ppt/tags/tag19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0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1140175175&quot;}*auto_galley_ai_*1740543314789_1.149_e70041269ecf-slide-10"/>
</p:tagLst>
</file>

<file path=ppt/tags/tag20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0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0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请尽量言简意赅的阐述观点。"/>
  <p:tag name="KSO_WM_UNIT_TEXT_TYPE" val="1"/>
  <p:tag name="KSO_WM_UNIT_TYPE" val="l_h_f"/>
</p:tagLst>
</file>

<file path=ppt/tags/tag20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863300910&quot;}*auto_galley_ai_*1740543314789_1.149_e70041269ecf-slide-10"/>
</p:tagLst>
</file>

<file path=ppt/tags/tag205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206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d"/>
  <p:tag name="MH_PIC_SOURCE_TYPE" val="generate_slide_ai*{&quot;ai_type&quot;:&quot;generate_ppt&quot;,&quot;id&quot;:&quot;VCG41N1750039983&quot;}*auto_galley_ai_*1740543314789_1.149_e70041269ecf-slide-10"/>
</p:tagLst>
</file>

<file path=ppt/tags/tag20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0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请尽量言简意赅的阐述观点。"/>
  <p:tag name="KSO_WM_UNIT_TEXT_TYPE" val="1"/>
  <p:tag name="KSO_WM_UNIT_TYPE" val="l_h_f"/>
</p:tagLst>
</file>

<file path=ppt/tags/tag209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21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10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请尽量言简意赅的阐述观点。"/>
  <p:tag name="KSO_WM_UNIT_TEXT_TYPE" val="1"/>
  <p:tag name="KSO_WM_UNIT_TYPE" val="l_h_f"/>
</p:tagLst>
</file>

<file path=ppt/tags/tag211.xml><?xml version="1.0" encoding="utf-8"?>
<p:tagLst xmlns:p="http://schemas.openxmlformats.org/presentationml/2006/main">
  <p:tag name="KSO_WM_FIGMA_LIMIT" val=""/>
  <p:tag name="KSO_WM_FIGMA_SLIDE_GROUP" val="38"/>
  <p:tag name="KSO_WM_SLIDE_TYPE" val="text"/>
  <p:tag name="KSO_WM_TEMPLATE_SUBCATEGORY" val="29"/>
</p:tagLst>
</file>

<file path=ppt/tags/tag212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13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1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469412726&quot;}*auto_galley_ai_*1740543314789_1.149_e70041269ecf-slide-11"/>
</p:tagLst>
</file>

<file path=ppt/tags/tag21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1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446235637&quot;}*auto_galley_ai_*1740543314789_1.149_e70041269ecf-slide-11"/>
</p:tagLst>
</file>

<file path=ppt/tags/tag21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1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21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2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22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1312641916&quot;}*auto_galley_ai_*1740543314789_1.149_e70041269ecf-slide-11"/>
</p:tagLst>
</file>

<file path=ppt/tags/tag22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2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22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2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添加项标题"/>
  <p:tag name="KSO_WM_UNIT_TEXT_TYPE" val="1"/>
  <p:tag name="KSO_WM_UNIT_TYPE" val="l_h_a"/>
</p:tagLst>
</file>

<file path=ppt/tags/tag22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26.xml><?xml version="1.0" encoding="utf-8"?>
<p:tagLst xmlns:p="http://schemas.openxmlformats.org/presentationml/2006/main">
  <p:tag name="KSO_WM_FIGMA_LIMIT" val=""/>
  <p:tag name="KSO_WM_FIGMA_SLIDE_GROUP" val="2"/>
  <p:tag name="KSO_WM_SLIDE_TYPE" val="text"/>
  <p:tag name="KSO_WM_TEMPLATE_SUBCATEGORY" val="29"/>
</p:tagLst>
</file>

<file path=ppt/tags/tag227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228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229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</p:tagLst>
</file>

<file path=ppt/tags/tag23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230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31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32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33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234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41N471231981&quot;}*auto_galley_ai_*1740543314789_1.149_e70041269ecf-slide-13"/>
</p:tagLst>
</file>

<file path=ppt/tags/tag235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3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3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3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3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4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24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4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4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43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24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4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46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247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48.xml><?xml version="1.0" encoding="utf-8"?>
<p:tagLst xmlns:p="http://schemas.openxmlformats.org/presentationml/2006/main">
  <p:tag name="KSO_WM_FIGMA_LIMIT" val=""/>
  <p:tag name="KSO_WM_FIGMA_SLIDE_GROUP" val="30"/>
  <p:tag name="KSO_WM_SLIDE_TYPE" val="text"/>
  <p:tag name="KSO_WM_TEMPLATE_SUBCATEGORY" val="29"/>
</p:tagLst>
</file>

<file path=ppt/tags/tag24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5.xml><?xml version="1.0" encoding="utf-8"?>
<p:tagLst xmlns:p="http://schemas.openxmlformats.org/presentationml/2006/main">
  <p:tag name="KSO_WM_BEAUTIFY_FLAG" val="#wm#"/>
  <p:tag name="KSO_WM_UNIT_INDEX" val="7"/>
  <p:tag name="KSO_WM_UNIT_TYPE" val="i"/>
</p:tagLst>
</file>

<file path=ppt/tags/tag250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51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52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253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a7cc2495-b64c-4893-86cb-0f28323be1cf.jpg?Expires=1772079326&amp;AWSAccessKeyId=AKLT9NSy7kh8TIS1UzNqLRY2&amp;Signature=QgaEnzeNrdaSSilu9nSIgL8nQbM%3D&quot;}*auto_ai_ai_*1740543314789_1.149_e70041269ecf-slide-14"/>
</p:tagLst>
</file>

<file path=ppt/tags/tag254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5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5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5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5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59.xml><?xml version="1.0" encoding="utf-8"?>
<p:tagLst xmlns:p="http://schemas.openxmlformats.org/presentationml/2006/main">
  <p:tag name="KSO_WM_FIGMA_LIMIT" val=""/>
  <p:tag name="KSO_WM_FIGMA_SLIDE_GROUP" val="61"/>
  <p:tag name="KSO_WM_SLIDE_TYPE" val="text"/>
  <p:tag name="KSO_WM_TEMPLATE_SUBCATEGORY" val="29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6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62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63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64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265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26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6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138589419&quot;}*auto_galley_ai_*1740543314789_1.149_e70041269ecf-slide-15"/>
</p:tagLst>
</file>

<file path=ppt/tags/tag26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6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372071981&quot;}*auto_galley_ai_*1740543314789_1.149_e70041269ecf-slide-15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7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7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7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863300632&quot;}*auto_galley_ai_*1740543314789_1.149_e70041269ecf-slide-15"/>
</p:tagLst>
</file>

<file path=ppt/tags/tag27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7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7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7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78.xml><?xml version="1.0" encoding="utf-8"?>
<p:tagLst xmlns:p="http://schemas.openxmlformats.org/presentationml/2006/main">
  <p:tag name="KSO_WM_FIGMA_LIMIT" val=""/>
  <p:tag name="KSO_WM_FIGMA_SLIDE_GROUP" val="31"/>
  <p:tag name="KSO_WM_SLIDE_TYPE" val="text"/>
  <p:tag name="KSO_WM_TEMPLATE_SUBCATEGORY" val="29"/>
</p:tagLst>
</file>

<file path=ppt/tags/tag279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281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</p:tagLst>
</file>

<file path=ppt/tags/tag282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83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84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85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41N1364225445&quot;}*auto_galley_ai_*1740543314789_1.149_e70041269ecf-slide-17"/>
</p:tagLst>
</file>

<file path=ppt/tags/tag286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8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28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8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29.xml><?xml version="1.0" encoding="utf-8"?>
<p:tagLst xmlns:p="http://schemas.openxmlformats.org/presentationml/2006/main">
  <p:tag name="KSO_WM_BEAUTIFY_FLAG" val="#wm#"/>
  <p:tag name="KSO_WM_UNIT_INDEX" val="1"/>
  <p:tag name="KSO_WM_UNIT_TYPE" val="e"/>
</p:tagLst>
</file>

<file path=ppt/tags/tag29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91.xml><?xml version="1.0" encoding="utf-8"?>
<p:tagLst xmlns:p="http://schemas.openxmlformats.org/presentationml/2006/main">
  <p:tag name="KSO_WM_FIGMA_LIMIT" val=""/>
  <p:tag name="KSO_WM_FIGMA_SLIDE_GROUP" val="58"/>
  <p:tag name="KSO_WM_SLIDE_TYPE" val="text"/>
  <p:tag name="KSO_WM_TEMPLATE_SUBCATEGORY" val="29"/>
</p:tagLst>
</file>

<file path=ppt/tags/tag292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93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9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292777509&quot;}*auto_galley_ai_*1740543314789_1.149_e70041269ecf-slide-18"/>
</p:tagLst>
</file>

<file path=ppt/tags/tag29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402679179&quot;}*auto_galley_ai_*1740543314789_1.149_e70041269ecf-slide-18"/>
</p:tagLst>
</file>

<file path=ppt/tags/tag29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9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1425954359&quot;}*auto_galley_ai_*1740543314789_1.149_e70041269ecf-slide-18"/>
</p:tagLst>
</file>

<file path=ppt/tags/tag29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9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30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0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30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03.xml><?xml version="1.0" encoding="utf-8"?>
<p:tagLst xmlns:p="http://schemas.openxmlformats.org/presentationml/2006/main">
  <p:tag name="KSO_WM_FIGMA_LIMIT" val=""/>
  <p:tag name="KSO_WM_FIGMA_SLIDE_GROUP" val="34"/>
  <p:tag name="KSO_WM_SLIDE_TYPE" val="text"/>
  <p:tag name="KSO_WM_TEMPLATE_SUBCATEGORY" val="29"/>
</p:tagLst>
</file>

<file path=ppt/tags/tag304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305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306.xml><?xml version="1.0" encoding="utf-8"?>
<p:tagLst xmlns:p="http://schemas.openxmlformats.org/presentationml/2006/main">
  <p:tag name="KSO_WM_FIGMA_LIMIT" val=""/>
  <p:tag name="KSO_WM_FIGMA_SLIDE_GROUP" val="1"/>
  <p:tag name="KSO_WM_SLIDE_TYPE" val="endPage"/>
  <p:tag name="KSO_WM_TEMPLATE_SUBCATEGORY" val="29"/>
</p:tagLst>
</file>

<file path=ppt/tags/tag307.xml><?xml version="1.0" encoding="utf-8"?>
<p:tagLst xmlns:p="http://schemas.openxmlformats.org/presentationml/2006/main">
  <p:tag name="KSO_WM_PRESENTATION_SOURCE" val="WPPAIGeneratePPT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70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71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72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73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74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77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78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79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8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80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81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TEMPLATE_STYLE_ID" val="7cba8f96648ba84e"/>
</p:tagLst>
</file>

<file path=ppt/tags/tag88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89.xml><?xml version="1.0" encoding="utf-8"?>
<p:tagLst xmlns:p="http://schemas.openxmlformats.org/presentationml/2006/main">
  <p:tag name="KSO_WM_FIGMA_LIMIT" val=""/>
  <p:tag name="KSO_WM_FIGMA_SLIDE_GROUP" val="1"/>
  <p:tag name="KSO_WM_SLIDE_TYPE" val="title"/>
  <p:tag name="KSO_WM_TEMPLATE_SUBCATEGORY" val="29"/>
</p:tagLst>
</file>

<file path=ppt/tags/tag9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90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91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92.xml><?xml version="1.0" encoding="utf-8"?>
<p:tagLst xmlns:p="http://schemas.openxmlformats.org/presentationml/2006/main">
  <p:tag name="KSO_WM_BEAUTIFY_FLAG" val="#wm#"/>
  <p:tag name="KSO_WM_DIAGRAM_GROUP_CODE" val="1"/>
  <p:tag name="KSO_WM_UNIT_INDEX" val="1_1_1"/>
  <p:tag name="KSO_WM_UNIT_SUBTYPE" val="d"/>
  <p:tag name="KSO_WM_UNIT_TYPE" val="l_h_i"/>
  <p:tag name="KSO_WM_UNIT_PRESET_TEXT" val="01"/>
  <p:tag name="KSO_WM_SLIDE_FIGMA_DIAGRAM" val="1"/>
</p:tagLst>
</file>

<file path=ppt/tags/tag93.xml><?xml version="1.0" encoding="utf-8"?>
<p:tagLst xmlns:p="http://schemas.openxmlformats.org/presentationml/2006/main">
  <p:tag name="KSO_WM_BEAUTIFY_FLAG" val="#wm#"/>
  <p:tag name="KSO_WM_DIAGRAM_GROUP_CODE" val="1"/>
  <p:tag name="KSO_WM_UNIT_INDEX" val="1_1_2"/>
  <p:tag name="KSO_WM_UNIT_TYPE" val="l_h_i"/>
  <p:tag name="KSO_WM_SLIDE_FIGMA_DIAGRAM" val="1"/>
</p:tagLst>
</file>

<file path=ppt/tags/tag94.xml><?xml version="1.0" encoding="utf-8"?>
<p:tagLst xmlns:p="http://schemas.openxmlformats.org/presentationml/2006/main">
  <p:tag name="KSO_WM_BEAUTIFY_FLAG" val="#wm#"/>
  <p:tag name="KSO_WM_DIAGRAM_GROUP_CODE" val="1"/>
  <p:tag name="KSO_WM_UNIT_INDEX" val="1_1_1"/>
  <p:tag name="KSO_WM_UNIT_PRESET_TEXT" val="单击此处添加标题内容"/>
  <p:tag name="KSO_WM_UNIT_TEXT_TYPE" val="1"/>
  <p:tag name="KSO_WM_UNIT_TYPE" val="l_h_a"/>
  <p:tag name="KSO_WM_SLIDE_FIGMA_DIAGRAM" val="1"/>
</p:tagLst>
</file>

<file path=ppt/tags/tag95.xml><?xml version="1.0" encoding="utf-8"?>
<p:tagLst xmlns:p="http://schemas.openxmlformats.org/presentationml/2006/main">
  <p:tag name="KSO_WM_BEAUTIFY_FLAG" val="#wm#"/>
  <p:tag name="KSO_WM_DIAGRAM_GROUP_CODE" val="1"/>
  <p:tag name="KSO_WM_UNIT_INDEX" val="1_2_1"/>
  <p:tag name="KSO_WM_UNIT_SUBTYPE" val="d"/>
  <p:tag name="KSO_WM_UNIT_TYPE" val="l_h_i"/>
  <p:tag name="KSO_WM_UNIT_PRESET_TEXT" val="02"/>
  <p:tag name="KSO_WM_SLIDE_FIGMA_DIAGRAM" val="1"/>
</p:tagLst>
</file>

<file path=ppt/tags/tag96.xml><?xml version="1.0" encoding="utf-8"?>
<p:tagLst xmlns:p="http://schemas.openxmlformats.org/presentationml/2006/main">
  <p:tag name="KSO_WM_BEAUTIFY_FLAG" val="#wm#"/>
  <p:tag name="KSO_WM_DIAGRAM_GROUP_CODE" val="1"/>
  <p:tag name="KSO_WM_UNIT_INDEX" val="1_2_2"/>
  <p:tag name="KSO_WM_UNIT_TYPE" val="l_h_i"/>
  <p:tag name="KSO_WM_SLIDE_FIGMA_DIAGRAM" val="1"/>
</p:tagLst>
</file>

<file path=ppt/tags/tag97.xml><?xml version="1.0" encoding="utf-8"?>
<p:tagLst xmlns:p="http://schemas.openxmlformats.org/presentationml/2006/main">
  <p:tag name="KSO_WM_BEAUTIFY_FLAG" val="#wm#"/>
  <p:tag name="KSO_WM_DIAGRAM_GROUP_CODE" val="1"/>
  <p:tag name="KSO_WM_UNIT_INDEX" val="1_2_1"/>
  <p:tag name="KSO_WM_UNIT_PRESET_TEXT" val="单击此处添加标题内容"/>
  <p:tag name="KSO_WM_UNIT_TEXT_TYPE" val="1"/>
  <p:tag name="KSO_WM_UNIT_TYPE" val="l_h_a"/>
  <p:tag name="KSO_WM_SLIDE_FIGMA_DIAGRAM" val="1"/>
</p:tagLst>
</file>

<file path=ppt/tags/tag98.xml><?xml version="1.0" encoding="utf-8"?>
<p:tagLst xmlns:p="http://schemas.openxmlformats.org/presentationml/2006/main">
  <p:tag name="KSO_WM_BEAUTIFY_FLAG" val="#wm#"/>
  <p:tag name="KSO_WM_DIAGRAM_GROUP_CODE" val="1"/>
  <p:tag name="KSO_WM_UNIT_INDEX" val="1_3_1"/>
  <p:tag name="KSO_WM_UNIT_SUBTYPE" val="d"/>
  <p:tag name="KSO_WM_UNIT_TYPE" val="l_h_i"/>
  <p:tag name="KSO_WM_UNIT_PRESET_TEXT" val="03"/>
  <p:tag name="KSO_WM_SLIDE_FIGMA_DIAGRAM" val="1"/>
</p:tagLst>
</file>

<file path=ppt/tags/tag99.xml><?xml version="1.0" encoding="utf-8"?>
<p:tagLst xmlns:p="http://schemas.openxmlformats.org/presentationml/2006/main">
  <p:tag name="KSO_WM_BEAUTIFY_FLAG" val="#wm#"/>
  <p:tag name="KSO_WM_DIAGRAM_GROUP_CODE" val="1"/>
  <p:tag name="KSO_WM_UNIT_INDEX" val="1_3_2"/>
  <p:tag name="KSO_WM_UNIT_TYPE" val="l_h_i"/>
  <p:tag name="KSO_WM_SLIDE_FIGMA_DIAGRAM" val="1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蓝色毕业答辩简约风主题">
  <a:themeElements>
    <a:clrScheme name="">
      <a:dk1>
        <a:srgbClr val="000000"/>
      </a:dk1>
      <a:lt1>
        <a:srgbClr val="FFFFFF"/>
      </a:lt1>
      <a:dk2>
        <a:srgbClr val="333638"/>
      </a:dk2>
      <a:lt2>
        <a:srgbClr val="F2F3F5"/>
      </a:lt2>
      <a:accent1>
        <a:srgbClr val="0745AA"/>
      </a:accent1>
      <a:accent2>
        <a:srgbClr val="799AD1"/>
      </a:accent2>
      <a:accent3>
        <a:srgbClr val="00368E"/>
      </a:accent3>
      <a:accent4>
        <a:srgbClr val="478DFF"/>
      </a:accent4>
      <a:accent5>
        <a:srgbClr val="F3F8FF"/>
      </a:accent5>
      <a:accent6>
        <a:srgbClr val="718DE3"/>
      </a:accent6>
      <a:hlink>
        <a:srgbClr val="DDEBFF"/>
      </a:hlink>
      <a:folHlink>
        <a:srgbClr val="75ADFB"/>
      </a:folHlink>
    </a:clrScheme>
    <a:fontScheme name="">
      <a:majorFont>
        <a:latin typeface="Microsoft YaHei UI"/>
        <a:ea typeface="Microsoft YaHei UI"/>
        <a:cs typeface=""/>
      </a:majorFont>
      <a:minorFont>
        <a:latin typeface="Microsoft YaHei UI"/>
        <a:ea typeface="Microsoft YaHei UI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1776</Words>
  <Application>WPS 演示</Application>
  <PresentationFormat>宽屏</PresentationFormat>
  <Paragraphs>224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20</vt:i4>
      </vt:variant>
    </vt:vector>
  </HeadingPairs>
  <TitlesOfParts>
    <vt:vector size="30" baseType="lpstr">
      <vt:lpstr>Arial</vt:lpstr>
      <vt:lpstr>宋体</vt:lpstr>
      <vt:lpstr>Wingdings</vt:lpstr>
      <vt:lpstr>Arial Unicode MS</vt:lpstr>
      <vt:lpstr>Calibri</vt:lpstr>
      <vt:lpstr>微软雅黑</vt:lpstr>
      <vt:lpstr>Wingdings</vt:lpstr>
      <vt:lpstr>Microsoft YaHei UI</vt:lpstr>
      <vt:lpstr>WPS</vt:lpstr>
      <vt:lpstr>蓝色毕业答辩简约风主题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mingsheng111035</dc:creator>
  <cp:lastModifiedBy>廖明生</cp:lastModifiedBy>
  <cp:revision>4</cp:revision>
  <dcterms:created xsi:type="dcterms:W3CDTF">2023-08-09T12:44:00Z</dcterms:created>
  <dcterms:modified xsi:type="dcterms:W3CDTF">2025-02-26T04:18:42Z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79C4863734B04517814A4468EFD35BBC_13</vt:lpwstr>
  </property>
  <property fmtid="{D5CDD505-2E9C-101B-9397-08002B2CF9AE}" pid="3" name="KSOProductBuildVer">
    <vt:lpwstr>2052-12.1.0.20305</vt:lpwstr>
  </property>
</Properties>
</file>