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0" Type="http://schemas.openxmlformats.org/officeDocument/2006/relationships/tags" Target="tags/tag523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NULL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NULL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89.xml"/><Relationship Id="rId21" Type="http://schemas.openxmlformats.org/officeDocument/2006/relationships/tags" Target="../tags/tag101.xml"/><Relationship Id="rId20" Type="http://schemas.openxmlformats.org/officeDocument/2006/relationships/tags" Target="../tags/tag100.xml"/><Relationship Id="rId2" Type="http://schemas.openxmlformats.org/officeDocument/2006/relationships/tags" Target="../tags/tag88.xml"/><Relationship Id="rId19" Type="http://schemas.openxmlformats.org/officeDocument/2006/relationships/tags" Target="../tags/tag99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5.png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11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6.png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8" Type="http://schemas.openxmlformats.org/officeDocument/2006/relationships/tags" Target="../tags/tag119.xml"/><Relationship Id="rId17" Type="http://schemas.openxmlformats.org/officeDocument/2006/relationships/tags" Target="../tags/tag118.xml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7" Type="http://schemas.openxmlformats.org/officeDocument/2006/relationships/tags" Target="../tags/tag167.xml"/><Relationship Id="rId16" Type="http://schemas.openxmlformats.org/officeDocument/2006/relationships/tags" Target="../tags/tag166.xml"/><Relationship Id="rId15" Type="http://schemas.openxmlformats.org/officeDocument/2006/relationships/tags" Target="../tags/tag165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6.png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image" Target="C:/Users/mingsheng111035/AppData/Local/Temp/figmazip/slide_97d60ad43b956924\datas\&#35013;&#39280;-12001&amp;68800.png" TargetMode="External"/><Relationship Id="rId6" Type="http://schemas.openxmlformats.org/officeDocument/2006/relationships/image" Target="../media/image6.png"/><Relationship Id="rId5" Type="http://schemas.openxmlformats.org/officeDocument/2006/relationships/tags" Target="../tags/tag169.xml"/><Relationship Id="rId4" Type="http://schemas.openxmlformats.org/officeDocument/2006/relationships/image" Target="C:/Users/mingsheng111035/AppData/Local/Temp/figmazip/slide_97d60ad43b956924\datas\&#27675;&#22260;&#22270;-12001&amp;68772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168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mingsheng111035/AppData/Local/Temp/figmazip/slide_16bce9224e095727\datas\氛围图-6002&amp;6479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9"/>
            </p:custDataLst>
          </p:nvPr>
        </p:nvSpPr>
        <p:spPr>
          <a:xfrm>
            <a:off x="9924203" y="4114800"/>
            <a:ext cx="2267585" cy="2742565"/>
          </a:xfrm>
          <a:custGeom>
            <a:avLst/>
            <a:gdLst>
              <a:gd name="connisteX0" fmla="*/ 2267785 w 2267794"/>
              <a:gd name="connsiteY0" fmla="*/ 195937 h 2743172"/>
              <a:gd name="connisteX1" fmla="*/ 2267785 w 2267794"/>
              <a:gd name="connsiteY1" fmla="*/ 2743172 h 2743172"/>
              <a:gd name="connisteX2" fmla="*/ 502517 w 2267794"/>
              <a:gd name="connsiteY2" fmla="*/ 2743172 h 2743172"/>
              <a:gd name="connisteX3" fmla="*/ 10652 w 2267794"/>
              <a:gd name="connsiteY3" fmla="*/ 924888 h 2743172"/>
              <a:gd name="connisteX4" fmla="*/ 225481 w 2267794"/>
              <a:gd name="connsiteY4" fmla="*/ 551026 h 2743172"/>
              <a:gd name="connisteX5" fmla="*/ 2267785 w 2267794"/>
              <a:gd name="connsiteY5" fmla="*/ 0 h 2743172"/>
              <a:gd name="connisteX6" fmla="*/ 2267785 w 2267794"/>
              <a:gd name="connsiteY6" fmla="*/ 195937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267794" h="2743173">
                <a:moveTo>
                  <a:pt x="2267785" y="195938"/>
                </a:moveTo>
                <a:lnTo>
                  <a:pt x="2267785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lnTo>
                  <a:pt x="2267785" y="19593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10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1"/>
            </p:custDataLst>
          </p:nvPr>
        </p:nvSpPr>
        <p:spPr>
          <a:xfrm>
            <a:off x="11166827" y="5168920"/>
            <a:ext cx="1024890" cy="1688465"/>
          </a:xfrm>
          <a:custGeom>
            <a:avLst/>
            <a:gdLst>
              <a:gd name="connisteX0" fmla="*/ 1025161 w 1025161"/>
              <a:gd name="connsiteY0" fmla="*/ 1689070 h 1689079"/>
              <a:gd name="connisteX1" fmla="*/ 301258 w 1025161"/>
              <a:gd name="connsiteY1" fmla="*/ 1689070 h 1689079"/>
              <a:gd name="connisteX2" fmla="*/ 10195 w 1025161"/>
              <a:gd name="connsiteY2" fmla="*/ 587950 h 1689079"/>
              <a:gd name="connisteX3" fmla="*/ 225463 w 1025161"/>
              <a:gd name="connsiteY3" fmla="*/ 215780 h 1689079"/>
              <a:gd name="connisteX4" fmla="*/ 1025161 w 1025161"/>
              <a:gd name="connsiteY4" fmla="*/ 0 h 1689079"/>
              <a:gd name="connisteX5" fmla="*/ 1025161 w 1025161"/>
              <a:gd name="connsiteY5" fmla="*/ 1689070 h 16890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61" h="1689080">
                <a:moveTo>
                  <a:pt x="1025161" y="1689071"/>
                </a:moveTo>
                <a:lnTo>
                  <a:pt x="301258" y="1689071"/>
                </a:lnTo>
                <a:lnTo>
                  <a:pt x="10196" y="587950"/>
                </a:lnTo>
                <a:cubicBezTo>
                  <a:pt x="-32672" y="425800"/>
                  <a:pt x="63533" y="259479"/>
                  <a:pt x="225464" y="215780"/>
                </a:cubicBezTo>
                <a:lnTo>
                  <a:pt x="1025161" y="0"/>
                </a:lnTo>
                <a:lnTo>
                  <a:pt x="1025161" y="168907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6349996"/>
            <a:ext cx="508000" cy="50863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3"/>
            </p:custDataLst>
          </p:nvPr>
        </p:nvSpPr>
        <p:spPr>
          <a:xfrm>
            <a:off x="1015999" y="2425702"/>
            <a:ext cx="1574800" cy="50800"/>
          </a:xfrm>
          <a:custGeom>
            <a:avLst/>
            <a:gdLst>
              <a:gd name="connisteX0" fmla="*/ 0 w 1574797"/>
              <a:gd name="connsiteY0" fmla="*/ 25402 h 50804"/>
              <a:gd name="connisteX1" fmla="*/ 25402 w 1574797"/>
              <a:gd name="connsiteY1" fmla="*/ 0 h 50804"/>
              <a:gd name="connisteX2" fmla="*/ 1549395 w 1574797"/>
              <a:gd name="connsiteY2" fmla="*/ 0 h 50804"/>
              <a:gd name="connisteX3" fmla="*/ 1574797 w 1574797"/>
              <a:gd name="connsiteY3" fmla="*/ 25402 h 50804"/>
              <a:gd name="connisteX4" fmla="*/ 1574797 w 1574797"/>
              <a:gd name="connsiteY4" fmla="*/ 25402 h 50804"/>
              <a:gd name="connisteX5" fmla="*/ 1549395 w 1574797"/>
              <a:gd name="connsiteY5" fmla="*/ 50804 h 50804"/>
              <a:gd name="connisteX6" fmla="*/ 25402 w 1574797"/>
              <a:gd name="connsiteY6" fmla="*/ 50804 h 50804"/>
              <a:gd name="connisteX7" fmla="*/ 0 w 1574797"/>
              <a:gd name="connsiteY7" fmla="*/ 25402 h 50804"/>
              <a:gd name="connisteX8" fmla="*/ 0 w 1574797"/>
              <a:gd name="connsiteY8" fmla="*/ 25402 h 508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74798" h="50804">
                <a:moveTo>
                  <a:pt x="0" y="25402"/>
                </a:moveTo>
                <a:cubicBezTo>
                  <a:pt x="0" y="11375"/>
                  <a:pt x="11375" y="0"/>
                  <a:pt x="25402" y="0"/>
                </a:cubicBezTo>
                <a:lnTo>
                  <a:pt x="1549396" y="0"/>
                </a:lnTo>
                <a:cubicBezTo>
                  <a:pt x="1563432" y="0"/>
                  <a:pt x="1574798" y="11375"/>
                  <a:pt x="1574798" y="25402"/>
                </a:cubicBezTo>
                <a:lnTo>
                  <a:pt x="1574798" y="25402"/>
                </a:lnTo>
                <a:cubicBezTo>
                  <a:pt x="1574798" y="39429"/>
                  <a:pt x="1563432" y="50804"/>
                  <a:pt x="1549396" y="50804"/>
                </a:cubicBezTo>
                <a:lnTo>
                  <a:pt x="25402" y="50804"/>
                </a:lnTo>
                <a:cubicBezTo>
                  <a:pt x="11375" y="50804"/>
                  <a:pt x="0" y="39429"/>
                  <a:pt x="0" y="25402"/>
                </a:cubicBezTo>
                <a:lnTo>
                  <a:pt x="0" y="2540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1015999" y="1892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 </a:t>
            </a:r>
            <a:endParaRPr lang="zh-CN" altLang="en-US" smtClean="0"/>
          </a:p>
        </p:txBody>
      </p:sp>
      <p:sp>
        <p:nvSpPr>
          <p:cNvPr id="6" name="标题 5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1015999" y="2794004"/>
            <a:ext cx="8572500" cy="2095503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mtClean="0"/>
              <a:t>高校毕业论文答辩
通用模板</a:t>
            </a:r>
            <a:endParaRPr lang="zh-CN" altLang="en-US" smtClean="0"/>
          </a:p>
        </p:txBody>
      </p:sp>
      <p:sp>
        <p:nvSpPr>
          <p:cNvPr id="7" name="文本占位符 6"/>
          <p:cNvSpPr>
            <a:spLocks noGrp="1"/>
          </p:cNvSpPr>
          <p:nvPr>
            <p:ph type="body" idx="15" hasCustomPrompt="1"/>
            <p:custDataLst>
              <p:tags r:id="rId16"/>
            </p:custDataLst>
          </p:nvPr>
        </p:nvSpPr>
        <p:spPr>
          <a:xfrm>
            <a:off x="1015999" y="5321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313015" y="27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8006011" y="27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5"/>
            </p:custDataLst>
          </p:nvPr>
        </p:nvSpPr>
        <p:spPr>
          <a:xfrm>
            <a:off x="8677967" y="0"/>
            <a:ext cx="2078355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/Users/mingsheng111035/AppData/Local/Temp/figmazip/slide_d9c135ed2e17f6dd\datas\氛围图-6002&amp;64867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609600" y="1218565"/>
            <a:ext cx="3377565" cy="50292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3987799" y="1219197"/>
            <a:ext cx="7595235" cy="5029200"/>
          </a:xfrm>
          <a:custGeom>
            <a:avLst/>
            <a:gdLst>
              <a:gd name="connisteX0" fmla="*/ 0 w 7594604"/>
              <a:gd name="connsiteY0" fmla="*/ 0 h 5029200"/>
              <a:gd name="connisteX1" fmla="*/ 7391396 w 7594604"/>
              <a:gd name="connsiteY1" fmla="*/ 0 h 5029200"/>
              <a:gd name="connisteX2" fmla="*/ 7594604 w 7594604"/>
              <a:gd name="connsiteY2" fmla="*/ 203197 h 5029200"/>
              <a:gd name="connisteX3" fmla="*/ 7594604 w 7594604"/>
              <a:gd name="connsiteY3" fmla="*/ 4826002 h 5029200"/>
              <a:gd name="connisteX4" fmla="*/ 7391396 w 7594604"/>
              <a:gd name="connsiteY4" fmla="*/ 5029200 h 5029200"/>
              <a:gd name="connisteX5" fmla="*/ 0 w 7594604"/>
              <a:gd name="connsiteY5" fmla="*/ 5029200 h 5029200"/>
              <a:gd name="connisteX6" fmla="*/ 0 w 7594604"/>
              <a:gd name="connsiteY6" fmla="*/ 0 h 502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594604" h="5029200">
                <a:moveTo>
                  <a:pt x="0" y="0"/>
                </a:moveTo>
                <a:lnTo>
                  <a:pt x="7391397" y="0"/>
                </a:lnTo>
                <a:cubicBezTo>
                  <a:pt x="7503630" y="0"/>
                  <a:pt x="7594604" y="90974"/>
                  <a:pt x="7594604" y="203198"/>
                </a:cubicBezTo>
                <a:lnTo>
                  <a:pt x="7594604" y="4826002"/>
                </a:lnTo>
                <a:cubicBezTo>
                  <a:pt x="7594604" y="4938226"/>
                  <a:pt x="7503630" y="5029200"/>
                  <a:pt x="7391397" y="5029200"/>
                </a:cubicBez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2997202" y="2743200"/>
            <a:ext cx="1866900" cy="18669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3397252" y="3014420"/>
            <a:ext cx="1206496" cy="1350688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5537204" y="3124203"/>
            <a:ext cx="4851404" cy="1219197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mingsheng111035/AppData/Local/Temp/figmazip/slide_d7cbe41c20128d09\datas\氛围图-6002&amp;6489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6096000" cy="6858000"/>
          </a:xfrm>
          <a:custGeom>
            <a:avLst/>
            <a:gdLst>
              <a:gd name="connisteX0" fmla="*/ 0 w 6096003"/>
              <a:gd name="connsiteY0" fmla="*/ 0 h 6858000"/>
              <a:gd name="connisteX1" fmla="*/ 6096003 w 6096003"/>
              <a:gd name="connsiteY1" fmla="*/ 0 h 6858000"/>
              <a:gd name="connisteX2" fmla="*/ 4310060 w 6096003"/>
              <a:gd name="connsiteY2" fmla="*/ 6858000 h 6858000"/>
              <a:gd name="connisteX3" fmla="*/ 0 w 6096003"/>
              <a:gd name="connsiteY3" fmla="*/ 6858000 h 6858000"/>
              <a:gd name="connisteX4" fmla="*/ 0 w 6096003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03" h="6858000">
                <a:moveTo>
                  <a:pt x="0" y="0"/>
                </a:moveTo>
                <a:lnTo>
                  <a:pt x="6096003" y="0"/>
                </a:lnTo>
                <a:lnTo>
                  <a:pt x="431006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0" y="4114772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0"/>
            </p:custDataLst>
          </p:nvPr>
        </p:nvSpPr>
        <p:spPr>
          <a:xfrm>
            <a:off x="0" y="4904412"/>
            <a:ext cx="2380615" cy="1953895"/>
          </a:xfrm>
          <a:custGeom>
            <a:avLst/>
            <a:gdLst>
              <a:gd name="connisteX0" fmla="*/ 0 w 2381125"/>
              <a:gd name="connsiteY0" fmla="*/ 99422 h 1953597"/>
              <a:gd name="connisteX1" fmla="*/ 0 w 2381125"/>
              <a:gd name="connsiteY1" fmla="*/ 1953588 h 1953597"/>
              <a:gd name="connisteX2" fmla="*/ 2133596 w 2381125"/>
              <a:gd name="connsiteY2" fmla="*/ 1953588 h 1953597"/>
              <a:gd name="connisteX3" fmla="*/ 2341001 w 2381125"/>
              <a:gd name="connsiteY3" fmla="*/ 1590150 h 1953597"/>
              <a:gd name="connisteX4" fmla="*/ 2228676 w 2381125"/>
              <a:gd name="connsiteY4" fmla="*/ 1175113 h 1953597"/>
              <a:gd name="connisteX5" fmla="*/ 231142 w 2381125"/>
              <a:gd name="connsiteY5" fmla="*/ 21845 h 1953597"/>
              <a:gd name="connisteX6" fmla="*/ 0 w 2381125"/>
              <a:gd name="connsiteY6" fmla="*/ 99422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0" y="99423"/>
                </a:moveTo>
                <a:lnTo>
                  <a:pt x="0" y="1953588"/>
                </a:lnTo>
                <a:lnTo>
                  <a:pt x="2133597" y="1953588"/>
                </a:lnTo>
                <a:lnTo>
                  <a:pt x="2341001" y="1590151"/>
                </a:lnTo>
                <a:cubicBezTo>
                  <a:pt x="2424138" y="1444469"/>
                  <a:pt x="2373938" y="1258982"/>
                  <a:pt x="2228676" y="1175114"/>
                </a:cubicBezTo>
                <a:lnTo>
                  <a:pt x="231142" y="21845"/>
                </a:lnTo>
                <a:cubicBezTo>
                  <a:pt x="146441" y="-27066"/>
                  <a:pt x="38048" y="9318"/>
                  <a:pt x="0" y="9942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6730999" y="2692396"/>
            <a:ext cx="4394204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4"/>
            </p:custDataLst>
          </p:nvPr>
        </p:nvSpPr>
        <p:spPr>
          <a:xfrm>
            <a:off x="6603998" y="3149596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1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264876547ade3759\datas\氛围图-6002&amp;6504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3556001" y="1524003"/>
            <a:ext cx="8635365" cy="4520565"/>
          </a:xfrm>
          <a:custGeom>
            <a:avLst/>
            <a:gdLst>
              <a:gd name="connisteX0" fmla="*/ 0 w 8635995"/>
              <a:gd name="connsiteY0" fmla="*/ 203197 h 4521195"/>
              <a:gd name="connisteX1" fmla="*/ 203197 w 8635995"/>
              <a:gd name="connsiteY1" fmla="*/ 0 h 4521195"/>
              <a:gd name="connisteX2" fmla="*/ 8635995 w 8635995"/>
              <a:gd name="connsiteY2" fmla="*/ 0 h 4521195"/>
              <a:gd name="connisteX3" fmla="*/ 8635995 w 8635995"/>
              <a:gd name="connsiteY3" fmla="*/ 4521195 h 4521195"/>
              <a:gd name="connisteX4" fmla="*/ 203197 w 8635995"/>
              <a:gd name="connsiteY4" fmla="*/ 4521195 h 4521195"/>
              <a:gd name="connisteX5" fmla="*/ 0 w 8635995"/>
              <a:gd name="connsiteY5" fmla="*/ 4317997 h 4521195"/>
              <a:gd name="connisteX6" fmla="*/ 0 w 8635995"/>
              <a:gd name="connsiteY6" fmla="*/ 203197 h 4521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635996" h="4521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8635996" y="0"/>
                </a:lnTo>
                <a:lnTo>
                  <a:pt x="8635996" y="4521196"/>
                </a:lnTo>
                <a:lnTo>
                  <a:pt x="203198" y="4521196"/>
                </a:lnTo>
                <a:cubicBezTo>
                  <a:pt x="90974" y="4521196"/>
                  <a:pt x="0" y="4430231"/>
                  <a:pt x="0" y="4317998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6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7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1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97d60ad43b956924\datas\氛围图-12001&amp;6877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C:/Users/mingsheng111035/AppData/Local/Temp/figmazip/slide_97d60ad43b956924\datas\装饰-12001&amp;68800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556001" y="1524003"/>
            <a:ext cx="8635365" cy="4520565"/>
          </a:xfrm>
          <a:custGeom>
            <a:avLst/>
            <a:gdLst>
              <a:gd name="connisteX0" fmla="*/ 0 w 8635995"/>
              <a:gd name="connsiteY0" fmla="*/ 508004 h 4521195"/>
              <a:gd name="connisteX1" fmla="*/ 508004 w 8635995"/>
              <a:gd name="connsiteY1" fmla="*/ 0 h 4521195"/>
              <a:gd name="connisteX2" fmla="*/ 8635995 w 8635995"/>
              <a:gd name="connsiteY2" fmla="*/ 0 h 4521195"/>
              <a:gd name="connisteX3" fmla="*/ 8635995 w 8635995"/>
              <a:gd name="connsiteY3" fmla="*/ 4521195 h 4521195"/>
              <a:gd name="connisteX4" fmla="*/ 508004 w 8635995"/>
              <a:gd name="connsiteY4" fmla="*/ 4521195 h 4521195"/>
              <a:gd name="connisteX5" fmla="*/ 0 w 8635995"/>
              <a:gd name="connsiteY5" fmla="*/ 4013201 h 4521195"/>
              <a:gd name="connisteX6" fmla="*/ 0 w 8635995"/>
              <a:gd name="connsiteY6" fmla="*/ 508004 h 4521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635996" h="4521196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8635996" y="0"/>
                </a:lnTo>
                <a:lnTo>
                  <a:pt x="8635996" y="4521196"/>
                </a:lnTo>
                <a:lnTo>
                  <a:pt x="508004" y="4521196"/>
                </a:lnTo>
                <a:cubicBezTo>
                  <a:pt x="227439" y="4521196"/>
                  <a:pt x="0" y="4293757"/>
                  <a:pt x="0" y="4013201"/>
                </a:cubicBezTo>
                <a:lnTo>
                  <a:pt x="0" y="508004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8" name="副标题 7"/>
          <p:cNvSpPr>
            <a:spLocks noGrp="1"/>
          </p:cNvSpPr>
          <p:nvPr>
            <p:ph type="subTitle" idx="14" hasCustomPrompt="1"/>
            <p:custDataLst>
              <p:tags r:id="rId10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9" Type="http://schemas.openxmlformats.org/officeDocument/2006/relationships/theme" Target="../theme/theme3.xml"/><Relationship Id="rId18" Type="http://schemas.openxmlformats.org/officeDocument/2006/relationships/tags" Target="../tags/tag178.xml"/><Relationship Id="rId17" Type="http://schemas.openxmlformats.org/officeDocument/2006/relationships/tags" Target="../tags/tag177.xml"/><Relationship Id="rId16" Type="http://schemas.openxmlformats.org/officeDocument/2006/relationships/tags" Target="../tags/tag176.xml"/><Relationship Id="rId15" Type="http://schemas.openxmlformats.org/officeDocument/2006/relationships/tags" Target="../tags/tag175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image" Target="NULL" TargetMode="External"/><Relationship Id="rId3" Type="http://schemas.openxmlformats.org/officeDocument/2006/relationships/image" Target="../media/image10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302.xml"/><Relationship Id="rId25" Type="http://schemas.openxmlformats.org/officeDocument/2006/relationships/tags" Target="../tags/tag301.xml"/><Relationship Id="rId24" Type="http://schemas.openxmlformats.org/officeDocument/2006/relationships/tags" Target="../tags/tag300.xml"/><Relationship Id="rId23" Type="http://schemas.openxmlformats.org/officeDocument/2006/relationships/tags" Target="../tags/tag299.xml"/><Relationship Id="rId22" Type="http://schemas.openxmlformats.org/officeDocument/2006/relationships/tags" Target="../tags/tag298.xml"/><Relationship Id="rId21" Type="http://schemas.openxmlformats.org/officeDocument/2006/relationships/image" Target="../media/image20.jpeg"/><Relationship Id="rId20" Type="http://schemas.openxmlformats.org/officeDocument/2006/relationships/tags" Target="../tags/tag297.xml"/><Relationship Id="rId2" Type="http://schemas.openxmlformats.org/officeDocument/2006/relationships/tags" Target="../tags/tag285.xml"/><Relationship Id="rId19" Type="http://schemas.openxmlformats.org/officeDocument/2006/relationships/tags" Target="../tags/tag296.xml"/><Relationship Id="rId18" Type="http://schemas.openxmlformats.org/officeDocument/2006/relationships/image" Target="../media/image19.jpeg"/><Relationship Id="rId17" Type="http://schemas.openxmlformats.org/officeDocument/2006/relationships/tags" Target="../tags/tag295.xml"/><Relationship Id="rId16" Type="http://schemas.openxmlformats.org/officeDocument/2006/relationships/tags" Target="../tags/tag294.xml"/><Relationship Id="rId15" Type="http://schemas.openxmlformats.org/officeDocument/2006/relationships/tags" Target="../tags/tag293.xml"/><Relationship Id="rId14" Type="http://schemas.openxmlformats.org/officeDocument/2006/relationships/tags" Target="../tags/tag292.xml"/><Relationship Id="rId13" Type="http://schemas.openxmlformats.org/officeDocument/2006/relationships/image" Target="../media/image18.jpeg"/><Relationship Id="rId12" Type="http://schemas.openxmlformats.org/officeDocument/2006/relationships/tags" Target="../tags/tag291.xml"/><Relationship Id="rId11" Type="http://schemas.openxmlformats.org/officeDocument/2006/relationships/tags" Target="../tags/tag290.xml"/><Relationship Id="rId10" Type="http://schemas.openxmlformats.org/officeDocument/2006/relationships/image" Target="../media/image9.png"/><Relationship Id="rId1" Type="http://schemas.openxmlformats.org/officeDocument/2006/relationships/tags" Target="../tags/tag28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image" Target="../media/image22.jpeg"/><Relationship Id="rId7" Type="http://schemas.openxmlformats.org/officeDocument/2006/relationships/tags" Target="../tags/tag307.xml"/><Relationship Id="rId6" Type="http://schemas.openxmlformats.org/officeDocument/2006/relationships/tags" Target="../tags/tag306.xml"/><Relationship Id="rId5" Type="http://schemas.openxmlformats.org/officeDocument/2006/relationships/image" Target="../media/image9.png"/><Relationship Id="rId4" Type="http://schemas.openxmlformats.org/officeDocument/2006/relationships/image" Target="../media/image21.jpeg"/><Relationship Id="rId3" Type="http://schemas.openxmlformats.org/officeDocument/2006/relationships/tags" Target="../tags/tag305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304.xml"/><Relationship Id="rId19" Type="http://schemas.openxmlformats.org/officeDocument/2006/relationships/tags" Target="../tags/tag317.xml"/><Relationship Id="rId18" Type="http://schemas.openxmlformats.org/officeDocument/2006/relationships/tags" Target="../tags/tag316.xml"/><Relationship Id="rId17" Type="http://schemas.openxmlformats.org/officeDocument/2006/relationships/tags" Target="../tags/tag315.xml"/><Relationship Id="rId16" Type="http://schemas.openxmlformats.org/officeDocument/2006/relationships/tags" Target="../tags/tag314.xml"/><Relationship Id="rId15" Type="http://schemas.openxmlformats.org/officeDocument/2006/relationships/tags" Target="../tags/tag313.xml"/><Relationship Id="rId14" Type="http://schemas.openxmlformats.org/officeDocument/2006/relationships/tags" Target="../tags/tag312.xml"/><Relationship Id="rId13" Type="http://schemas.openxmlformats.org/officeDocument/2006/relationships/image" Target="../media/image23.jpeg"/><Relationship Id="rId12" Type="http://schemas.openxmlformats.org/officeDocument/2006/relationships/tags" Target="../tags/tag311.xml"/><Relationship Id="rId11" Type="http://schemas.openxmlformats.org/officeDocument/2006/relationships/tags" Target="../tags/tag310.xml"/><Relationship Id="rId10" Type="http://schemas.openxmlformats.org/officeDocument/2006/relationships/tags" Target="../tags/tag309.xml"/><Relationship Id="rId1" Type="http://schemas.openxmlformats.org/officeDocument/2006/relationships/tags" Target="../tags/tag30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tags" Target="../tags/tag326.xml"/><Relationship Id="rId7" Type="http://schemas.openxmlformats.org/officeDocument/2006/relationships/image" Target="../media/image9.png"/><Relationship Id="rId6" Type="http://schemas.openxmlformats.org/officeDocument/2006/relationships/image" Target="../media/image24.jpeg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39.xml"/><Relationship Id="rId20" Type="http://schemas.openxmlformats.org/officeDocument/2006/relationships/tags" Target="../tags/tag338.xml"/><Relationship Id="rId2" Type="http://schemas.openxmlformats.org/officeDocument/2006/relationships/tags" Target="../tags/tag322.xml"/><Relationship Id="rId19" Type="http://schemas.openxmlformats.org/officeDocument/2006/relationships/tags" Target="../tags/tag337.xml"/><Relationship Id="rId18" Type="http://schemas.openxmlformats.org/officeDocument/2006/relationships/tags" Target="../tags/tag336.xml"/><Relationship Id="rId17" Type="http://schemas.openxmlformats.org/officeDocument/2006/relationships/tags" Target="../tags/tag335.xml"/><Relationship Id="rId16" Type="http://schemas.openxmlformats.org/officeDocument/2006/relationships/tags" Target="../tags/tag334.xml"/><Relationship Id="rId15" Type="http://schemas.openxmlformats.org/officeDocument/2006/relationships/tags" Target="../tags/tag333.xml"/><Relationship Id="rId14" Type="http://schemas.openxmlformats.org/officeDocument/2006/relationships/tags" Target="../tags/tag332.xml"/><Relationship Id="rId13" Type="http://schemas.openxmlformats.org/officeDocument/2006/relationships/tags" Target="../tags/tag331.xml"/><Relationship Id="rId12" Type="http://schemas.openxmlformats.org/officeDocument/2006/relationships/tags" Target="../tags/tag330.xml"/><Relationship Id="rId11" Type="http://schemas.openxmlformats.org/officeDocument/2006/relationships/tags" Target="../tags/tag329.xml"/><Relationship Id="rId10" Type="http://schemas.openxmlformats.org/officeDocument/2006/relationships/tags" Target="../tags/tag328.xml"/><Relationship Id="rId1" Type="http://schemas.openxmlformats.org/officeDocument/2006/relationships/tags" Target="../tags/tag32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46.xml"/><Relationship Id="rId8" Type="http://schemas.openxmlformats.org/officeDocument/2006/relationships/tags" Target="../tags/tag345.xml"/><Relationship Id="rId7" Type="http://schemas.openxmlformats.org/officeDocument/2006/relationships/image" Target="../media/image9.png"/><Relationship Id="rId6" Type="http://schemas.openxmlformats.org/officeDocument/2006/relationships/image" Target="../media/image25.jpeg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350.xml"/><Relationship Id="rId12" Type="http://schemas.openxmlformats.org/officeDocument/2006/relationships/tags" Target="../tags/tag349.xml"/><Relationship Id="rId11" Type="http://schemas.openxmlformats.org/officeDocument/2006/relationships/tags" Target="../tags/tag348.xml"/><Relationship Id="rId10" Type="http://schemas.openxmlformats.org/officeDocument/2006/relationships/tags" Target="../tags/tag347.xml"/><Relationship Id="rId1" Type="http://schemas.openxmlformats.org/officeDocument/2006/relationships/tags" Target="../tags/tag34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tags" Target="../tags/tag358.xml"/><Relationship Id="rId7" Type="http://schemas.openxmlformats.org/officeDocument/2006/relationships/tags" Target="../tags/tag357.xml"/><Relationship Id="rId6" Type="http://schemas.openxmlformats.org/officeDocument/2006/relationships/tags" Target="../tags/tag356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369.xml"/><Relationship Id="rId22" Type="http://schemas.openxmlformats.org/officeDocument/2006/relationships/tags" Target="../tags/tag368.xml"/><Relationship Id="rId21" Type="http://schemas.openxmlformats.org/officeDocument/2006/relationships/tags" Target="../tags/tag367.xml"/><Relationship Id="rId20" Type="http://schemas.openxmlformats.org/officeDocument/2006/relationships/tags" Target="../tags/tag366.xml"/><Relationship Id="rId2" Type="http://schemas.openxmlformats.org/officeDocument/2006/relationships/tags" Target="../tags/tag352.xml"/><Relationship Id="rId19" Type="http://schemas.openxmlformats.org/officeDocument/2006/relationships/tags" Target="../tags/tag365.xml"/><Relationship Id="rId18" Type="http://schemas.openxmlformats.org/officeDocument/2006/relationships/image" Target="../media/image28.jpeg"/><Relationship Id="rId17" Type="http://schemas.openxmlformats.org/officeDocument/2006/relationships/tags" Target="../tags/tag364.xml"/><Relationship Id="rId16" Type="http://schemas.openxmlformats.org/officeDocument/2006/relationships/tags" Target="../tags/tag363.xml"/><Relationship Id="rId15" Type="http://schemas.openxmlformats.org/officeDocument/2006/relationships/tags" Target="../tags/tag362.xml"/><Relationship Id="rId14" Type="http://schemas.openxmlformats.org/officeDocument/2006/relationships/tags" Target="../tags/tag361.xml"/><Relationship Id="rId13" Type="http://schemas.openxmlformats.org/officeDocument/2006/relationships/image" Target="../media/image27.jpeg"/><Relationship Id="rId12" Type="http://schemas.openxmlformats.org/officeDocument/2006/relationships/tags" Target="../tags/tag360.xml"/><Relationship Id="rId11" Type="http://schemas.openxmlformats.org/officeDocument/2006/relationships/tags" Target="../tags/tag359.xml"/><Relationship Id="rId10" Type="http://schemas.openxmlformats.org/officeDocument/2006/relationships/image" Target="../media/image9.png"/><Relationship Id="rId1" Type="http://schemas.openxmlformats.org/officeDocument/2006/relationships/tags" Target="../tags/tag35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72.xml"/><Relationship Id="rId2" Type="http://schemas.openxmlformats.org/officeDocument/2006/relationships/tags" Target="../tags/tag371.xml"/><Relationship Id="rId1" Type="http://schemas.openxmlformats.org/officeDocument/2006/relationships/tags" Target="../tags/tag37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77.xml"/><Relationship Id="rId8" Type="http://schemas.openxmlformats.org/officeDocument/2006/relationships/image" Target="../media/image9.png"/><Relationship Id="rId7" Type="http://schemas.openxmlformats.org/officeDocument/2006/relationships/image" Target="../media/image29.jpeg"/><Relationship Id="rId6" Type="http://schemas.openxmlformats.org/officeDocument/2006/relationships/tags" Target="../tags/tag376.xml"/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3" Type="http://schemas.openxmlformats.org/officeDocument/2006/relationships/image" Target="NULL" TargetMode="External"/><Relationship Id="rId2" Type="http://schemas.openxmlformats.org/officeDocument/2006/relationships/image" Target="../media/image10.png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382.xml"/><Relationship Id="rId13" Type="http://schemas.openxmlformats.org/officeDocument/2006/relationships/tags" Target="../tags/tag381.xml"/><Relationship Id="rId12" Type="http://schemas.openxmlformats.org/officeDocument/2006/relationships/tags" Target="../tags/tag380.xml"/><Relationship Id="rId11" Type="http://schemas.openxmlformats.org/officeDocument/2006/relationships/tags" Target="../tags/tag379.xml"/><Relationship Id="rId10" Type="http://schemas.openxmlformats.org/officeDocument/2006/relationships/tags" Target="../tags/tag378.xml"/><Relationship Id="rId1" Type="http://schemas.openxmlformats.org/officeDocument/2006/relationships/tags" Target="../tags/tag37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tags" Target="../tags/tag386.xml"/><Relationship Id="rId7" Type="http://schemas.openxmlformats.org/officeDocument/2006/relationships/image" Target="../media/image9.png"/><Relationship Id="rId6" Type="http://schemas.openxmlformats.org/officeDocument/2006/relationships/image" Target="../media/image30.jpeg"/><Relationship Id="rId5" Type="http://schemas.openxmlformats.org/officeDocument/2006/relationships/tags" Target="../tags/tag385.xml"/><Relationship Id="rId4" Type="http://schemas.openxmlformats.org/officeDocument/2006/relationships/tags" Target="../tags/tag384.xml"/><Relationship Id="rId3" Type="http://schemas.openxmlformats.org/officeDocument/2006/relationships/image" Target="NULL" TargetMode="External"/><Relationship Id="rId2" Type="http://schemas.openxmlformats.org/officeDocument/2006/relationships/image" Target="../media/image10.pn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394.xml"/><Relationship Id="rId17" Type="http://schemas.openxmlformats.org/officeDocument/2006/relationships/tags" Target="../tags/tag393.xml"/><Relationship Id="rId16" Type="http://schemas.openxmlformats.org/officeDocument/2006/relationships/tags" Target="../tags/tag392.xml"/><Relationship Id="rId15" Type="http://schemas.openxmlformats.org/officeDocument/2006/relationships/tags" Target="../tags/tag391.xml"/><Relationship Id="rId14" Type="http://schemas.openxmlformats.org/officeDocument/2006/relationships/tags" Target="../tags/tag390.xml"/><Relationship Id="rId13" Type="http://schemas.openxmlformats.org/officeDocument/2006/relationships/tags" Target="../tags/tag389.xml"/><Relationship Id="rId12" Type="http://schemas.openxmlformats.org/officeDocument/2006/relationships/image" Target="../media/image32.jpeg"/><Relationship Id="rId11" Type="http://schemas.openxmlformats.org/officeDocument/2006/relationships/tags" Target="../tags/tag388.xml"/><Relationship Id="rId10" Type="http://schemas.openxmlformats.org/officeDocument/2006/relationships/tags" Target="../tags/tag387.xml"/><Relationship Id="rId1" Type="http://schemas.openxmlformats.org/officeDocument/2006/relationships/tags" Target="../tags/tag38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95.xml"/><Relationship Id="rId14" Type="http://schemas.openxmlformats.org/officeDocument/2006/relationships/tags" Target="../tags/tag194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396.xml"/><Relationship Id="rId1" Type="http://schemas.openxmlformats.org/officeDocument/2006/relationships/tags" Target="../tags/tag39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05.xml"/><Relationship Id="rId8" Type="http://schemas.openxmlformats.org/officeDocument/2006/relationships/tags" Target="../tags/tag404.xml"/><Relationship Id="rId7" Type="http://schemas.openxmlformats.org/officeDocument/2006/relationships/tags" Target="../tags/tag403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3" Type="http://schemas.openxmlformats.org/officeDocument/2006/relationships/tags" Target="../tags/tag399.xml"/><Relationship Id="rId2" Type="http://schemas.openxmlformats.org/officeDocument/2006/relationships/tags" Target="../tags/tag398.xml"/><Relationship Id="rId13" Type="http://schemas.openxmlformats.org/officeDocument/2006/relationships/slideLayout" Target="../slideLayouts/slideLayout35.xml"/><Relationship Id="rId12" Type="http://schemas.openxmlformats.org/officeDocument/2006/relationships/tags" Target="../tags/tag408.xml"/><Relationship Id="rId11" Type="http://schemas.openxmlformats.org/officeDocument/2006/relationships/tags" Target="../tags/tag407.xml"/><Relationship Id="rId10" Type="http://schemas.openxmlformats.org/officeDocument/2006/relationships/tags" Target="../tags/tag406.xml"/><Relationship Id="rId1" Type="http://schemas.openxmlformats.org/officeDocument/2006/relationships/tags" Target="../tags/tag39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411.xml"/><Relationship Id="rId2" Type="http://schemas.openxmlformats.org/officeDocument/2006/relationships/tags" Target="../tags/tag410.xml"/><Relationship Id="rId1" Type="http://schemas.openxmlformats.org/officeDocument/2006/relationships/tags" Target="../tags/tag40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tags" Target="../tags/tag417.xml"/><Relationship Id="rId7" Type="http://schemas.openxmlformats.org/officeDocument/2006/relationships/tags" Target="../tags/tag416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4" Type="http://schemas.openxmlformats.org/officeDocument/2006/relationships/image" Target="C:/Users/mingsheng111035/AppData/Local/Temp/figmazip/slide_edd40db412944bc9\datas\&#27675;&#22260;&#22270;-12001&amp;195791.png" TargetMode="External"/><Relationship Id="rId3" Type="http://schemas.openxmlformats.org/officeDocument/2006/relationships/image" Target="../media/image33.png"/><Relationship Id="rId27" Type="http://schemas.openxmlformats.org/officeDocument/2006/relationships/slideLayout" Target="../slideLayouts/slideLayout29.xml"/><Relationship Id="rId26" Type="http://schemas.openxmlformats.org/officeDocument/2006/relationships/tags" Target="../tags/tag430.xml"/><Relationship Id="rId25" Type="http://schemas.openxmlformats.org/officeDocument/2006/relationships/tags" Target="../tags/tag429.xml"/><Relationship Id="rId24" Type="http://schemas.openxmlformats.org/officeDocument/2006/relationships/tags" Target="../tags/tag428.xml"/><Relationship Id="rId23" Type="http://schemas.openxmlformats.org/officeDocument/2006/relationships/tags" Target="../tags/tag427.xml"/><Relationship Id="rId22" Type="http://schemas.openxmlformats.org/officeDocument/2006/relationships/tags" Target="../tags/tag426.xml"/><Relationship Id="rId21" Type="http://schemas.openxmlformats.org/officeDocument/2006/relationships/image" Target="../media/image37.jpeg"/><Relationship Id="rId20" Type="http://schemas.openxmlformats.org/officeDocument/2006/relationships/tags" Target="../tags/tag425.xml"/><Relationship Id="rId2" Type="http://schemas.openxmlformats.org/officeDocument/2006/relationships/tags" Target="../tags/tag413.xml"/><Relationship Id="rId19" Type="http://schemas.openxmlformats.org/officeDocument/2006/relationships/tags" Target="../tags/tag424.xml"/><Relationship Id="rId18" Type="http://schemas.openxmlformats.org/officeDocument/2006/relationships/image" Target="../media/image36.jpeg"/><Relationship Id="rId17" Type="http://schemas.openxmlformats.org/officeDocument/2006/relationships/tags" Target="../tags/tag423.xml"/><Relationship Id="rId16" Type="http://schemas.openxmlformats.org/officeDocument/2006/relationships/tags" Target="../tags/tag422.xml"/><Relationship Id="rId15" Type="http://schemas.openxmlformats.org/officeDocument/2006/relationships/tags" Target="../tags/tag421.xml"/><Relationship Id="rId14" Type="http://schemas.openxmlformats.org/officeDocument/2006/relationships/tags" Target="../tags/tag420.xml"/><Relationship Id="rId13" Type="http://schemas.openxmlformats.org/officeDocument/2006/relationships/image" Target="../media/image35.jpeg"/><Relationship Id="rId12" Type="http://schemas.openxmlformats.org/officeDocument/2006/relationships/tags" Target="../tags/tag419.xml"/><Relationship Id="rId11" Type="http://schemas.openxmlformats.org/officeDocument/2006/relationships/tags" Target="../tags/tag418.xml"/><Relationship Id="rId10" Type="http://schemas.openxmlformats.org/officeDocument/2006/relationships/image" Target="../media/image9.png"/><Relationship Id="rId1" Type="http://schemas.openxmlformats.org/officeDocument/2006/relationships/tags" Target="../tags/tag41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37.xml"/><Relationship Id="rId8" Type="http://schemas.openxmlformats.org/officeDocument/2006/relationships/tags" Target="../tags/tag436.xml"/><Relationship Id="rId7" Type="http://schemas.openxmlformats.org/officeDocument/2006/relationships/tags" Target="../tags/tag435.xml"/><Relationship Id="rId6" Type="http://schemas.openxmlformats.org/officeDocument/2006/relationships/tags" Target="../tags/tag434.xml"/><Relationship Id="rId5" Type="http://schemas.openxmlformats.org/officeDocument/2006/relationships/tags" Target="../tags/tag433.xml"/><Relationship Id="rId4" Type="http://schemas.openxmlformats.org/officeDocument/2006/relationships/image" Target="C:/Users/mingsheng111035/AppData/Local/Temp/figmazip/slide_16767297a35bfa99\datas\&#35013;&#39280;-12001&amp;333605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432.xml"/><Relationship Id="rId19" Type="http://schemas.openxmlformats.org/officeDocument/2006/relationships/slideLayout" Target="../slideLayouts/slideLayout29.xml"/><Relationship Id="rId18" Type="http://schemas.openxmlformats.org/officeDocument/2006/relationships/tags" Target="../tags/tag444.xml"/><Relationship Id="rId17" Type="http://schemas.openxmlformats.org/officeDocument/2006/relationships/image" Target="../media/image9.png"/><Relationship Id="rId16" Type="http://schemas.openxmlformats.org/officeDocument/2006/relationships/image" Target="../media/image38.jpeg"/><Relationship Id="rId15" Type="http://schemas.openxmlformats.org/officeDocument/2006/relationships/tags" Target="../tags/tag443.xml"/><Relationship Id="rId14" Type="http://schemas.openxmlformats.org/officeDocument/2006/relationships/tags" Target="../tags/tag442.xml"/><Relationship Id="rId13" Type="http://schemas.openxmlformats.org/officeDocument/2006/relationships/tags" Target="../tags/tag441.xml"/><Relationship Id="rId12" Type="http://schemas.openxmlformats.org/officeDocument/2006/relationships/tags" Target="../tags/tag440.xml"/><Relationship Id="rId11" Type="http://schemas.openxmlformats.org/officeDocument/2006/relationships/tags" Target="../tags/tag439.xml"/><Relationship Id="rId10" Type="http://schemas.openxmlformats.org/officeDocument/2006/relationships/tags" Target="../tags/tag438.xml"/><Relationship Id="rId1" Type="http://schemas.openxmlformats.org/officeDocument/2006/relationships/tags" Target="../tags/tag43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447.xml"/><Relationship Id="rId2" Type="http://schemas.openxmlformats.org/officeDocument/2006/relationships/tags" Target="../tags/tag446.xml"/><Relationship Id="rId1" Type="http://schemas.openxmlformats.org/officeDocument/2006/relationships/tags" Target="../tags/tag44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39.jpeg"/><Relationship Id="rId7" Type="http://schemas.openxmlformats.org/officeDocument/2006/relationships/tags" Target="../tags/tag452.xml"/><Relationship Id="rId6" Type="http://schemas.openxmlformats.org/officeDocument/2006/relationships/tags" Target="../tags/tag451.xml"/><Relationship Id="rId5" Type="http://schemas.openxmlformats.org/officeDocument/2006/relationships/image" Target="C:/Users/mingsheng111035/AppData/Local/Temp/figmazip/slide_e744e1a76c0c0a8a\datas\&#35013;&#39280;-12001&amp;112476.png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450.xml"/><Relationship Id="rId29" Type="http://schemas.openxmlformats.org/officeDocument/2006/relationships/slideLayout" Target="../slideLayouts/slideLayout29.xml"/><Relationship Id="rId28" Type="http://schemas.openxmlformats.org/officeDocument/2006/relationships/tags" Target="../tags/tag468.xml"/><Relationship Id="rId27" Type="http://schemas.openxmlformats.org/officeDocument/2006/relationships/tags" Target="../tags/tag467.xml"/><Relationship Id="rId26" Type="http://schemas.openxmlformats.org/officeDocument/2006/relationships/tags" Target="../tags/tag466.xml"/><Relationship Id="rId25" Type="http://schemas.openxmlformats.org/officeDocument/2006/relationships/tags" Target="../tags/tag465.xml"/><Relationship Id="rId24" Type="http://schemas.openxmlformats.org/officeDocument/2006/relationships/tags" Target="../tags/tag464.xml"/><Relationship Id="rId23" Type="http://schemas.openxmlformats.org/officeDocument/2006/relationships/image" Target="../media/image42.jpeg"/><Relationship Id="rId22" Type="http://schemas.openxmlformats.org/officeDocument/2006/relationships/tags" Target="../tags/tag463.xml"/><Relationship Id="rId21" Type="http://schemas.openxmlformats.org/officeDocument/2006/relationships/tags" Target="../tags/tag462.xml"/><Relationship Id="rId20" Type="http://schemas.openxmlformats.org/officeDocument/2006/relationships/tags" Target="../tags/tag461.xml"/><Relationship Id="rId2" Type="http://schemas.openxmlformats.org/officeDocument/2006/relationships/tags" Target="../tags/tag449.xml"/><Relationship Id="rId19" Type="http://schemas.openxmlformats.org/officeDocument/2006/relationships/tags" Target="../tags/tag460.xml"/><Relationship Id="rId18" Type="http://schemas.openxmlformats.org/officeDocument/2006/relationships/tags" Target="../tags/tag459.xml"/><Relationship Id="rId17" Type="http://schemas.openxmlformats.org/officeDocument/2006/relationships/image" Target="../media/image41.jpeg"/><Relationship Id="rId16" Type="http://schemas.openxmlformats.org/officeDocument/2006/relationships/tags" Target="../tags/tag458.xml"/><Relationship Id="rId15" Type="http://schemas.openxmlformats.org/officeDocument/2006/relationships/image" Target="../media/image40.jpeg"/><Relationship Id="rId14" Type="http://schemas.openxmlformats.org/officeDocument/2006/relationships/tags" Target="../tags/tag457.xml"/><Relationship Id="rId13" Type="http://schemas.openxmlformats.org/officeDocument/2006/relationships/tags" Target="../tags/tag456.xml"/><Relationship Id="rId12" Type="http://schemas.openxmlformats.org/officeDocument/2006/relationships/tags" Target="../tags/tag455.xml"/><Relationship Id="rId11" Type="http://schemas.openxmlformats.org/officeDocument/2006/relationships/tags" Target="../tags/tag454.xml"/><Relationship Id="rId10" Type="http://schemas.openxmlformats.org/officeDocument/2006/relationships/tags" Target="../tags/tag453.xml"/><Relationship Id="rId1" Type="http://schemas.openxmlformats.org/officeDocument/2006/relationships/tags" Target="../tags/tag448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73.xml"/><Relationship Id="rId8" Type="http://schemas.openxmlformats.org/officeDocument/2006/relationships/tags" Target="../tags/tag472.xml"/><Relationship Id="rId7" Type="http://schemas.openxmlformats.org/officeDocument/2006/relationships/image" Target="../media/image9.png"/><Relationship Id="rId6" Type="http://schemas.openxmlformats.org/officeDocument/2006/relationships/image" Target="../media/image44.jpeg"/><Relationship Id="rId5" Type="http://schemas.openxmlformats.org/officeDocument/2006/relationships/tags" Target="../tags/tag471.xml"/><Relationship Id="rId4" Type="http://schemas.openxmlformats.org/officeDocument/2006/relationships/tags" Target="../tags/tag470.xml"/><Relationship Id="rId3" Type="http://schemas.openxmlformats.org/officeDocument/2006/relationships/image" Target="C:/Users/mingsheng111035/AppData/Local/Temp/figmazip/slide_0ca981134bee12cd\datas\&#27675;&#22260;&#22270;-12001&amp;277059.png" TargetMode="External"/><Relationship Id="rId2" Type="http://schemas.openxmlformats.org/officeDocument/2006/relationships/image" Target="../media/image43.png"/><Relationship Id="rId17" Type="http://schemas.openxmlformats.org/officeDocument/2006/relationships/slideLayout" Target="../slideLayouts/slideLayout29.xml"/><Relationship Id="rId16" Type="http://schemas.openxmlformats.org/officeDocument/2006/relationships/tags" Target="../tags/tag479.xml"/><Relationship Id="rId15" Type="http://schemas.openxmlformats.org/officeDocument/2006/relationships/tags" Target="../tags/tag478.xml"/><Relationship Id="rId14" Type="http://schemas.openxmlformats.org/officeDocument/2006/relationships/tags" Target="../tags/tag477.xml"/><Relationship Id="rId13" Type="http://schemas.openxmlformats.org/officeDocument/2006/relationships/tags" Target="../tags/tag476.xml"/><Relationship Id="rId12" Type="http://schemas.openxmlformats.org/officeDocument/2006/relationships/tags" Target="../tags/tag475.xml"/><Relationship Id="rId11" Type="http://schemas.openxmlformats.org/officeDocument/2006/relationships/tags" Target="../tags/tag474.xml"/><Relationship Id="rId10" Type="http://schemas.openxmlformats.org/officeDocument/2006/relationships/image" Target="../media/image45.jpeg"/><Relationship Id="rId1" Type="http://schemas.openxmlformats.org/officeDocument/2006/relationships/tags" Target="../tags/tag469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486.xml"/><Relationship Id="rId8" Type="http://schemas.openxmlformats.org/officeDocument/2006/relationships/tags" Target="../tags/tag485.xml"/><Relationship Id="rId7" Type="http://schemas.openxmlformats.org/officeDocument/2006/relationships/tags" Target="../tags/tag484.xml"/><Relationship Id="rId6" Type="http://schemas.openxmlformats.org/officeDocument/2006/relationships/image" Target="../media/image9.png"/><Relationship Id="rId5" Type="http://schemas.openxmlformats.org/officeDocument/2006/relationships/image" Target="../media/image46.jpeg"/><Relationship Id="rId4" Type="http://schemas.openxmlformats.org/officeDocument/2006/relationships/tags" Target="../tags/tag483.xml"/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491.xml"/><Relationship Id="rId13" Type="http://schemas.openxmlformats.org/officeDocument/2006/relationships/tags" Target="../tags/tag490.xml"/><Relationship Id="rId12" Type="http://schemas.openxmlformats.org/officeDocument/2006/relationships/tags" Target="../tags/tag489.xml"/><Relationship Id="rId11" Type="http://schemas.openxmlformats.org/officeDocument/2006/relationships/tags" Target="../tags/tag488.xml"/><Relationship Id="rId10" Type="http://schemas.openxmlformats.org/officeDocument/2006/relationships/tags" Target="../tags/tag487.xml"/><Relationship Id="rId1" Type="http://schemas.openxmlformats.org/officeDocument/2006/relationships/tags" Target="../tags/tag480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494.xml"/><Relationship Id="rId2" Type="http://schemas.openxmlformats.org/officeDocument/2006/relationships/tags" Target="../tags/tag493.xml"/><Relationship Id="rId1" Type="http://schemas.openxmlformats.org/officeDocument/2006/relationships/tags" Target="../tags/tag49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499.xml"/><Relationship Id="rId8" Type="http://schemas.openxmlformats.org/officeDocument/2006/relationships/tags" Target="../tags/tag498.xml"/><Relationship Id="rId7" Type="http://schemas.openxmlformats.org/officeDocument/2006/relationships/image" Target="C:/Users/mingsheng111035/AppData/Local/Temp/figmazip/slide_45a6742b2fa7b83c\datas\&#35013;&#39280;-12001&amp;311872.png" TargetMode="External"/><Relationship Id="rId6" Type="http://schemas.openxmlformats.org/officeDocument/2006/relationships/image" Target="../media/image48.png"/><Relationship Id="rId5" Type="http://schemas.openxmlformats.org/officeDocument/2006/relationships/tags" Target="../tags/tag497.xml"/><Relationship Id="rId4" Type="http://schemas.openxmlformats.org/officeDocument/2006/relationships/tags" Target="../tags/tag496.xml"/><Relationship Id="rId3" Type="http://schemas.openxmlformats.org/officeDocument/2006/relationships/image" Target="C:/Users/mingsheng111035/AppData/Local/Temp/figmazip/slide_45a6742b2fa7b83c\datas\&#27675;&#22260;&#22270;-12001&amp;311844.png" TargetMode="External"/><Relationship Id="rId2" Type="http://schemas.openxmlformats.org/officeDocument/2006/relationships/image" Target="../media/image47.png"/><Relationship Id="rId18" Type="http://schemas.openxmlformats.org/officeDocument/2006/relationships/slideLayout" Target="../slideLayouts/slideLayout29.xml"/><Relationship Id="rId17" Type="http://schemas.openxmlformats.org/officeDocument/2006/relationships/tags" Target="../tags/tag505.xml"/><Relationship Id="rId16" Type="http://schemas.openxmlformats.org/officeDocument/2006/relationships/tags" Target="../tags/tag504.xml"/><Relationship Id="rId15" Type="http://schemas.openxmlformats.org/officeDocument/2006/relationships/tags" Target="../tags/tag503.xml"/><Relationship Id="rId14" Type="http://schemas.openxmlformats.org/officeDocument/2006/relationships/tags" Target="../tags/tag502.xml"/><Relationship Id="rId13" Type="http://schemas.openxmlformats.org/officeDocument/2006/relationships/tags" Target="../tags/tag501.xml"/><Relationship Id="rId12" Type="http://schemas.openxmlformats.org/officeDocument/2006/relationships/tags" Target="../tags/tag500.xml"/><Relationship Id="rId11" Type="http://schemas.openxmlformats.org/officeDocument/2006/relationships/image" Target="../media/image9.png"/><Relationship Id="rId10" Type="http://schemas.openxmlformats.org/officeDocument/2006/relationships/image" Target="../media/image49.jpeg"/><Relationship Id="rId1" Type="http://schemas.openxmlformats.org/officeDocument/2006/relationships/tags" Target="../tags/tag495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510.xml"/><Relationship Id="rId8" Type="http://schemas.openxmlformats.org/officeDocument/2006/relationships/image" Target="../media/image9.png"/><Relationship Id="rId7" Type="http://schemas.openxmlformats.org/officeDocument/2006/relationships/image" Target="../media/image50.jpeg"/><Relationship Id="rId6" Type="http://schemas.openxmlformats.org/officeDocument/2006/relationships/tags" Target="../tags/tag509.xml"/><Relationship Id="rId5" Type="http://schemas.openxmlformats.org/officeDocument/2006/relationships/tags" Target="../tags/tag508.xml"/><Relationship Id="rId4" Type="http://schemas.openxmlformats.org/officeDocument/2006/relationships/image" Target="C:/Users/mingsheng111035/AppData/Local/Temp/figmazip/slide_71cbc36489dc512d\datas\&#35013;&#39280;-12001&amp;551846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507.xml"/><Relationship Id="rId19" Type="http://schemas.openxmlformats.org/officeDocument/2006/relationships/slideLayout" Target="../slideLayouts/slideLayout29.xml"/><Relationship Id="rId18" Type="http://schemas.openxmlformats.org/officeDocument/2006/relationships/tags" Target="../tags/tag519.xml"/><Relationship Id="rId17" Type="http://schemas.openxmlformats.org/officeDocument/2006/relationships/tags" Target="../tags/tag518.xml"/><Relationship Id="rId16" Type="http://schemas.openxmlformats.org/officeDocument/2006/relationships/tags" Target="../tags/tag517.xml"/><Relationship Id="rId15" Type="http://schemas.openxmlformats.org/officeDocument/2006/relationships/tags" Target="../tags/tag516.xml"/><Relationship Id="rId14" Type="http://schemas.openxmlformats.org/officeDocument/2006/relationships/tags" Target="../tags/tag515.xml"/><Relationship Id="rId13" Type="http://schemas.openxmlformats.org/officeDocument/2006/relationships/tags" Target="../tags/tag514.xml"/><Relationship Id="rId12" Type="http://schemas.openxmlformats.org/officeDocument/2006/relationships/tags" Target="../tags/tag513.xml"/><Relationship Id="rId11" Type="http://schemas.openxmlformats.org/officeDocument/2006/relationships/tags" Target="../tags/tag512.xml"/><Relationship Id="rId10" Type="http://schemas.openxmlformats.org/officeDocument/2006/relationships/tags" Target="../tags/tag511.xml"/><Relationship Id="rId1" Type="http://schemas.openxmlformats.org/officeDocument/2006/relationships/tags" Target="../tags/tag506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" Type="http://schemas.openxmlformats.org/officeDocument/2006/relationships/tags" Target="../tags/tag52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17.xml"/><Relationship Id="rId20" Type="http://schemas.openxmlformats.org/officeDocument/2006/relationships/image" Target="../media/image9.png"/><Relationship Id="rId2" Type="http://schemas.openxmlformats.org/officeDocument/2006/relationships/tags" Target="../tags/tag200.xml"/><Relationship Id="rId19" Type="http://schemas.openxmlformats.org/officeDocument/2006/relationships/image" Target="../media/image8.jpeg"/><Relationship Id="rId18" Type="http://schemas.openxmlformats.org/officeDocument/2006/relationships/tags" Target="../tags/tag216.xml"/><Relationship Id="rId17" Type="http://schemas.openxmlformats.org/officeDocument/2006/relationships/tags" Target="../tags/tag215.xml"/><Relationship Id="rId16" Type="http://schemas.openxmlformats.org/officeDocument/2006/relationships/tags" Target="../tags/tag214.xml"/><Relationship Id="rId15" Type="http://schemas.openxmlformats.org/officeDocument/2006/relationships/tags" Target="../tags/tag213.xml"/><Relationship Id="rId14" Type="http://schemas.openxmlformats.org/officeDocument/2006/relationships/tags" Target="../tags/tag212.xml"/><Relationship Id="rId13" Type="http://schemas.openxmlformats.org/officeDocument/2006/relationships/tags" Target="../tags/tag211.xml"/><Relationship Id="rId12" Type="http://schemas.openxmlformats.org/officeDocument/2006/relationships/tags" Target="../tags/tag210.xml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tags" Target="../tags/tag19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image" Target="NULL" TargetMode="External"/><Relationship Id="rId2" Type="http://schemas.openxmlformats.org/officeDocument/2006/relationships/image" Target="../media/image10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29.xml"/><Relationship Id="rId16" Type="http://schemas.openxmlformats.org/officeDocument/2006/relationships/tags" Target="../tags/tag228.xml"/><Relationship Id="rId15" Type="http://schemas.openxmlformats.org/officeDocument/2006/relationships/tags" Target="../tags/tag227.xml"/><Relationship Id="rId14" Type="http://schemas.openxmlformats.org/officeDocument/2006/relationships/tags" Target="../tags/tag226.xml"/><Relationship Id="rId13" Type="http://schemas.openxmlformats.org/officeDocument/2006/relationships/image" Target="../media/image12.jpeg"/><Relationship Id="rId12" Type="http://schemas.openxmlformats.org/officeDocument/2006/relationships/tags" Target="../tags/tag225.xml"/><Relationship Id="rId11" Type="http://schemas.openxmlformats.org/officeDocument/2006/relationships/image" Target="../media/image9.png"/><Relationship Id="rId10" Type="http://schemas.openxmlformats.org/officeDocument/2006/relationships/image" Target="../media/image11.jpeg"/><Relationship Id="rId1" Type="http://schemas.openxmlformats.org/officeDocument/2006/relationships/tags" Target="../tags/tag21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45.xml"/><Relationship Id="rId17" Type="http://schemas.openxmlformats.org/officeDocument/2006/relationships/image" Target="../media/image9.png"/><Relationship Id="rId16" Type="http://schemas.openxmlformats.org/officeDocument/2006/relationships/image" Target="../media/image13.jpeg"/><Relationship Id="rId15" Type="http://schemas.openxmlformats.org/officeDocument/2006/relationships/tags" Target="../tags/tag244.xml"/><Relationship Id="rId14" Type="http://schemas.openxmlformats.org/officeDocument/2006/relationships/tags" Target="../tags/tag243.xml"/><Relationship Id="rId13" Type="http://schemas.openxmlformats.org/officeDocument/2006/relationships/tags" Target="../tags/tag242.xml"/><Relationship Id="rId12" Type="http://schemas.openxmlformats.org/officeDocument/2006/relationships/tags" Target="../tags/tag241.xml"/><Relationship Id="rId11" Type="http://schemas.openxmlformats.org/officeDocument/2006/relationships/tags" Target="../tags/tag240.xml"/><Relationship Id="rId10" Type="http://schemas.openxmlformats.org/officeDocument/2006/relationships/tags" Target="../tags/tag239.xml"/><Relationship Id="rId1" Type="http://schemas.openxmlformats.org/officeDocument/2006/relationships/tags" Target="../tags/tag23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image" Target="../media/image9.png"/><Relationship Id="rId4" Type="http://schemas.openxmlformats.org/officeDocument/2006/relationships/image" Target="../media/image14.jpeg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55.xml"/><Relationship Id="rId11" Type="http://schemas.openxmlformats.org/officeDocument/2006/relationships/tags" Target="../tags/tag254.xml"/><Relationship Id="rId10" Type="http://schemas.openxmlformats.org/officeDocument/2006/relationships/tags" Target="../tags/tag253.xml"/><Relationship Id="rId1" Type="http://schemas.openxmlformats.org/officeDocument/2006/relationships/tags" Target="../tags/tag24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tags" Target="../tags/tag257.xml"/><Relationship Id="rId3" Type="http://schemas.openxmlformats.org/officeDocument/2006/relationships/image" Target="NULL" TargetMode="External"/><Relationship Id="rId2" Type="http://schemas.openxmlformats.org/officeDocument/2006/relationships/image" Target="../media/image10.png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67.xml"/><Relationship Id="rId15" Type="http://schemas.openxmlformats.org/officeDocument/2006/relationships/tags" Target="../tags/tag266.xml"/><Relationship Id="rId14" Type="http://schemas.openxmlformats.org/officeDocument/2006/relationships/tags" Target="../tags/tag265.xml"/><Relationship Id="rId13" Type="http://schemas.openxmlformats.org/officeDocument/2006/relationships/tags" Target="../tags/tag264.xml"/><Relationship Id="rId12" Type="http://schemas.openxmlformats.org/officeDocument/2006/relationships/tags" Target="../tags/tag263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tags" Target="../tags/tag25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80.xml"/><Relationship Id="rId14" Type="http://schemas.openxmlformats.org/officeDocument/2006/relationships/image" Target="../media/image9.png"/><Relationship Id="rId13" Type="http://schemas.openxmlformats.org/officeDocument/2006/relationships/image" Target="../media/image16.jpeg"/><Relationship Id="rId12" Type="http://schemas.openxmlformats.org/officeDocument/2006/relationships/tags" Target="../tags/tag279.xml"/><Relationship Id="rId11" Type="http://schemas.openxmlformats.org/officeDocument/2006/relationships/tags" Target="../tags/tag278.xml"/><Relationship Id="rId10" Type="http://schemas.openxmlformats.org/officeDocument/2006/relationships/tags" Target="../tags/tag277.xml"/><Relationship Id="rId1" Type="http://schemas.openxmlformats.org/officeDocument/2006/relationships/tags" Target="../tags/tag2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协助特殊进食照护技术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鼻饲的定义及鼻饲饮食的种类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鼻饲的定义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a46d144dcba8ff31\datas\氛围图-6002&amp;18590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4419" cy="3240"/>
            </a:xfrm>
            <a:custGeom>
              <a:avLst/>
              <a:gdLst>
                <a:gd name="connisteX0" fmla="*/ 0 w 2806695"/>
                <a:gd name="connsiteY0" fmla="*/ 203197 h 2057400"/>
                <a:gd name="connisteX1" fmla="*/ 203197 w 2806695"/>
                <a:gd name="connsiteY1" fmla="*/ 0 h 2057400"/>
                <a:gd name="connisteX2" fmla="*/ 2806695 w 2806695"/>
                <a:gd name="connsiteY2" fmla="*/ 0 h 2057400"/>
                <a:gd name="connisteX3" fmla="*/ 2806695 w 2806695"/>
                <a:gd name="connsiteY3" fmla="*/ 2057400 h 2057400"/>
                <a:gd name="connisteX4" fmla="*/ 203197 w 2806695"/>
                <a:gd name="connsiteY4" fmla="*/ 2057400 h 2057400"/>
                <a:gd name="connisteX5" fmla="*/ 0 w 2806695"/>
                <a:gd name="connsiteY5" fmla="*/ 1854202 h 2057400"/>
                <a:gd name="connisteX6" fmla="*/ 0 w 2806695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06696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806696" y="0"/>
                  </a:lnTo>
                  <a:lnTo>
                    <a:pt x="2806696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35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鼻饲的基本概念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35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鼻饲是一种通过鼻腔插入胃管，直接向胃内输送营养液的进食方式。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d98cabae88e41be4cf44e644bb3cce95.jpgd98cabae88e41be4cf44e644bb3cce95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9066" r="9066"/>
            <a:stretch>
              <a:fillRect/>
            </a:stretch>
          </p:blipFill>
          <p:spPr>
            <a:xfrm>
              <a:off x="5380" y="2880"/>
              <a:ext cx="3980" cy="3240"/>
            </a:xfrm>
            <a:custGeom>
              <a:avLst/>
              <a:gdLst>
                <a:gd name="connisteX0" fmla="*/ 0 w 2527301"/>
                <a:gd name="connsiteY0" fmla="*/ 0 h 2057400"/>
                <a:gd name="connisteX1" fmla="*/ 2324103 w 2527301"/>
                <a:gd name="connsiteY1" fmla="*/ 0 h 2057400"/>
                <a:gd name="connisteX2" fmla="*/ 2527301 w 2527301"/>
                <a:gd name="connsiteY2" fmla="*/ 203197 h 2057400"/>
                <a:gd name="connisteX3" fmla="*/ 2527301 w 2527301"/>
                <a:gd name="connsiteY3" fmla="*/ 1854202 h 2057400"/>
                <a:gd name="connisteX4" fmla="*/ 2324103 w 2527301"/>
                <a:gd name="connsiteY4" fmla="*/ 2057400 h 2057400"/>
                <a:gd name="connisteX5" fmla="*/ 0 w 2527301"/>
                <a:gd name="connsiteY5" fmla="*/ 2057400 h 2057400"/>
                <a:gd name="connisteX6" fmla="*/ 0 w 25273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27301" h="2057400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1854202"/>
                  </a:lnTo>
                  <a:cubicBezTo>
                    <a:pt x="2527301" y="1966426"/>
                    <a:pt x="2436327" y="2057400"/>
                    <a:pt x="23241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4419" cy="3240"/>
            </a:xfrm>
            <a:custGeom>
              <a:avLst/>
              <a:gdLst>
                <a:gd name="connisteX0" fmla="*/ 0 w 2806695"/>
                <a:gd name="connsiteY0" fmla="*/ 203197 h 2057400"/>
                <a:gd name="connisteX1" fmla="*/ 203197 w 2806695"/>
                <a:gd name="connsiteY1" fmla="*/ 0 h 2057400"/>
                <a:gd name="connisteX2" fmla="*/ 2806695 w 2806695"/>
                <a:gd name="connsiteY2" fmla="*/ 0 h 2057400"/>
                <a:gd name="connisteX3" fmla="*/ 2806695 w 2806695"/>
                <a:gd name="connsiteY3" fmla="*/ 2057400 h 2057400"/>
                <a:gd name="connisteX4" fmla="*/ 203197 w 2806695"/>
                <a:gd name="connsiteY4" fmla="*/ 2057400 h 2057400"/>
                <a:gd name="connisteX5" fmla="*/ 0 w 2806695"/>
                <a:gd name="connsiteY5" fmla="*/ 1854202 h 2057400"/>
                <a:gd name="connisteX6" fmla="*/ 0 w 2806695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06696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806696" y="0"/>
                  </a:lnTo>
                  <a:lnTo>
                    <a:pt x="2806696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536a5b2157e322723a90a44db8a8a4fc.jpg536a5b2157e322723a90a44db8a8a4fc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8343" r="8343"/>
            <a:stretch>
              <a:fillRect/>
            </a:stretch>
          </p:blipFill>
          <p:spPr>
            <a:xfrm>
              <a:off x="5380" y="6600"/>
              <a:ext cx="3980" cy="3240"/>
            </a:xfrm>
            <a:custGeom>
              <a:avLst/>
              <a:gdLst>
                <a:gd name="connisteX0" fmla="*/ 0 w 2527301"/>
                <a:gd name="connsiteY0" fmla="*/ 0 h 2057400"/>
                <a:gd name="connisteX1" fmla="*/ 2324103 w 2527301"/>
                <a:gd name="connsiteY1" fmla="*/ 0 h 2057400"/>
                <a:gd name="connisteX2" fmla="*/ 2527301 w 2527301"/>
                <a:gd name="connsiteY2" fmla="*/ 203197 h 2057400"/>
                <a:gd name="connisteX3" fmla="*/ 2527301 w 2527301"/>
                <a:gd name="connsiteY3" fmla="*/ 1854202 h 2057400"/>
                <a:gd name="connisteX4" fmla="*/ 2324103 w 2527301"/>
                <a:gd name="connsiteY4" fmla="*/ 2057400 h 2057400"/>
                <a:gd name="connisteX5" fmla="*/ 0 w 2527301"/>
                <a:gd name="connsiteY5" fmla="*/ 2057400 h 2057400"/>
                <a:gd name="connisteX6" fmla="*/ 0 w 25273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27301" h="2057400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1854202"/>
                  </a:lnTo>
                  <a:cubicBezTo>
                    <a:pt x="2527301" y="1966426"/>
                    <a:pt x="2436327" y="2057400"/>
                    <a:pt x="23241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4420" cy="3240"/>
            </a:xfrm>
            <a:custGeom>
              <a:avLst/>
              <a:gdLst>
                <a:gd name="connisteX0" fmla="*/ 0 w 2806695"/>
                <a:gd name="connsiteY0" fmla="*/ 203197 h 2057400"/>
                <a:gd name="connisteX1" fmla="*/ 203197 w 2806695"/>
                <a:gd name="connsiteY1" fmla="*/ 0 h 2057400"/>
                <a:gd name="connisteX2" fmla="*/ 2806695 w 2806695"/>
                <a:gd name="connsiteY2" fmla="*/ 0 h 2057400"/>
                <a:gd name="connisteX3" fmla="*/ 2806695 w 2806695"/>
                <a:gd name="connsiteY3" fmla="*/ 2057400 h 2057400"/>
                <a:gd name="connisteX4" fmla="*/ 203197 w 2806695"/>
                <a:gd name="connsiteY4" fmla="*/ 2057400 h 2057400"/>
                <a:gd name="connisteX5" fmla="*/ 0 w 2806695"/>
                <a:gd name="connsiteY5" fmla="*/ 1854202 h 2057400"/>
                <a:gd name="connisteX6" fmla="*/ 0 w 2806695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06696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806696" y="0"/>
                  </a:lnTo>
                  <a:lnTo>
                    <a:pt x="2806696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35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鼻饲的临床意义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35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鼻饲能够保证患者营养摄入，维持生命体征，促进疾病恢复。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5fda4364c2c80fb83f5510470ef92f34.jpg5fda4364c2c80fb83f5510470ef92f34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8059"/>
            <a:stretch>
              <a:fillRect/>
            </a:stretch>
          </p:blipFill>
          <p:spPr>
            <a:xfrm>
              <a:off x="14260" y="2880"/>
              <a:ext cx="3980" cy="3240"/>
            </a:xfrm>
            <a:custGeom>
              <a:avLst/>
              <a:gdLst>
                <a:gd name="connisteX0" fmla="*/ 0 w 2527301"/>
                <a:gd name="connsiteY0" fmla="*/ 0 h 2057400"/>
                <a:gd name="connisteX1" fmla="*/ 2324103 w 2527301"/>
                <a:gd name="connsiteY1" fmla="*/ 0 h 2057400"/>
                <a:gd name="connisteX2" fmla="*/ 2527301 w 2527301"/>
                <a:gd name="connsiteY2" fmla="*/ 203197 h 2057400"/>
                <a:gd name="connisteX3" fmla="*/ 2527301 w 2527301"/>
                <a:gd name="connsiteY3" fmla="*/ 1854202 h 2057400"/>
                <a:gd name="connisteX4" fmla="*/ 2324103 w 2527301"/>
                <a:gd name="connsiteY4" fmla="*/ 2057400 h 2057400"/>
                <a:gd name="connisteX5" fmla="*/ 0 w 2527301"/>
                <a:gd name="connsiteY5" fmla="*/ 2057400 h 2057400"/>
                <a:gd name="connisteX6" fmla="*/ 0 w 25273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27301" h="2057400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1854202"/>
                  </a:lnTo>
                  <a:cubicBezTo>
                    <a:pt x="2527301" y="1966426"/>
                    <a:pt x="2436327" y="2057400"/>
                    <a:pt x="23241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4420" cy="3240"/>
            </a:xfrm>
            <a:custGeom>
              <a:avLst/>
              <a:gdLst>
                <a:gd name="connisteX0" fmla="*/ 0 w 2806695"/>
                <a:gd name="connsiteY0" fmla="*/ 203197 h 2057400"/>
                <a:gd name="connisteX1" fmla="*/ 203197 w 2806695"/>
                <a:gd name="connsiteY1" fmla="*/ 0 h 2057400"/>
                <a:gd name="connisteX2" fmla="*/ 2806695 w 2806695"/>
                <a:gd name="connsiteY2" fmla="*/ 0 h 2057400"/>
                <a:gd name="connisteX3" fmla="*/ 2806695 w 2806695"/>
                <a:gd name="connsiteY3" fmla="*/ 2057400 h 2057400"/>
                <a:gd name="connisteX4" fmla="*/ 203197 w 2806695"/>
                <a:gd name="connsiteY4" fmla="*/ 2057400 h 2057400"/>
                <a:gd name="connisteX5" fmla="*/ 0 w 2806695"/>
                <a:gd name="connsiteY5" fmla="*/ 1854202 h 2057400"/>
                <a:gd name="connisteX6" fmla="*/ 0 w 2806695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06696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806696" y="0"/>
                  </a:lnTo>
                  <a:lnTo>
                    <a:pt x="2806696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f1fdbf484c2f2baa11dfbf00d7089612.jpgf1fdbf484c2f2baa11dfbf00d7089612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18131"/>
            <a:stretch>
              <a:fillRect/>
            </a:stretch>
          </p:blipFill>
          <p:spPr>
            <a:xfrm>
              <a:off x="14260" y="6600"/>
              <a:ext cx="3980" cy="3240"/>
            </a:xfrm>
            <a:custGeom>
              <a:avLst/>
              <a:gdLst>
                <a:gd name="connisteX0" fmla="*/ 0 w 2527301"/>
                <a:gd name="connsiteY0" fmla="*/ 0 h 2057400"/>
                <a:gd name="connisteX1" fmla="*/ 2324103 w 2527301"/>
                <a:gd name="connsiteY1" fmla="*/ 0 h 2057400"/>
                <a:gd name="connisteX2" fmla="*/ 2527301 w 2527301"/>
                <a:gd name="connsiteY2" fmla="*/ 203197 h 2057400"/>
                <a:gd name="connisteX3" fmla="*/ 2527301 w 2527301"/>
                <a:gd name="connsiteY3" fmla="*/ 1854202 h 2057400"/>
                <a:gd name="connisteX4" fmla="*/ 2324103 w 2527301"/>
                <a:gd name="connsiteY4" fmla="*/ 2057400 h 2057400"/>
                <a:gd name="connisteX5" fmla="*/ 0 w 2527301"/>
                <a:gd name="connsiteY5" fmla="*/ 2057400 h 2057400"/>
                <a:gd name="connisteX6" fmla="*/ 0 w 25273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27301" h="2057400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1854202"/>
                  </a:lnTo>
                  <a:cubicBezTo>
                    <a:pt x="2527301" y="1966426"/>
                    <a:pt x="2436327" y="2057400"/>
                    <a:pt x="23241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35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鼻饲的适应人群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35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适用于无法经口进食或吞咽困难的患者，如昏迷、重症患者。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35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鼻饲的操作流程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35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包括选择合适胃管、插入胃管、确认位置、固定胃管及喂食等步骤。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鼻饲饮食的种类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f16f94c7b5e4640958a57aadbfb0b99a.jpgf16f94c7b5e4640958a57aadbfb0b99a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b="7435"/>
            <a:stretch>
              <a:fillRect/>
            </a:stretch>
          </p:blipFill>
          <p:spPr>
            <a:xfrm>
              <a:off x="960" y="2880"/>
              <a:ext cx="5440" cy="3359"/>
            </a:xfrm>
            <a:custGeom>
              <a:avLst/>
              <a:gdLst>
                <a:gd name="connisteX0" fmla="*/ 0 w 3454402"/>
                <a:gd name="connsiteY0" fmla="*/ 203197 h 2133596"/>
                <a:gd name="connisteX1" fmla="*/ 203197 w 3454402"/>
                <a:gd name="connsiteY1" fmla="*/ 0 h 2133596"/>
                <a:gd name="connisteX2" fmla="*/ 3251204 w 3454402"/>
                <a:gd name="connsiteY2" fmla="*/ 0 h 2133596"/>
                <a:gd name="connisteX3" fmla="*/ 3454402 w 3454402"/>
                <a:gd name="connsiteY3" fmla="*/ 203197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2082802 h 2286000"/>
                <a:gd name="connisteX3" fmla="*/ 3251204 w 3454402"/>
                <a:gd name="connsiteY3" fmla="*/ 2286000 h 2286000"/>
                <a:gd name="connisteX4" fmla="*/ 203197 w 3454402"/>
                <a:gd name="connsiteY4" fmla="*/ 2286000 h 2286000"/>
                <a:gd name="connisteX5" fmla="*/ 0 w 3454402"/>
                <a:gd name="connsiteY5" fmla="*/ 2082802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2082802"/>
                  </a:lnTo>
                  <a:cubicBezTo>
                    <a:pt x="3454402" y="2195026"/>
                    <a:pt x="3363428" y="2286000"/>
                    <a:pt x="3251204" y="2286000"/>
                  </a:cubicBezTo>
                  <a:lnTo>
                    <a:pt x="203198" y="2286000"/>
                  </a:lnTo>
                  <a:cubicBezTo>
                    <a:pt x="90974" y="2286000"/>
                    <a:pt x="0" y="2195026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781dc5392ab2ab1cd55f3bb8bfb75cfe.jpg781dc5392ab2ab1cd55f3bb8bfb75cfe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7353"/>
            <a:stretch>
              <a:fillRect/>
            </a:stretch>
          </p:blipFill>
          <p:spPr>
            <a:xfrm>
              <a:off x="6880" y="2880"/>
              <a:ext cx="5440" cy="3359"/>
            </a:xfrm>
            <a:custGeom>
              <a:avLst/>
              <a:gdLst>
                <a:gd name="connisteX0" fmla="*/ 0 w 3454402"/>
                <a:gd name="connsiteY0" fmla="*/ 203197 h 2133596"/>
                <a:gd name="connisteX1" fmla="*/ 203197 w 3454402"/>
                <a:gd name="connsiteY1" fmla="*/ 0 h 2133596"/>
                <a:gd name="connisteX2" fmla="*/ 3251204 w 3454402"/>
                <a:gd name="connsiteY2" fmla="*/ 0 h 2133596"/>
                <a:gd name="connisteX3" fmla="*/ 3454402 w 3454402"/>
                <a:gd name="connsiteY3" fmla="*/ 203197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9"/>
              </p:custDataLst>
            </p:nvPr>
          </p:nvSpPr>
          <p:spPr>
            <a:xfrm>
              <a:off x="688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2082802 h 2286000"/>
                <a:gd name="connisteX3" fmla="*/ 3251204 w 3454402"/>
                <a:gd name="connsiteY3" fmla="*/ 2286000 h 2286000"/>
                <a:gd name="connisteX4" fmla="*/ 203197 w 3454402"/>
                <a:gd name="connsiteY4" fmla="*/ 2286000 h 2286000"/>
                <a:gd name="connisteX5" fmla="*/ 0 w 3454402"/>
                <a:gd name="connsiteY5" fmla="*/ 2082802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2082802"/>
                  </a:lnTo>
                  <a:cubicBezTo>
                    <a:pt x="3454402" y="2195026"/>
                    <a:pt x="3363428" y="2286000"/>
                    <a:pt x="3251204" y="2286000"/>
                  </a:cubicBezTo>
                  <a:lnTo>
                    <a:pt x="203198" y="2286000"/>
                  </a:lnTo>
                  <a:cubicBezTo>
                    <a:pt x="90974" y="2286000"/>
                    <a:pt x="0" y="2195026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44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标准配方鼻饲液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44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标准配方鼻饲液是专为鼻饲患者设计的营养均衡的液体食物，易于消化吸收。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63ea7165619e13e31cbb8fcd88182dab.jpg63ea7165619e13e31cbb8fcd88182dab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1558" b="5795"/>
            <a:stretch>
              <a:fillRect/>
            </a:stretch>
          </p:blipFill>
          <p:spPr>
            <a:xfrm>
              <a:off x="12800" y="2880"/>
              <a:ext cx="5440" cy="3359"/>
            </a:xfrm>
            <a:custGeom>
              <a:avLst/>
              <a:gdLst>
                <a:gd name="connisteX0" fmla="*/ 0 w 3454402"/>
                <a:gd name="connsiteY0" fmla="*/ 203197 h 2133596"/>
                <a:gd name="connisteX1" fmla="*/ 203197 w 3454402"/>
                <a:gd name="connsiteY1" fmla="*/ 0 h 2133596"/>
                <a:gd name="connisteX2" fmla="*/ 3251204 w 3454402"/>
                <a:gd name="connsiteY2" fmla="*/ 0 h 2133596"/>
                <a:gd name="connisteX3" fmla="*/ 3454402 w 3454402"/>
                <a:gd name="connsiteY3" fmla="*/ 203197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4"/>
              </p:custDataLst>
            </p:nvPr>
          </p:nvSpPr>
          <p:spPr>
            <a:xfrm>
              <a:off x="1280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2082802 h 2286000"/>
                <a:gd name="connisteX3" fmla="*/ 3251204 w 3454402"/>
                <a:gd name="connsiteY3" fmla="*/ 2286000 h 2286000"/>
                <a:gd name="connisteX4" fmla="*/ 203197 w 3454402"/>
                <a:gd name="connsiteY4" fmla="*/ 2286000 h 2286000"/>
                <a:gd name="connisteX5" fmla="*/ 0 w 3454402"/>
                <a:gd name="connsiteY5" fmla="*/ 2082802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2082802"/>
                  </a:lnTo>
                  <a:cubicBezTo>
                    <a:pt x="3454402" y="2195026"/>
                    <a:pt x="3363428" y="2286000"/>
                    <a:pt x="3251204" y="2286000"/>
                  </a:cubicBezTo>
                  <a:lnTo>
                    <a:pt x="203198" y="2286000"/>
                  </a:lnTo>
                  <a:cubicBezTo>
                    <a:pt x="90974" y="2286000"/>
                    <a:pt x="0" y="2195026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736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特殊配方鼻饲液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736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特殊配方鼻饲液针对特定疾病或营养需求，如糖尿病或肾病患者，提供定制化营养。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1328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家庭自制鼻饲饮食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1328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家庭自制鼻饲饮食需确保食物充分搅拌成液态，适合无法正常进食但能耐受家庭饮食的患者。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管饲饮食照护的协助方法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4457700" cy="6858000"/>
          </a:xfrm>
          <a:custGeom>
            <a:avLst/>
            <a:gdLst>
              <a:gd name="connisteX0" fmla="*/ 0 w 4457700"/>
              <a:gd name="connsiteY0" fmla="*/ 0 h 6858000"/>
              <a:gd name="connisteX1" fmla="*/ 4457700 w 4457700"/>
              <a:gd name="connsiteY1" fmla="*/ 0 h 6858000"/>
              <a:gd name="connisteX2" fmla="*/ 3151735 w 4457700"/>
              <a:gd name="connsiteY2" fmla="*/ 6858000 h 6858000"/>
              <a:gd name="connisteX3" fmla="*/ 0 w 4457700"/>
              <a:gd name="connsiteY3" fmla="*/ 6858000 h 6858000"/>
              <a:gd name="connisteX4" fmla="*/ 0 w 44577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457700" h="6858000">
                <a:moveTo>
                  <a:pt x="0" y="0"/>
                </a:moveTo>
                <a:lnTo>
                  <a:pt x="4457700" y="0"/>
                </a:lnTo>
                <a:lnTo>
                  <a:pt x="315173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27" y="4114791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4904394"/>
            <a:ext cx="2380615" cy="1953260"/>
          </a:xfrm>
          <a:custGeom>
            <a:avLst/>
            <a:gdLst>
              <a:gd name="connisteX0" fmla="*/ 2228676 w 2381125"/>
              <a:gd name="connsiteY0" fmla="*/ 1175113 h 1953597"/>
              <a:gd name="connisteX1" fmla="*/ 2341001 w 2381125"/>
              <a:gd name="connsiteY1" fmla="*/ 1590150 h 1953597"/>
              <a:gd name="connisteX2" fmla="*/ 2133596 w 2381125"/>
              <a:gd name="connsiteY2" fmla="*/ 1953588 h 1953597"/>
              <a:gd name="connisteX3" fmla="*/ 0 w 2381125"/>
              <a:gd name="connsiteY3" fmla="*/ 1953588 h 1953597"/>
              <a:gd name="connisteX4" fmla="*/ 0 w 2381125"/>
              <a:gd name="connsiteY4" fmla="*/ 99422 h 1953597"/>
              <a:gd name="connisteX5" fmla="*/ 231142 w 2381125"/>
              <a:gd name="connsiteY5" fmla="*/ 21835 h 1953597"/>
              <a:gd name="connisteX6" fmla="*/ 2228676 w 2381125"/>
              <a:gd name="connsiteY6" fmla="*/ 1175113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2228676" y="1175114"/>
                </a:moveTo>
                <a:cubicBezTo>
                  <a:pt x="2373938" y="1258982"/>
                  <a:pt x="2424138" y="1444469"/>
                  <a:pt x="2341001" y="1590151"/>
                </a:cubicBezTo>
                <a:lnTo>
                  <a:pt x="2133597" y="1953588"/>
                </a:lnTo>
                <a:lnTo>
                  <a:pt x="0" y="1953588"/>
                </a:lnTo>
                <a:lnTo>
                  <a:pt x="0" y="99423"/>
                </a:lnTo>
                <a:cubicBezTo>
                  <a:pt x="38048" y="9318"/>
                  <a:pt x="146441" y="-27066"/>
                  <a:pt x="231142" y="21836"/>
                </a:cubicBezTo>
                <a:lnTo>
                  <a:pt x="2228676" y="1175114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9cab6cb4df1d321b38dfde60a57df633.jpg9cab6cb4df1d321b38dfde60a57df633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189" r="27189"/>
          <a:stretch>
            <a:fillRect/>
          </a:stretch>
        </p:blipFill>
        <p:spPr>
          <a:xfrm>
            <a:off x="609602" y="609603"/>
            <a:ext cx="4038600" cy="5638800"/>
          </a:xfrm>
          <a:custGeom>
            <a:avLst/>
            <a:gdLst>
              <a:gd name="connisteX0" fmla="*/ 0 w 4038603"/>
              <a:gd name="connsiteY0" fmla="*/ 203197 h 5638803"/>
              <a:gd name="connisteX1" fmla="*/ 203197 w 4038603"/>
              <a:gd name="connsiteY1" fmla="*/ 0 h 5638803"/>
              <a:gd name="connisteX2" fmla="*/ 3835395 w 4038603"/>
              <a:gd name="connsiteY2" fmla="*/ 0 h 5638803"/>
              <a:gd name="connisteX3" fmla="*/ 4038603 w 4038603"/>
              <a:gd name="connsiteY3" fmla="*/ 203197 h 5638803"/>
              <a:gd name="connisteX4" fmla="*/ 4038603 w 4038603"/>
              <a:gd name="connsiteY4" fmla="*/ 5435595 h 5638803"/>
              <a:gd name="connisteX5" fmla="*/ 3835395 w 4038603"/>
              <a:gd name="connsiteY5" fmla="*/ 5638803 h 5638803"/>
              <a:gd name="connisteX6" fmla="*/ 203197 w 4038603"/>
              <a:gd name="connsiteY6" fmla="*/ 5638803 h 5638803"/>
              <a:gd name="connisteX7" fmla="*/ 0 w 4038603"/>
              <a:gd name="connsiteY7" fmla="*/ 5435595 h 5638803"/>
              <a:gd name="connisteX8" fmla="*/ 0 w 4038603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5435596"/>
                </a:lnTo>
                <a:cubicBezTo>
                  <a:pt x="4038603" y="5547829"/>
                  <a:pt x="3947629" y="5638803"/>
                  <a:pt x="3835396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257800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熟悉治疗饮食种类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257800" y="2946400"/>
            <a:ext cx="6400800" cy="3302000"/>
            <a:chOff x="8280" y="4640"/>
            <a:chExt cx="10080" cy="5200"/>
          </a:xfrm>
        </p:grpSpPr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828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8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852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了解低纤维饮食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52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低纤维饮食适用于消化系统疾病患者，减少食物中的纤维素，减轻肠道负担。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3620" y="46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852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认识低盐饮食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852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低盐饮食有助于控制高血压，减少心血管疾病风险，适用于心脏功能不全患者。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362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386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掌握无乳糖饮食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386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无乳糖饮食帮助乳糖不耐症患者避免消化不良，常见于需要管饲的特殊人群。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386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学习高蛋白饮食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86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高蛋白饮食适用于需要快速修复组织和肌肉的患者，如术后恢复期病人。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403335 w 3098782"/>
              <a:gd name="connsiteY0" fmla="*/ 1634352 h 1819884"/>
              <a:gd name="connisteX1" fmla="*/ 3098791 w 3098782"/>
              <a:gd name="connsiteY1" fmla="*/ 0 h 1819884"/>
              <a:gd name="connisteX2" fmla="*/ 0 w 3098782"/>
              <a:gd name="connsiteY2" fmla="*/ 0 h 1819884"/>
              <a:gd name="connisteX3" fmla="*/ 0 w 3098782"/>
              <a:gd name="connsiteY3" fmla="*/ 939792 h 1819884"/>
              <a:gd name="connisteX4" fmla="*/ 2003157 w 3098782"/>
              <a:gd name="connsiteY4" fmla="*/ 1795314 h 1819884"/>
              <a:gd name="connisteX5" fmla="*/ 2403335 w 3098782"/>
              <a:gd name="connsiteY5" fmla="*/ 1634352 h 181988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98783" h="1819885">
                <a:moveTo>
                  <a:pt x="2403336" y="1634353"/>
                </a:moveTo>
                <a:lnTo>
                  <a:pt x="3098792" y="0"/>
                </a:lnTo>
                <a:lnTo>
                  <a:pt x="0" y="0"/>
                </a:lnTo>
                <a:lnTo>
                  <a:pt x="0" y="939793"/>
                </a:lnTo>
                <a:lnTo>
                  <a:pt x="2003158" y="1795315"/>
                </a:lnTo>
                <a:cubicBezTo>
                  <a:pt x="2158112" y="1861490"/>
                  <a:pt x="2337362" y="1789389"/>
                  <a:pt x="2403336" y="163435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700" cy="1152525"/>
          </a:xfrm>
          <a:custGeom>
            <a:avLst/>
            <a:gdLst>
              <a:gd name="connisteX0" fmla="*/ 2552703 w 2552703"/>
              <a:gd name="connsiteY0" fmla="*/ 0 h 1152756"/>
              <a:gd name="connisteX1" fmla="*/ 2136879 w 2552703"/>
              <a:gd name="connsiteY1" fmla="*/ 968166 h 1152756"/>
              <a:gd name="connisteX2" fmla="*/ 1736381 w 2552703"/>
              <a:gd name="connsiteY2" fmla="*/ 1127875 h 1152756"/>
              <a:gd name="connisteX3" fmla="*/ 0 w 2552703"/>
              <a:gd name="connsiteY3" fmla="*/ 381003 h 1152756"/>
              <a:gd name="connisteX4" fmla="*/ 0 w 2552703"/>
              <a:gd name="connsiteY4" fmla="*/ 0 h 1152756"/>
              <a:gd name="connisteX5" fmla="*/ 2552703 w 2552703"/>
              <a:gd name="connsiteY5" fmla="*/ 0 h 11527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703" h="1152757">
                <a:moveTo>
                  <a:pt x="2552703" y="0"/>
                </a:moveTo>
                <a:lnTo>
                  <a:pt x="2136880" y="968167"/>
                </a:lnTo>
                <a:cubicBezTo>
                  <a:pt x="2070430" y="1122901"/>
                  <a:pt x="1891080" y="1194417"/>
                  <a:pt x="1736382" y="1127876"/>
                </a:cubicBezTo>
                <a:lnTo>
                  <a:pt x="0" y="381003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8135" cy="483870"/>
          </a:xfrm>
          <a:custGeom>
            <a:avLst/>
            <a:gdLst>
              <a:gd name="connisteX0" fmla="*/ 1587517 w 1587517"/>
              <a:gd name="connsiteY0" fmla="*/ 0 h 484211"/>
              <a:gd name="connisteX1" fmla="*/ 1462153 w 1587517"/>
              <a:gd name="connsiteY1" fmla="*/ 297646 h 484211"/>
              <a:gd name="connisteX2" fmla="*/ 1060146 w 1587517"/>
              <a:gd name="connsiteY2" fmla="*/ 459037 h 484211"/>
              <a:gd name="connisteX3" fmla="*/ 0 w 1587517"/>
              <a:gd name="connsiteY3" fmla="*/ 18 h 484211"/>
              <a:gd name="connisteX4" fmla="*/ 1587517 w 1587517"/>
              <a:gd name="connsiteY4" fmla="*/ 0 h 48421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517" h="484211">
                <a:moveTo>
                  <a:pt x="1587517" y="0"/>
                </a:moveTo>
                <a:lnTo>
                  <a:pt x="1462153" y="297646"/>
                </a:lnTo>
                <a:cubicBezTo>
                  <a:pt x="1396353" y="453881"/>
                  <a:pt x="1215713" y="526402"/>
                  <a:pt x="1060146" y="459038"/>
                </a:cubicBezTo>
                <a:lnTo>
                  <a:pt x="0" y="18"/>
                </a:lnTo>
                <a:lnTo>
                  <a:pt x="1587517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a7cc2495-b64c-4893-86cb-0f28323be1cf.jpga7cc2495-b64c-4893-86cb-0f28323be1cf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251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203197 h 3505196"/>
              <a:gd name="connisteX1" fmla="*/ 203197 w 10972800"/>
              <a:gd name="connsiteY1" fmla="*/ 0 h 3505196"/>
              <a:gd name="connisteX2" fmla="*/ 10769602 w 10972800"/>
              <a:gd name="connsiteY2" fmla="*/ 0 h 3505196"/>
              <a:gd name="connisteX3" fmla="*/ 10972800 w 10972800"/>
              <a:gd name="connsiteY3" fmla="*/ 203197 h 3505196"/>
              <a:gd name="connisteX4" fmla="*/ 10972800 w 10972800"/>
              <a:gd name="connsiteY4" fmla="*/ 3301998 h 3505196"/>
              <a:gd name="connisteX5" fmla="*/ 10769602 w 10972800"/>
              <a:gd name="connsiteY5" fmla="*/ 3505196 h 3505196"/>
              <a:gd name="connisteX6" fmla="*/ 203197 w 10972800"/>
              <a:gd name="connsiteY6" fmla="*/ 3505196 h 3505196"/>
              <a:gd name="connisteX7" fmla="*/ 0 w 10972800"/>
              <a:gd name="connsiteY7" fmla="*/ 3301998 h 3505196"/>
              <a:gd name="connisteX8" fmla="*/ 0 w 10972800"/>
              <a:gd name="connsiteY8" fmla="*/ 203197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301999"/>
                </a:lnTo>
                <a:cubicBezTo>
                  <a:pt x="10972800" y="3414232"/>
                  <a:pt x="10881826" y="3505197"/>
                  <a:pt x="10769602" y="3505197"/>
                </a:cubicBezTo>
                <a:lnTo>
                  <a:pt x="203198" y="3505197"/>
                </a:lnTo>
                <a:cubicBezTo>
                  <a:pt x="90974" y="3505197"/>
                  <a:pt x="0" y="3414232"/>
                  <a:pt x="0" y="33019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鼻胃管喂食技巧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48200" y="4749800"/>
            <a:ext cx="7010400" cy="1473200"/>
            <a:chOff x="7320" y="7480"/>
            <a:chExt cx="11040" cy="2320"/>
          </a:xfrm>
        </p:grpSpPr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正确测量鼻胃管长度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在喂食前，确保测量并标记鼻胃管的正确长度，以避免误入气管或损伤胃黏膜。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控制喂食速度和温度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0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喂食时应缓慢进行，避免过快导致患者不适，同时确保食物温度适宜，防止烫伤或引起腹泻。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照护过程中的注意事项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6921496" y="0"/>
            <a:ext cx="5270500" cy="6858000"/>
          </a:xfrm>
          <a:custGeom>
            <a:avLst/>
            <a:gdLst>
              <a:gd name="connisteX0" fmla="*/ 1797052 w 5270501"/>
              <a:gd name="connsiteY0" fmla="*/ 0 h 6858000"/>
              <a:gd name="connisteX1" fmla="*/ 5270501 w 5270501"/>
              <a:gd name="connsiteY1" fmla="*/ 0 h 6858000"/>
              <a:gd name="connisteX2" fmla="*/ 5270501 w 5270501"/>
              <a:gd name="connsiteY2" fmla="*/ 6858000 h 6858000"/>
              <a:gd name="connisteX3" fmla="*/ 0 w 5270501"/>
              <a:gd name="connsiteY3" fmla="*/ 6858000 h 6858000"/>
              <a:gd name="connisteX4" fmla="*/ 1797052 w 52705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270501" h="6858000">
                <a:moveTo>
                  <a:pt x="1797052" y="0"/>
                </a:moveTo>
                <a:lnTo>
                  <a:pt x="5270501" y="0"/>
                </a:lnTo>
                <a:lnTo>
                  <a:pt x="5270501" y="6858000"/>
                </a:lnTo>
                <a:lnTo>
                  <a:pt x="0" y="6858000"/>
                </a:lnTo>
                <a:lnTo>
                  <a:pt x="179705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 descr="C:/Users/mingsheng111035/AppData/Roaming/Kingsoft/office6/wppai/generateppt/efed658f906d4a72e75422d10214b357.jpgefed658f906d4a72e75422d10214b357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1647" r="21706"/>
            <a:stretch>
              <a:fillRect/>
            </a:stretch>
          </p:blipFill>
          <p:spPr>
            <a:xfrm>
              <a:off x="248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1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" name="图片 14" descr="C:/Users/mingsheng111035/AppData/Roaming/Kingsoft/office6/wppai/generateppt/abc5fd2bf2f8840c7b075bcceebcfe8f.jpgabc5fd2bf2f8840c7b075bcceebcfe8f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16676" b="16677"/>
            <a:stretch>
              <a:fillRect/>
            </a:stretch>
          </p:blipFill>
          <p:spPr>
            <a:xfrm>
              <a:off x="840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54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监测患者反应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56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在管饲过程中，密切观察患者是否有不适反应，如呕吐、咳嗽等，及时处理。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任意多边形 19"/>
            <p:cNvSpPr/>
            <p:nvPr>
              <p:custDataLst>
                <p:tags r:id="rId16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" name="图片 20" descr="C:/Users/mingsheng111035/AppData/Roaming/Kingsoft/office6/wppai/generateppt/d507d8e0d5e47c85c3939bbe5aea167f.jpgd507d8e0d5e47c85c3939bbe5aea167f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33235"/>
            <a:stretch>
              <a:fillRect/>
            </a:stretch>
          </p:blipFill>
          <p:spPr>
            <a:xfrm>
              <a:off x="1432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46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保持管道清洁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748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定期更换和清洁管饲管道，防止感染和堵塞，确保营养输送顺畅。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38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调整喂食速度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2"/>
              </p:custDataLst>
            </p:nvPr>
          </p:nvSpPr>
          <p:spPr>
            <a:xfrm>
              <a:off x="1340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根据患者耐受情况调整喂食速度，避免过快导致消化不良或过慢引起营养不足。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照护过程中对老年人的关心爱护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f72f4732087a480\datas\氛围图-6002&amp;39636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关心爱护的重要性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8f210b99906f889be94f1d7ae555d533.jpg8f210b99906f889be94f1d7ae555d533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4372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203197 h 4419596"/>
              <a:gd name="connisteX1" fmla="*/ 203197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203197 w 6934196"/>
              <a:gd name="connsiteY4" fmla="*/ 4419596 h 4419596"/>
              <a:gd name="connisteX5" fmla="*/ 0 w 6934196"/>
              <a:gd name="connsiteY5" fmla="*/ 4216398 h 4419596"/>
              <a:gd name="connisteX6" fmla="*/ 0 w 6934196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8" name="任意多边形 7"/>
          <p:cNvSpPr/>
          <p:nvPr>
            <p:custDataLst>
              <p:tags r:id="rId9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835395 w 4038603"/>
              <a:gd name="connsiteY1" fmla="*/ 0 h 4419596"/>
              <a:gd name="connisteX2" fmla="*/ 4038603 w 4038603"/>
              <a:gd name="connsiteY2" fmla="*/ 203197 h 4419596"/>
              <a:gd name="connisteX3" fmla="*/ 4038603 w 4038603"/>
              <a:gd name="connsiteY3" fmla="*/ 4216398 h 4419596"/>
              <a:gd name="connisteX4" fmla="*/ 3835395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4216399"/>
                </a:lnTo>
                <a:cubicBezTo>
                  <a:pt x="4038603" y="4328632"/>
                  <a:pt x="3947629" y="4419597"/>
                  <a:pt x="3835396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提升老年人生活质量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通过关心爱护，老年人感受到尊重和温暖，有助于提高他们的生活满意度和幸福感。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促进老年人身心健康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关心爱护可以减少老年人的孤独感，有助于缓解心理压力，促进其身心健康。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585f1411ca3a4043\datas\氛围图-6002&amp;16167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实际操作中的体现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00300" y="2057400"/>
            <a:ext cx="9220200" cy="3962400"/>
            <a:chOff x="3780" y="3240"/>
            <a:chExt cx="14520" cy="6240"/>
          </a:xfrm>
        </p:grpSpPr>
        <p:pic>
          <p:nvPicPr>
            <p:cNvPr id="4" name="图片 3" descr="C:/Users/mingsheng111035/AppData/Roaming/Kingsoft/office6/wppai/generateppt/2655535e19a8c318dad9958d93cb8c8d.jpg2655535e19a8c318dad9958d93cb8c8d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28941" r="4412"/>
            <a:stretch>
              <a:fillRect/>
            </a:stretch>
          </p:blipFill>
          <p:spPr>
            <a:xfrm>
              <a:off x="424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2bdea6988577970d25d3f045a43a9666.jpg2bdea6988577970d25d3f045a43a9666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676" r="16676"/>
            <a:stretch>
              <a:fillRect/>
            </a:stretch>
          </p:blipFill>
          <p:spPr>
            <a:xfrm>
              <a:off x="936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378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耐心倾听需求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b457d2acbde81e82e0df8b6ef0e95171.jpgb457d2acbde81e82e0df8b6ef0e95171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18353" r="15000"/>
            <a:stretch>
              <a:fillRect/>
            </a:stretch>
          </p:blipFill>
          <p:spPr>
            <a:xfrm>
              <a:off x="1448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380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在喂食过程中，耐心倾听老年人的需求和偏好，确保他们感到被尊重和理解。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890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细心观察反应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892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细致观察老年人的进食反应，及时调整食物的温度和质地，确保进食安全舒适。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402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鼓励自主进食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404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鼓励并协助老年人尽可能自主进食，增强他们的自信心和生活自理能力。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143375" y="2465070"/>
            <a:ext cx="7464425" cy="2411730"/>
            <a:chOff x="6525" y="3882"/>
            <a:chExt cx="11755" cy="379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52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664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664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治疗饮食的种类及特点</a:t>
              </a:r>
              <a:endParaRPr lang="zh-CN" altLang="en-US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956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968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968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鼻饲的定义及鼻饲饮食的种类</a:t>
              </a:r>
              <a:endParaRPr lang="zh-CN" altLang="en-US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260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272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272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管饲饮食照护的协助方法</a:t>
              </a:r>
              <a:endParaRPr lang="zh-CN" altLang="en-US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564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576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76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照护过程中对老年人的关心爱护</a:t>
              </a:r>
              <a:endParaRPr lang="zh-CN" altLang="en-US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鼻饲饮食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4406900" y="2356485"/>
            <a:ext cx="6896100" cy="2761615"/>
            <a:chOff x="6940" y="3711"/>
            <a:chExt cx="10860" cy="4349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940" y="371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7120" y="6200"/>
              <a:ext cx="2880" cy="2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120" y="6620"/>
              <a:ext cx="3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780" y="371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0960" y="6200"/>
              <a:ext cx="2880" cy="2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0960" y="6620"/>
              <a:ext cx="3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常用鼻饲饮食种类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4620" y="371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4800" y="6200"/>
              <a:ext cx="2880" cy="2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4800" y="6620"/>
              <a:ext cx="3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鼻饲饮食照护注意事项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鼻饲的定义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鼻饲方法介绍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edd40db412944bc9\datas\氛围图-12001&amp;195791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3" y="1828800"/>
            <a:ext cx="10972797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鼻饲管的选择与准备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选择合适尺寸的鼻饲管，确保材质柔软，减少患者不适，准备必要的消毒用品。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1f0133a7a77d4665eae9e0a87f9ec69a.jpg1f0133a7a77d4665eae9e0a87f9ec69a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21" t="4934" r="-21" b="4934"/>
            <a:stretch>
              <a:fillRect/>
            </a:stretch>
          </p:blipFill>
          <p:spPr>
            <a:xfrm>
              <a:off x="696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f97010c08d793eb3a9c4502d6e48aa6a.jpgf97010c08d793eb3a9c4502d6e48aa6a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21" t="5013" r="-21" b="5013"/>
            <a:stretch>
              <a:fillRect/>
            </a:stretch>
          </p:blipFill>
          <p:spPr>
            <a:xfrm>
              <a:off x="696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鼻饲营养液的配制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根据患者需求配制营养液，确保营养均衡，避免营养液过热或过冷，保证安全。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0d1acb841760956209d480d01fc54e74.jpg0d1acb841760956209d480d01fc54e74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-21" t="5013" r="21" b="5013"/>
            <a:stretch>
              <a:fillRect/>
            </a:stretch>
          </p:blipFill>
          <p:spPr>
            <a:xfrm>
              <a:off x="1584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c660eb4d0b4893fa344907b5d999945f.jpgc660eb4d0b4893fa344907b5d999945f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12963" r="12963"/>
            <a:stretch>
              <a:fillRect/>
            </a:stretch>
          </p:blipFill>
          <p:spPr>
            <a:xfrm>
              <a:off x="1584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鼻饲管的插入过程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在专业医护人员指导下，通过鼻腔将鼻饲管插入胃内，过程中需监测患者反应。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鼻饲喂养的管理与监测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定时定量进行鼻饲喂养，监测患者消化情况和营养吸收，及时调整喂养方案。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鼻饲的目的和实施者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16767297a35bfa99\datas\装饰-12001&amp;333605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609600"/>
            <a:ext cx="7010400" cy="2032000"/>
            <a:chOff x="7320" y="960"/>
            <a:chExt cx="11040" cy="320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960"/>
              <a:ext cx="81" cy="3200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鼻饲是为无法正常进食的患者提供营养支持的一种方式，确保其基本生命体征和营养需求。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1120" y="960"/>
              <a:ext cx="81" cy="3200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鼻饲的实施者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13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通常由专业的医护人员在医院环境下进行鼻饲操作，确保安全和卫生。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14920" y="960"/>
              <a:ext cx="81" cy="3200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鼻饲的适应症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1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适用于昏迷、吞咽困难或消化道手术后的患者，以维持其营养状态和健康。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" name="图片 13" descr="C:/Users/mingsheng111035/AppData/Roaming/Kingsoft/office6/wppai/generateppt/f2208d22-dae9-43a5-8db2-c71eabd01d7b.jpgf2208d22-dae9-43a5-8db2-c71eabd01d7b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220" r="220"/>
          <a:stretch>
            <a:fillRect/>
          </a:stretch>
        </p:blipFill>
        <p:spPr>
          <a:xfrm>
            <a:off x="609603" y="3098801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常用鼻饲饮食种类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混合奶的成分与特点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e744e1a76c0c0a8a\datas\装饰-12001&amp;112476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0" name="组合 29"/>
          <p:cNvGrpSpPr/>
          <p:nvPr/>
        </p:nvGrpSpPr>
        <p:grpSpPr>
          <a:xfrm>
            <a:off x="609600" y="1828800"/>
            <a:ext cx="9144000" cy="4419600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224311b4ff040ea2edc40111a59e6d08.jpg224311b4ff040ea2edc40111a59e6d08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2678" r="12678"/>
            <a:stretch>
              <a:fillRect/>
            </a:stretch>
          </p:blipFill>
          <p:spPr>
            <a:xfrm>
              <a:off x="96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524003 w 1524003"/>
                <a:gd name="connsiteY2" fmla="*/ 0 h 2057400"/>
                <a:gd name="connisteX3" fmla="*/ 1524003 w 1524003"/>
                <a:gd name="connsiteY3" fmla="*/ 2057400 h 2057400"/>
                <a:gd name="connisteX4" fmla="*/ 304796 w 1524003"/>
                <a:gd name="connsiteY4" fmla="*/ 2057400 h 2057400"/>
                <a:gd name="connisteX5" fmla="*/ 0 w 1524003"/>
                <a:gd name="connsiteY5" fmla="*/ 1752603 h 2057400"/>
                <a:gd name="connisteX6" fmla="*/ 0 w 1524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524003" y="0"/>
                  </a:lnTo>
                  <a:lnTo>
                    <a:pt x="1524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3360" y="2880"/>
              <a:ext cx="4561" cy="3240"/>
            </a:xfrm>
            <a:custGeom>
              <a:avLst/>
              <a:gdLst>
                <a:gd name="connisteX0" fmla="*/ 0 w 2895603"/>
                <a:gd name="connsiteY0" fmla="*/ 0 h 2057400"/>
                <a:gd name="connisteX1" fmla="*/ 2590796 w 2895603"/>
                <a:gd name="connsiteY1" fmla="*/ 0 h 2057400"/>
                <a:gd name="connisteX2" fmla="*/ 2895603 w 2895603"/>
                <a:gd name="connsiteY2" fmla="*/ 304796 h 2057400"/>
                <a:gd name="connisteX3" fmla="*/ 2895603 w 2895603"/>
                <a:gd name="connsiteY3" fmla="*/ 1752603 h 2057400"/>
                <a:gd name="connisteX4" fmla="*/ 2590796 w 2895603"/>
                <a:gd name="connsiteY4" fmla="*/ 2057400 h 2057400"/>
                <a:gd name="connisteX5" fmla="*/ 0 w 2895603"/>
                <a:gd name="connsiteY5" fmla="*/ 2057400 h 2057400"/>
                <a:gd name="connisteX6" fmla="*/ 0 w 28956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0"/>
                  </a:moveTo>
                  <a:lnTo>
                    <a:pt x="2590797" y="0"/>
                  </a:lnTo>
                  <a:cubicBezTo>
                    <a:pt x="2759138" y="0"/>
                    <a:pt x="2895603" y="136465"/>
                    <a:pt x="2895603" y="304797"/>
                  </a:cubicBezTo>
                  <a:lnTo>
                    <a:pt x="2895603" y="1752603"/>
                  </a:lnTo>
                  <a:cubicBezTo>
                    <a:pt x="2895603" y="1920935"/>
                    <a:pt x="2759138" y="2057400"/>
                    <a:pt x="2590797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4560" cy="3240"/>
            </a:xfrm>
            <a:custGeom>
              <a:avLst/>
              <a:gdLst>
                <a:gd name="connisteX0" fmla="*/ 0 w 2895603"/>
                <a:gd name="connsiteY0" fmla="*/ 304796 h 2057400"/>
                <a:gd name="connisteX1" fmla="*/ 304796 w 2895603"/>
                <a:gd name="connsiteY1" fmla="*/ 0 h 2057400"/>
                <a:gd name="connisteX2" fmla="*/ 2895603 w 2895603"/>
                <a:gd name="connsiteY2" fmla="*/ 0 h 2057400"/>
                <a:gd name="connisteX3" fmla="*/ 2895603 w 2895603"/>
                <a:gd name="connsiteY3" fmla="*/ 2057400 h 2057400"/>
                <a:gd name="connisteX4" fmla="*/ 304796 w 2895603"/>
                <a:gd name="connsiteY4" fmla="*/ 2057400 h 2057400"/>
                <a:gd name="connisteX5" fmla="*/ 0 w 2895603"/>
                <a:gd name="connsiteY5" fmla="*/ 1752603 h 2057400"/>
                <a:gd name="connisteX6" fmla="*/ 0 w 28956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895603" y="0"/>
                  </a:lnTo>
                  <a:lnTo>
                    <a:pt x="28956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3840" y="33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蛋白质来源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3840" y="422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混合奶中通常含有乳清蛋白和酪蛋白，以提供必需氨基酸。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522d277624ca0ddbc61bfb290ac5db25.jpg522d277624ca0ddbc61bfb290ac5db25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21" t="5013" r="-21" b="5013"/>
            <a:stretch>
              <a:fillRect/>
            </a:stretch>
          </p:blipFill>
          <p:spPr>
            <a:xfrm>
              <a:off x="5520" y="6600"/>
              <a:ext cx="2400" cy="3240"/>
            </a:xfrm>
            <a:custGeom>
              <a:avLst/>
              <a:gdLst>
                <a:gd name="connisteX0" fmla="*/ 0 w 1524003"/>
                <a:gd name="connsiteY0" fmla="*/ 0 h 2057400"/>
                <a:gd name="connisteX1" fmla="*/ 1219196 w 1524003"/>
                <a:gd name="connsiteY1" fmla="*/ 0 h 2057400"/>
                <a:gd name="connisteX2" fmla="*/ 1524003 w 1524003"/>
                <a:gd name="connsiteY2" fmla="*/ 304796 h 2057400"/>
                <a:gd name="connisteX3" fmla="*/ 1524003 w 1524003"/>
                <a:gd name="connsiteY3" fmla="*/ 1752603 h 2057400"/>
                <a:gd name="connisteX4" fmla="*/ 1219196 w 1524003"/>
                <a:gd name="connsiteY4" fmla="*/ 2057400 h 2057400"/>
                <a:gd name="connisteX5" fmla="*/ 0 w 1524003"/>
                <a:gd name="connsiteY5" fmla="*/ 2057400 h 2057400"/>
                <a:gd name="connisteX6" fmla="*/ 0 w 15240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0"/>
                  </a:move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1cb112148ee44c494e38ac88f81af049.jpg1cb112148ee44c494e38ac88f81af049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21" t="5013" r="-21" b="5013"/>
            <a:stretch>
              <a:fillRect/>
            </a:stretch>
          </p:blipFill>
          <p:spPr>
            <a:xfrm>
              <a:off x="840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524003 w 1524003"/>
                <a:gd name="connsiteY2" fmla="*/ 0 h 2057400"/>
                <a:gd name="connisteX3" fmla="*/ 1524003 w 1524003"/>
                <a:gd name="connsiteY3" fmla="*/ 2057400 h 2057400"/>
                <a:gd name="connisteX4" fmla="*/ 304796 w 1524003"/>
                <a:gd name="connsiteY4" fmla="*/ 2057400 h 2057400"/>
                <a:gd name="connisteX5" fmla="*/ 0 w 1524003"/>
                <a:gd name="connsiteY5" fmla="*/ 1752603 h 2057400"/>
                <a:gd name="connisteX6" fmla="*/ 0 w 1524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524003" y="0"/>
                  </a:lnTo>
                  <a:lnTo>
                    <a:pt x="1524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00" y="2880"/>
              <a:ext cx="4560" cy="3240"/>
            </a:xfrm>
            <a:custGeom>
              <a:avLst/>
              <a:gdLst>
                <a:gd name="connisteX0" fmla="*/ 0 w 2895603"/>
                <a:gd name="connsiteY0" fmla="*/ 0 h 2057400"/>
                <a:gd name="connisteX1" fmla="*/ 2590796 w 2895603"/>
                <a:gd name="connsiteY1" fmla="*/ 0 h 2057400"/>
                <a:gd name="connisteX2" fmla="*/ 2895603 w 2895603"/>
                <a:gd name="connsiteY2" fmla="*/ 304796 h 2057400"/>
                <a:gd name="connisteX3" fmla="*/ 2895603 w 2895603"/>
                <a:gd name="connsiteY3" fmla="*/ 1752603 h 2057400"/>
                <a:gd name="connisteX4" fmla="*/ 2590796 w 2895603"/>
                <a:gd name="connsiteY4" fmla="*/ 2057400 h 2057400"/>
                <a:gd name="connisteX5" fmla="*/ 0 w 2895603"/>
                <a:gd name="connsiteY5" fmla="*/ 2057400 h 2057400"/>
                <a:gd name="connisteX6" fmla="*/ 0 w 28956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0"/>
                  </a:moveTo>
                  <a:lnTo>
                    <a:pt x="2590797" y="0"/>
                  </a:lnTo>
                  <a:cubicBezTo>
                    <a:pt x="2759138" y="0"/>
                    <a:pt x="2895603" y="136465"/>
                    <a:pt x="2895603" y="304797"/>
                  </a:cubicBezTo>
                  <a:lnTo>
                    <a:pt x="2895603" y="1752603"/>
                  </a:lnTo>
                  <a:cubicBezTo>
                    <a:pt x="2895603" y="1920935"/>
                    <a:pt x="2759138" y="2057400"/>
                    <a:pt x="2590797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1440" y="706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碳水化合物比例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1440" y="794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混合奶中碳水化合物主要来自乳糖，有助于维持血糖稳定。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21"/>
              </p:custDataLst>
            </p:nvPr>
          </p:nvSpPr>
          <p:spPr>
            <a:xfrm>
              <a:off x="8400" y="6600"/>
              <a:ext cx="4561" cy="3240"/>
            </a:xfrm>
            <a:custGeom>
              <a:avLst/>
              <a:gdLst>
                <a:gd name="connisteX0" fmla="*/ 0 w 2895603"/>
                <a:gd name="connsiteY0" fmla="*/ 304796 h 2057400"/>
                <a:gd name="connisteX1" fmla="*/ 304796 w 2895603"/>
                <a:gd name="connsiteY1" fmla="*/ 0 h 2057400"/>
                <a:gd name="connisteX2" fmla="*/ 2895603 w 2895603"/>
                <a:gd name="connsiteY2" fmla="*/ 0 h 2057400"/>
                <a:gd name="connisteX3" fmla="*/ 2895603 w 2895603"/>
                <a:gd name="connsiteY3" fmla="*/ 2057400 h 2057400"/>
                <a:gd name="connisteX4" fmla="*/ 304796 w 2895603"/>
                <a:gd name="connsiteY4" fmla="*/ 2057400 h 2057400"/>
                <a:gd name="connisteX5" fmla="*/ 0 w 2895603"/>
                <a:gd name="connsiteY5" fmla="*/ 1752603 h 2057400"/>
                <a:gd name="connisteX6" fmla="*/ 0 w 28956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895603" y="0"/>
                  </a:lnTo>
                  <a:lnTo>
                    <a:pt x="28956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7" name="图片 26" descr="C:/Users/mingsheng111035/AppData/Roaming/Kingsoft/office6/wppai/generateppt/97020abd3250e12d779b95999397b5f7.jpg97020abd3250e12d779b95999397b5f7"/>
            <p:cNvPicPr preferRelativeResize="0"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 l="12963" r="12963"/>
            <a:stretch>
              <a:fillRect/>
            </a:stretch>
          </p:blipFill>
          <p:spPr>
            <a:xfrm>
              <a:off x="12960" y="6600"/>
              <a:ext cx="2400" cy="3240"/>
            </a:xfrm>
            <a:custGeom>
              <a:avLst/>
              <a:gdLst>
                <a:gd name="connisteX0" fmla="*/ 0 w 1524003"/>
                <a:gd name="connsiteY0" fmla="*/ 0 h 2057400"/>
                <a:gd name="connisteX1" fmla="*/ 1219196 w 1524003"/>
                <a:gd name="connsiteY1" fmla="*/ 0 h 2057400"/>
                <a:gd name="connisteX2" fmla="*/ 1524003 w 1524003"/>
                <a:gd name="connsiteY2" fmla="*/ 304796 h 2057400"/>
                <a:gd name="connisteX3" fmla="*/ 1524003 w 1524003"/>
                <a:gd name="connsiteY3" fmla="*/ 1752603 h 2057400"/>
                <a:gd name="connisteX4" fmla="*/ 1219196 w 1524003"/>
                <a:gd name="connsiteY4" fmla="*/ 2057400 h 2057400"/>
                <a:gd name="connisteX5" fmla="*/ 0 w 1524003"/>
                <a:gd name="connsiteY5" fmla="*/ 2057400 h 2057400"/>
                <a:gd name="connisteX6" fmla="*/ 0 w 15240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0"/>
                  </a:move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文本框 21"/>
            <p:cNvSpPr txBox="1"/>
            <p:nvPr>
              <p:custDataLst>
                <p:tags r:id="rId24"/>
              </p:custDataLst>
            </p:nvPr>
          </p:nvSpPr>
          <p:spPr>
            <a:xfrm>
              <a:off x="11280" y="33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脂肪含量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5"/>
              </p:custDataLst>
            </p:nvPr>
          </p:nvSpPr>
          <p:spPr>
            <a:xfrm>
              <a:off x="11280" y="422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混合奶的脂肪来源多样，包括植物油和动物脂肪，以满足能量需求。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6"/>
              </p:custDataLst>
            </p:nvPr>
          </p:nvSpPr>
          <p:spPr>
            <a:xfrm>
              <a:off x="8880" y="706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维生素与矿物质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7"/>
              </p:custDataLst>
            </p:nvPr>
          </p:nvSpPr>
          <p:spPr>
            <a:xfrm>
              <a:off x="8880" y="794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添加多种维生素和矿物质，确保鼻饲患者营养均衡。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0ca981134bee12cd\datas\氛围图-12001&amp;27705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匀浆混合奶的成分与特点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10972796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bad9d6e478aae4f5d2d91c0a870c0855.jpgbad9d6e478aae4f5d2d91c0a870c0855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723" r="5958"/>
            <a:stretch>
              <a:fillRect/>
            </a:stretch>
          </p:blipFill>
          <p:spPr>
            <a:xfrm>
              <a:off x="960" y="288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4960" y="288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9504cb9a62e7b891ba94c69ac991f876.jpg9504cb9a62e7b891ba94c69ac991f876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8860" t="15" r="8860" b="-15"/>
            <a:stretch>
              <a:fillRect/>
            </a:stretch>
          </p:blipFill>
          <p:spPr>
            <a:xfrm>
              <a:off x="960" y="660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4960" y="660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5440" y="382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成分构成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470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匀浆混合奶主要由蛋白质、脂肪、碳水化合物以及维生素和矿物质组成。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440" y="754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营养均衡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5440" y="842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该奶制品通过科学配比，确保了营养的全面性和均衡性，适合特定病人的需求。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6cd3d9c8-c55a-4705-84c9-9fe562aa09dd.jpg6cd3d9c8-c55a-4705-84c9-9fe562aa09dd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923"/>
          <a:stretch>
            <a:fillRect/>
          </a:stretch>
        </p:blipFill>
        <p:spPr>
          <a:xfrm>
            <a:off x="609603" y="609603"/>
            <a:ext cx="10972800" cy="3251200"/>
          </a:xfrm>
          <a:custGeom>
            <a:avLst/>
            <a:gdLst>
              <a:gd name="connisteX0" fmla="*/ 0 w 10972800"/>
              <a:gd name="connsiteY0" fmla="*/ 304796 h 3251204"/>
              <a:gd name="connisteX1" fmla="*/ 304796 w 10972800"/>
              <a:gd name="connsiteY1" fmla="*/ 0 h 3251204"/>
              <a:gd name="connisteX2" fmla="*/ 10668003 w 10972800"/>
              <a:gd name="connsiteY2" fmla="*/ 0 h 3251204"/>
              <a:gd name="connisteX3" fmla="*/ 10972800 w 10972800"/>
              <a:gd name="connsiteY3" fmla="*/ 304796 h 3251204"/>
              <a:gd name="connisteX4" fmla="*/ 10972800 w 10972800"/>
              <a:gd name="connsiteY4" fmla="*/ 2946397 h 3251204"/>
              <a:gd name="connisteX5" fmla="*/ 10668003 w 10972800"/>
              <a:gd name="connsiteY5" fmla="*/ 3251204 h 3251204"/>
              <a:gd name="connisteX6" fmla="*/ 304796 w 10972800"/>
              <a:gd name="connsiteY6" fmla="*/ 3251204 h 3251204"/>
              <a:gd name="connisteX7" fmla="*/ 0 w 10972800"/>
              <a:gd name="connsiteY7" fmla="*/ 2946397 h 3251204"/>
              <a:gd name="connisteX8" fmla="*/ 0 w 10972800"/>
              <a:gd name="connsiteY8" fmla="*/ 304796 h 32512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251204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946398"/>
                </a:lnTo>
                <a:cubicBezTo>
                  <a:pt x="10972800" y="3114739"/>
                  <a:pt x="10836335" y="3251204"/>
                  <a:pt x="10668003" y="3251204"/>
                </a:cubicBezTo>
                <a:lnTo>
                  <a:pt x="304797" y="3251204"/>
                </a:lnTo>
                <a:cubicBezTo>
                  <a:pt x="136465" y="3251204"/>
                  <a:pt x="0" y="3114739"/>
                  <a:pt x="0" y="2946398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470401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要素饮食的成分与特点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48200" y="4470400"/>
            <a:ext cx="7010400" cy="1778000"/>
            <a:chOff x="7320" y="7040"/>
            <a:chExt cx="11040" cy="280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高蛋白低脂肪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要素饮食中蛋白质含量高，脂肪含量低，适合需要高蛋白营养但消化功能受限的患者。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1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易于消化吸收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1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要素饮食的成分经过特殊处理，分子小，易于肠道吸收，适合消化系统疾病患者。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49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营养全面均衡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49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要素饮食含有必需的维生素、矿物质和微量元素，确保患者获得全面均衡的营养支持。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00"/>
              <a:t>鼻饲饮食照护注意事项</a:t>
            </a:r>
            <a:endParaRPr lang="zh-CN" altLang="en-US" sz="42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治疗饮食的种类及特点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5a6742b2fa7b83c\datas\氛围图-12001&amp;31184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胃管固定与长度检查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45a6742b2fa7b83c\datas\装饰-12001&amp;31187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275e4d99f9491b8f607e00e7f042b69f.jpg275e4d99f9491b8f607e00e7f042b69f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b="27187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胃管固定方法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确保胃管稳固贴合，使用医用胶带固定于鼻翼和脸颊，避免滑脱或移位。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定期检查胃管长度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每隔一段时间检查胃管插入的深度，确保其长度适宜，避免胃管过长或过短。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鼻饲饮食种类与量的检查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71cbc36489dc512d\datas\装饰-12001&amp;551846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f6857bc4-9e96-40bc-84ba-41dc2319105e.jpgf6857bc4-9e96-40bc-84ba-41dc2319105e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595" r="961"/>
          <a:stretch>
            <a:fillRect/>
          </a:stretch>
        </p:blipFill>
        <p:spPr>
          <a:xfrm>
            <a:off x="609603" y="1828800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696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选择合适的鼻饲食品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根据患者病情和营养需求，选择易消化、营养均衡的鼻饲专用食品。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2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7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监测鼻饲饮食的量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7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定期测量并记录鼻饲饮食的量，确保患者获得足够的营养，避免过量或不足。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调整鼻饲饮食的频率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3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根据患者吸收能力和耐受性，合理安排鼻饲饮食的次数，保证营养的持续供给。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7492996" y="0"/>
            <a:ext cx="4699000" cy="6858000"/>
          </a:xfrm>
          <a:custGeom>
            <a:avLst/>
            <a:gdLst>
              <a:gd name="connisteX0" fmla="*/ 2482998 w 4699001"/>
              <a:gd name="connsiteY0" fmla="*/ 0 h 6858000"/>
              <a:gd name="connisteX1" fmla="*/ 4699001 w 4699001"/>
              <a:gd name="connsiteY1" fmla="*/ 0 h 6858000"/>
              <a:gd name="connisteX2" fmla="*/ 4699001 w 4699001"/>
              <a:gd name="connsiteY2" fmla="*/ 6858000 h 6858000"/>
              <a:gd name="connisteX3" fmla="*/ 0 w 4699001"/>
              <a:gd name="connsiteY3" fmla="*/ 6858000 h 6858000"/>
              <a:gd name="connisteX4" fmla="*/ 2482998 w 46990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699001" h="6858000">
                <a:moveTo>
                  <a:pt x="2482998" y="0"/>
                </a:moveTo>
                <a:lnTo>
                  <a:pt x="4699001" y="0"/>
                </a:lnTo>
                <a:lnTo>
                  <a:pt x="4699001" y="6858000"/>
                </a:lnTo>
                <a:lnTo>
                  <a:pt x="0" y="6858000"/>
                </a:lnTo>
                <a:lnTo>
                  <a:pt x="248299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09800"/>
          </a:xfrm>
          <a:custGeom>
            <a:avLst/>
            <a:gdLst>
              <a:gd name="connisteX0" fmla="*/ 1646038 w 1646038"/>
              <a:gd name="connsiteY0" fmla="*/ 2209803 h 2209793"/>
              <a:gd name="connisteX1" fmla="*/ 401430 w 1646038"/>
              <a:gd name="connsiteY1" fmla="*/ 2209803 h 2209793"/>
              <a:gd name="connisteX2" fmla="*/ 10469 w 1646038"/>
              <a:gd name="connsiteY2" fmla="*/ 751234 h 2209793"/>
              <a:gd name="connisteX3" fmla="*/ 226487 w 1646038"/>
              <a:gd name="connsiteY3" fmla="*/ 377775 h 2209793"/>
              <a:gd name="connisteX4" fmla="*/ 1646038 w 1646038"/>
              <a:gd name="connsiteY4" fmla="*/ 0 h 2209793"/>
              <a:gd name="connisteX5" fmla="*/ 1646038 w 1646038"/>
              <a:gd name="connsiteY5" fmla="*/ 1575310 h 2209793"/>
              <a:gd name="connisteX6" fmla="*/ 1646038 w 1646038"/>
              <a:gd name="connsiteY6" fmla="*/ 2209803 h 22097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794">
                <a:moveTo>
                  <a:pt x="1646039" y="2209803"/>
                </a:moveTo>
                <a:lnTo>
                  <a:pt x="401431" y="2209803"/>
                </a:lnTo>
                <a:lnTo>
                  <a:pt x="10470" y="751234"/>
                </a:lnTo>
                <a:cubicBezTo>
                  <a:pt x="-33165" y="588435"/>
                  <a:pt x="63606" y="421118"/>
                  <a:pt x="226488" y="377775"/>
                </a:cubicBezTo>
                <a:lnTo>
                  <a:pt x="1646039" y="0"/>
                </a:lnTo>
                <a:lnTo>
                  <a:pt x="1646039" y="1575310"/>
                </a:lnTo>
                <a:lnTo>
                  <a:pt x="1646039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高热量饮食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高热量饮食的定义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高热量饮食是为需要额外能量的个体设计，以增加体重和提供充足营养。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食物选择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高热量饮食包括高脂肪、高蛋白食物，如坚果、奶制品和全脂肉类。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适用人群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适用于体重过轻、营养不良或经历重大手术后需要快速恢复的患者。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饮食管理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需定期监测体重和营养状况，调整食物摄入量，确保安全有效地增加热量摄入。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9" name="图片 18" descr="C:/Users/mingsheng111035/AppData/Roaming/Kingsoft/office6/wppai/generateppt/792b5d3e9534ad7d9e5b841d4b0e66a1.jpg792b5d3e9534ad7d9e5b841d4b0e66a1"/>
          <p:cNvPicPr preferRelativeResize="0"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13542" r="14836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203197 h 5638803"/>
              <a:gd name="connisteX1" fmla="*/ 203197 w 4038603"/>
              <a:gd name="connsiteY1" fmla="*/ 0 h 5638803"/>
              <a:gd name="connisteX2" fmla="*/ 3835395 w 4038603"/>
              <a:gd name="connsiteY2" fmla="*/ 0 h 5638803"/>
              <a:gd name="connisteX3" fmla="*/ 4038603 w 4038603"/>
              <a:gd name="connsiteY3" fmla="*/ 203197 h 5638803"/>
              <a:gd name="connisteX4" fmla="*/ 4038603 w 4038603"/>
              <a:gd name="connsiteY4" fmla="*/ 5435595 h 5638803"/>
              <a:gd name="connisteX5" fmla="*/ 3835395 w 4038603"/>
              <a:gd name="connsiteY5" fmla="*/ 5638803 h 5638803"/>
              <a:gd name="connisteX6" fmla="*/ 203197 w 4038603"/>
              <a:gd name="connsiteY6" fmla="*/ 5638803 h 5638803"/>
              <a:gd name="connisteX7" fmla="*/ 0 w 4038603"/>
              <a:gd name="connsiteY7" fmla="*/ 5435595 h 5638803"/>
              <a:gd name="connisteX8" fmla="*/ 0 w 4038603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5435596"/>
                </a:lnTo>
                <a:cubicBezTo>
                  <a:pt x="4038603" y="5547829"/>
                  <a:pt x="3947629" y="5638803"/>
                  <a:pt x="3835396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2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d92f96d3fc221cc\datas\氛围图-6002&amp;10224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高蛋白饮食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09600" y="1828800"/>
            <a:ext cx="9144002" cy="4419600"/>
            <a:chOff x="960" y="2880"/>
            <a:chExt cx="14400" cy="696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600" cy="3240"/>
            </a:xfrm>
            <a:custGeom>
              <a:avLst/>
              <a:gdLst>
                <a:gd name="connisteX0" fmla="*/ 0 w 3556001"/>
                <a:gd name="connsiteY0" fmla="*/ 203197 h 2057400"/>
                <a:gd name="connisteX1" fmla="*/ 203197 w 3556001"/>
                <a:gd name="connsiteY1" fmla="*/ 0 h 2057400"/>
                <a:gd name="connisteX2" fmla="*/ 3556001 w 3556001"/>
                <a:gd name="connsiteY2" fmla="*/ 0 h 2057400"/>
                <a:gd name="connisteX3" fmla="*/ 3556001 w 3556001"/>
                <a:gd name="connsiteY3" fmla="*/ 2057400 h 2057400"/>
                <a:gd name="connisteX4" fmla="*/ 203197 w 3556001"/>
                <a:gd name="connsiteY4" fmla="*/ 2057400 h 2057400"/>
                <a:gd name="connisteX5" fmla="*/ 0 w 3556001"/>
                <a:gd name="connsiteY5" fmla="*/ 1854202 h 2057400"/>
                <a:gd name="connisteX6" fmla="*/ 0 w 3556001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556001" y="0"/>
                  </a:lnTo>
                  <a:lnTo>
                    <a:pt x="3556001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33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高蛋白饮食的定义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422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高蛋白饮食强调摄入丰富的蛋白质，以促进肌肉生长和修复，适用于运动员和康复期患者。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8" name="图片 7" descr="C:/Users/mingsheng111035/AppData/Roaming/Kingsoft/office6/wppai/generateppt/7f21bb46-e9f0-4f99-bdfe-19d7209b3f72.jpg7f21bb46-e9f0-4f99-bdfe-19d7209b3f72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918" r="798"/>
            <a:stretch>
              <a:fillRect/>
            </a:stretch>
          </p:blipFill>
          <p:spPr>
            <a:xfrm>
              <a:off x="6560" y="2880"/>
              <a:ext cx="8799" cy="3240"/>
            </a:xfrm>
            <a:custGeom>
              <a:avLst/>
              <a:gdLst>
                <a:gd name="connisteX0" fmla="*/ 0 w 5587998"/>
                <a:gd name="connsiteY0" fmla="*/ 0 h 2057400"/>
                <a:gd name="connisteX1" fmla="*/ 5384801 w 5587998"/>
                <a:gd name="connsiteY1" fmla="*/ 0 h 2057400"/>
                <a:gd name="connisteX2" fmla="*/ 5587998 w 5587998"/>
                <a:gd name="connsiteY2" fmla="*/ 203197 h 2057400"/>
                <a:gd name="connisteX3" fmla="*/ 5587998 w 5587998"/>
                <a:gd name="connsiteY3" fmla="*/ 1854202 h 2057400"/>
                <a:gd name="connisteX4" fmla="*/ 5384801 w 5587998"/>
                <a:gd name="connsiteY4" fmla="*/ 2057400 h 2057400"/>
                <a:gd name="connisteX5" fmla="*/ 0 w 5587998"/>
                <a:gd name="connsiteY5" fmla="*/ 2057400 h 2057400"/>
                <a:gd name="connisteX6" fmla="*/ 0 w 5587998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0"/>
                  </a:moveTo>
                  <a:lnTo>
                    <a:pt x="5384801" y="0"/>
                  </a:lnTo>
                  <a:cubicBezTo>
                    <a:pt x="5497025" y="0"/>
                    <a:pt x="5587999" y="90974"/>
                    <a:pt x="5587999" y="203198"/>
                  </a:cubicBezTo>
                  <a:lnTo>
                    <a:pt x="5587999" y="1854202"/>
                  </a:lnTo>
                  <a:cubicBezTo>
                    <a:pt x="5587999" y="1966426"/>
                    <a:pt x="5497025" y="2057400"/>
                    <a:pt x="53848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1" name="图片 10" descr="C:/Users/mingsheng111035/AppData/Roaming/Kingsoft/office6/wppai/generateppt/8f4a9484-db71-40a3-b4ab-9aaa81b1bd7b.jpg8f4a9484-db71-40a3-b4ab-9aaa81b1bd7b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r="1716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203197 h 2057400"/>
                <a:gd name="connisteX1" fmla="*/ 203197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203197 w 5587998"/>
                <a:gd name="connsiteY4" fmla="*/ 2057400 h 2057400"/>
                <a:gd name="connisteX5" fmla="*/ 0 w 5587998"/>
                <a:gd name="connsiteY5" fmla="*/ 1854202 h 2057400"/>
                <a:gd name="connisteX6" fmla="*/ 0 w 5587998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4"/>
              </p:custDataLst>
            </p:nvPr>
          </p:nvSpPr>
          <p:spPr>
            <a:xfrm>
              <a:off x="9760" y="6600"/>
              <a:ext cx="5600" cy="3240"/>
            </a:xfrm>
            <a:custGeom>
              <a:avLst/>
              <a:gdLst>
                <a:gd name="connisteX0" fmla="*/ 0 w 3556001"/>
                <a:gd name="connsiteY0" fmla="*/ 0 h 2057400"/>
                <a:gd name="connisteX1" fmla="*/ 3352803 w 3556001"/>
                <a:gd name="connsiteY1" fmla="*/ 0 h 2057400"/>
                <a:gd name="connisteX2" fmla="*/ 3556001 w 3556001"/>
                <a:gd name="connsiteY2" fmla="*/ 203197 h 2057400"/>
                <a:gd name="connisteX3" fmla="*/ 3556001 w 3556001"/>
                <a:gd name="connsiteY3" fmla="*/ 1854202 h 2057400"/>
                <a:gd name="connisteX4" fmla="*/ 3352803 w 3556001"/>
                <a:gd name="connsiteY4" fmla="*/ 2057400 h 2057400"/>
                <a:gd name="connisteX5" fmla="*/ 0 w 3556001"/>
                <a:gd name="connsiteY5" fmla="*/ 2057400 h 2057400"/>
                <a:gd name="connisteX6" fmla="*/ 0 w 35560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0"/>
                  </a:moveTo>
                  <a:lnTo>
                    <a:pt x="3352803" y="0"/>
                  </a:lnTo>
                  <a:cubicBezTo>
                    <a:pt x="3465027" y="0"/>
                    <a:pt x="3556001" y="90974"/>
                    <a:pt x="3556001" y="203198"/>
                  </a:cubicBezTo>
                  <a:lnTo>
                    <a:pt x="3556001" y="1854202"/>
                  </a:lnTo>
                  <a:cubicBezTo>
                    <a:pt x="3556001" y="1966426"/>
                    <a:pt x="3465027" y="2057400"/>
                    <a:pt x="33528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240" y="70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高蛋白饮食的实施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79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实施高蛋白饮食时，需注意食物来源的多样性，如瘦肉、鱼类、蛋类和豆制品，确保营养均衡。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88"/>
            <a:ext cx="1645920" cy="2209800"/>
          </a:xfrm>
          <a:custGeom>
            <a:avLst/>
            <a:gdLst>
              <a:gd name="connisteX0" fmla="*/ 1646038 w 1646038"/>
              <a:gd name="connsiteY0" fmla="*/ 0 h 2209803"/>
              <a:gd name="connisteX1" fmla="*/ 1646038 w 1646038"/>
              <a:gd name="connsiteY1" fmla="*/ 1591056 h 2209803"/>
              <a:gd name="connisteX2" fmla="*/ 1646038 w 1646038"/>
              <a:gd name="connsiteY2" fmla="*/ 2209803 h 2209803"/>
              <a:gd name="connisteX3" fmla="*/ 401430 w 1646038"/>
              <a:gd name="connsiteY3" fmla="*/ 2209803 h 2209803"/>
              <a:gd name="connisteX4" fmla="*/ 10469 w 1646038"/>
              <a:gd name="connsiteY4" fmla="*/ 751234 h 2209803"/>
              <a:gd name="connisteX5" fmla="*/ 226487 w 1646038"/>
              <a:gd name="connsiteY5" fmla="*/ 377766 h 2209803"/>
              <a:gd name="connisteX6" fmla="*/ 1646038 w 1646038"/>
              <a:gd name="connsiteY6" fmla="*/ 0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1646039" y="0"/>
                </a:moveTo>
                <a:lnTo>
                  <a:pt x="1646039" y="1591056"/>
                </a:lnTo>
                <a:lnTo>
                  <a:pt x="1646039" y="2209803"/>
                </a:lnTo>
                <a:lnTo>
                  <a:pt x="401431" y="2209803"/>
                </a:lnTo>
                <a:lnTo>
                  <a:pt x="10470" y="751234"/>
                </a:lnTo>
                <a:cubicBezTo>
                  <a:pt x="-33174" y="588426"/>
                  <a:pt x="63606" y="421109"/>
                  <a:pt x="226488" y="377766"/>
                </a:cubicBezTo>
                <a:lnTo>
                  <a:pt x="164603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11"/>
            <a:ext cx="1024890" cy="1689100"/>
          </a:xfrm>
          <a:custGeom>
            <a:avLst/>
            <a:gdLst>
              <a:gd name="connisteX0" fmla="*/ 1025152 w 1025152"/>
              <a:gd name="connsiteY0" fmla="*/ 0 h 1689088"/>
              <a:gd name="connisteX1" fmla="*/ 1025152 w 1025152"/>
              <a:gd name="connsiteY1" fmla="*/ 1689088 h 1689088"/>
              <a:gd name="connisteX2" fmla="*/ 301258 w 1025152"/>
              <a:gd name="connsiteY2" fmla="*/ 1689088 h 1689088"/>
              <a:gd name="connisteX3" fmla="*/ 10195 w 1025152"/>
              <a:gd name="connsiteY3" fmla="*/ 587950 h 1689088"/>
              <a:gd name="connisteX4" fmla="*/ 225463 w 1025152"/>
              <a:gd name="connsiteY4" fmla="*/ 215780 h 1689088"/>
              <a:gd name="connisteX5" fmla="*/ 1025152 w 1025152"/>
              <a:gd name="connsiteY5" fmla="*/ 0 h 168908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89">
                <a:moveTo>
                  <a:pt x="1025152" y="0"/>
                </a:moveTo>
                <a:lnTo>
                  <a:pt x="1025152" y="1689089"/>
                </a:lnTo>
                <a:lnTo>
                  <a:pt x="301258" y="1689089"/>
                </a:lnTo>
                <a:lnTo>
                  <a:pt x="10196" y="587950"/>
                </a:lnTo>
                <a:cubicBezTo>
                  <a:pt x="-32672" y="425790"/>
                  <a:pt x="63533" y="259479"/>
                  <a:pt x="225464" y="215780"/>
                </a:cubicBezTo>
                <a:lnTo>
                  <a:pt x="1025152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低蛋白饮食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1828800"/>
            <a:ext cx="9220200" cy="1422400"/>
            <a:chOff x="960" y="2880"/>
            <a:chExt cx="14520" cy="22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定义与目的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低蛋白饮食旨在减少肾脏负担，适用于肾功能不全患者，延缓病情进展。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00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适用人群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24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慢性肾病患者是低蛋白饮食的主要适用人群，需在医生指导下进行。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1104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食物选择与限制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128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低蛋白饮食强调限制高蛋白食物，如肉类、奶制品，增加蔬菜和水果摄入。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mingsheng111035/AppData/Roaming/Kingsoft/office6/wppai/generateppt/d7758d51-df97-4354-ac7b-0869b13e6734.jpgd7758d51-df97-4354-ac7b-0869b13e6734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78" r="1278"/>
          <a:stretch>
            <a:fillRect/>
          </a:stretch>
        </p:blipFill>
        <p:spPr>
          <a:xfrm>
            <a:off x="609603" y="3708404"/>
            <a:ext cx="10972800" cy="2540000"/>
          </a:xfrm>
          <a:custGeom>
            <a:avLst/>
            <a:gdLst>
              <a:gd name="connisteX0" fmla="*/ 0 w 10972800"/>
              <a:gd name="connsiteY0" fmla="*/ 203197 h 2540002"/>
              <a:gd name="connisteX1" fmla="*/ 203197 w 10972800"/>
              <a:gd name="connsiteY1" fmla="*/ 0 h 2540002"/>
              <a:gd name="connisteX2" fmla="*/ 10769602 w 10972800"/>
              <a:gd name="connsiteY2" fmla="*/ 0 h 2540002"/>
              <a:gd name="connisteX3" fmla="*/ 10972800 w 10972800"/>
              <a:gd name="connsiteY3" fmla="*/ 203197 h 2540002"/>
              <a:gd name="connisteX4" fmla="*/ 10972800 w 10972800"/>
              <a:gd name="connsiteY4" fmla="*/ 2336804 h 2540002"/>
              <a:gd name="connisteX5" fmla="*/ 10769602 w 10972800"/>
              <a:gd name="connsiteY5" fmla="*/ 2540002 h 2540002"/>
              <a:gd name="connisteX6" fmla="*/ 203197 w 10972800"/>
              <a:gd name="connsiteY6" fmla="*/ 2540002 h 2540002"/>
              <a:gd name="connisteX7" fmla="*/ 0 w 10972800"/>
              <a:gd name="connsiteY7" fmla="*/ 2336804 h 2540002"/>
              <a:gd name="connisteX8" fmla="*/ 0 w 10972800"/>
              <a:gd name="connsiteY8" fmla="*/ 203197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336804"/>
                </a:lnTo>
                <a:cubicBezTo>
                  <a:pt x="10972800" y="2449028"/>
                  <a:pt x="10881826" y="2540002"/>
                  <a:pt x="10769602" y="2540002"/>
                </a:cubicBezTo>
                <a:lnTo>
                  <a:pt x="203198" y="2540002"/>
                </a:lnTo>
                <a:cubicBezTo>
                  <a:pt x="90974" y="2540002"/>
                  <a:pt x="0" y="2449028"/>
                  <a:pt x="0" y="23368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高纤维素饮食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f0527567-27d0-4e89-91ee-574607b1085f.jpgf0527567-27d0-4e89-91ee-574607b1085f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1235"/>
          <a:stretch>
            <a:fillRect/>
          </a:stretch>
        </p:blipFill>
        <p:spPr>
          <a:xfrm>
            <a:off x="609603" y="1828800"/>
            <a:ext cx="10972800" cy="2844165"/>
          </a:xfrm>
          <a:custGeom>
            <a:avLst/>
            <a:gdLst>
              <a:gd name="connisteX0" fmla="*/ 0 w 10972800"/>
              <a:gd name="connsiteY0" fmla="*/ 203197 h 2844798"/>
              <a:gd name="connisteX1" fmla="*/ 203197 w 10972800"/>
              <a:gd name="connsiteY1" fmla="*/ 0 h 2844798"/>
              <a:gd name="connisteX2" fmla="*/ 10769602 w 10972800"/>
              <a:gd name="connsiteY2" fmla="*/ 0 h 2844798"/>
              <a:gd name="connisteX3" fmla="*/ 10972800 w 10972800"/>
              <a:gd name="connsiteY3" fmla="*/ 203197 h 2844798"/>
              <a:gd name="connisteX4" fmla="*/ 10972800 w 10972800"/>
              <a:gd name="connsiteY4" fmla="*/ 2641601 h 2844798"/>
              <a:gd name="connisteX5" fmla="*/ 10769602 w 10972800"/>
              <a:gd name="connsiteY5" fmla="*/ 2844798 h 2844798"/>
              <a:gd name="connisteX6" fmla="*/ 203197 w 10972800"/>
              <a:gd name="connsiteY6" fmla="*/ 2844798 h 2844798"/>
              <a:gd name="connisteX7" fmla="*/ 0 w 10972800"/>
              <a:gd name="connsiteY7" fmla="*/ 2641601 h 2844798"/>
              <a:gd name="connisteX8" fmla="*/ 0 w 10972800"/>
              <a:gd name="connsiteY8" fmla="*/ 203197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641601"/>
                </a:lnTo>
                <a:cubicBezTo>
                  <a:pt x="10972800" y="2753825"/>
                  <a:pt x="10881826" y="2844799"/>
                  <a:pt x="10769602" y="2844799"/>
                </a:cubicBezTo>
                <a:lnTo>
                  <a:pt x="203198" y="2844799"/>
                </a:lnTo>
                <a:cubicBezTo>
                  <a:pt x="90974" y="2844799"/>
                  <a:pt x="0" y="2753825"/>
                  <a:pt x="0" y="2641601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609600" y="5130800"/>
            <a:ext cx="11049000" cy="1117600"/>
            <a:chOff x="960" y="8080"/>
            <a:chExt cx="17400" cy="176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1008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200" y="8080"/>
              <a:ext cx="8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高纤维素饮食的定义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200" y="8880"/>
              <a:ext cx="80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高纤维素饮食是指富含膳食纤维的食物，有助于改善消化系统功能，预防便秘。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0320" y="8080"/>
              <a:ext cx="8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高纤维素饮食的健康益处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0320" y="8880"/>
              <a:ext cx="80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长期摄入高纤维素食物可降低心血管疾病风险，控制血糖水平，对糖尿病患者尤其有益。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e9d70dedd616248d\datas\氛围图-6002&amp;512507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pic>
        <p:nvPicPr>
          <p:cNvPr id="4" name="图片 3" descr="C:/Users/mingsheng111035/AppData/Roaming/Kingsoft/office6/wppai/generateppt/f20b54e4-3a23-48ad-9619-4f4b8f430e47.jpgf20b54e4-3a23-48ad-9619-4f4b8f430e47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179"/>
          <a:stretch>
            <a:fillRect/>
          </a:stretch>
        </p:blipFill>
        <p:spPr>
          <a:xfrm>
            <a:off x="2438403" y="609603"/>
            <a:ext cx="9144000" cy="2184400"/>
          </a:xfrm>
          <a:custGeom>
            <a:avLst/>
            <a:gdLst>
              <a:gd name="connisteX0" fmla="*/ 0 w 9144000"/>
              <a:gd name="connsiteY0" fmla="*/ 203197 h 2184401"/>
              <a:gd name="connisteX1" fmla="*/ 203197 w 9144000"/>
              <a:gd name="connsiteY1" fmla="*/ 0 h 2184401"/>
              <a:gd name="connisteX2" fmla="*/ 8940802 w 9144000"/>
              <a:gd name="connsiteY2" fmla="*/ 0 h 2184401"/>
              <a:gd name="connisteX3" fmla="*/ 9144000 w 9144000"/>
              <a:gd name="connsiteY3" fmla="*/ 203197 h 2184401"/>
              <a:gd name="connisteX4" fmla="*/ 9144000 w 9144000"/>
              <a:gd name="connsiteY4" fmla="*/ 1981203 h 2184401"/>
              <a:gd name="connisteX5" fmla="*/ 8940802 w 9144000"/>
              <a:gd name="connsiteY5" fmla="*/ 2184401 h 2184401"/>
              <a:gd name="connisteX6" fmla="*/ 203197 w 9144000"/>
              <a:gd name="connsiteY6" fmla="*/ 2184401 h 2184401"/>
              <a:gd name="connisteX7" fmla="*/ 0 w 9144000"/>
              <a:gd name="connsiteY7" fmla="*/ 1981203 h 2184401"/>
              <a:gd name="connisteX8" fmla="*/ 0 w 9144000"/>
              <a:gd name="connsiteY8" fmla="*/ 203197 h 21844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0" h="2184401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8940802" y="0"/>
                </a:lnTo>
                <a:cubicBezTo>
                  <a:pt x="9053026" y="0"/>
                  <a:pt x="9144000" y="90974"/>
                  <a:pt x="9144000" y="203198"/>
                </a:cubicBezTo>
                <a:lnTo>
                  <a:pt x="9144000" y="1981203"/>
                </a:lnTo>
                <a:cubicBezTo>
                  <a:pt x="9144000" y="2093427"/>
                  <a:pt x="9053026" y="2184401"/>
                  <a:pt x="8940802" y="2184401"/>
                </a:cubicBezTo>
                <a:lnTo>
                  <a:pt x="203198" y="2184401"/>
                </a:lnTo>
                <a:cubicBezTo>
                  <a:pt x="90974" y="2184401"/>
                  <a:pt x="0" y="2093427"/>
                  <a:pt x="0" y="1981203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2438403" y="3251204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低纤维素饮食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438400" y="4470400"/>
            <a:ext cx="9220200" cy="1778000"/>
            <a:chOff x="3840" y="7040"/>
            <a:chExt cx="14520" cy="2800"/>
          </a:xfrm>
        </p:grpSpPr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84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定义与目的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384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低纤维素饮食旨在减少食物中的纤维含量，帮助消化系统减轻负担。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756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适用人群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756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适用于消化系统疾病患者，如肠易激综合征或术后恢复期病人。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128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食物选择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128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推荐食用精制谷物、去皮蔬菜和水果，避免全谷物和高纤维食物。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00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500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在实施低纤维素饮食时，需注意营养均衡，避免长期单一饮食导致营养不良。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低盐饮食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648200" y="609600"/>
            <a:ext cx="7010400" cy="1727200"/>
            <a:chOff x="7320" y="960"/>
            <a:chExt cx="11040" cy="272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73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定义与目的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低盐饮食旨在减少钠的摄入量，帮助控制血压，预防高血压相关疾病。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11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食物选择建议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13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推荐食用新鲜水果、蔬菜和全谷物，避免加工食品和高钠调味料。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49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烹饪技巧调整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51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烹饪时减少盐的使用，可利用香草、香料和柠檬汁来增加食物风味。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f84d73ba-e315-4395-96bf-ad7ae9fe5b7d.jpgf84d73ba-e315-4395-96bf-ad7ae9fe5b7d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238" r="1238"/>
          <a:stretch>
            <a:fillRect/>
          </a:stretch>
        </p:blipFill>
        <p:spPr>
          <a:xfrm>
            <a:off x="609603" y="2794004"/>
            <a:ext cx="10972800" cy="3454400"/>
          </a:xfrm>
          <a:custGeom>
            <a:avLst/>
            <a:gdLst>
              <a:gd name="connisteX0" fmla="*/ 0 w 10972800"/>
              <a:gd name="connsiteY0" fmla="*/ 203197 h 3454402"/>
              <a:gd name="connisteX1" fmla="*/ 203197 w 10972800"/>
              <a:gd name="connsiteY1" fmla="*/ 0 h 3454402"/>
              <a:gd name="connisteX2" fmla="*/ 10769602 w 10972800"/>
              <a:gd name="connsiteY2" fmla="*/ 0 h 3454402"/>
              <a:gd name="connisteX3" fmla="*/ 10972800 w 10972800"/>
              <a:gd name="connsiteY3" fmla="*/ 203197 h 3454402"/>
              <a:gd name="connisteX4" fmla="*/ 10972800 w 10972800"/>
              <a:gd name="connsiteY4" fmla="*/ 3251204 h 3454402"/>
              <a:gd name="connisteX5" fmla="*/ 10769602 w 10972800"/>
              <a:gd name="connsiteY5" fmla="*/ 3454402 h 3454402"/>
              <a:gd name="connisteX6" fmla="*/ 203197 w 10972800"/>
              <a:gd name="connsiteY6" fmla="*/ 3454402 h 3454402"/>
              <a:gd name="connisteX7" fmla="*/ 0 w 10972800"/>
              <a:gd name="connsiteY7" fmla="*/ 3251204 h 3454402"/>
              <a:gd name="connisteX8" fmla="*/ 0 w 10972800"/>
              <a:gd name="connsiteY8" fmla="*/ 203197 h 3454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544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251204"/>
                </a:lnTo>
                <a:cubicBezTo>
                  <a:pt x="10972800" y="3363428"/>
                  <a:pt x="10881826" y="3454402"/>
                  <a:pt x="10769602" y="3454402"/>
                </a:cubicBezTo>
                <a:lnTo>
                  <a:pt x="203198" y="3454402"/>
                </a:lnTo>
                <a:cubicBezTo>
                  <a:pt x="90974" y="3454402"/>
                  <a:pt x="0" y="3363428"/>
                  <a:pt x="0" y="32512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1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0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1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11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12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113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2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63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164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6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6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2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1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</p:tagLst>
</file>

<file path=ppt/tags/tag18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82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83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184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185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标题内容"/>
  <p:tag name="KSO_WM_UNIT_TEXT_TYPE" val="1"/>
  <p:tag name="KSO_WM_UNIT_TYPE" val="l_h_a"/>
  <p:tag name="KSO_WM_SLIDE_FIGMA_DIAGRAM" val="1"/>
</p:tagLst>
</file>

<file path=ppt/tags/tag186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87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88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标题内容"/>
  <p:tag name="KSO_WM_UNIT_TEXT_TYPE" val="1"/>
  <p:tag name="KSO_WM_UNIT_TYPE" val="l_h_a"/>
  <p:tag name="KSO_WM_SLIDE_FIGMA_DIAGRAM" val="1"/>
</p:tagLst>
</file>

<file path=ppt/tags/tag189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0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91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标题内容"/>
  <p:tag name="KSO_WM_UNIT_TEXT_TYPE" val="1"/>
  <p:tag name="KSO_WM_UNIT_TYPE" val="l_h_a"/>
  <p:tag name="KSO_WM_SLIDE_FIGMA_DIAGRAM" val="1"/>
</p:tagLst>
</file>

<file path=ppt/tags/tag192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93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94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标题内容"/>
  <p:tag name="KSO_WM_UNIT_TEXT_TYPE" val="1"/>
  <p:tag name="KSO_WM_UNIT_TYPE" val="l_h_a"/>
  <p:tag name="KSO_WM_SLIDE_FIGMA_DIAGRAM" val="1"/>
</p:tagLst>
</file>

<file path=ppt/tags/tag195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</p:tagLst>
</file>

<file path=ppt/tags/tag19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9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9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9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0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0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62415196&quot;}*auto_galley_ai_*1740543314789_1.149_e70041269ecf-slide-3"/>
</p:tagLst>
</file>

<file path=ppt/tags/tag217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</p:tagLst>
</file>

<file path=ppt/tags/tag21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7f21bb46-e9f0-4f99-bdfe-19d7209b3f72.jpg?Expires=1772079322&amp;AWSAccessKeyId=AKLT9NSy7kh8TIS1UzNqLRY2&amp;Signature=hrfP2b8fYSiqB8exw5%2BcfuJYTeo%3D&quot;}*auto_ai_ai_*1740543314789_1.149_e70041269ecf-slide-4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8f4a9484-db71-40a3-b4ab-9aaa81b1bd7b.jpg?Expires=1772079321&amp;AWSAccessKeyId=AKLT9NSy7kh8TIS1UzNqLRY2&amp;Signature=zSbrGyGJOub3oh2Nog0c8QXVm9A%3D&quot;}*auto_ai_ai_*1740543314789_1.149_e70041269ecf-slide-4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9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</p:tagLst>
</file>

<file path=ppt/tags/tag2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3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3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d7758d51-df97-4354-ac7b-0869b13e6734.jpg?Expires=1772079322&amp;AWSAccessKeyId=AKLT9NSy7kh8TIS1UzNqLRY2&amp;Signature=mvtgfWPx7uSA%2BWoqgpXgcokn7DY%3D&quot;}*auto_ai_ai_*1740543314789_1.149_e70041269ecf-slide-5"/>
</p:tagLst>
</file>

<file path=ppt/tags/tag245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</p:tagLst>
</file>

<file path=ppt/tags/tag2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f0527567-27d0-4e89-91ee-574607b1085f.jpg?Expires=1772079321&amp;AWSAccessKeyId=AKLT9NSy7kh8TIS1UzNqLRY2&amp;Signature=nrHzPahXBSoN9KM2MdfRcHP129E%3D&quot;}*auto_ai_ai_*1740543314789_1.149_e70041269ecf-slide-6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5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</p:tagLst>
</file>

<file path=ppt/tags/tag25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f20b54e4-3a23-48ad-9619-4f4b8f430e47.jpg?Expires=1772079321&amp;AWSAccessKeyId=AKLT9NSy7kh8TIS1UzNqLRY2&amp;Signature=Uy8ggsbHRGVrJGB7qTkN4nBKmIs%3D&quot;}*auto_ai_ai_*1740543314789_1.149_e70041269ecf-slide-7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7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</p:tagLst>
</file>

<file path=ppt/tags/tag26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f84d73ba-e315-4395-96bf-ad7ae9fe5b7d.jpg?Expires=1772079321&amp;AWSAccessKeyId=AKLT9NSy7kh8TIS1UzNqLRY2&amp;Signature=DFP1tYE7c3gJNfHKn0tC1dsg6TU%3D&quot;}*auto_ai_ai_*1740543314789_1.149_e70041269ecf-slide-8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83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8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24543668&quot;}*auto_galley_ai_*1740543314789_1.149_e70041269ecf-slide-10"/>
</p:tagLst>
</file>

<file path=ppt/tags/tag2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140175175&quot;}*auto_galley_ai_*1740543314789_1.149_e70041269ecf-slide-10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863300910&quot;}*auto_galley_ai_*1740543314789_1.149_e70041269ecf-slide-10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750039983&quot;}*auto_galley_ai_*1740543314789_1.149_e70041269ecf-slide-10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302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</p:tagLst>
</file>

<file path=ppt/tags/tag30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69412726&quot;}*auto_galley_ai_*1740543314789_1.149_e70041269ecf-slide-11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46235637&quot;}*auto_galley_ai_*1740543314789_1.149_e70041269ecf-slide-11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12641916&quot;}*auto_galley_ai_*1740543314789_1.149_e70041269ecf-slide-11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7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</p:tagLst>
</file>

<file path=ppt/tags/tag31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1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32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2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2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2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2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471231981&quot;}*auto_galley_ai_*1740543314789_1.149_e70041269ecf-slide-13"/>
</p:tagLst>
</file>

<file path=ppt/tags/tag32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9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4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4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4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a7cc2495-b64c-4893-86cb-0f28323be1cf.jpg?Expires=1772079326&amp;AWSAccessKeyId=AKLT9NSy7kh8TIS1UzNqLRY2&amp;Signature=QgaEnzeNrdaSSilu9nSIgL8nQbM%3D&quot;}*auto_ai_ai_*1740543314789_1.149_e70041269ecf-slide-14"/>
</p:tagLst>
</file>

<file path=ppt/tags/tag34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35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5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5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5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5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56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38589419&quot;}*auto_galley_ai_*1740543314789_1.149_e70041269ecf-slide-15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72071981&quot;}*auto_galley_ai_*1740543314789_1.149_e70041269ecf-slide-15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863300632&quot;}*auto_galley_ai_*1740543314789_1.149_e70041269ecf-slide-15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9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7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7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37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7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7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7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64225445&quot;}*auto_galley_ai_*1740543314789_1.149_e70041269ecf-slide-17"/>
</p:tagLst>
</file>

<file path=ppt/tags/tag37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2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38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8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92777509&quot;}*auto_galley_ai_*1740543314789_1.149_e70041269ecf-slide-18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02679179&quot;}*auto_galley_ai_*1740543314789_1.149_e70041269ecf-slide-18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25954359&quot;}*auto_galley_ai_*1740543314789_1.149_e70041269ecf-slide-18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4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</p:tagLst>
</file>

<file path=ppt/tags/tag3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96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39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98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401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  <p:tag name="KSO_WM_SLIDE_FIGMA_DIAGRAM" val="1"/>
</p:tagLst>
</file>

<file path=ppt/tags/tag4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403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404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  <p:tag name="KSO_WM_SLIDE_FIGMA_DIAGRAM" val="1"/>
</p:tagLst>
</file>

<file path=ppt/tags/tag4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406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407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  <p:tag name="KSO_WM_SLIDE_FIGMA_DIAGRAM" val="1"/>
</p:tagLst>
</file>

<file path=ppt/tags/tag408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</p:tagLst>
</file>

<file path=ppt/tags/tag40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411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4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071799002&quot;}*auto_galley_ai_*1740543594658_1.149_269de388f4ef-slide-3"/>
</p:tagLst>
</file>

<file path=ppt/tags/tag4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73091089&quot;}*auto_galley_ai_*1740543594658_1.149_269de388f4ef-slide-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35528099&quot;}*auto_galley_ai_*1740543594658_1.149_269de388f4ef-slide-3"/>
</p:tagLst>
</file>

<file path=ppt/tags/tag4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42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372906429&quot;}*auto_galley_ai_*1740543594658_1.149_269de388f4ef-slide-3"/>
</p:tagLst>
</file>

<file path=ppt/tags/tag4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2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42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43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3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3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4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4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f2208d22-dae9-43a5-8db2-c71eabd01d7b.jpg?Expires=1772079601&amp;AWSAccessKeyId=AKLT9NSy7kh8TIS1UzNqLRY2&amp;Signature=eJhx5kMxUp5DOarBrqTfgz9Mnb8%3D&quot;}*auto_ai_ai_*1740543594658_1.149_269de388f4ef-slide-4"/>
</p:tagLst>
</file>

<file path=ppt/tags/tag444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44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4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447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44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4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45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4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211306252316&quot;}*auto_galley_ai_*1740543594658_1.149_269de388f4ef-slide-6"/>
</p:tagLst>
</file>

<file path=ppt/tags/tag4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95524844&quot;}*auto_galley_ai_*1740543594658_1.149_269de388f4ef-slide-6"/>
</p:tagLst>
</file>

<file path=ppt/tags/tag4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99488811&quot;}*auto_galley_ai_*1740543594658_1.149_269de388f4ef-slide-6"/>
</p:tagLst>
</file>

<file path=ppt/tags/tag4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6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46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316187638&quot;}*auto_galley_ai_*1740543594658_1.149_269de388f4ef-slide-6"/>
</p:tagLst>
</file>

<file path=ppt/tags/tag4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6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46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68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4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503489278&quot;}*auto_galley_ai_*1740543594658_1.149_269de388f4ef-slide-7"/>
</p:tagLst>
</file>

<file path=ppt/tags/tag4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618971651&quot;}*auto_galley_ai_*1740543594658_1.149_269de388f4ef-slide-7"/>
</p:tagLst>
</file>

<file path=ppt/tags/tag4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4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79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8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48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48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6cd3d9c8-c55a-4705-84c9-9fe562aa09dd.jpg?Expires=1772079601&amp;AWSAccessKeyId=AKLT9NSy7kh8TIS1UzNqLRY2&amp;Signature=dJwEE1ZJCdzRduMYqnFE8aV%2FmUI%3D&quot;}*auto_ai_ai_*1740543594658_1.149_269de388f4ef-slide-8"/>
</p:tagLst>
</file>

<file path=ppt/tags/tag48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91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49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9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494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49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9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9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49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49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13994410&quot;}*auto_galley_ai_*1740543594658_1.149_269de388f4ef-slide-10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5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5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5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05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50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5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50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0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f6857bc4-9e96-40bc-84ba-41dc2319105e.jpg?Expires=1772079601&amp;AWSAccessKeyId=AKLT9NSy7kh8TIS1UzNqLRY2&amp;Signature=Xyk4jVYc2%2BTI8ejgQ7QQip8%2FjAA%3D&quot;}*auto_ai_ai_*1740543594658_1.149_269de388f4ef-slide-1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5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5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5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5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5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5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19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52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522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523.xml><?xml version="1.0" encoding="utf-8"?>
<p:tagLst xmlns:p="http://schemas.openxmlformats.org/presentationml/2006/main">
  <p:tag name="KSO_WM_PRESENTATION_SOURCE" val="WPPAIGeneratePPT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7cba8f96648ba84e"/>
</p:tagLst>
</file>

<file path=ppt/tags/tag8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9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92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9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99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毕业答辩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2F3F5"/>
      </a:lt2>
      <a:accent1>
        <a:srgbClr val="0745AA"/>
      </a:accent1>
      <a:accent2>
        <a:srgbClr val="799AD1"/>
      </a:accent2>
      <a:accent3>
        <a:srgbClr val="00368E"/>
      </a:accent3>
      <a:accent4>
        <a:srgbClr val="478DFF"/>
      </a:accent4>
      <a:accent5>
        <a:srgbClr val="F3F8FF"/>
      </a:accent5>
      <a:accent6>
        <a:srgbClr val="718DE3"/>
      </a:accent6>
      <a:hlink>
        <a:srgbClr val="DDEBFF"/>
      </a:hlink>
      <a:folHlink>
        <a:srgbClr val="75ADFB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2746</Words>
  <Application>WPS 演示</Application>
  <PresentationFormat>宽屏</PresentationFormat>
  <Paragraphs>353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Microsoft YaHei UI</vt:lpstr>
      <vt:lpstr>微软雅黑</vt:lpstr>
      <vt:lpstr>Arial Unicode MS</vt:lpstr>
      <vt:lpstr>Calibri</vt:lpstr>
      <vt:lpstr>WPS</vt:lpstr>
      <vt:lpstr>蓝色毕业答辩简约风主题</vt:lpstr>
      <vt:lpstr>蓝色职场简约风主题</vt:lpstr>
      <vt:lpstr>协助特殊进食照护技术</vt:lpstr>
      <vt:lpstr>目录</vt:lpstr>
      <vt:lpstr>治疗饮食的种类及特点</vt:lpstr>
      <vt:lpstr>高热量饮食</vt:lpstr>
      <vt:lpstr>高蛋白饮食</vt:lpstr>
      <vt:lpstr>低蛋白饮食</vt:lpstr>
      <vt:lpstr>高纤维素饮食</vt:lpstr>
      <vt:lpstr>低纤维素饮食</vt:lpstr>
      <vt:lpstr>低盐饮食</vt:lpstr>
      <vt:lpstr>鼻饲的定义及鼻饲饮食的种类</vt:lpstr>
      <vt:lpstr>鼻饲的定义</vt:lpstr>
      <vt:lpstr>鼻饲饮食的种类</vt:lpstr>
      <vt:lpstr>管饲饮食照护的协助方法</vt:lpstr>
      <vt:lpstr>熟悉治疗饮食种类</vt:lpstr>
      <vt:lpstr>鼻胃管喂食技巧</vt:lpstr>
      <vt:lpstr>照护过程中的注意事项</vt:lpstr>
      <vt:lpstr>照护过程中对老年人的关心爱护</vt:lpstr>
      <vt:lpstr>关心爱护的重要性</vt:lpstr>
      <vt:lpstr>实际操作中的体现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4</cp:revision>
  <dcterms:created xsi:type="dcterms:W3CDTF">2023-08-09T12:44:00Z</dcterms:created>
  <dcterms:modified xsi:type="dcterms:W3CDTF">2025-02-26T04:20:46Z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89D453F6BBCD45BB9CE55CE9885F5AC7_13</vt:lpwstr>
  </property>
  <property fmtid="{D5CDD505-2E9C-101B-9397-08002B2CF9AE}" pid="3" name="KSOProductBuildVer">
    <vt:lpwstr>2052-12.1.0.20305</vt:lpwstr>
  </property>
</Properties>
</file>