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308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3807eb5a39044d3\datas\&#35013;&#39280;-12001&amp;67924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f3807eb5a39044d3\datas\&#27675;&#22260;&#22270;-12001&amp;6786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f3807eb5a39044d3\datas\&#35013;&#39280;-12001&amp;67929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3807eb5a39044d3\datas\氛围图-12001&amp;6786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3807eb5a39044d3\datas\装饰-12001&amp;67924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3807eb5a39044d3\datas\装饰-12001&amp;67929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8" Type="http://schemas.openxmlformats.org/officeDocument/2006/relationships/tags" Target="../tags/tag199.xml"/><Relationship Id="rId7" Type="http://schemas.openxmlformats.org/officeDocument/2006/relationships/image" Target="../media/image19.jpeg"/><Relationship Id="rId6" Type="http://schemas.openxmlformats.org/officeDocument/2006/relationships/tags" Target="../tags/tag198.xml"/><Relationship Id="rId5" Type="http://schemas.openxmlformats.org/officeDocument/2006/relationships/image" Target="../media/image6.png"/><Relationship Id="rId4" Type="http://schemas.openxmlformats.org/officeDocument/2006/relationships/image" Target="../media/image18.jpeg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03.xml"/><Relationship Id="rId11" Type="http://schemas.openxmlformats.org/officeDocument/2006/relationships/tags" Target="../tags/tag202.xml"/><Relationship Id="rId10" Type="http://schemas.openxmlformats.org/officeDocument/2006/relationships/tags" Target="../tags/tag201.xml"/><Relationship Id="rId1" Type="http://schemas.openxmlformats.org/officeDocument/2006/relationships/tags" Target="../tags/tag195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06.xml"/><Relationship Id="rId2" Type="http://schemas.openxmlformats.org/officeDocument/2006/relationships/tags" Target="../tags/tag205.xml"/><Relationship Id="rId1" Type="http://schemas.openxmlformats.org/officeDocument/2006/relationships/tags" Target="../tags/tag20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2" Type="http://schemas.openxmlformats.org/officeDocument/2006/relationships/slideLayout" Target="../slideLayouts/slideLayout17.xml"/><Relationship Id="rId41" Type="http://schemas.openxmlformats.org/officeDocument/2006/relationships/tags" Target="../tags/tag233.xml"/><Relationship Id="rId40" Type="http://schemas.openxmlformats.org/officeDocument/2006/relationships/tags" Target="../tags/tag232.xml"/><Relationship Id="rId4" Type="http://schemas.openxmlformats.org/officeDocument/2006/relationships/image" Target="C:/Users/mingsheng111035/AppData/Local/Temp/figmazip/slide_9fb519d68bf14861\datas\&#27675;&#22260;&#22270;-12001&amp;212733.png" TargetMode="External"/><Relationship Id="rId39" Type="http://schemas.openxmlformats.org/officeDocument/2006/relationships/tags" Target="../tags/tag231.xml"/><Relationship Id="rId38" Type="http://schemas.openxmlformats.org/officeDocument/2006/relationships/image" Target="C:/Users/mingsheng111035/AppData/Local/Temp/figmazip/slide_9fb519d68bf14861\datas\earth-12001&amp;212905.svg" TargetMode="External"/><Relationship Id="rId37" Type="http://schemas.openxmlformats.org/officeDocument/2006/relationships/image" Target="../media/image28.svg"/><Relationship Id="rId36" Type="http://schemas.openxmlformats.org/officeDocument/2006/relationships/image" Target="../media/image27.png"/><Relationship Id="rId35" Type="http://schemas.openxmlformats.org/officeDocument/2006/relationships/tags" Target="../tags/tag230.xml"/><Relationship Id="rId34" Type="http://schemas.openxmlformats.org/officeDocument/2006/relationships/tags" Target="../tags/tag229.xml"/><Relationship Id="rId33" Type="http://schemas.openxmlformats.org/officeDocument/2006/relationships/tags" Target="../tags/tag228.xml"/><Relationship Id="rId32" Type="http://schemas.openxmlformats.org/officeDocument/2006/relationships/tags" Target="../tags/tag227.xml"/><Relationship Id="rId31" Type="http://schemas.openxmlformats.org/officeDocument/2006/relationships/tags" Target="../tags/tag226.xml"/><Relationship Id="rId30" Type="http://schemas.openxmlformats.org/officeDocument/2006/relationships/tags" Target="../tags/tag225.xml"/><Relationship Id="rId3" Type="http://schemas.openxmlformats.org/officeDocument/2006/relationships/image" Target="../media/image20.png"/><Relationship Id="rId29" Type="http://schemas.openxmlformats.org/officeDocument/2006/relationships/image" Target="C:/Users/mingsheng111035/AppData/Local/Temp/figmazip/slide_9fb519d68bf14861\datas\earth-12001&amp;212873.svg" TargetMode="External"/><Relationship Id="rId28" Type="http://schemas.openxmlformats.org/officeDocument/2006/relationships/image" Target="../media/image26.svg"/><Relationship Id="rId27" Type="http://schemas.openxmlformats.org/officeDocument/2006/relationships/image" Target="../media/image25.png"/><Relationship Id="rId26" Type="http://schemas.openxmlformats.org/officeDocument/2006/relationships/tags" Target="../tags/tag224.xml"/><Relationship Id="rId25" Type="http://schemas.openxmlformats.org/officeDocument/2006/relationships/tags" Target="../tags/tag223.xml"/><Relationship Id="rId24" Type="http://schemas.openxmlformats.org/officeDocument/2006/relationships/tags" Target="../tags/tag222.xml"/><Relationship Id="rId23" Type="http://schemas.openxmlformats.org/officeDocument/2006/relationships/tags" Target="../tags/tag221.xml"/><Relationship Id="rId22" Type="http://schemas.openxmlformats.org/officeDocument/2006/relationships/tags" Target="../tags/tag220.xml"/><Relationship Id="rId21" Type="http://schemas.openxmlformats.org/officeDocument/2006/relationships/tags" Target="../tags/tag219.xml"/><Relationship Id="rId20" Type="http://schemas.openxmlformats.org/officeDocument/2006/relationships/image" Target="C:/Users/mingsheng111035/AppData/Local/Temp/figmazip/slide_9fb519d68bf14861\datas\earth-12001&amp;212819.svg" TargetMode="External"/><Relationship Id="rId2" Type="http://schemas.openxmlformats.org/officeDocument/2006/relationships/tags" Target="../tags/tag208.xml"/><Relationship Id="rId19" Type="http://schemas.openxmlformats.org/officeDocument/2006/relationships/image" Target="../media/image24.svg"/><Relationship Id="rId18" Type="http://schemas.openxmlformats.org/officeDocument/2006/relationships/image" Target="../media/image23.png"/><Relationship Id="rId17" Type="http://schemas.openxmlformats.org/officeDocument/2006/relationships/tags" Target="../tags/tag218.xml"/><Relationship Id="rId16" Type="http://schemas.openxmlformats.org/officeDocument/2006/relationships/tags" Target="../tags/tag217.xml"/><Relationship Id="rId15" Type="http://schemas.openxmlformats.org/officeDocument/2006/relationships/tags" Target="../tags/tag216.xml"/><Relationship Id="rId14" Type="http://schemas.openxmlformats.org/officeDocument/2006/relationships/tags" Target="../tags/tag215.xml"/><Relationship Id="rId13" Type="http://schemas.openxmlformats.org/officeDocument/2006/relationships/tags" Target="../tags/tag214.xml"/><Relationship Id="rId12" Type="http://schemas.openxmlformats.org/officeDocument/2006/relationships/tags" Target="../tags/tag213.xml"/><Relationship Id="rId11" Type="http://schemas.openxmlformats.org/officeDocument/2006/relationships/image" Target="C:/Users/mingsheng111035/AppData/Local/Temp/figmazip/slide_9fb519d68bf14861\datas\earth-12001&amp;212787.svg" TargetMode="External"/><Relationship Id="rId10" Type="http://schemas.openxmlformats.org/officeDocument/2006/relationships/image" Target="../media/image22.svg"/><Relationship Id="rId1" Type="http://schemas.openxmlformats.org/officeDocument/2006/relationships/tags" Target="../tags/tag20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tags" Target="../tags/tag239.xml"/><Relationship Id="rId7" Type="http://schemas.openxmlformats.org/officeDocument/2006/relationships/tags" Target="../tags/tag238.xml"/><Relationship Id="rId6" Type="http://schemas.openxmlformats.org/officeDocument/2006/relationships/image" Target="../media/image6.png"/><Relationship Id="rId5" Type="http://schemas.openxmlformats.org/officeDocument/2006/relationships/image" Target="../media/image29.jpeg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8" Type="http://schemas.openxmlformats.org/officeDocument/2006/relationships/slideLayout" Target="../slideLayouts/slideLayout17.xml"/><Relationship Id="rId17" Type="http://schemas.openxmlformats.org/officeDocument/2006/relationships/tags" Target="../tags/tag248.xml"/><Relationship Id="rId16" Type="http://schemas.openxmlformats.org/officeDocument/2006/relationships/tags" Target="../tags/tag247.xml"/><Relationship Id="rId15" Type="http://schemas.openxmlformats.org/officeDocument/2006/relationships/tags" Target="../tags/tag246.xml"/><Relationship Id="rId14" Type="http://schemas.openxmlformats.org/officeDocument/2006/relationships/tags" Target="../tags/tag245.xml"/><Relationship Id="rId13" Type="http://schemas.openxmlformats.org/officeDocument/2006/relationships/tags" Target="../tags/tag244.xml"/><Relationship Id="rId12" Type="http://schemas.openxmlformats.org/officeDocument/2006/relationships/tags" Target="../tags/tag243.xml"/><Relationship Id="rId11" Type="http://schemas.openxmlformats.org/officeDocument/2006/relationships/tags" Target="../tags/tag242.xml"/><Relationship Id="rId10" Type="http://schemas.openxmlformats.org/officeDocument/2006/relationships/tags" Target="../tags/tag241.xml"/><Relationship Id="rId1" Type="http://schemas.openxmlformats.org/officeDocument/2006/relationships/tags" Target="../tags/tag234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image" Target="../media/image6.png"/><Relationship Id="rId7" Type="http://schemas.openxmlformats.org/officeDocument/2006/relationships/image" Target="../media/image30.jpeg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269.xml"/><Relationship Id="rId25" Type="http://schemas.openxmlformats.org/officeDocument/2006/relationships/tags" Target="../tags/tag268.xml"/><Relationship Id="rId24" Type="http://schemas.openxmlformats.org/officeDocument/2006/relationships/tags" Target="../tags/tag267.xml"/><Relationship Id="rId23" Type="http://schemas.openxmlformats.org/officeDocument/2006/relationships/tags" Target="../tags/tag266.xml"/><Relationship Id="rId22" Type="http://schemas.openxmlformats.org/officeDocument/2006/relationships/tags" Target="../tags/tag265.xml"/><Relationship Id="rId21" Type="http://schemas.openxmlformats.org/officeDocument/2006/relationships/tags" Target="../tags/tag264.xml"/><Relationship Id="rId20" Type="http://schemas.openxmlformats.org/officeDocument/2006/relationships/tags" Target="../tags/tag263.xml"/><Relationship Id="rId2" Type="http://schemas.openxmlformats.org/officeDocument/2006/relationships/tags" Target="../tags/tag250.xml"/><Relationship Id="rId19" Type="http://schemas.openxmlformats.org/officeDocument/2006/relationships/image" Target="../media/image33.jpeg"/><Relationship Id="rId18" Type="http://schemas.openxmlformats.org/officeDocument/2006/relationships/tags" Target="../tags/tag262.xml"/><Relationship Id="rId17" Type="http://schemas.openxmlformats.org/officeDocument/2006/relationships/tags" Target="../tags/tag261.xml"/><Relationship Id="rId16" Type="http://schemas.openxmlformats.org/officeDocument/2006/relationships/image" Target="../media/image32.jpeg"/><Relationship Id="rId15" Type="http://schemas.openxmlformats.org/officeDocument/2006/relationships/tags" Target="../tags/tag260.xml"/><Relationship Id="rId14" Type="http://schemas.openxmlformats.org/officeDocument/2006/relationships/tags" Target="../tags/tag259.xml"/><Relationship Id="rId13" Type="http://schemas.openxmlformats.org/officeDocument/2006/relationships/tags" Target="../tags/tag258.xml"/><Relationship Id="rId12" Type="http://schemas.openxmlformats.org/officeDocument/2006/relationships/tags" Target="../tags/tag257.xml"/><Relationship Id="rId11" Type="http://schemas.openxmlformats.org/officeDocument/2006/relationships/image" Target="../media/image31.jpeg"/><Relationship Id="rId10" Type="http://schemas.openxmlformats.org/officeDocument/2006/relationships/tags" Target="../tags/tag256.xml"/><Relationship Id="rId1" Type="http://schemas.openxmlformats.org/officeDocument/2006/relationships/tags" Target="../tags/tag249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tags" Target="../tags/tag270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81.xml"/><Relationship Id="rId8" Type="http://schemas.openxmlformats.org/officeDocument/2006/relationships/tags" Target="../tags/tag280.xml"/><Relationship Id="rId7" Type="http://schemas.openxmlformats.org/officeDocument/2006/relationships/tags" Target="../tags/tag279.xml"/><Relationship Id="rId6" Type="http://schemas.openxmlformats.org/officeDocument/2006/relationships/tags" Target="../tags/tag278.xml"/><Relationship Id="rId5" Type="http://schemas.openxmlformats.org/officeDocument/2006/relationships/tags" Target="../tags/tag277.xml"/><Relationship Id="rId4" Type="http://schemas.openxmlformats.org/officeDocument/2006/relationships/tags" Target="../tags/tag276.xml"/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85.xml"/><Relationship Id="rId14" Type="http://schemas.openxmlformats.org/officeDocument/2006/relationships/image" Target="../media/image6.png"/><Relationship Id="rId13" Type="http://schemas.openxmlformats.org/officeDocument/2006/relationships/image" Target="../media/image34.jpeg"/><Relationship Id="rId12" Type="http://schemas.openxmlformats.org/officeDocument/2006/relationships/tags" Target="../tags/tag284.xml"/><Relationship Id="rId11" Type="http://schemas.openxmlformats.org/officeDocument/2006/relationships/tags" Target="../tags/tag283.xml"/><Relationship Id="rId10" Type="http://schemas.openxmlformats.org/officeDocument/2006/relationships/tags" Target="../tags/tag282.xml"/><Relationship Id="rId1" Type="http://schemas.openxmlformats.org/officeDocument/2006/relationships/tags" Target="../tags/tag273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jpeg"/><Relationship Id="rId8" Type="http://schemas.openxmlformats.org/officeDocument/2006/relationships/tags" Target="../tags/tag291.xml"/><Relationship Id="rId7" Type="http://schemas.openxmlformats.org/officeDocument/2006/relationships/tags" Target="../tags/tag290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image" Target="C:/Users/mingsheng111035/AppData/Local/Temp/figmazip/slide_5aee7152976dfdec\datas\&#27675;&#22260;&#22270;-12001&amp;195336.png" TargetMode="External"/><Relationship Id="rId3" Type="http://schemas.openxmlformats.org/officeDocument/2006/relationships/image" Target="../media/image20.png"/><Relationship Id="rId27" Type="http://schemas.openxmlformats.org/officeDocument/2006/relationships/slideLayout" Target="../slideLayouts/slideLayout17.xml"/><Relationship Id="rId26" Type="http://schemas.openxmlformats.org/officeDocument/2006/relationships/tags" Target="../tags/tag304.xml"/><Relationship Id="rId25" Type="http://schemas.openxmlformats.org/officeDocument/2006/relationships/tags" Target="../tags/tag303.xml"/><Relationship Id="rId24" Type="http://schemas.openxmlformats.org/officeDocument/2006/relationships/tags" Target="../tags/tag302.xml"/><Relationship Id="rId23" Type="http://schemas.openxmlformats.org/officeDocument/2006/relationships/tags" Target="../tags/tag301.xml"/><Relationship Id="rId22" Type="http://schemas.openxmlformats.org/officeDocument/2006/relationships/tags" Target="../tags/tag300.xml"/><Relationship Id="rId21" Type="http://schemas.openxmlformats.org/officeDocument/2006/relationships/image" Target="../media/image38.jpeg"/><Relationship Id="rId20" Type="http://schemas.openxmlformats.org/officeDocument/2006/relationships/tags" Target="../tags/tag299.xml"/><Relationship Id="rId2" Type="http://schemas.openxmlformats.org/officeDocument/2006/relationships/tags" Target="../tags/tag287.xml"/><Relationship Id="rId19" Type="http://schemas.openxmlformats.org/officeDocument/2006/relationships/tags" Target="../tags/tag298.xml"/><Relationship Id="rId18" Type="http://schemas.openxmlformats.org/officeDocument/2006/relationships/image" Target="../media/image37.jpeg"/><Relationship Id="rId17" Type="http://schemas.openxmlformats.org/officeDocument/2006/relationships/tags" Target="../tags/tag297.xml"/><Relationship Id="rId16" Type="http://schemas.openxmlformats.org/officeDocument/2006/relationships/tags" Target="../tags/tag296.xml"/><Relationship Id="rId15" Type="http://schemas.openxmlformats.org/officeDocument/2006/relationships/tags" Target="../tags/tag295.xml"/><Relationship Id="rId14" Type="http://schemas.openxmlformats.org/officeDocument/2006/relationships/tags" Target="../tags/tag294.xml"/><Relationship Id="rId13" Type="http://schemas.openxmlformats.org/officeDocument/2006/relationships/image" Target="../media/image36.jpeg"/><Relationship Id="rId12" Type="http://schemas.openxmlformats.org/officeDocument/2006/relationships/tags" Target="../tags/tag293.xml"/><Relationship Id="rId11" Type="http://schemas.openxmlformats.org/officeDocument/2006/relationships/tags" Target="../tags/tag292.xml"/><Relationship Id="rId10" Type="http://schemas.openxmlformats.org/officeDocument/2006/relationships/image" Target="../media/image6.png"/><Relationship Id="rId1" Type="http://schemas.openxmlformats.org/officeDocument/2006/relationships/tags" Target="../tags/tag286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10.xml"/><Relationship Id="rId14" Type="http://schemas.openxmlformats.org/officeDocument/2006/relationships/tags" Target="../tags/tag109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tags" Target="../tags/tag9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image" Target="C:/Users/mingsheng111035/AppData/Local/Temp/figmazip/slide_bbd419919d20048f\datas\&#35013;&#39280;-12001&amp;330974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15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24.xml"/><Relationship Id="rId14" Type="http://schemas.openxmlformats.org/officeDocument/2006/relationships/image" Target="../media/image6.png"/><Relationship Id="rId13" Type="http://schemas.openxmlformats.org/officeDocument/2006/relationships/image" Target="../media/image5.jpeg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tags" Target="../tags/tag11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31.xml"/><Relationship Id="rId8" Type="http://schemas.openxmlformats.org/officeDocument/2006/relationships/tags" Target="../tags/tag130.xml"/><Relationship Id="rId7" Type="http://schemas.openxmlformats.org/officeDocument/2006/relationships/tags" Target="../tags/tag129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image" Target="C:/Users/mingsheng111035/AppData/Local/Temp/figmazip/slide_0f6cbc92c2f5575b\datas\&#35013;&#39280;-12001&amp;248308.png" TargetMode="External"/><Relationship Id="rId3" Type="http://schemas.openxmlformats.org/officeDocument/2006/relationships/image" Target="../media/image2.png"/><Relationship Id="rId26" Type="http://schemas.openxmlformats.org/officeDocument/2006/relationships/slideLayout" Target="../slideLayouts/slideLayout17.xml"/><Relationship Id="rId25" Type="http://schemas.openxmlformats.org/officeDocument/2006/relationships/tags" Target="../tags/tag143.xml"/><Relationship Id="rId24" Type="http://schemas.openxmlformats.org/officeDocument/2006/relationships/tags" Target="../tags/tag142.xml"/><Relationship Id="rId23" Type="http://schemas.openxmlformats.org/officeDocument/2006/relationships/tags" Target="../tags/tag141.xml"/><Relationship Id="rId22" Type="http://schemas.openxmlformats.org/officeDocument/2006/relationships/tags" Target="../tags/tag140.xml"/><Relationship Id="rId21" Type="http://schemas.openxmlformats.org/officeDocument/2006/relationships/tags" Target="../tags/tag139.xml"/><Relationship Id="rId20" Type="http://schemas.openxmlformats.org/officeDocument/2006/relationships/tags" Target="../tags/tag138.xml"/><Relationship Id="rId2" Type="http://schemas.openxmlformats.org/officeDocument/2006/relationships/tags" Target="../tags/tag126.xml"/><Relationship Id="rId19" Type="http://schemas.openxmlformats.org/officeDocument/2006/relationships/image" Target="../media/image9.jpeg"/><Relationship Id="rId18" Type="http://schemas.openxmlformats.org/officeDocument/2006/relationships/tags" Target="../tags/tag137.xml"/><Relationship Id="rId17" Type="http://schemas.openxmlformats.org/officeDocument/2006/relationships/tags" Target="../tags/tag136.xml"/><Relationship Id="rId16" Type="http://schemas.openxmlformats.org/officeDocument/2006/relationships/tags" Target="../tags/tag135.xml"/><Relationship Id="rId15" Type="http://schemas.openxmlformats.org/officeDocument/2006/relationships/tags" Target="../tags/tag134.xml"/><Relationship Id="rId14" Type="http://schemas.openxmlformats.org/officeDocument/2006/relationships/image" Target="../media/image8.jpeg"/><Relationship Id="rId13" Type="http://schemas.openxmlformats.org/officeDocument/2006/relationships/tags" Target="../tags/tag133.xml"/><Relationship Id="rId12" Type="http://schemas.openxmlformats.org/officeDocument/2006/relationships/tags" Target="../tags/tag132.xml"/><Relationship Id="rId11" Type="http://schemas.openxmlformats.org/officeDocument/2006/relationships/image" Target="../media/image6.png"/><Relationship Id="rId10" Type="http://schemas.openxmlformats.org/officeDocument/2006/relationships/image" Target="../media/image7.jpeg"/><Relationship Id="rId1" Type="http://schemas.openxmlformats.org/officeDocument/2006/relationships/tags" Target="../tags/tag12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image" Target="C:/Users/mingsheng111035/AppData/Local/Temp/figmazip/slide_bd8aa485b68ffb4c\datas\&#35013;&#39280;-12001&amp;106035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56.xml"/><Relationship Id="rId17" Type="http://schemas.openxmlformats.org/officeDocument/2006/relationships/tags" Target="../tags/tag155.xml"/><Relationship Id="rId16" Type="http://schemas.openxmlformats.org/officeDocument/2006/relationships/tags" Target="../tags/tag154.xml"/><Relationship Id="rId15" Type="http://schemas.openxmlformats.org/officeDocument/2006/relationships/tags" Target="../tags/tag153.xml"/><Relationship Id="rId14" Type="http://schemas.openxmlformats.org/officeDocument/2006/relationships/image" Target="../media/image11.jpeg"/><Relationship Id="rId13" Type="http://schemas.openxmlformats.org/officeDocument/2006/relationships/tags" Target="../tags/tag152.xml"/><Relationship Id="rId12" Type="http://schemas.openxmlformats.org/officeDocument/2006/relationships/image" Target="../media/image6.png"/><Relationship Id="rId11" Type="http://schemas.openxmlformats.org/officeDocument/2006/relationships/image" Target="../media/image10.png"/><Relationship Id="rId10" Type="http://schemas.openxmlformats.org/officeDocument/2006/relationships/tags" Target="../tags/tag151.xml"/><Relationship Id="rId1" Type="http://schemas.openxmlformats.org/officeDocument/2006/relationships/tags" Target="../tags/tag14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image" Target="../media/image6.png"/><Relationship Id="rId7" Type="http://schemas.openxmlformats.org/officeDocument/2006/relationships/image" Target="../media/image12.jpeg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image" Target="C:/Users/mingsheng111035/AppData/Local/Temp/figmazip/slide_ebb552464ec74cd2\datas\&#35013;&#39280;-12001&amp;551583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61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173.xml"/><Relationship Id="rId17" Type="http://schemas.openxmlformats.org/officeDocument/2006/relationships/tags" Target="../tags/tag172.xml"/><Relationship Id="rId16" Type="http://schemas.openxmlformats.org/officeDocument/2006/relationships/tags" Target="../tags/tag171.xml"/><Relationship Id="rId15" Type="http://schemas.openxmlformats.org/officeDocument/2006/relationships/tags" Target="../tags/tag170.xml"/><Relationship Id="rId14" Type="http://schemas.openxmlformats.org/officeDocument/2006/relationships/tags" Target="../tags/tag169.xml"/><Relationship Id="rId13" Type="http://schemas.openxmlformats.org/officeDocument/2006/relationships/tags" Target="../tags/tag168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tags" Target="../tags/tag160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image" Target="C:/Users/mingsheng111035/AppData/Local/Temp/figmazip/slide_71178fc9dee83c5d\datas\&#35013;&#39280;-12001&amp;135025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1" Type="http://schemas.openxmlformats.org/officeDocument/2006/relationships/slideLayout" Target="../slideLayouts/slideLayout17.xml"/><Relationship Id="rId30" Type="http://schemas.openxmlformats.org/officeDocument/2006/relationships/tags" Target="../tags/tag194.xml"/><Relationship Id="rId3" Type="http://schemas.openxmlformats.org/officeDocument/2006/relationships/image" Target="C:/Users/mingsheng111035/AppData/Local/Temp/figmazip/slide_71178fc9dee83c5d\datas\&#27675;&#22260;&#22270;-12001&amp;134894.png" TargetMode="External"/><Relationship Id="rId29" Type="http://schemas.openxmlformats.org/officeDocument/2006/relationships/tags" Target="../tags/tag193.xml"/><Relationship Id="rId28" Type="http://schemas.openxmlformats.org/officeDocument/2006/relationships/tags" Target="../tags/tag192.xml"/><Relationship Id="rId27" Type="http://schemas.openxmlformats.org/officeDocument/2006/relationships/tags" Target="../tags/tag191.xml"/><Relationship Id="rId26" Type="http://schemas.openxmlformats.org/officeDocument/2006/relationships/tags" Target="../tags/tag190.xml"/><Relationship Id="rId25" Type="http://schemas.openxmlformats.org/officeDocument/2006/relationships/tags" Target="../tags/tag189.xml"/><Relationship Id="rId24" Type="http://schemas.openxmlformats.org/officeDocument/2006/relationships/tags" Target="../tags/tag188.xml"/><Relationship Id="rId23" Type="http://schemas.openxmlformats.org/officeDocument/2006/relationships/image" Target="../media/image17.jpeg"/><Relationship Id="rId22" Type="http://schemas.openxmlformats.org/officeDocument/2006/relationships/tags" Target="../tags/tag187.xml"/><Relationship Id="rId21" Type="http://schemas.openxmlformats.org/officeDocument/2006/relationships/tags" Target="../tags/tag186.xml"/><Relationship Id="rId20" Type="http://schemas.openxmlformats.org/officeDocument/2006/relationships/tags" Target="../tags/tag185.xml"/><Relationship Id="rId2" Type="http://schemas.openxmlformats.org/officeDocument/2006/relationships/image" Target="../media/image13.png"/><Relationship Id="rId19" Type="http://schemas.openxmlformats.org/officeDocument/2006/relationships/image" Target="../media/image16.jpeg"/><Relationship Id="rId18" Type="http://schemas.openxmlformats.org/officeDocument/2006/relationships/tags" Target="../tags/tag184.xml"/><Relationship Id="rId17" Type="http://schemas.openxmlformats.org/officeDocument/2006/relationships/tags" Target="../tags/tag183.xml"/><Relationship Id="rId16" Type="http://schemas.openxmlformats.org/officeDocument/2006/relationships/tags" Target="../tags/tag182.xml"/><Relationship Id="rId15" Type="http://schemas.openxmlformats.org/officeDocument/2006/relationships/image" Target="../media/image15.jpeg"/><Relationship Id="rId14" Type="http://schemas.openxmlformats.org/officeDocument/2006/relationships/tags" Target="../tags/tag181.xml"/><Relationship Id="rId13" Type="http://schemas.openxmlformats.org/officeDocument/2006/relationships/tags" Target="../tags/tag180.xml"/><Relationship Id="rId12" Type="http://schemas.openxmlformats.org/officeDocument/2006/relationships/image" Target="../media/image6.png"/><Relationship Id="rId11" Type="http://schemas.openxmlformats.org/officeDocument/2006/relationships/image" Target="../media/image14.jpeg"/><Relationship Id="rId10" Type="http://schemas.openxmlformats.org/officeDocument/2006/relationships/tags" Target="../tags/tag179.xml"/><Relationship Id="rId1" Type="http://schemas.openxmlformats.org/officeDocument/2006/relationships/tags" Target="../tags/tag1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占位符 4"/>
          <p:cNvSpPr>
            <a:spLocks noGrp="1"/>
          </p:cNvSpPr>
          <p:nvPr>
            <p:ph type="body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任务四</a:t>
            </a:r>
            <a:r>
              <a:rPr lang="en-US" altLang="zh-CN"/>
              <a:t> </a:t>
            </a:r>
            <a:r>
              <a:rPr lang="zh-CN" altLang="en-US"/>
              <a:t>子任务</a:t>
            </a:r>
            <a:r>
              <a:rPr lang="zh-CN" altLang="en-US"/>
              <a:t>一</a:t>
            </a:r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呕吐照护技术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按呕吐特点分类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438400" y="2209800"/>
            <a:ext cx="9220200" cy="3657600"/>
            <a:chOff x="3840" y="3480"/>
            <a:chExt cx="14520" cy="5760"/>
          </a:xfrm>
        </p:grpSpPr>
        <p:pic>
          <p:nvPicPr>
            <p:cNvPr id="4" name="图片 3" descr="C:/Users/mingsheng111035/AppData/Roaming/Kingsoft/office6/wppai/generateppt/ec548081bf7ef4e5e26c77b16bf6b1eb.jpgec548081bf7ef4e5e26c77b16bf6b1eb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/>
            <a:stretch>
              <a:fillRect/>
            </a:stretch>
          </p:blipFill>
          <p:spPr>
            <a:xfrm>
              <a:off x="3840" y="348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73a512a01a9481d880f12e7debe60567.jpg73a512a01a9481d880f12e7debe60567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10882" r="22471"/>
            <a:stretch>
              <a:fillRect/>
            </a:stretch>
          </p:blipFill>
          <p:spPr>
            <a:xfrm>
              <a:off x="3840" y="6840"/>
              <a:ext cx="2400" cy="2400"/>
            </a:xfrm>
            <a:custGeom>
              <a:avLst/>
              <a:gdLst>
                <a:gd name="connisteX0" fmla="*/ 0 w 1524003"/>
                <a:gd name="connsiteY0" fmla="*/ 761996 h 1524003"/>
                <a:gd name="connisteX1" fmla="*/ 761996 w 1524003"/>
                <a:gd name="connsiteY1" fmla="*/ 0 h 1524003"/>
                <a:gd name="connisteX2" fmla="*/ 761996 w 1524003"/>
                <a:gd name="connsiteY2" fmla="*/ 0 h 1524003"/>
                <a:gd name="connisteX3" fmla="*/ 1524003 w 1524003"/>
                <a:gd name="connsiteY3" fmla="*/ 761996 h 1524003"/>
                <a:gd name="connisteX4" fmla="*/ 1524003 w 1524003"/>
                <a:gd name="connsiteY4" fmla="*/ 761996 h 1524003"/>
                <a:gd name="connisteX5" fmla="*/ 761996 w 1524003"/>
                <a:gd name="connsiteY5" fmla="*/ 1524003 h 1524003"/>
                <a:gd name="connisteX6" fmla="*/ 761996 w 1524003"/>
                <a:gd name="connsiteY6" fmla="*/ 1524003 h 1524003"/>
                <a:gd name="connisteX7" fmla="*/ 0 w 1524003"/>
                <a:gd name="connsiteY7" fmla="*/ 761996 h 1524003"/>
                <a:gd name="connisteX8" fmla="*/ 0 w 1524003"/>
                <a:gd name="connsiteY8" fmla="*/ 761996 h 1524003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524003" h="1524003">
                  <a:moveTo>
                    <a:pt x="0" y="761997"/>
                  </a:moveTo>
                  <a:cubicBezTo>
                    <a:pt x="0" y="341163"/>
                    <a:pt x="341163" y="0"/>
                    <a:pt x="761997" y="0"/>
                  </a:cubicBezTo>
                  <a:lnTo>
                    <a:pt x="761997" y="0"/>
                  </a:lnTo>
                  <a:cubicBezTo>
                    <a:pt x="1182840" y="0"/>
                    <a:pt x="1524003" y="341163"/>
                    <a:pt x="1524003" y="761997"/>
                  </a:cubicBezTo>
                  <a:lnTo>
                    <a:pt x="1524003" y="761997"/>
                  </a:lnTo>
                  <a:cubicBezTo>
                    <a:pt x="1524003" y="1182840"/>
                    <a:pt x="1182840" y="1524003"/>
                    <a:pt x="761997" y="1524003"/>
                  </a:cubicBezTo>
                  <a:lnTo>
                    <a:pt x="761997" y="1524003"/>
                  </a:lnTo>
                  <a:cubicBezTo>
                    <a:pt x="341163" y="1524003"/>
                    <a:pt x="0" y="1182840"/>
                    <a:pt x="0" y="761997"/>
                  </a:cubicBezTo>
                  <a:lnTo>
                    <a:pt x="0" y="761997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6800" y="4040"/>
              <a:ext cx="11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急性呕吐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6800" y="4840"/>
              <a:ext cx="115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急性呕吐通常突然发生，可能伴随食物中毒或急性胃肠炎，需及时就医。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6800" y="7400"/>
              <a:ext cx="11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慢性呕吐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6800" y="8200"/>
              <a:ext cx="1152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慢性呕吐持续时间较长，可能是消化系统疾病如胃溃疡或肠梗阻的信号。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200"/>
              <a:t>照护员的正确处理方法</a:t>
            </a:r>
            <a:endParaRPr lang="zh-CN" altLang="en-US" sz="42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识别呕吐症状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fb519d68bf14861\datas\氛围图-12001&amp;21273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8399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060" y="2880"/>
              <a:ext cx="2299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450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Local/Temp/figmazip/slide_9fb519d68bf14861\datas\earth-12001&amp;212787.svg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 r:link="rId11"/>
                </a:ext>
              </a:extLst>
            </a:blip>
            <a:stretch>
              <a:fillRect/>
            </a:stretch>
          </p:blipFill>
          <p:spPr>
            <a:xfrm>
              <a:off x="1440" y="3780"/>
              <a:ext cx="1440" cy="1440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12"/>
              </p:custDataLst>
            </p:nvPr>
          </p:nvSpPr>
          <p:spPr>
            <a:xfrm>
              <a:off x="3280" y="362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观察呕吐频率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3280" y="442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频繁呕吐可能是严重疾病的信号，如胃肠炎或食物中毒，需及时就医。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14"/>
              </p:custDataLst>
            </p:nvPr>
          </p:nvSpPr>
          <p:spPr>
            <a:xfrm>
              <a:off x="960" y="6600"/>
              <a:ext cx="8399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5"/>
              </p:custDataLst>
            </p:nvPr>
          </p:nvSpPr>
          <p:spPr>
            <a:xfrm>
              <a:off x="7060" y="6600"/>
              <a:ext cx="2299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6"/>
              </p:custDataLst>
            </p:nvPr>
          </p:nvSpPr>
          <p:spPr>
            <a:xfrm>
              <a:off x="96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Local/Temp/figmazip/slide_9fb519d68bf14861\datas\earth-12001&amp;212819.svg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 r:link="rId20"/>
                </a:ext>
              </a:extLst>
            </a:blip>
            <a:stretch>
              <a:fillRect/>
            </a:stretch>
          </p:blipFill>
          <p:spPr>
            <a:xfrm>
              <a:off x="1440" y="7499"/>
              <a:ext cx="1440" cy="1440"/>
            </a:xfrm>
            <a:prstGeom prst="rect">
              <a:avLst/>
            </a:prstGeom>
          </p:spPr>
        </p:pic>
        <p:sp>
          <p:nvSpPr>
            <p:cNvPr id="14" name="文本框 13"/>
            <p:cNvSpPr txBox="1"/>
            <p:nvPr>
              <p:custDataLst>
                <p:tags r:id="rId21"/>
              </p:custDataLst>
            </p:nvPr>
          </p:nvSpPr>
          <p:spPr>
            <a:xfrm>
              <a:off x="3280" y="734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评估伴随症状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2"/>
              </p:custDataLst>
            </p:nvPr>
          </p:nvSpPr>
          <p:spPr>
            <a:xfrm>
              <a:off x="3280" y="814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呕吐伴随发热、头痛或腹痛等其他症状，可能指向特定疾病，需特别关注。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23"/>
              </p:custDataLst>
            </p:nvPr>
          </p:nvSpPr>
          <p:spPr>
            <a:xfrm>
              <a:off x="9840" y="2880"/>
              <a:ext cx="8400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>
              <p:custDataLst>
                <p:tags r:id="rId24"/>
              </p:custDataLst>
            </p:nvPr>
          </p:nvSpPr>
          <p:spPr>
            <a:xfrm>
              <a:off x="15940" y="2880"/>
              <a:ext cx="2300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4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任意多边形 17"/>
            <p:cNvSpPr/>
            <p:nvPr>
              <p:custDataLst>
                <p:tags r:id="rId25"/>
              </p:custDataLst>
            </p:nvPr>
          </p:nvSpPr>
          <p:spPr>
            <a:xfrm>
              <a:off x="9840" y="450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solidFill>
              <a:schemeClr val="accent6">
                <a:alpha val="70000"/>
              </a:schemeClr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Local/Temp/figmazip/slide_9fb519d68bf14861\datas\earth-12001&amp;212873.svg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 r:link="rId29"/>
                </a:ext>
              </a:extLst>
            </a:blip>
            <a:stretch>
              <a:fillRect/>
            </a:stretch>
          </p:blipFill>
          <p:spPr>
            <a:xfrm>
              <a:off x="10320" y="3780"/>
              <a:ext cx="1440" cy="144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30"/>
              </p:custDataLst>
            </p:nvPr>
          </p:nvSpPr>
          <p:spPr>
            <a:xfrm>
              <a:off x="12160" y="362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注意呕吐物特征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31"/>
              </p:custDataLst>
            </p:nvPr>
          </p:nvSpPr>
          <p:spPr>
            <a:xfrm>
              <a:off x="12160" y="442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呕吐物的颜色、质地和气味可提供病因线索，如咖啡色呕吐物可能提示出血。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32"/>
              </p:custDataLst>
            </p:nvPr>
          </p:nvSpPr>
          <p:spPr>
            <a:xfrm>
              <a:off x="9840" y="6600"/>
              <a:ext cx="8400" cy="3240"/>
            </a:xfrm>
            <a:custGeom>
              <a:avLst/>
              <a:gdLst>
                <a:gd name="connisteX0" fmla="*/ 0 w 5333996"/>
                <a:gd name="connsiteY0" fmla="*/ 304796 h 2057400"/>
                <a:gd name="connisteX1" fmla="*/ 304796 w 5333996"/>
                <a:gd name="connsiteY1" fmla="*/ 0 h 2057400"/>
                <a:gd name="connisteX2" fmla="*/ 5029200 w 5333996"/>
                <a:gd name="connsiteY2" fmla="*/ 0 h 2057400"/>
                <a:gd name="connisteX3" fmla="*/ 5333996 w 5333996"/>
                <a:gd name="connsiteY3" fmla="*/ 304796 h 2057400"/>
                <a:gd name="connisteX4" fmla="*/ 5333996 w 5333996"/>
                <a:gd name="connsiteY4" fmla="*/ 1752603 h 2057400"/>
                <a:gd name="connisteX5" fmla="*/ 5029200 w 5333996"/>
                <a:gd name="connsiteY5" fmla="*/ 2057400 h 2057400"/>
                <a:gd name="connisteX6" fmla="*/ 304796 w 5333996"/>
                <a:gd name="connsiteY6" fmla="*/ 2057400 h 2057400"/>
                <a:gd name="connisteX7" fmla="*/ 0 w 5333996"/>
                <a:gd name="connsiteY7" fmla="*/ 1752603 h 2057400"/>
                <a:gd name="connisteX8" fmla="*/ 0 w 5333996"/>
                <a:gd name="connsiteY8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333997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029200" y="0"/>
                  </a:lnTo>
                  <a:cubicBezTo>
                    <a:pt x="5197541" y="0"/>
                    <a:pt x="5333997" y="136465"/>
                    <a:pt x="5333997" y="304797"/>
                  </a:cubicBezTo>
                  <a:lnTo>
                    <a:pt x="5333997" y="1752603"/>
                  </a:lnTo>
                  <a:cubicBezTo>
                    <a:pt x="5333997" y="1920935"/>
                    <a:pt x="5197541" y="2057400"/>
                    <a:pt x="5029200" y="2057400"/>
                  </a:cubicBez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>
              <p:custDataLst>
                <p:tags r:id="rId33"/>
              </p:custDataLst>
            </p:nvPr>
          </p:nvSpPr>
          <p:spPr>
            <a:xfrm>
              <a:off x="15940" y="6600"/>
              <a:ext cx="2300" cy="2200"/>
            </a:xfrm>
            <a:custGeom>
              <a:avLst/>
              <a:gdLst>
                <a:gd name="connisteX0" fmla="*/ 1460497 w 1460497"/>
                <a:gd name="connsiteY0" fmla="*/ 1397002 h 1397002"/>
                <a:gd name="connisteX1" fmla="*/ 0 w 1460497"/>
                <a:gd name="connsiteY1" fmla="*/ 0 h 1397002"/>
                <a:gd name="connisteX2" fmla="*/ 1155701 w 1460497"/>
                <a:gd name="connsiteY2" fmla="*/ 0 h 1397002"/>
                <a:gd name="connisteX3" fmla="*/ 1460497 w 1460497"/>
                <a:gd name="connsiteY3" fmla="*/ 304449 h 1397002"/>
                <a:gd name="connisteX4" fmla="*/ 1460497 w 1460497"/>
                <a:gd name="connsiteY4" fmla="*/ 1397002 h 13970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</a:cxnLst>
              <a:pathLst>
                <a:path w="1460498" h="1397002">
                  <a:moveTo>
                    <a:pt x="1460498" y="1397002"/>
                  </a:moveTo>
                  <a:cubicBezTo>
                    <a:pt x="688104" y="1370740"/>
                    <a:pt x="62079" y="765399"/>
                    <a:pt x="0" y="0"/>
                  </a:cubicBezTo>
                  <a:lnTo>
                    <a:pt x="1155701" y="0"/>
                  </a:lnTo>
                  <a:cubicBezTo>
                    <a:pt x="1324042" y="0"/>
                    <a:pt x="1460498" y="136118"/>
                    <a:pt x="1460498" y="304449"/>
                  </a:cubicBezTo>
                  <a:cubicBezTo>
                    <a:pt x="1460498" y="668783"/>
                    <a:pt x="1460498" y="1248421"/>
                    <a:pt x="1460498" y="1397002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3916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4" name="任意多边形 23"/>
            <p:cNvSpPr/>
            <p:nvPr>
              <p:custDataLst>
                <p:tags r:id="rId34"/>
              </p:custDataLst>
            </p:nvPr>
          </p:nvSpPr>
          <p:spPr>
            <a:xfrm>
              <a:off x="9840" y="8220"/>
              <a:ext cx="2540" cy="1620"/>
            </a:xfrm>
            <a:custGeom>
              <a:avLst/>
              <a:gdLst>
                <a:gd name="connisteX0" fmla="*/ 1600940 w 1612901"/>
                <a:gd name="connsiteY0" fmla="*/ 1028700 h 1028700"/>
                <a:gd name="connisteX1" fmla="*/ 303297 w 1612901"/>
                <a:gd name="connsiteY1" fmla="*/ 1028700 h 1028700"/>
                <a:gd name="connisteX2" fmla="*/ 0 w 1612901"/>
                <a:gd name="connsiteY2" fmla="*/ 723903 h 1028700"/>
                <a:gd name="connisteX3" fmla="*/ 0 w 1612901"/>
                <a:gd name="connsiteY3" fmla="*/ 398650 h 1028700"/>
                <a:gd name="connisteX4" fmla="*/ 734601 w 1612901"/>
                <a:gd name="connsiteY4" fmla="*/ 0 h 1028700"/>
                <a:gd name="connisteX5" fmla="*/ 1612901 w 1612901"/>
                <a:gd name="connsiteY5" fmla="*/ 882652 h 1028700"/>
                <a:gd name="connisteX6" fmla="*/ 1600940 w 1612901"/>
                <a:gd name="connsiteY6" fmla="*/ 1028700 h 10287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1612901" h="1028700">
                  <a:moveTo>
                    <a:pt x="1600941" y="1028700"/>
                  </a:moveTo>
                  <a:lnTo>
                    <a:pt x="303297" y="1028700"/>
                  </a:lnTo>
                  <a:cubicBezTo>
                    <a:pt x="135788" y="1028700"/>
                    <a:pt x="0" y="892235"/>
                    <a:pt x="0" y="723903"/>
                  </a:cubicBezTo>
                  <a:lnTo>
                    <a:pt x="0" y="398651"/>
                  </a:lnTo>
                  <a:cubicBezTo>
                    <a:pt x="156966" y="158539"/>
                    <a:pt x="427363" y="0"/>
                    <a:pt x="734602" y="0"/>
                  </a:cubicBezTo>
                  <a:cubicBezTo>
                    <a:pt x="1219672" y="0"/>
                    <a:pt x="1612901" y="395176"/>
                    <a:pt x="1612901" y="882652"/>
                  </a:cubicBezTo>
                  <a:cubicBezTo>
                    <a:pt x="1612901" y="932405"/>
                    <a:pt x="1608795" y="981197"/>
                    <a:pt x="1600941" y="1028700"/>
                  </a:cubicBezTo>
                  <a:close/>
                </a:path>
              </a:pathLst>
            </a:custGeom>
            <a:gradFill>
              <a:gsLst>
                <a:gs pos="0">
                  <a:schemeClr val="accent4">
                    <a:alpha val="15000"/>
                  </a:schemeClr>
                </a:gs>
                <a:gs pos="100000">
                  <a:schemeClr val="bg1">
                    <a:alpha val="15000"/>
                  </a:schemeClr>
                </a:gs>
              </a:gsLst>
              <a:lin ang="20142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Local/Temp/figmazip/slide_9fb519d68bf14861\datas\earth-12001&amp;212905.svg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 r:link="rId38"/>
                </a:ext>
              </a:extLst>
            </a:blip>
            <a:stretch>
              <a:fillRect/>
            </a:stretch>
          </p:blipFill>
          <p:spPr>
            <a:xfrm>
              <a:off x="10320" y="7499"/>
              <a:ext cx="1440" cy="1440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>
              <p:custDataLst>
                <p:tags r:id="rId39"/>
              </p:custDataLst>
            </p:nvPr>
          </p:nvSpPr>
          <p:spPr>
            <a:xfrm>
              <a:off x="12160" y="7340"/>
              <a:ext cx="5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监测患者整体状况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40"/>
              </p:custDataLst>
            </p:nvPr>
          </p:nvSpPr>
          <p:spPr>
            <a:xfrm>
              <a:off x="12160" y="8140"/>
              <a:ext cx="5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呕吐后患者的精神状态、皮肤色泽和水分状况等，可反映病情严重程度。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4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1828800"/>
          </a:xfrm>
          <a:custGeom>
            <a:avLst/>
            <a:gdLst>
              <a:gd name="connisteX0" fmla="*/ 0 w 12191996"/>
              <a:gd name="connsiteY0" fmla="*/ 0 h 1828800"/>
              <a:gd name="connisteX1" fmla="*/ 12191996 w 12191996"/>
              <a:gd name="connsiteY1" fmla="*/ 0 h 1828800"/>
              <a:gd name="connisteX2" fmla="*/ 12191996 w 12191996"/>
              <a:gd name="connsiteY2" fmla="*/ 1320795 h 1828800"/>
              <a:gd name="connisteX3" fmla="*/ 11684002 w 12191996"/>
              <a:gd name="connsiteY3" fmla="*/ 1828800 h 1828800"/>
              <a:gd name="connisteX4" fmla="*/ 508004 w 12191996"/>
              <a:gd name="connsiteY4" fmla="*/ 1828800 h 1828800"/>
              <a:gd name="connisteX5" fmla="*/ 0 w 12191996"/>
              <a:gd name="connsiteY5" fmla="*/ 1320795 h 1828800"/>
              <a:gd name="connisteX6" fmla="*/ 0 w 12191996"/>
              <a:gd name="connsiteY6" fmla="*/ 0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0"/>
                </a:moveTo>
                <a:lnTo>
                  <a:pt x="12191997" y="0"/>
                </a:lnTo>
                <a:lnTo>
                  <a:pt x="12191997" y="1320796"/>
                </a:lnTo>
                <a:cubicBezTo>
                  <a:pt x="12191997" y="1601352"/>
                  <a:pt x="11964558" y="1828800"/>
                  <a:pt x="11684002" y="1828800"/>
                </a:cubicBezTo>
                <a:lnTo>
                  <a:pt x="508004" y="1828800"/>
                </a:lnTo>
                <a:cubicBezTo>
                  <a:pt x="227439" y="1828800"/>
                  <a:pt x="0" y="1601352"/>
                  <a:pt x="0" y="1320796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4063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506220 w 3479804"/>
              <a:gd name="connsiteY1" fmla="*/ 1422404 h 1422404"/>
              <a:gd name="connisteX2" fmla="*/ 0 w 3479804"/>
              <a:gd name="connsiteY2" fmla="*/ 914400 h 1422404"/>
              <a:gd name="connisteX3" fmla="*/ 0 w 3479804"/>
              <a:gd name="connsiteY3" fmla="*/ 266995 h 1422404"/>
              <a:gd name="connisteX4" fmla="*/ 1151659 w 3479804"/>
              <a:gd name="connsiteY4" fmla="*/ 0 h 1422404"/>
              <a:gd name="connisteX5" fmla="*/ 3479804 w 3479804"/>
              <a:gd name="connsiteY5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79804" h="1422404">
                <a:moveTo>
                  <a:pt x="3479804" y="1422404"/>
                </a:moveTo>
                <a:lnTo>
                  <a:pt x="506221" y="1422404"/>
                </a:lnTo>
                <a:cubicBezTo>
                  <a:pt x="226643" y="1422404"/>
                  <a:pt x="0" y="1194956"/>
                  <a:pt x="0" y="914400"/>
                </a:cubicBez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753603" y="0"/>
            <a:ext cx="2438400" cy="1116965"/>
          </a:xfrm>
          <a:custGeom>
            <a:avLst/>
            <a:gdLst>
              <a:gd name="connisteX0" fmla="*/ 0 w 2438403"/>
              <a:gd name="connsiteY0" fmla="*/ 0 h 1117597"/>
              <a:gd name="connisteX1" fmla="*/ 2438403 w 2438403"/>
              <a:gd name="connsiteY1" fmla="*/ 0 h 1117597"/>
              <a:gd name="connisteX2" fmla="*/ 2438403 w 2438403"/>
              <a:gd name="connsiteY2" fmla="*/ 939911 h 1117597"/>
              <a:gd name="connisteX3" fmla="*/ 1657112 w 2438403"/>
              <a:gd name="connsiteY3" fmla="*/ 1117597 h 1117597"/>
              <a:gd name="connisteX4" fmla="*/ 0 w 2438403"/>
              <a:gd name="connsiteY4" fmla="*/ 0 h 11175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438403" h="1117598">
                <a:moveTo>
                  <a:pt x="0" y="0"/>
                </a:moveTo>
                <a:lnTo>
                  <a:pt x="2438403" y="0"/>
                </a:lnTo>
                <a:lnTo>
                  <a:pt x="2438403" y="939912"/>
                </a:lnTo>
                <a:cubicBezTo>
                  <a:pt x="2202634" y="1053709"/>
                  <a:pt x="1937458" y="1117598"/>
                  <a:pt x="1657112" y="1117598"/>
                </a:cubicBezTo>
                <a:cubicBezTo>
                  <a:pt x="901790" y="1117598"/>
                  <a:pt x="256626" y="653805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C:/Users/mingsheng111035/AppData/Roaming/Kingsoft/office6/wppai/generateppt/3ded2eb6-a995-43ec-8afd-19271710300b.jpg3ded2eb6-a995-43ec-8afd-19271710300b"/>
          <p:cNvPicPr preferRelativeResize="0"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278" r="1278"/>
          <a:stretch>
            <a:fillRect/>
          </a:stretch>
        </p:blipFill>
        <p:spPr>
          <a:xfrm>
            <a:off x="609603" y="609603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3" y="3606796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照护操作流程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9" name="任意多边形 8"/>
            <p:cNvSpPr/>
            <p:nvPr>
              <p:custDataLst>
                <p:tags r:id="rId8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696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评估呕吐情况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1"/>
              </p:custDataLst>
            </p:nvPr>
          </p:nvSpPr>
          <p:spPr>
            <a:xfrm>
              <a:off x="1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照护员首先应评估呕吐者的状态，包括呕吐频率、量和颜色，以判断病情严重程度。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12"/>
              </p:custDataLst>
            </p:nvPr>
          </p:nvSpPr>
          <p:spPr>
            <a:xfrm>
              <a:off x="12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7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保持呼吸道通畅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4"/>
              </p:custDataLst>
            </p:nvPr>
          </p:nvSpPr>
          <p:spPr>
            <a:xfrm>
              <a:off x="7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确保呕吐者头部偏向一侧，避免呕吐物堵塞呼吸道，必要时进行吸痰处理。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5"/>
              </p:custDataLst>
            </p:nvPr>
          </p:nvSpPr>
          <p:spPr>
            <a:xfrm>
              <a:off x="13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提供适当的水分补充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6"/>
              </p:custDataLst>
            </p:nvPr>
          </p:nvSpPr>
          <p:spPr>
            <a:xfrm>
              <a:off x="13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呕吐后，根据呕吐者情况，适时给予适量的水分或电解质溶液，防止脱水。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2191365" cy="2590165"/>
          </a:xfrm>
          <a:custGeom>
            <a:avLst/>
            <a:gdLst>
              <a:gd name="connisteX0" fmla="*/ 0 w 12191996"/>
              <a:gd name="connsiteY0" fmla="*/ 0 h 2590796"/>
              <a:gd name="connisteX1" fmla="*/ 12191996 w 12191996"/>
              <a:gd name="connsiteY1" fmla="*/ 0 h 2590796"/>
              <a:gd name="connisteX2" fmla="*/ 12191996 w 12191996"/>
              <a:gd name="connsiteY2" fmla="*/ 2082802 h 2590796"/>
              <a:gd name="connisteX3" fmla="*/ 11684002 w 12191996"/>
              <a:gd name="connsiteY3" fmla="*/ 2590796 h 2590796"/>
              <a:gd name="connisteX4" fmla="*/ 508004 w 12191996"/>
              <a:gd name="connsiteY4" fmla="*/ 2590796 h 2590796"/>
              <a:gd name="connisteX5" fmla="*/ 0 w 12191996"/>
              <a:gd name="connsiteY5" fmla="*/ 2082802 h 2590796"/>
              <a:gd name="connisteX6" fmla="*/ 0 w 12191996"/>
              <a:gd name="connsiteY6" fmla="*/ 0 h 2590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590797">
                <a:moveTo>
                  <a:pt x="0" y="0"/>
                </a:moveTo>
                <a:lnTo>
                  <a:pt x="12191997" y="0"/>
                </a:lnTo>
                <a:lnTo>
                  <a:pt x="12191997" y="2082802"/>
                </a:lnTo>
                <a:cubicBezTo>
                  <a:pt x="12191997" y="2363358"/>
                  <a:pt x="11964558" y="2590797"/>
                  <a:pt x="11684002" y="2590797"/>
                </a:cubicBezTo>
                <a:lnTo>
                  <a:pt x="508004" y="2590797"/>
                </a:lnTo>
                <a:cubicBezTo>
                  <a:pt x="227439" y="2590797"/>
                  <a:pt x="0" y="2363358"/>
                  <a:pt x="0" y="208280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634996"/>
            <a:ext cx="3543300" cy="1955800"/>
          </a:xfrm>
          <a:custGeom>
            <a:avLst/>
            <a:gdLst>
              <a:gd name="connisteX0" fmla="*/ 3543300 w 3543300"/>
              <a:gd name="connsiteY0" fmla="*/ 1955801 h 1955801"/>
              <a:gd name="connisteX1" fmla="*/ 507720 w 3543300"/>
              <a:gd name="connsiteY1" fmla="*/ 1955801 h 1955801"/>
              <a:gd name="connisteX2" fmla="*/ 0 w 3543300"/>
              <a:gd name="connsiteY2" fmla="*/ 1447796 h 1955801"/>
              <a:gd name="connisteX3" fmla="*/ 0 w 3543300"/>
              <a:gd name="connsiteY3" fmla="*/ 198232 h 1955801"/>
              <a:gd name="connisteX4" fmla="*/ 1002749 w 3543300"/>
              <a:gd name="connsiteY4" fmla="*/ 0 h 1955801"/>
              <a:gd name="connisteX5" fmla="*/ 3543300 w 3543300"/>
              <a:gd name="connsiteY5" fmla="*/ 1955801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543300" h="1955801">
                <a:moveTo>
                  <a:pt x="3543300" y="1955801"/>
                </a:moveTo>
                <a:lnTo>
                  <a:pt x="507721" y="1955801"/>
                </a:lnTo>
                <a:cubicBezTo>
                  <a:pt x="227311" y="1955801"/>
                  <a:pt x="0" y="1728353"/>
                  <a:pt x="0" y="1447797"/>
                </a:cubicBezTo>
                <a:lnTo>
                  <a:pt x="0" y="198233"/>
                </a:lnTo>
                <a:cubicBezTo>
                  <a:pt x="308985" y="70482"/>
                  <a:pt x="647642" y="0"/>
                  <a:pt x="1002749" y="0"/>
                </a:cubicBezTo>
                <a:cubicBezTo>
                  <a:pt x="2221315" y="0"/>
                  <a:pt x="3246147" y="830001"/>
                  <a:pt x="3543300" y="1955801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3"/>
            </p:custDataLst>
          </p:nvPr>
        </p:nvSpPr>
        <p:spPr>
          <a:xfrm>
            <a:off x="9677397" y="0"/>
            <a:ext cx="2514600" cy="1955800"/>
          </a:xfrm>
          <a:custGeom>
            <a:avLst/>
            <a:gdLst>
              <a:gd name="connisteX0" fmla="*/ 12444 w 2514600"/>
              <a:gd name="connsiteY0" fmla="*/ 0 h 1955801"/>
              <a:gd name="connisteX1" fmla="*/ 2514600 w 2514600"/>
              <a:gd name="connsiteY1" fmla="*/ 0 h 1955801"/>
              <a:gd name="connisteX2" fmla="*/ 2514600 w 2514600"/>
              <a:gd name="connsiteY2" fmla="*/ 1778114 h 1955801"/>
              <a:gd name="connisteX3" fmla="*/ 1746247 w 2514600"/>
              <a:gd name="connsiteY3" fmla="*/ 1955801 h 1955801"/>
              <a:gd name="connisteX4" fmla="*/ 0 w 2514600"/>
              <a:gd name="connsiteY4" fmla="*/ 209553 h 1955801"/>
              <a:gd name="connisteX5" fmla="*/ 12444 w 2514600"/>
              <a:gd name="connsiteY5" fmla="*/ 0 h 19558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14600" h="1955801">
                <a:moveTo>
                  <a:pt x="12445" y="0"/>
                </a:moveTo>
                <a:lnTo>
                  <a:pt x="2514600" y="0"/>
                </a:lnTo>
                <a:lnTo>
                  <a:pt x="2514600" y="1778115"/>
                </a:lnTo>
                <a:cubicBezTo>
                  <a:pt x="2282736" y="1891903"/>
                  <a:pt x="2021958" y="1955801"/>
                  <a:pt x="1746248" y="1955801"/>
                </a:cubicBezTo>
                <a:cubicBezTo>
                  <a:pt x="781821" y="1955801"/>
                  <a:pt x="0" y="1173980"/>
                  <a:pt x="0" y="209553"/>
                </a:cubicBezTo>
                <a:cubicBezTo>
                  <a:pt x="0" y="138632"/>
                  <a:pt x="4225" y="68708"/>
                  <a:pt x="12445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关心爱护老年人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09600" y="1828800"/>
            <a:ext cx="10972800" cy="4418330"/>
            <a:chOff x="960" y="2880"/>
            <a:chExt cx="17280" cy="6958"/>
          </a:xfrm>
        </p:grpSpPr>
        <p:sp>
          <p:nvSpPr>
            <p:cNvPr id="6" name="任意多边形 5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3e2163babf31259a4dd8329dfeb5c9c7.jpg3e2163babf31259a4dd8329dfeb5c9c7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8563" r="22269"/>
            <a:stretch>
              <a:fillRect/>
            </a:stretch>
          </p:blipFill>
          <p:spPr>
            <a:xfrm>
              <a:off x="1280" y="3200"/>
              <a:ext cx="3320" cy="3199"/>
            </a:xfrm>
            <a:custGeom>
              <a:avLst/>
              <a:gdLst>
                <a:gd name="connisteX0" fmla="*/ 0 w 2108204"/>
                <a:gd name="connsiteY0" fmla="*/ 304796 h 2031997"/>
                <a:gd name="connisteX1" fmla="*/ 304796 w 2108204"/>
                <a:gd name="connsiteY1" fmla="*/ 0 h 2031997"/>
                <a:gd name="connisteX2" fmla="*/ 1803397 w 2108204"/>
                <a:gd name="connsiteY2" fmla="*/ 0 h 2031997"/>
                <a:gd name="connisteX3" fmla="*/ 2108204 w 2108204"/>
                <a:gd name="connsiteY3" fmla="*/ 304796 h 2031997"/>
                <a:gd name="connisteX4" fmla="*/ 2108204 w 2108204"/>
                <a:gd name="connsiteY4" fmla="*/ 1727201 h 2031997"/>
                <a:gd name="connisteX5" fmla="*/ 1803397 w 2108204"/>
                <a:gd name="connsiteY5" fmla="*/ 2031997 h 2031997"/>
                <a:gd name="connisteX6" fmla="*/ 304796 w 2108204"/>
                <a:gd name="connsiteY6" fmla="*/ 2031997 h 2031997"/>
                <a:gd name="connisteX7" fmla="*/ 0 w 2108204"/>
                <a:gd name="connsiteY7" fmla="*/ 1727201 h 2031997"/>
                <a:gd name="connisteX8" fmla="*/ 0 w 2108204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803398" y="0"/>
                  </a:lnTo>
                  <a:cubicBezTo>
                    <a:pt x="1971739" y="0"/>
                    <a:pt x="2108204" y="136465"/>
                    <a:pt x="2108204" y="304797"/>
                  </a:cubicBezTo>
                  <a:lnTo>
                    <a:pt x="2108204" y="1727201"/>
                  </a:lnTo>
                  <a:cubicBezTo>
                    <a:pt x="2108204" y="1895542"/>
                    <a:pt x="1971739" y="2031998"/>
                    <a:pt x="1803398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9"/>
              </p:custDataLst>
            </p:nvPr>
          </p:nvSpPr>
          <p:spPr>
            <a:xfrm>
              <a:off x="540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70317b73986d66018b01a63363bda5ee.jpg70317b73986d66018b01a63363bda5ee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4887" r="25945"/>
            <a:stretch>
              <a:fillRect/>
            </a:stretch>
          </p:blipFill>
          <p:spPr>
            <a:xfrm>
              <a:off x="5720" y="3200"/>
              <a:ext cx="3320" cy="3199"/>
            </a:xfrm>
            <a:custGeom>
              <a:avLst/>
              <a:gdLst>
                <a:gd name="connisteX0" fmla="*/ 0 w 2108204"/>
                <a:gd name="connsiteY0" fmla="*/ 304796 h 2031997"/>
                <a:gd name="connisteX1" fmla="*/ 304796 w 2108204"/>
                <a:gd name="connsiteY1" fmla="*/ 0 h 2031997"/>
                <a:gd name="connisteX2" fmla="*/ 1803397 w 2108204"/>
                <a:gd name="connsiteY2" fmla="*/ 0 h 2031997"/>
                <a:gd name="connisteX3" fmla="*/ 2108204 w 2108204"/>
                <a:gd name="connsiteY3" fmla="*/ 304796 h 2031997"/>
                <a:gd name="connisteX4" fmla="*/ 2108204 w 2108204"/>
                <a:gd name="connsiteY4" fmla="*/ 1727201 h 2031997"/>
                <a:gd name="connisteX5" fmla="*/ 1803397 w 2108204"/>
                <a:gd name="connsiteY5" fmla="*/ 2031997 h 2031997"/>
                <a:gd name="connisteX6" fmla="*/ 304796 w 2108204"/>
                <a:gd name="connsiteY6" fmla="*/ 2031997 h 2031997"/>
                <a:gd name="connisteX7" fmla="*/ 0 w 2108204"/>
                <a:gd name="connsiteY7" fmla="*/ 1727201 h 2031997"/>
                <a:gd name="connisteX8" fmla="*/ 0 w 2108204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803398" y="0"/>
                  </a:lnTo>
                  <a:cubicBezTo>
                    <a:pt x="1971739" y="0"/>
                    <a:pt x="2108204" y="136465"/>
                    <a:pt x="2108204" y="304797"/>
                  </a:cubicBezTo>
                  <a:lnTo>
                    <a:pt x="2108204" y="1727201"/>
                  </a:lnTo>
                  <a:cubicBezTo>
                    <a:pt x="2108204" y="1895542"/>
                    <a:pt x="1971739" y="2031998"/>
                    <a:pt x="1803398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8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倾听与沟通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28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照护员应耐心倾听老年人的需求，通过有效沟通建立信任，缓解他们的不安情绪。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 descr="C:/Users/mingsheng111035/AppData/Roaming/Kingsoft/office6/wppai/generateppt/c03897c864be1d7aff9d4053ed98fd33.jpgc03897c864be1d7aff9d4053ed98fd33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r="30832"/>
            <a:stretch>
              <a:fillRect/>
            </a:stretch>
          </p:blipFill>
          <p:spPr>
            <a:xfrm>
              <a:off x="10160" y="3200"/>
              <a:ext cx="3320" cy="3199"/>
            </a:xfrm>
            <a:custGeom>
              <a:avLst/>
              <a:gdLst>
                <a:gd name="connisteX0" fmla="*/ 0 w 2108204"/>
                <a:gd name="connsiteY0" fmla="*/ 304796 h 2031997"/>
                <a:gd name="connisteX1" fmla="*/ 304796 w 2108204"/>
                <a:gd name="connsiteY1" fmla="*/ 0 h 2031997"/>
                <a:gd name="connisteX2" fmla="*/ 1803397 w 2108204"/>
                <a:gd name="connsiteY2" fmla="*/ 0 h 2031997"/>
                <a:gd name="connisteX3" fmla="*/ 2108204 w 2108204"/>
                <a:gd name="connsiteY3" fmla="*/ 304796 h 2031997"/>
                <a:gd name="connisteX4" fmla="*/ 2108204 w 2108204"/>
                <a:gd name="connsiteY4" fmla="*/ 1727201 h 2031997"/>
                <a:gd name="connisteX5" fmla="*/ 1803397 w 2108204"/>
                <a:gd name="connsiteY5" fmla="*/ 2031997 h 2031997"/>
                <a:gd name="connisteX6" fmla="*/ 304796 w 2108204"/>
                <a:gd name="connsiteY6" fmla="*/ 2031997 h 2031997"/>
                <a:gd name="connisteX7" fmla="*/ 0 w 2108204"/>
                <a:gd name="connsiteY7" fmla="*/ 1727201 h 2031997"/>
                <a:gd name="connisteX8" fmla="*/ 0 w 2108204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803398" y="0"/>
                  </a:lnTo>
                  <a:cubicBezTo>
                    <a:pt x="1971739" y="0"/>
                    <a:pt x="2108204" y="136465"/>
                    <a:pt x="2108204" y="304797"/>
                  </a:cubicBezTo>
                  <a:lnTo>
                    <a:pt x="2108204" y="1727201"/>
                  </a:lnTo>
                  <a:cubicBezTo>
                    <a:pt x="2108204" y="1895542"/>
                    <a:pt x="1971739" y="2031998"/>
                    <a:pt x="1803398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4" name="任意多边形 23"/>
            <p:cNvSpPr/>
            <p:nvPr>
              <p:custDataLst>
                <p:tags r:id="rId17"/>
              </p:custDataLst>
            </p:nvPr>
          </p:nvSpPr>
          <p:spPr>
            <a:xfrm>
              <a:off x="14280" y="2880"/>
              <a:ext cx="3960" cy="6959"/>
            </a:xfrm>
            <a:custGeom>
              <a:avLst/>
              <a:gdLst>
                <a:gd name="connisteX0" fmla="*/ 0 w 2514600"/>
                <a:gd name="connsiteY0" fmla="*/ 304796 h 4419596"/>
                <a:gd name="connisteX1" fmla="*/ 304796 w 2514600"/>
                <a:gd name="connsiteY1" fmla="*/ 0 h 4419596"/>
                <a:gd name="connisteX2" fmla="*/ 2209803 w 2514600"/>
                <a:gd name="connsiteY2" fmla="*/ 0 h 4419596"/>
                <a:gd name="connisteX3" fmla="*/ 2514600 w 2514600"/>
                <a:gd name="connsiteY3" fmla="*/ 304796 h 4419596"/>
                <a:gd name="connisteX4" fmla="*/ 2514600 w 2514600"/>
                <a:gd name="connsiteY4" fmla="*/ 4114800 h 4419596"/>
                <a:gd name="connisteX5" fmla="*/ 2209803 w 2514600"/>
                <a:gd name="connsiteY5" fmla="*/ 4419596 h 4419596"/>
                <a:gd name="connisteX6" fmla="*/ 304796 w 2514600"/>
                <a:gd name="connsiteY6" fmla="*/ 4419596 h 4419596"/>
                <a:gd name="connisteX7" fmla="*/ 0 w 2514600"/>
                <a:gd name="connsiteY7" fmla="*/ 4114800 h 4419596"/>
                <a:gd name="connisteX8" fmla="*/ 0 w 2514600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514600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209803" y="0"/>
                  </a:lnTo>
                  <a:cubicBezTo>
                    <a:pt x="2378135" y="0"/>
                    <a:pt x="2514600" y="136465"/>
                    <a:pt x="2514600" y="304797"/>
                  </a:cubicBezTo>
                  <a:lnTo>
                    <a:pt x="2514600" y="4114800"/>
                  </a:lnTo>
                  <a:cubicBezTo>
                    <a:pt x="2514600" y="4283141"/>
                    <a:pt x="2378135" y="4419597"/>
                    <a:pt x="2209803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Roaming/Kingsoft/office6/wppai/generateppt/d43f1cbb9d02a168fed1cd3dd26016cc.jpgd43f1cbb9d02a168fed1cd3dd26016cc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l="15238" r="15533"/>
            <a:stretch>
              <a:fillRect/>
            </a:stretch>
          </p:blipFill>
          <p:spPr>
            <a:xfrm>
              <a:off x="14600" y="3200"/>
              <a:ext cx="3320" cy="3199"/>
            </a:xfrm>
            <a:custGeom>
              <a:avLst/>
              <a:gdLst>
                <a:gd name="connisteX0" fmla="*/ 0 w 2108204"/>
                <a:gd name="connsiteY0" fmla="*/ 304796 h 2031997"/>
                <a:gd name="connisteX1" fmla="*/ 304796 w 2108204"/>
                <a:gd name="connsiteY1" fmla="*/ 0 h 2031997"/>
                <a:gd name="connisteX2" fmla="*/ 1803397 w 2108204"/>
                <a:gd name="connsiteY2" fmla="*/ 0 h 2031997"/>
                <a:gd name="connisteX3" fmla="*/ 2108204 w 2108204"/>
                <a:gd name="connsiteY3" fmla="*/ 304796 h 2031997"/>
                <a:gd name="connisteX4" fmla="*/ 2108204 w 2108204"/>
                <a:gd name="connsiteY4" fmla="*/ 1727201 h 2031997"/>
                <a:gd name="connisteX5" fmla="*/ 1803397 w 2108204"/>
                <a:gd name="connsiteY5" fmla="*/ 2031997 h 2031997"/>
                <a:gd name="connisteX6" fmla="*/ 304796 w 2108204"/>
                <a:gd name="connsiteY6" fmla="*/ 2031997 h 2031997"/>
                <a:gd name="connisteX7" fmla="*/ 0 w 2108204"/>
                <a:gd name="connsiteY7" fmla="*/ 1727201 h 2031997"/>
                <a:gd name="connisteX8" fmla="*/ 0 w 2108204"/>
                <a:gd name="connsiteY8" fmla="*/ 304796 h 20319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08204" h="2031998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1803398" y="0"/>
                  </a:lnTo>
                  <a:cubicBezTo>
                    <a:pt x="1971739" y="0"/>
                    <a:pt x="2108204" y="136465"/>
                    <a:pt x="2108204" y="304797"/>
                  </a:cubicBezTo>
                  <a:lnTo>
                    <a:pt x="2108204" y="1727201"/>
                  </a:lnTo>
                  <a:cubicBezTo>
                    <a:pt x="2108204" y="1895542"/>
                    <a:pt x="1971739" y="2031998"/>
                    <a:pt x="1803398" y="2031998"/>
                  </a:cubicBezTo>
                  <a:lnTo>
                    <a:pt x="304797" y="2031998"/>
                  </a:lnTo>
                  <a:cubicBezTo>
                    <a:pt x="136465" y="2031998"/>
                    <a:pt x="0" y="1895542"/>
                    <a:pt x="0" y="1727201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文本框 15"/>
            <p:cNvSpPr txBox="1"/>
            <p:nvPr>
              <p:custDataLst>
                <p:tags r:id="rId20"/>
              </p:custDataLst>
            </p:nvPr>
          </p:nvSpPr>
          <p:spPr>
            <a:xfrm>
              <a:off x="572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提供情感支持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1"/>
              </p:custDataLst>
            </p:nvPr>
          </p:nvSpPr>
          <p:spPr>
            <a:xfrm>
              <a:off x="572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定期与老年人进行情感交流，提供心理慰藉，帮助他们保持积极乐观的心态。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2"/>
              </p:custDataLst>
            </p:nvPr>
          </p:nvSpPr>
          <p:spPr>
            <a:xfrm>
              <a:off x="1016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尊重个人隐私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3"/>
              </p:custDataLst>
            </p:nvPr>
          </p:nvSpPr>
          <p:spPr>
            <a:xfrm>
              <a:off x="1016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在照护过程中，尊重老年人的个人隐私，保护他们的尊严，避免不必要的尴尬和不适。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8" name="文本框 27"/>
            <p:cNvSpPr txBox="1"/>
            <p:nvPr>
              <p:custDataLst>
                <p:tags r:id="rId24"/>
              </p:custDataLst>
            </p:nvPr>
          </p:nvSpPr>
          <p:spPr>
            <a:xfrm>
              <a:off x="14600" y="6800"/>
              <a:ext cx="3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鼓励自主活动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25"/>
              </p:custDataLst>
            </p:nvPr>
          </p:nvSpPr>
          <p:spPr>
            <a:xfrm>
              <a:off x="14600" y="7600"/>
              <a:ext cx="34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鼓励老年人参与力所能及的活动，增强他们的自信心和自我价值感，促进身心健康。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可能出现的危险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处理不当的风险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1828800"/>
            <a:ext cx="9220200" cy="1422400"/>
            <a:chOff x="960" y="2880"/>
            <a:chExt cx="14520" cy="224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误吸风险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呕吐物若未及时清除，患者可能吸入呕吐物，导致窒息或肺部感染。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600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624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电解质失衡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624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频繁呕吐可能导致体内电解质紊乱，如钾、钠等重要矿物质的失衡。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11040" y="288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11280" y="2880"/>
              <a:ext cx="42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脱水风险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11280" y="3680"/>
              <a:ext cx="41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呕吐导致体液丧失，若未及时补充水分和电解质，患者可能出现脱水症状。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3" name="图片 12" descr="C:/Users/mingsheng111035/AppData/Roaming/Kingsoft/office6/wppai/generateppt/f6840664-79f0-4aa7-b112-35e3446b23e4.jpgf6840664-79f0-4aa7-b112-35e3446b23e4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r="2556"/>
          <a:stretch>
            <a:fillRect/>
          </a:stretch>
        </p:blipFill>
        <p:spPr>
          <a:xfrm>
            <a:off x="609603" y="3708404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298701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预防措施与注意事项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5aee7152976dfdec\datas\氛围图-12001&amp;195336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828800" cy="6858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sp>
          <p:nvSpPr>
            <p:cNvPr id="4" name="任意多边形 3"/>
            <p:cNvSpPr/>
            <p:nvPr>
              <p:custDataLst>
                <p:tags r:id="rId5"/>
              </p:custDataLst>
            </p:nvPr>
          </p:nvSpPr>
          <p:spPr>
            <a:xfrm>
              <a:off x="960" y="2880"/>
              <a:ext cx="4400" cy="3240"/>
            </a:xfrm>
            <a:custGeom>
              <a:avLst/>
              <a:gdLst>
                <a:gd name="connisteX0" fmla="*/ 0 w 2794004"/>
                <a:gd name="connsiteY0" fmla="*/ 304796 h 2057400"/>
                <a:gd name="connisteX1" fmla="*/ 304796 w 2794004"/>
                <a:gd name="connsiteY1" fmla="*/ 0 h 2057400"/>
                <a:gd name="connisteX2" fmla="*/ 2794004 w 2794004"/>
                <a:gd name="connsiteY2" fmla="*/ 0 h 2057400"/>
                <a:gd name="connisteX3" fmla="*/ 2794004 w 2794004"/>
                <a:gd name="connsiteY3" fmla="*/ 2057400 h 2057400"/>
                <a:gd name="connisteX4" fmla="*/ 304796 w 2794004"/>
                <a:gd name="connsiteY4" fmla="*/ 2057400 h 2057400"/>
                <a:gd name="connisteX5" fmla="*/ 0 w 2794004"/>
                <a:gd name="connsiteY5" fmla="*/ 1752603 h 2057400"/>
                <a:gd name="connisteX6" fmla="*/ 0 w 2794004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794004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794004" y="0"/>
                  </a:lnTo>
                  <a:lnTo>
                    <a:pt x="2794004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6"/>
              </p:custDataLst>
            </p:nvPr>
          </p:nvSpPr>
          <p:spPr>
            <a:xfrm>
              <a:off x="1440" y="3380"/>
              <a:ext cx="3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保持环境清洁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1440" y="4180"/>
              <a:ext cx="3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呕吐后及时清理，避免细菌滋生，减少感染风险。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7" name="图片 6" descr="C:/Users/mingsheng111035/AppData/Roaming/Kingsoft/office6/wppai/generateppt/6ffe77323ec4198ea05aa89ee060c6f2.jpg6ffe77323ec4198ea05aa89ee060c6f2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t="4100" b="4100"/>
            <a:stretch>
              <a:fillRect/>
            </a:stretch>
          </p:blipFill>
          <p:spPr>
            <a:xfrm>
              <a:off x="5360" y="2880"/>
              <a:ext cx="4000" cy="3240"/>
            </a:xfrm>
            <a:custGeom>
              <a:avLst/>
              <a:gdLst>
                <a:gd name="connisteX0" fmla="*/ 0 w 2540002"/>
                <a:gd name="connsiteY0" fmla="*/ 0 h 2057400"/>
                <a:gd name="connisteX1" fmla="*/ 2235195 w 2540002"/>
                <a:gd name="connsiteY1" fmla="*/ 0 h 2057400"/>
                <a:gd name="connisteX2" fmla="*/ 2540002 w 2540002"/>
                <a:gd name="connsiteY2" fmla="*/ 304796 h 2057400"/>
                <a:gd name="connisteX3" fmla="*/ 2540002 w 2540002"/>
                <a:gd name="connsiteY3" fmla="*/ 1752603 h 2057400"/>
                <a:gd name="connisteX4" fmla="*/ 2235195 w 2540002"/>
                <a:gd name="connsiteY4" fmla="*/ 2057400 h 2057400"/>
                <a:gd name="connisteX5" fmla="*/ 0 w 2540002"/>
                <a:gd name="connsiteY5" fmla="*/ 2057400 h 2057400"/>
                <a:gd name="connisteX6" fmla="*/ 0 w 2540002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0"/>
                  </a:moveTo>
                  <a:lnTo>
                    <a:pt x="2235196" y="0"/>
                  </a:lnTo>
                  <a:cubicBezTo>
                    <a:pt x="2403537" y="0"/>
                    <a:pt x="2540002" y="136465"/>
                    <a:pt x="2540002" y="304797"/>
                  </a:cubicBezTo>
                  <a:lnTo>
                    <a:pt x="2540002" y="1752603"/>
                  </a:lnTo>
                  <a:cubicBezTo>
                    <a:pt x="2540002" y="1920935"/>
                    <a:pt x="2403537" y="2057400"/>
                    <a:pt x="2235196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960" y="6600"/>
              <a:ext cx="4400" cy="3240"/>
            </a:xfrm>
            <a:custGeom>
              <a:avLst/>
              <a:gdLst>
                <a:gd name="connisteX0" fmla="*/ 0 w 2794004"/>
                <a:gd name="connsiteY0" fmla="*/ 304796 h 2057400"/>
                <a:gd name="connisteX1" fmla="*/ 304796 w 2794004"/>
                <a:gd name="connsiteY1" fmla="*/ 0 h 2057400"/>
                <a:gd name="connisteX2" fmla="*/ 2794004 w 2794004"/>
                <a:gd name="connsiteY2" fmla="*/ 0 h 2057400"/>
                <a:gd name="connisteX3" fmla="*/ 2794004 w 2794004"/>
                <a:gd name="connsiteY3" fmla="*/ 2057400 h 2057400"/>
                <a:gd name="connisteX4" fmla="*/ 304796 w 2794004"/>
                <a:gd name="connsiteY4" fmla="*/ 2057400 h 2057400"/>
                <a:gd name="connisteX5" fmla="*/ 0 w 2794004"/>
                <a:gd name="connsiteY5" fmla="*/ 1752603 h 2057400"/>
                <a:gd name="connisteX6" fmla="*/ 0 w 2794004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794004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794004" y="0"/>
                  </a:lnTo>
                  <a:lnTo>
                    <a:pt x="2794004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814f6b12658ab030e7e3d2f8cb4297f3.jpg814f6b12658ab030e7e3d2f8cb4297f3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t="9147" b="9853"/>
            <a:stretch>
              <a:fillRect/>
            </a:stretch>
          </p:blipFill>
          <p:spPr>
            <a:xfrm>
              <a:off x="5360" y="6600"/>
              <a:ext cx="4000" cy="3240"/>
            </a:xfrm>
            <a:custGeom>
              <a:avLst/>
              <a:gdLst>
                <a:gd name="connisteX0" fmla="*/ 0 w 2540002"/>
                <a:gd name="connsiteY0" fmla="*/ 0 h 2057400"/>
                <a:gd name="connisteX1" fmla="*/ 2235195 w 2540002"/>
                <a:gd name="connsiteY1" fmla="*/ 0 h 2057400"/>
                <a:gd name="connisteX2" fmla="*/ 2540002 w 2540002"/>
                <a:gd name="connsiteY2" fmla="*/ 304796 h 2057400"/>
                <a:gd name="connisteX3" fmla="*/ 2540002 w 2540002"/>
                <a:gd name="connsiteY3" fmla="*/ 1752603 h 2057400"/>
                <a:gd name="connisteX4" fmla="*/ 2235195 w 2540002"/>
                <a:gd name="connsiteY4" fmla="*/ 2057400 h 2057400"/>
                <a:gd name="connisteX5" fmla="*/ 0 w 2540002"/>
                <a:gd name="connsiteY5" fmla="*/ 2057400 h 2057400"/>
                <a:gd name="connisteX6" fmla="*/ 0 w 2540002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0"/>
                  </a:moveTo>
                  <a:lnTo>
                    <a:pt x="2235196" y="0"/>
                  </a:lnTo>
                  <a:cubicBezTo>
                    <a:pt x="2403537" y="0"/>
                    <a:pt x="2540002" y="136465"/>
                    <a:pt x="2540002" y="304797"/>
                  </a:cubicBezTo>
                  <a:lnTo>
                    <a:pt x="2540002" y="1752603"/>
                  </a:lnTo>
                  <a:cubicBezTo>
                    <a:pt x="2540002" y="1920935"/>
                    <a:pt x="2403537" y="2057400"/>
                    <a:pt x="2235196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9840" y="2880"/>
              <a:ext cx="4401" cy="3240"/>
            </a:xfrm>
            <a:custGeom>
              <a:avLst/>
              <a:gdLst>
                <a:gd name="connisteX0" fmla="*/ 0 w 2794004"/>
                <a:gd name="connsiteY0" fmla="*/ 304796 h 2057400"/>
                <a:gd name="connisteX1" fmla="*/ 304796 w 2794004"/>
                <a:gd name="connsiteY1" fmla="*/ 0 h 2057400"/>
                <a:gd name="connisteX2" fmla="*/ 2794004 w 2794004"/>
                <a:gd name="connsiteY2" fmla="*/ 0 h 2057400"/>
                <a:gd name="connisteX3" fmla="*/ 2794004 w 2794004"/>
                <a:gd name="connsiteY3" fmla="*/ 2057400 h 2057400"/>
                <a:gd name="connisteX4" fmla="*/ 304796 w 2794004"/>
                <a:gd name="connsiteY4" fmla="*/ 2057400 h 2057400"/>
                <a:gd name="connisteX5" fmla="*/ 0 w 2794004"/>
                <a:gd name="connsiteY5" fmla="*/ 1752603 h 2057400"/>
                <a:gd name="connisteX6" fmla="*/ 0 w 2794004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794004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794004" y="0"/>
                  </a:lnTo>
                  <a:lnTo>
                    <a:pt x="2794004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1440" y="7100"/>
              <a:ext cx="3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合理饮食调整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900"/>
              <a:ext cx="3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呕吐后应避免立即进食，逐步恢复饮食，避免刺激性食物。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9" name="图片 18" descr="C:/Users/mingsheng111035/AppData/Roaming/Kingsoft/office6/wppai/generateppt/ca81b52668a7221f22ea76c7d76cc72d.jpgca81b52668a7221f22ea76c7d76cc72d"/>
            <p:cNvPicPr preferRelativeResize="0"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18"/>
            <a:srcRect t="9500" b="9500"/>
            <a:stretch>
              <a:fillRect/>
            </a:stretch>
          </p:blipFill>
          <p:spPr>
            <a:xfrm>
              <a:off x="14240" y="2880"/>
              <a:ext cx="4000" cy="3240"/>
            </a:xfrm>
            <a:custGeom>
              <a:avLst/>
              <a:gdLst>
                <a:gd name="connisteX0" fmla="*/ 0 w 2540002"/>
                <a:gd name="connsiteY0" fmla="*/ 0 h 2057400"/>
                <a:gd name="connisteX1" fmla="*/ 2235195 w 2540002"/>
                <a:gd name="connsiteY1" fmla="*/ 0 h 2057400"/>
                <a:gd name="connisteX2" fmla="*/ 2540002 w 2540002"/>
                <a:gd name="connsiteY2" fmla="*/ 304796 h 2057400"/>
                <a:gd name="connisteX3" fmla="*/ 2540002 w 2540002"/>
                <a:gd name="connsiteY3" fmla="*/ 1752603 h 2057400"/>
                <a:gd name="connisteX4" fmla="*/ 2235195 w 2540002"/>
                <a:gd name="connsiteY4" fmla="*/ 2057400 h 2057400"/>
                <a:gd name="connisteX5" fmla="*/ 0 w 2540002"/>
                <a:gd name="connsiteY5" fmla="*/ 2057400 h 2057400"/>
                <a:gd name="connisteX6" fmla="*/ 0 w 2540002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0"/>
                  </a:moveTo>
                  <a:lnTo>
                    <a:pt x="2235196" y="0"/>
                  </a:lnTo>
                  <a:cubicBezTo>
                    <a:pt x="2403537" y="0"/>
                    <a:pt x="2540002" y="136465"/>
                    <a:pt x="2540002" y="304797"/>
                  </a:cubicBezTo>
                  <a:lnTo>
                    <a:pt x="2540002" y="1752603"/>
                  </a:lnTo>
                  <a:cubicBezTo>
                    <a:pt x="2540002" y="1920935"/>
                    <a:pt x="2403537" y="2057400"/>
                    <a:pt x="2235196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任意多边形 21"/>
            <p:cNvSpPr/>
            <p:nvPr>
              <p:custDataLst>
                <p:tags r:id="rId19"/>
              </p:custDataLst>
            </p:nvPr>
          </p:nvSpPr>
          <p:spPr>
            <a:xfrm>
              <a:off x="9840" y="6600"/>
              <a:ext cx="4401" cy="3240"/>
            </a:xfrm>
            <a:custGeom>
              <a:avLst/>
              <a:gdLst>
                <a:gd name="connisteX0" fmla="*/ 0 w 2794004"/>
                <a:gd name="connsiteY0" fmla="*/ 304796 h 2057400"/>
                <a:gd name="connisteX1" fmla="*/ 304796 w 2794004"/>
                <a:gd name="connsiteY1" fmla="*/ 0 h 2057400"/>
                <a:gd name="connisteX2" fmla="*/ 2794004 w 2794004"/>
                <a:gd name="connsiteY2" fmla="*/ 0 h 2057400"/>
                <a:gd name="connisteX3" fmla="*/ 2794004 w 2794004"/>
                <a:gd name="connsiteY3" fmla="*/ 2057400 h 2057400"/>
                <a:gd name="connisteX4" fmla="*/ 304796 w 2794004"/>
                <a:gd name="connsiteY4" fmla="*/ 2057400 h 2057400"/>
                <a:gd name="connisteX5" fmla="*/ 0 w 2794004"/>
                <a:gd name="connsiteY5" fmla="*/ 1752603 h 2057400"/>
                <a:gd name="connisteX6" fmla="*/ 0 w 2794004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794004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794004" y="0"/>
                  </a:lnTo>
                  <a:lnTo>
                    <a:pt x="2794004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C:/Users/mingsheng111035/AppData/Roaming/Kingsoft/office6/wppai/generateppt/37ed7982ed36101def2c788e4794b887.jpg37ed7982ed36101def2c788e4794b887"/>
            <p:cNvPicPr preferRelativeResize="0"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1"/>
            <a:srcRect l="20305" r="2716"/>
            <a:stretch>
              <a:fillRect/>
            </a:stretch>
          </p:blipFill>
          <p:spPr>
            <a:xfrm>
              <a:off x="14240" y="6600"/>
              <a:ext cx="4000" cy="3240"/>
            </a:xfrm>
            <a:custGeom>
              <a:avLst/>
              <a:gdLst>
                <a:gd name="connisteX0" fmla="*/ 0 w 2540002"/>
                <a:gd name="connsiteY0" fmla="*/ 0 h 2057400"/>
                <a:gd name="connisteX1" fmla="*/ 2235195 w 2540002"/>
                <a:gd name="connsiteY1" fmla="*/ 0 h 2057400"/>
                <a:gd name="connisteX2" fmla="*/ 2540002 w 2540002"/>
                <a:gd name="connsiteY2" fmla="*/ 304796 h 2057400"/>
                <a:gd name="connisteX3" fmla="*/ 2540002 w 2540002"/>
                <a:gd name="connsiteY3" fmla="*/ 1752603 h 2057400"/>
                <a:gd name="connisteX4" fmla="*/ 2235195 w 2540002"/>
                <a:gd name="connsiteY4" fmla="*/ 2057400 h 2057400"/>
                <a:gd name="connisteX5" fmla="*/ 0 w 2540002"/>
                <a:gd name="connsiteY5" fmla="*/ 2057400 h 2057400"/>
                <a:gd name="connisteX6" fmla="*/ 0 w 2540002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540002" h="2057400">
                  <a:moveTo>
                    <a:pt x="0" y="0"/>
                  </a:moveTo>
                  <a:lnTo>
                    <a:pt x="2235196" y="0"/>
                  </a:lnTo>
                  <a:cubicBezTo>
                    <a:pt x="2403537" y="0"/>
                    <a:pt x="2540002" y="136465"/>
                    <a:pt x="2540002" y="304797"/>
                  </a:cubicBezTo>
                  <a:lnTo>
                    <a:pt x="2540002" y="1752603"/>
                  </a:lnTo>
                  <a:cubicBezTo>
                    <a:pt x="2540002" y="1920935"/>
                    <a:pt x="2403537" y="2057400"/>
                    <a:pt x="2235196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文本框 16"/>
            <p:cNvSpPr txBox="1"/>
            <p:nvPr>
              <p:custDataLst>
                <p:tags r:id="rId22"/>
              </p:custDataLst>
            </p:nvPr>
          </p:nvSpPr>
          <p:spPr>
            <a:xfrm>
              <a:off x="10320" y="3380"/>
              <a:ext cx="3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避免误吸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23"/>
              </p:custDataLst>
            </p:nvPr>
          </p:nvSpPr>
          <p:spPr>
            <a:xfrm>
              <a:off x="10320" y="4180"/>
              <a:ext cx="3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呕吐时应侧卧，防止呕吐物进入呼吸道导致窒息。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4"/>
              </p:custDataLst>
            </p:nvPr>
          </p:nvSpPr>
          <p:spPr>
            <a:xfrm>
              <a:off x="10320" y="7100"/>
              <a:ext cx="35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及时就医咨询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5"/>
              </p:custDataLst>
            </p:nvPr>
          </p:nvSpPr>
          <p:spPr>
            <a:xfrm>
              <a:off x="10320" y="7900"/>
              <a:ext cx="35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频繁呕吐或伴有其他症状时，应及时就医，获取专业医疗建议。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283075" y="1944370"/>
            <a:ext cx="7375525" cy="2907030"/>
            <a:chOff x="6745" y="3062"/>
            <a:chExt cx="11615" cy="457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呕吐的病因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呕吐的症状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照护员的正确处理方法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可能出现的危险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呕吐的病因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反射性呕吐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bbd419919d20048f\datas\装饰-12001&amp;33097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4" name="组合 13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某些药物如化疗药物可能导致反射性呕吐，作为身体对药物刺激的自然反应。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3020" y="10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32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内耳疾病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32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内耳平衡功能障碍，如美尼尔病，可引起反射性呕吐，因为内耳与呕吐中枢相连。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1" name="图片 10" descr="C:/Users/mingsheng111035/AppData/Roaming/Kingsoft/office6/wppai/generateppt/66f6008f-1ab7-4174-9e8a-24b5bb117418.jpg66f6008f-1ab7-4174-9e8a-24b5bb117418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909" r="909"/>
          <a:stretch>
            <a:fillRect/>
          </a:stretch>
        </p:blipFill>
        <p:spPr>
          <a:xfrm>
            <a:off x="609603" y="2590797"/>
            <a:ext cx="10972800" cy="3657600"/>
          </a:xfrm>
          <a:custGeom>
            <a:avLst/>
            <a:gdLst>
              <a:gd name="connisteX0" fmla="*/ 0 w 10972800"/>
              <a:gd name="connsiteY0" fmla="*/ 304796 h 3657600"/>
              <a:gd name="connisteX1" fmla="*/ 304796 w 10972800"/>
              <a:gd name="connsiteY1" fmla="*/ 0 h 3657600"/>
              <a:gd name="connisteX2" fmla="*/ 10668003 w 10972800"/>
              <a:gd name="connsiteY2" fmla="*/ 0 h 3657600"/>
              <a:gd name="connisteX3" fmla="*/ 10972800 w 10972800"/>
              <a:gd name="connsiteY3" fmla="*/ 304796 h 3657600"/>
              <a:gd name="connisteX4" fmla="*/ 10972800 w 10972800"/>
              <a:gd name="connsiteY4" fmla="*/ 3352803 h 3657600"/>
              <a:gd name="connisteX5" fmla="*/ 10668003 w 10972800"/>
              <a:gd name="connsiteY5" fmla="*/ 3657600 h 3657600"/>
              <a:gd name="connisteX6" fmla="*/ 304796 w 10972800"/>
              <a:gd name="connsiteY6" fmla="*/ 3657600 h 3657600"/>
              <a:gd name="connisteX7" fmla="*/ 0 w 10972800"/>
              <a:gd name="connsiteY7" fmla="*/ 3352803 h 3657600"/>
              <a:gd name="connisteX8" fmla="*/ 0 w 10972800"/>
              <a:gd name="connsiteY8" fmla="*/ 304796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657600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352803"/>
                </a:lnTo>
                <a:cubicBezTo>
                  <a:pt x="10972800" y="3521135"/>
                  <a:pt x="10836335" y="3657600"/>
                  <a:pt x="10668003" y="3657600"/>
                </a:cubicBezTo>
                <a:lnTo>
                  <a:pt x="304797" y="3657600"/>
                </a:lnTo>
                <a:cubicBezTo>
                  <a:pt x="136465" y="3657600"/>
                  <a:pt x="0" y="3521135"/>
                  <a:pt x="0" y="3352803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中枢性呕吐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f6cbc92c2f5575b\datas\装饰-12001&amp;24830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0" y="5029200"/>
            <a:ext cx="12191365" cy="1828800"/>
          </a:xfrm>
          <a:custGeom>
            <a:avLst/>
            <a:gdLst>
              <a:gd name="connisteX0" fmla="*/ 0 w 12191996"/>
              <a:gd name="connsiteY0" fmla="*/ 508004 h 1828800"/>
              <a:gd name="connisteX1" fmla="*/ 508004 w 12191996"/>
              <a:gd name="connsiteY1" fmla="*/ 0 h 1828800"/>
              <a:gd name="connisteX2" fmla="*/ 11684002 w 12191996"/>
              <a:gd name="connsiteY2" fmla="*/ 0 h 1828800"/>
              <a:gd name="connisteX3" fmla="*/ 12191996 w 12191996"/>
              <a:gd name="connsiteY3" fmla="*/ 508004 h 1828800"/>
              <a:gd name="connisteX4" fmla="*/ 12191996 w 12191996"/>
              <a:gd name="connsiteY4" fmla="*/ 1828800 h 1828800"/>
              <a:gd name="connisteX5" fmla="*/ 0 w 12191996"/>
              <a:gd name="connsiteY5" fmla="*/ 1828800 h 1828800"/>
              <a:gd name="connisteX6" fmla="*/ 0 w 12191996"/>
              <a:gd name="connsiteY6" fmla="*/ 508004 h 182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1828800">
                <a:moveTo>
                  <a:pt x="0" y="508004"/>
                </a:moveTo>
                <a:cubicBezTo>
                  <a:pt x="0" y="227439"/>
                  <a:pt x="227439" y="0"/>
                  <a:pt x="508004" y="0"/>
                </a:cubicBezTo>
                <a:lnTo>
                  <a:pt x="11684002" y="0"/>
                </a:lnTo>
                <a:cubicBezTo>
                  <a:pt x="11964558" y="0"/>
                  <a:pt x="12191997" y="227439"/>
                  <a:pt x="12191997" y="508004"/>
                </a:cubicBezTo>
                <a:lnTo>
                  <a:pt x="12191997" y="1828800"/>
                </a:lnTo>
                <a:lnTo>
                  <a:pt x="0" y="1828800"/>
                </a:lnTo>
                <a:lnTo>
                  <a:pt x="0" y="508004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9753603" y="5029200"/>
            <a:ext cx="2438400" cy="1270000"/>
          </a:xfrm>
          <a:custGeom>
            <a:avLst/>
            <a:gdLst>
              <a:gd name="connisteX0" fmla="*/ 0 w 2438403"/>
              <a:gd name="connsiteY0" fmla="*/ 0 h 1270001"/>
              <a:gd name="connisteX1" fmla="*/ 1932575 w 2438403"/>
              <a:gd name="connsiteY1" fmla="*/ 0 h 1270001"/>
              <a:gd name="connisteX2" fmla="*/ 2438403 w 2438403"/>
              <a:gd name="connsiteY2" fmla="*/ 508004 h 1270001"/>
              <a:gd name="connisteX3" fmla="*/ 2438403 w 2438403"/>
              <a:gd name="connsiteY3" fmla="*/ 1092314 h 1270001"/>
              <a:gd name="connisteX4" fmla="*/ 1673342 w 2438403"/>
              <a:gd name="connsiteY4" fmla="*/ 1270001 h 1270001"/>
              <a:gd name="connisteX5" fmla="*/ 0 w 2438403"/>
              <a:gd name="connsiteY5" fmla="*/ 0 h 12700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438403" h="1270001">
                <a:moveTo>
                  <a:pt x="0" y="0"/>
                </a:moveTo>
                <a:lnTo>
                  <a:pt x="1932575" y="0"/>
                </a:lnTo>
                <a:cubicBezTo>
                  <a:pt x="2211934" y="0"/>
                  <a:pt x="2438403" y="227439"/>
                  <a:pt x="2438403" y="508004"/>
                </a:cubicBezTo>
                <a:lnTo>
                  <a:pt x="2438403" y="1092315"/>
                </a:lnTo>
                <a:cubicBezTo>
                  <a:pt x="2207526" y="1206103"/>
                  <a:pt x="1947864" y="1270001"/>
                  <a:pt x="1673343" y="1270001"/>
                </a:cubicBezTo>
                <a:cubicBezTo>
                  <a:pt x="877431" y="1270001"/>
                  <a:pt x="206417" y="732946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8"/>
            </p:custDataLst>
          </p:nvPr>
        </p:nvSpPr>
        <p:spPr>
          <a:xfrm>
            <a:off x="0" y="5435596"/>
            <a:ext cx="3479800" cy="1423035"/>
          </a:xfrm>
          <a:custGeom>
            <a:avLst/>
            <a:gdLst>
              <a:gd name="connisteX0" fmla="*/ 3479804 w 3479804"/>
              <a:gd name="connsiteY0" fmla="*/ 1422404 h 1422404"/>
              <a:gd name="connisteX1" fmla="*/ 0 w 3479804"/>
              <a:gd name="connsiteY1" fmla="*/ 1422404 h 1422404"/>
              <a:gd name="connisteX2" fmla="*/ 0 w 3479804"/>
              <a:gd name="connsiteY2" fmla="*/ 266995 h 1422404"/>
              <a:gd name="connisteX3" fmla="*/ 1151659 w 3479804"/>
              <a:gd name="connsiteY3" fmla="*/ 0 h 1422404"/>
              <a:gd name="connisteX4" fmla="*/ 3479804 w 3479804"/>
              <a:gd name="connsiteY4" fmla="*/ 1422404 h 14224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479804" h="1422404">
                <a:moveTo>
                  <a:pt x="3479804" y="1422404"/>
                </a:moveTo>
                <a:lnTo>
                  <a:pt x="0" y="1422404"/>
                </a:lnTo>
                <a:lnTo>
                  <a:pt x="0" y="266996"/>
                </a:lnTo>
                <a:cubicBezTo>
                  <a:pt x="347582" y="96003"/>
                  <a:pt x="738451" y="0"/>
                  <a:pt x="1151659" y="0"/>
                </a:cubicBezTo>
                <a:cubicBezTo>
                  <a:pt x="2165080" y="0"/>
                  <a:pt x="3044111" y="577471"/>
                  <a:pt x="3479804" y="1422404"/>
                </a:cubicBezTo>
                <a:close/>
              </a:path>
            </a:pathLst>
          </a:custGeom>
          <a:solidFill>
            <a:schemeClr val="accent6">
              <a:alpha val="7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609600" y="1828800"/>
            <a:ext cx="10972801" cy="4419604"/>
            <a:chOff x="960" y="2880"/>
            <a:chExt cx="17280" cy="6960"/>
          </a:xfrm>
        </p:grpSpPr>
        <p:pic>
          <p:nvPicPr>
            <p:cNvPr id="8" name="图片 7" descr="C:/Users/mingsheng111035/AppData/Roaming/Kingsoft/office6/wppai/generateppt/821151f3b99a54f097e3d2e20b76e4eb.jpg821151f3b99a54f097e3d2e20b76e4eb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t="10248" b="5872"/>
            <a:stretch>
              <a:fillRect/>
            </a:stretch>
          </p:blipFill>
          <p:spPr>
            <a:xfrm>
              <a:off x="96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1" name="任意多边形 10"/>
            <p:cNvSpPr/>
            <p:nvPr>
              <p:custDataLst>
                <p:tags r:id="rId12"/>
              </p:custDataLst>
            </p:nvPr>
          </p:nvSpPr>
          <p:spPr>
            <a:xfrm>
              <a:off x="96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4" name="图片 13" descr="C:/Users/mingsheng111035/AppData/Roaming/Kingsoft/office6/wppai/generateppt/30e9395445efaf5dc7c72b409069fd8d.jpg30e9395445efaf5dc7c72b409069fd8d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t="16176" b="16176"/>
            <a:stretch>
              <a:fillRect/>
            </a:stretch>
          </p:blipFill>
          <p:spPr>
            <a:xfrm>
              <a:off x="688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7" name="任意多边形 16"/>
            <p:cNvSpPr/>
            <p:nvPr>
              <p:custDataLst>
                <p:tags r:id="rId15"/>
              </p:custDataLst>
            </p:nvPr>
          </p:nvSpPr>
          <p:spPr>
            <a:xfrm>
              <a:off x="688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144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颅内压增高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7"/>
              </p:custDataLst>
            </p:nvPr>
          </p:nvSpPr>
          <p:spPr>
            <a:xfrm>
              <a:off x="144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颅内压增高，如脑肿瘤或脑出血，可导致中枢性呕吐，患者常伴有头痛和意识障碍。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20" name="图片 19" descr="C:/Users/mingsheng111035/AppData/Roaming/Kingsoft/office6/wppai/generateppt/08aa9afe16d40588c0767db026c2184e.jpg08aa9afe16d40588c0767db026c2184e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 t="26412" b="5941"/>
            <a:stretch>
              <a:fillRect/>
            </a:stretch>
          </p:blipFill>
          <p:spPr>
            <a:xfrm>
              <a:off x="12800" y="2880"/>
              <a:ext cx="5440" cy="3680"/>
            </a:xfrm>
            <a:custGeom>
              <a:avLst/>
              <a:gdLst>
                <a:gd name="connisteX0" fmla="*/ 0 w 3454402"/>
                <a:gd name="connsiteY0" fmla="*/ 304796 h 2336804"/>
                <a:gd name="connisteX1" fmla="*/ 304796 w 3454402"/>
                <a:gd name="connsiteY1" fmla="*/ 0 h 2336804"/>
                <a:gd name="connisteX2" fmla="*/ 3149595 w 3454402"/>
                <a:gd name="connsiteY2" fmla="*/ 0 h 2336804"/>
                <a:gd name="connisteX3" fmla="*/ 3454402 w 3454402"/>
                <a:gd name="connsiteY3" fmla="*/ 304796 h 2336804"/>
                <a:gd name="connisteX4" fmla="*/ 3454402 w 3454402"/>
                <a:gd name="connsiteY4" fmla="*/ 2336804 h 2336804"/>
                <a:gd name="connisteX5" fmla="*/ 0 w 3454402"/>
                <a:gd name="connsiteY5" fmla="*/ 2336804 h 2336804"/>
                <a:gd name="connisteX6" fmla="*/ 0 w 3454402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1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3" name="任意多边形 22"/>
            <p:cNvSpPr/>
            <p:nvPr>
              <p:custDataLst>
                <p:tags r:id="rId20"/>
              </p:custDataLst>
            </p:nvPr>
          </p:nvSpPr>
          <p:spPr>
            <a:xfrm>
              <a:off x="12800" y="6560"/>
              <a:ext cx="5440" cy="3280"/>
            </a:xfrm>
            <a:custGeom>
              <a:avLst/>
              <a:gdLst>
                <a:gd name="connisteX0" fmla="*/ 0 w 3454402"/>
                <a:gd name="connsiteY0" fmla="*/ 0 h 2082802"/>
                <a:gd name="connisteX1" fmla="*/ 3454402 w 3454402"/>
                <a:gd name="connsiteY1" fmla="*/ 0 h 2082802"/>
                <a:gd name="connisteX2" fmla="*/ 3454402 w 3454402"/>
                <a:gd name="connsiteY2" fmla="*/ 1777995 h 2082802"/>
                <a:gd name="connisteX3" fmla="*/ 3149595 w 3454402"/>
                <a:gd name="connsiteY3" fmla="*/ 2082802 h 2082802"/>
                <a:gd name="connisteX4" fmla="*/ 304796 w 3454402"/>
                <a:gd name="connsiteY4" fmla="*/ 2082802 h 2082802"/>
                <a:gd name="connisteX5" fmla="*/ 0 w 3454402"/>
                <a:gd name="connsiteY5" fmla="*/ 1777995 h 2082802"/>
                <a:gd name="connisteX6" fmla="*/ 0 w 3454402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082802">
                  <a:moveTo>
                    <a:pt x="0" y="0"/>
                  </a:moveTo>
                  <a:lnTo>
                    <a:pt x="3454402" y="0"/>
                  </a:lnTo>
                  <a:lnTo>
                    <a:pt x="3454402" y="1777996"/>
                  </a:lnTo>
                  <a:cubicBezTo>
                    <a:pt x="3454402" y="1946337"/>
                    <a:pt x="3317937" y="2082802"/>
                    <a:pt x="3149596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736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药物副作用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736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某些药物如化疗药物，可引起中枢神经系统反应，导致患者出现中枢性呕吐。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3"/>
              </p:custDataLst>
            </p:nvPr>
          </p:nvSpPr>
          <p:spPr>
            <a:xfrm>
              <a:off x="13280" y="704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中枢神经系统感染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24"/>
              </p:custDataLst>
            </p:nvPr>
          </p:nvSpPr>
          <p:spPr>
            <a:xfrm>
              <a:off x="13280" y="792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病毒性脑炎或脑膜炎等中枢神经系统感染，可引起呕吐，常伴有发热和神经症状。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前庭障碍性呕吐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bd8aa485b68ffb4c\datas\装饰-12001&amp;106035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8" name="组合 17"/>
          <p:cNvGrpSpPr/>
          <p:nvPr/>
        </p:nvGrpSpPr>
        <p:grpSpPr>
          <a:xfrm>
            <a:off x="609600" y="1828800"/>
            <a:ext cx="9144002" cy="4419600"/>
            <a:chOff x="960" y="2880"/>
            <a:chExt cx="14400" cy="6960"/>
          </a:xfrm>
        </p:grpSpPr>
        <p:sp>
          <p:nvSpPr>
            <p:cNvPr id="6" name="任意多边形 5"/>
            <p:cNvSpPr/>
            <p:nvPr>
              <p:custDataLst>
                <p:tags r:id="rId7"/>
              </p:custDataLst>
            </p:nvPr>
          </p:nvSpPr>
          <p:spPr>
            <a:xfrm>
              <a:off x="960" y="2880"/>
              <a:ext cx="5600" cy="3240"/>
            </a:xfrm>
            <a:custGeom>
              <a:avLst/>
              <a:gdLst>
                <a:gd name="connisteX0" fmla="*/ 0 w 3556001"/>
                <a:gd name="connsiteY0" fmla="*/ 304796 h 2057400"/>
                <a:gd name="connisteX1" fmla="*/ 304796 w 3556001"/>
                <a:gd name="connsiteY1" fmla="*/ 0 h 2057400"/>
                <a:gd name="connisteX2" fmla="*/ 3556001 w 3556001"/>
                <a:gd name="connsiteY2" fmla="*/ 0 h 2057400"/>
                <a:gd name="connisteX3" fmla="*/ 3556001 w 3556001"/>
                <a:gd name="connsiteY3" fmla="*/ 2057400 h 2057400"/>
                <a:gd name="connisteX4" fmla="*/ 304796 w 3556001"/>
                <a:gd name="connsiteY4" fmla="*/ 2057400 h 2057400"/>
                <a:gd name="connisteX5" fmla="*/ 0 w 3556001"/>
                <a:gd name="connsiteY5" fmla="*/ 1752603 h 2057400"/>
                <a:gd name="connisteX6" fmla="*/ 0 w 3556001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556001" y="0"/>
                  </a:lnTo>
                  <a:lnTo>
                    <a:pt x="3556001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440" y="334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内耳感染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9"/>
              </p:custDataLst>
            </p:nvPr>
          </p:nvSpPr>
          <p:spPr>
            <a:xfrm>
              <a:off x="1440" y="422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内耳感染如迷路炎可导致前庭系统功能紊乱，引发频繁呕吐和眩晕。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9" name="图片 8" descr="C:/Users/mingsheng111035/AppData/Roaming/Kingsoft/office6/wppai/generateppt/8677e2cbf377cd36_img1.png8677e2cbf377cd36_img1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-6" t="17269" r="6" b="17269"/>
            <a:stretch>
              <a:fillRect/>
            </a:stretch>
          </p:blipFill>
          <p:spPr>
            <a:xfrm>
              <a:off x="6560" y="2880"/>
              <a:ext cx="8799" cy="3240"/>
            </a:xfrm>
            <a:custGeom>
              <a:avLst/>
              <a:gdLst>
                <a:gd name="connisteX0" fmla="*/ 0 w 5587998"/>
                <a:gd name="connsiteY0" fmla="*/ 0 h 2057400"/>
                <a:gd name="connisteX1" fmla="*/ 5283202 w 5587998"/>
                <a:gd name="connsiteY1" fmla="*/ 0 h 2057400"/>
                <a:gd name="connisteX2" fmla="*/ 5587998 w 5587998"/>
                <a:gd name="connsiteY2" fmla="*/ 304796 h 2057400"/>
                <a:gd name="connisteX3" fmla="*/ 5587998 w 5587998"/>
                <a:gd name="connsiteY3" fmla="*/ 1752603 h 2057400"/>
                <a:gd name="connisteX4" fmla="*/ 5283202 w 5587998"/>
                <a:gd name="connsiteY4" fmla="*/ 2057400 h 2057400"/>
                <a:gd name="connisteX5" fmla="*/ 0 w 5587998"/>
                <a:gd name="connsiteY5" fmla="*/ 2057400 h 2057400"/>
                <a:gd name="connisteX6" fmla="*/ 0 w 5587998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0"/>
                  </a:moveTo>
                  <a:lnTo>
                    <a:pt x="5283202" y="0"/>
                  </a:lnTo>
                  <a:cubicBezTo>
                    <a:pt x="5451543" y="0"/>
                    <a:pt x="5587999" y="136465"/>
                    <a:pt x="5587999" y="304797"/>
                  </a:cubicBezTo>
                  <a:lnTo>
                    <a:pt x="5587999" y="1752603"/>
                  </a:lnTo>
                  <a:cubicBezTo>
                    <a:pt x="5587999" y="1920935"/>
                    <a:pt x="5451543" y="2057400"/>
                    <a:pt x="5283202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2" name="图片 11" descr="C:/Users/mingsheng111035/AppData/Roaming/Kingsoft/office6/wppai/generateppt/8b51c737-8fb5-4abd-a06b-5e6a9a1d2db2.jpg8b51c737-8fb5-4abd-a06b-5e6a9a1d2db2"/>
            <p:cNvPicPr preferRelativeResize="0"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rcRect l="858" r="858"/>
            <a:stretch>
              <a:fillRect/>
            </a:stretch>
          </p:blipFill>
          <p:spPr>
            <a:xfrm>
              <a:off x="960" y="6600"/>
              <a:ext cx="8799" cy="3240"/>
            </a:xfrm>
            <a:custGeom>
              <a:avLst/>
              <a:gdLst>
                <a:gd name="connisteX0" fmla="*/ 0 w 5587998"/>
                <a:gd name="connsiteY0" fmla="*/ 304796 h 2057400"/>
                <a:gd name="connisteX1" fmla="*/ 304796 w 5587998"/>
                <a:gd name="connsiteY1" fmla="*/ 0 h 2057400"/>
                <a:gd name="connisteX2" fmla="*/ 5587998 w 5587998"/>
                <a:gd name="connsiteY2" fmla="*/ 0 h 2057400"/>
                <a:gd name="connisteX3" fmla="*/ 5587998 w 5587998"/>
                <a:gd name="connsiteY3" fmla="*/ 2057400 h 2057400"/>
                <a:gd name="connisteX4" fmla="*/ 304796 w 5587998"/>
                <a:gd name="connsiteY4" fmla="*/ 2057400 h 2057400"/>
                <a:gd name="connisteX5" fmla="*/ 0 w 5587998"/>
                <a:gd name="connsiteY5" fmla="*/ 1752603 h 2057400"/>
                <a:gd name="connisteX6" fmla="*/ 0 w 5587998"/>
                <a:gd name="connsiteY6" fmla="*/ 304796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5587999" h="2057400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587999" y="0"/>
                  </a:lnTo>
                  <a:lnTo>
                    <a:pt x="5587999" y="2057400"/>
                  </a:lnTo>
                  <a:lnTo>
                    <a:pt x="304797" y="2057400"/>
                  </a:lnTo>
                  <a:cubicBezTo>
                    <a:pt x="136465" y="2057400"/>
                    <a:pt x="0" y="1920935"/>
                    <a:pt x="0" y="1752603"/>
                  </a:cubicBez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5" name="任意多边形 14"/>
            <p:cNvSpPr/>
            <p:nvPr>
              <p:custDataLst>
                <p:tags r:id="rId15"/>
              </p:custDataLst>
            </p:nvPr>
          </p:nvSpPr>
          <p:spPr>
            <a:xfrm>
              <a:off x="9760" y="6600"/>
              <a:ext cx="5600" cy="3240"/>
            </a:xfrm>
            <a:custGeom>
              <a:avLst/>
              <a:gdLst>
                <a:gd name="connisteX0" fmla="*/ 0 w 3556001"/>
                <a:gd name="connsiteY0" fmla="*/ 0 h 2057400"/>
                <a:gd name="connisteX1" fmla="*/ 3251204 w 3556001"/>
                <a:gd name="connsiteY1" fmla="*/ 0 h 2057400"/>
                <a:gd name="connisteX2" fmla="*/ 3556001 w 3556001"/>
                <a:gd name="connsiteY2" fmla="*/ 304796 h 2057400"/>
                <a:gd name="connisteX3" fmla="*/ 3556001 w 3556001"/>
                <a:gd name="connsiteY3" fmla="*/ 1752603 h 2057400"/>
                <a:gd name="connisteX4" fmla="*/ 3251204 w 3556001"/>
                <a:gd name="connsiteY4" fmla="*/ 2057400 h 2057400"/>
                <a:gd name="connisteX5" fmla="*/ 0 w 3556001"/>
                <a:gd name="connsiteY5" fmla="*/ 2057400 h 2057400"/>
                <a:gd name="connisteX6" fmla="*/ 0 w 3556001"/>
                <a:gd name="connsiteY6" fmla="*/ 0 h 2057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56001" h="2057400">
                  <a:moveTo>
                    <a:pt x="0" y="0"/>
                  </a:moveTo>
                  <a:lnTo>
                    <a:pt x="3251204" y="0"/>
                  </a:lnTo>
                  <a:cubicBezTo>
                    <a:pt x="3419536" y="0"/>
                    <a:pt x="3556001" y="136465"/>
                    <a:pt x="3556001" y="304797"/>
                  </a:cubicBezTo>
                  <a:lnTo>
                    <a:pt x="3556001" y="1752603"/>
                  </a:lnTo>
                  <a:cubicBezTo>
                    <a:pt x="3556001" y="1920935"/>
                    <a:pt x="3419536" y="2057400"/>
                    <a:pt x="3251204" y="2057400"/>
                  </a:cubicBez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6"/>
              </p:custDataLst>
            </p:nvPr>
          </p:nvSpPr>
          <p:spPr>
            <a:xfrm>
              <a:off x="10240" y="7060"/>
              <a:ext cx="47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梅尼埃病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0240" y="7940"/>
              <a:ext cx="47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梅尼埃病是一种内耳疾病，其特征为发作性眩晕、耳鸣和听力下降，常伴有呕吐。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呕吐的症状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按呕吐时间分类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ebb552464ec74cd2\datas\装饰-12001&amp;551583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Roaming/Kingsoft/office6/wppai/generateppt/2ba034b9-6183-40aa-9d49-b071bdc30b01.jpg2ba034b9-6183-40aa-9d49-b071bdc30b01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618" r="618"/>
          <a:stretch>
            <a:fillRect/>
          </a:stretch>
        </p:blipFill>
        <p:spPr>
          <a:xfrm>
            <a:off x="609603" y="1828800"/>
            <a:ext cx="10972800" cy="2844165"/>
          </a:xfrm>
          <a:custGeom>
            <a:avLst/>
            <a:gdLst>
              <a:gd name="connisteX0" fmla="*/ 0 w 10972800"/>
              <a:gd name="connsiteY0" fmla="*/ 304796 h 2844798"/>
              <a:gd name="connisteX1" fmla="*/ 304796 w 10972800"/>
              <a:gd name="connsiteY1" fmla="*/ 0 h 2844798"/>
              <a:gd name="connisteX2" fmla="*/ 10668003 w 10972800"/>
              <a:gd name="connsiteY2" fmla="*/ 0 h 2844798"/>
              <a:gd name="connisteX3" fmla="*/ 10972800 w 10972800"/>
              <a:gd name="connsiteY3" fmla="*/ 304796 h 2844798"/>
              <a:gd name="connisteX4" fmla="*/ 10972800 w 10972800"/>
              <a:gd name="connsiteY4" fmla="*/ 2540002 h 2844798"/>
              <a:gd name="connisteX5" fmla="*/ 10668003 w 10972800"/>
              <a:gd name="connsiteY5" fmla="*/ 2844798 h 2844798"/>
              <a:gd name="connisteX6" fmla="*/ 304796 w 10972800"/>
              <a:gd name="connsiteY6" fmla="*/ 2844798 h 2844798"/>
              <a:gd name="connisteX7" fmla="*/ 0 w 10972800"/>
              <a:gd name="connsiteY7" fmla="*/ 2540002 h 2844798"/>
              <a:gd name="connisteX8" fmla="*/ 0 w 10972800"/>
              <a:gd name="connsiteY8" fmla="*/ 304796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540002"/>
                </a:lnTo>
                <a:cubicBezTo>
                  <a:pt x="10972800" y="2708343"/>
                  <a:pt x="10836335" y="2844799"/>
                  <a:pt x="10668003" y="2844799"/>
                </a:cubicBezTo>
                <a:lnTo>
                  <a:pt x="304797" y="2844799"/>
                </a:lnTo>
                <a:cubicBezTo>
                  <a:pt x="136465" y="2844799"/>
                  <a:pt x="0" y="2708343"/>
                  <a:pt x="0" y="25400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609600" y="5130800"/>
            <a:ext cx="11049000" cy="1117600"/>
            <a:chOff x="960" y="8080"/>
            <a:chExt cx="17400" cy="176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6960" y="8080"/>
              <a:ext cx="81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餐后呕吐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餐后呕吐可能与食物不耐受或消化系统疾病有关，如乳糖不耐症。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12960" y="8080"/>
              <a:ext cx="80" cy="1760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7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晨吐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7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孕妇在怀孕早期常出现晨吐现象，通常与激素水平变化有关。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3200" y="808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持续性呕吐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3200" y="8880"/>
              <a:ext cx="512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持续性呕吐可能是胃肠炎、食物中毒或其他严重疾病的症状。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71178fc9dee83c5d\datas\氛围图-12001&amp;134894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按呕吐与进食关系分类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28" name="图片 27" descr="C:/Users/mingsheng111035/AppData/Local/Temp/figmazip/slide_71178fc9dee83c5d\datas\装饰-12001&amp;135025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29" name="任意多边形 28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30" name="组合 29"/>
          <p:cNvGrpSpPr/>
          <p:nvPr/>
        </p:nvGrpSpPr>
        <p:grpSpPr>
          <a:xfrm>
            <a:off x="609603" y="1828800"/>
            <a:ext cx="10972797" cy="4418965"/>
            <a:chOff x="960" y="2880"/>
            <a:chExt cx="17280" cy="6959"/>
          </a:xfrm>
        </p:grpSpPr>
        <p:sp>
          <p:nvSpPr>
            <p:cNvPr id="4" name="任意多边形 3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5" name="图片 4" descr="C:/Users/mingsheng111035/AppData/Roaming/Kingsoft/office6/wppai/generateppt/2feb3556-f315-46c6-80bb-ef65528c07ad.jpg2feb3556-f315-46c6-80bb-ef65528c07ad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/>
            <a:stretch>
              <a:fillRect/>
            </a:stretch>
          </p:blipFill>
          <p:spPr>
            <a:xfrm>
              <a:off x="144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960" y="64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f3de24a9-b9e2-47ee-a5a3-9b231ba5eb1d.jpgf3de24a9-b9e2-47ee-a5a3-9b231ba5eb1d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/>
            <a:stretch>
              <a:fillRect/>
            </a:stretch>
          </p:blipFill>
          <p:spPr>
            <a:xfrm>
              <a:off x="144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6"/>
              </p:custDataLst>
            </p:nvPr>
          </p:nvSpPr>
          <p:spPr>
            <a:xfrm>
              <a:off x="3840" y="36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进食后立即呕吐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7"/>
              </p:custDataLst>
            </p:nvPr>
          </p:nvSpPr>
          <p:spPr>
            <a:xfrm>
              <a:off x="9720" y="28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C:/Users/mingsheng111035/AppData/Roaming/Kingsoft/office6/wppai/generateppt/b1272371-22d6-4e9e-8b72-38b8cbcf07b3.jpgb1272371-22d6-4e9e-8b72-38b8cbcf07b3"/>
            <p:cNvPicPr preferRelativeResize="0"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19"/>
            <a:srcRect/>
            <a:stretch>
              <a:fillRect/>
            </a:stretch>
          </p:blipFill>
          <p:spPr>
            <a:xfrm>
              <a:off x="10200" y="36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文本框 8"/>
            <p:cNvSpPr txBox="1"/>
            <p:nvPr>
              <p:custDataLst>
                <p:tags r:id="rId20"/>
              </p:custDataLst>
            </p:nvPr>
          </p:nvSpPr>
          <p:spPr>
            <a:xfrm>
              <a:off x="3840" y="44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例如，胃食管反流病患者在进食后不久可能会出现呕吐症状。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任意多边形 21"/>
            <p:cNvSpPr/>
            <p:nvPr>
              <p:custDataLst>
                <p:tags r:id="rId21"/>
              </p:custDataLst>
            </p:nvPr>
          </p:nvSpPr>
          <p:spPr>
            <a:xfrm>
              <a:off x="9720" y="6480"/>
              <a:ext cx="8520" cy="3359"/>
            </a:xfrm>
            <a:custGeom>
              <a:avLst/>
              <a:gdLst>
                <a:gd name="connisteX0" fmla="*/ 0 w 5410203"/>
                <a:gd name="connsiteY0" fmla="*/ 304796 h 2133596"/>
                <a:gd name="connisteX1" fmla="*/ 304796 w 5410203"/>
                <a:gd name="connsiteY1" fmla="*/ 0 h 2133596"/>
                <a:gd name="connisteX2" fmla="*/ 5105396 w 5410203"/>
                <a:gd name="connsiteY2" fmla="*/ 0 h 2133596"/>
                <a:gd name="connisteX3" fmla="*/ 5410203 w 5410203"/>
                <a:gd name="connsiteY3" fmla="*/ 304796 h 2133596"/>
                <a:gd name="connisteX4" fmla="*/ 5410203 w 5410203"/>
                <a:gd name="connsiteY4" fmla="*/ 1828800 h 2133596"/>
                <a:gd name="connisteX5" fmla="*/ 5105396 w 5410203"/>
                <a:gd name="connsiteY5" fmla="*/ 2133596 h 2133596"/>
                <a:gd name="connisteX6" fmla="*/ 304796 w 5410203"/>
                <a:gd name="connsiteY6" fmla="*/ 2133596 h 2133596"/>
                <a:gd name="connisteX7" fmla="*/ 0 w 5410203"/>
                <a:gd name="connsiteY7" fmla="*/ 1828800 h 2133596"/>
                <a:gd name="connisteX8" fmla="*/ 0 w 5410203"/>
                <a:gd name="connsiteY8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410203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5105397" y="0"/>
                  </a:lnTo>
                  <a:cubicBezTo>
                    <a:pt x="5273738" y="0"/>
                    <a:pt x="5410203" y="136465"/>
                    <a:pt x="5410203" y="304797"/>
                  </a:cubicBezTo>
                  <a:lnTo>
                    <a:pt x="5410203" y="1828800"/>
                  </a:lnTo>
                  <a:cubicBezTo>
                    <a:pt x="5410203" y="1997141"/>
                    <a:pt x="5273738" y="2133597"/>
                    <a:pt x="5105397" y="2133597"/>
                  </a:cubicBezTo>
                  <a:lnTo>
                    <a:pt x="304797" y="2133597"/>
                  </a:lnTo>
                  <a:cubicBezTo>
                    <a:pt x="136465" y="2133597"/>
                    <a:pt x="0" y="1997141"/>
                    <a:pt x="0" y="1828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3" name="图片 22" descr="C:/Users/mingsheng111035/AppData/Roaming/Kingsoft/office6/wppai/generateppt/7f7e51f5-f4e7-44cb-b1bd-1c8de202fc6d.jpg7f7e51f5-f4e7-44cb-b1bd-1c8de202fc6d"/>
            <p:cNvPicPr preferRelativeResize="0"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23"/>
            <a:srcRect/>
            <a:stretch>
              <a:fillRect/>
            </a:stretch>
          </p:blipFill>
          <p:spPr>
            <a:xfrm>
              <a:off x="10200" y="7200"/>
              <a:ext cx="1919" cy="1919"/>
            </a:xfrm>
            <a:custGeom>
              <a:avLst/>
              <a:gdLst>
                <a:gd name="connisteX0" fmla="*/ 0 w 1219196"/>
                <a:gd name="connsiteY0" fmla="*/ 609603 h 1219196"/>
                <a:gd name="connisteX1" fmla="*/ 609603 w 1219196"/>
                <a:gd name="connsiteY1" fmla="*/ 0 h 1219196"/>
                <a:gd name="connisteX2" fmla="*/ 609603 w 1219196"/>
                <a:gd name="connsiteY2" fmla="*/ 0 h 1219196"/>
                <a:gd name="connisteX3" fmla="*/ 1219196 w 1219196"/>
                <a:gd name="connsiteY3" fmla="*/ 609603 h 1219196"/>
                <a:gd name="connisteX4" fmla="*/ 1219196 w 1219196"/>
                <a:gd name="connsiteY4" fmla="*/ 609603 h 1219196"/>
                <a:gd name="connisteX5" fmla="*/ 609603 w 1219196"/>
                <a:gd name="connsiteY5" fmla="*/ 1219196 h 1219196"/>
                <a:gd name="connisteX6" fmla="*/ 609603 w 1219196"/>
                <a:gd name="connsiteY6" fmla="*/ 1219196 h 1219196"/>
                <a:gd name="connisteX7" fmla="*/ 0 w 1219196"/>
                <a:gd name="connsiteY7" fmla="*/ 609603 h 1219196"/>
                <a:gd name="connisteX8" fmla="*/ 0 w 1219196"/>
                <a:gd name="connsiteY8" fmla="*/ 609603 h 12191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1219197" h="1219197">
                  <a:moveTo>
                    <a:pt x="0" y="609603"/>
                  </a:moveTo>
                  <a:cubicBezTo>
                    <a:pt x="0" y="272930"/>
                    <a:pt x="272930" y="0"/>
                    <a:pt x="609603" y="0"/>
                  </a:cubicBezTo>
                  <a:lnTo>
                    <a:pt x="609603" y="0"/>
                  </a:lnTo>
                  <a:cubicBezTo>
                    <a:pt x="946276" y="0"/>
                    <a:pt x="1219197" y="272930"/>
                    <a:pt x="1219197" y="609603"/>
                  </a:cubicBezTo>
                  <a:lnTo>
                    <a:pt x="1219197" y="609603"/>
                  </a:lnTo>
                  <a:cubicBezTo>
                    <a:pt x="1219197" y="946276"/>
                    <a:pt x="946276" y="1219197"/>
                    <a:pt x="609603" y="1219197"/>
                  </a:cubicBezTo>
                  <a:lnTo>
                    <a:pt x="609603" y="1219197"/>
                  </a:lnTo>
                  <a:cubicBezTo>
                    <a:pt x="272930" y="1219197"/>
                    <a:pt x="0" y="946276"/>
                    <a:pt x="0" y="609603"/>
                  </a:cubicBezTo>
                  <a:lnTo>
                    <a:pt x="0" y="609603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文本框 13"/>
            <p:cNvSpPr txBox="1"/>
            <p:nvPr>
              <p:custDataLst>
                <p:tags r:id="rId24"/>
              </p:custDataLst>
            </p:nvPr>
          </p:nvSpPr>
          <p:spPr>
            <a:xfrm>
              <a:off x="3840" y="72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进食时呕吐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5"/>
              </p:custDataLst>
            </p:nvPr>
          </p:nvSpPr>
          <p:spPr>
            <a:xfrm>
              <a:off x="3840" y="80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例如，患有厌食症的人在尝试进食时可能会出现呕吐。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6"/>
              </p:custDataLst>
            </p:nvPr>
          </p:nvSpPr>
          <p:spPr>
            <a:xfrm>
              <a:off x="12600" y="36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进食后数小时呕吐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7"/>
              </p:custDataLst>
            </p:nvPr>
          </p:nvSpPr>
          <p:spPr>
            <a:xfrm>
              <a:off x="12600" y="44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比如，某些药物副作用或食物中毒导致的延迟性呕吐反应。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28"/>
              </p:custDataLst>
            </p:nvPr>
          </p:nvSpPr>
          <p:spPr>
            <a:xfrm>
              <a:off x="12600" y="7280"/>
              <a:ext cx="5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进食前呕吐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29"/>
              </p:custDataLst>
            </p:nvPr>
          </p:nvSpPr>
          <p:spPr>
            <a:xfrm>
              <a:off x="12600" y="8080"/>
              <a:ext cx="524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例如，妊娠早期的孕妇常常在进食前感到恶心并呕吐。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9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3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66f6008f-1ab7-4174-9e8a-24b5bb117418.jpg?Expires=1772084321&amp;AWSAccessKeyId=AKLT9NSy7kh8TIS1UzNqLRY2&amp;Signature=%2Bgvv%2BQ%2FS1YBfEXqyo7UbZcf0rwA%3D&quot;}*auto_ai_ai_*1740548312917_1.149_70d5c0ad4ab8-slide-3"/>
</p:tagLst>
</file>

<file path=ppt/tags/tag124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12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7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28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29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70685678&quot;}*auto_galley_ai_*1740548312917_1.149_70d5c0ad4ab8-slide-4"/>
</p:tagLst>
</file>

<file path=ppt/tags/tag1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17968917&quot;}*auto_galley_ai_*1740548312917_1.149_70d5c0ad4ab8-slide-4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52606417&quot;}*auto_galley_ai_*1740548312917_1.149_70d5c0ad4ab8-slide-4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3.xml><?xml version="1.0" encoding="utf-8"?>
<p:tagLst xmlns:p="http://schemas.openxmlformats.org/presentationml/2006/main">
  <p:tag name="KSO_WM_FIGMA_LIMIT" val=""/>
  <p:tag name="KSO_WM_FIGMA_SLIDE_GROUP" val="54"/>
  <p:tag name="KSO_WM_SLIDE_TYPE" val="text"/>
  <p:tag name="KSO_WM_TEMPLATE_SUBCATEGORY" val="29"/>
</p:tagLst>
</file>

<file path=ppt/tags/tag14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4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s://ai-generator-dimension.wpscdn.cn/slide_res/20241121/8677e2cbf377cd36_img1.png&quot;}*auto_preset_ai_*1740548312917_1.149_70d5c0ad4ab8-slide-5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8b51c737-8fb5-4abd-a06b-5e6a9a1d2db2.jpg?Expires=1772084321&amp;AWSAccessKeyId=AKLT9NSy7kh8TIS1UzNqLRY2&amp;Signature=kRCTM0zvzuBig%2FWKkuv9ggI4BXM%3D&quot;}*auto_ai_ai_*1740548312917_1.149_70d5c0ad4ab8-slide-5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6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5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5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59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2ba034b9-6183-40aa-9d49-b071bdc30b01.jpg?Expires=1772084322&amp;AWSAccessKeyId=AKLT9NSy7kh8TIS1UzNqLRY2&amp;Signature=8Tn9D3tVQFdXz0G0zqpVLChdENs%3D&quot;}*auto_ai_ai_*1740548312917_1.149_70d5c0ad4ab8-slide-7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173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17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7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http://zh-ai-group.ks3-cn-beijing-internal.ksyun.com/image_generate/image_process/production/202502/2feb3556-f315-46c6-80bb-ef65528c07ad.jpg?Expires=1772084321&amp;AWSAccessKeyId=AKLT9NSy7kh8TIS1UzNqLRY2&amp;Signature=%2FIvjLl4TCZAPG6jFa0hdCRqXFa0%3D&quot;}*auto_ai_ai_*1740548312917_1.149_70d5c0ad4ab8-slide-8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http://zh-ai-group.ks3-cn-beijing-internal.ksyun.com/image_generate/image_process/production/202502/f3de24a9-b9e2-47ee-a5a3-9b231ba5eb1d.jpg?Expires=1772084321&amp;AWSAccessKeyId=AKLT9NSy7kh8TIS1UzNqLRY2&amp;Signature=HvfsvCL7z%2ByXCJRuMcKNTsn07Qk%3D&quot;}*auto_ai_ai_*1740548312917_1.149_70d5c0ad4ab8-slide-8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http://zh-ai-group.ks3-cn-beijing-internal.ksyun.com/image_generate/image_process/production/202502/b1272371-22d6-4e9e-8b72-38b8cbcf07b3.jpg?Expires=1772084320&amp;AWSAccessKeyId=AKLT9NSy7kh8TIS1UzNqLRY2&amp;Signature=CWoeI06CO9JHW75VirzSWT7kHM4%3D&quot;}*auto_ai_ai_*1740548312917_1.149_70d5c0ad4ab8-slide-8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http://zh-ai-group.ks3-cn-beijing-internal.ksyun.com/image_generate/image_process/production/202502/7f7e51f5-f4e7-44cb-b1bd-1c8de202fc6d.jpg?Expires=1772084327&amp;AWSAccessKeyId=AKLT9NSy7kh8TIS1UzNqLRY2&amp;Signature=7UJ%2FqktbAdyzcnykO7qQzxtcbVk%3D&quot;}*auto_ai_ai_*1740548312917_1.149_70d5c0ad4ab8-slide-8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19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194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19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67972376&quot;}*auto_galley_ai_*1740548312917_1.149_70d5c0ad4ab8-slide-9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39651484&quot;}*auto_galley_ai_*1740548312917_1.149_70d5c0ad4ab8-slide-9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内容"/>
  <p:tag name="KSO_WM_UNIT_TEXT_TYPE" val="1"/>
  <p:tag name="KSO_WM_UNIT_TYPE" val="l_h_a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内容"/>
  <p:tag name="KSO_WM_UNIT_TEXT_TYPE" val="1"/>
  <p:tag name="KSO_WM_UNIT_TYPE" val="l_h_a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3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20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0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06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TYPE" val="l_h_i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1_3"/>
  <p:tag name="KSO_WM_UNIT_TYPE" val="l_h_i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x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TYPE" val="l_h_i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UNIT_INDEX" val="1_3_3"/>
  <p:tag name="KSO_WM_UNIT_TYPE" val="l_h_i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x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TYPE" val="l_h_i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2_3"/>
  <p:tag name="KSO_WM_UNIT_TYPE" val="l_h_i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x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2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TYPE" val="l_h_i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4_3"/>
  <p:tag name="KSO_WM_UNIT_TYPE" val="l_h_i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x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3.xml><?xml version="1.0" encoding="utf-8"?>
<p:tagLst xmlns:p="http://schemas.openxmlformats.org/presentationml/2006/main">
  <p:tag name="KSO_WM_FIGMA_LIMIT" val=""/>
  <p:tag name="KSO_WM_FIGMA_SLIDE_GROUP" val="40"/>
  <p:tag name="KSO_WM_SLIDE_TYPE" val="text"/>
  <p:tag name="KSO_WM_TEMPLATE_SUBCATEGORY" val="29"/>
</p:tagLst>
</file>

<file path=ppt/tags/tag234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5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36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37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3ded2eb6-a995-43ec-8afd-19271710300b.jpg?Expires=1772084320&amp;AWSAccessKeyId=AKLT9NSy7kh8TIS1UzNqLRY2&amp;Signature=Gr2%2FMXVU1w8rrZu9Dv3nEb%2FcDHw%3D&quot;}*auto_ai_ai_*1740548312917_1.149_70d5c0ad4ab8-slide-12"/>
</p:tagLst>
</file>

<file path=ppt/tags/tag23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4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8.xml><?xml version="1.0" encoding="utf-8"?>
<p:tagLst xmlns:p="http://schemas.openxmlformats.org/presentationml/2006/main">
  <p:tag name="KSO_WM_FIGMA_LIMIT" val=""/>
  <p:tag name="KSO_WM_FIGMA_SLIDE_GROUP" val="52"/>
  <p:tag name="KSO_WM_SLIDE_TYPE" val="text"/>
  <p:tag name="KSO_WM_TEMPLATE_SUBCATEGORY" val="29"/>
</p:tagLst>
</file>

<file path=ppt/tags/tag24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5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5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75005219&quot;}*auto_galley_ai_*1740548312917_1.149_70d5c0ad4ab8-slide-13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19107668&quot;}*auto_galley_ai_*1740548312917_1.149_70d5c0ad4ab8-slide-13"/>
</p:tagLst>
</file>

<file path=ppt/tags/tag25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5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491612366&quot;}*auto_galley_ai_*1740548312917_1.149_70d5c0ad4ab8-slide-13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41N479106433&quot;}*auto_galley_ai_*1740548312917_1.149_70d5c0ad4ab8-slide-13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9.xml><?xml version="1.0" encoding="utf-8"?>
<p:tagLst xmlns:p="http://schemas.openxmlformats.org/presentationml/2006/main">
  <p:tag name="KSO_WM_FIGMA_LIMIT" val=""/>
  <p:tag name="KSO_WM_FIGMA_SLIDE_GROUP" val="49"/>
  <p:tag name="KSO_WM_SLIDE_TYPE" val="text"/>
  <p:tag name="KSO_WM_TEMPLATE_SUBCATEGORY" val="29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7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7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7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4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f6840664-79f0-4aa7-b112-35e3446b23e4.jpg?Expires=1772084323&amp;AWSAccessKeyId=AKLT9NSy7kh8TIS1UzNqLRY2&amp;Signature=%2FzYy8%2BXFQ4RgE5aLgP0TUYzADSM%3D&quot;}*auto_ai_ai_*1740548312917_1.149_70d5c0ad4ab8-slide-15"/>
</p:tagLst>
</file>

<file path=ppt/tags/tag285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28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27180779&quot;}*auto_galley_ai_*1740548312917_1.149_70d5c0ad4ab8-slide-16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696841826&quot;}*auto_galley_ai_*1740548312917_1.149_70d5c0ad4ab8-slide-16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313610023&quot;}*auto_galley_ai_*1740548312917_1.149_70d5c0ad4ab8-slide-16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d"/>
  <p:tag name="MH_PIC_SOURCE_TYPE" val="generate_slide_ai*{&quot;ai_type&quot;:&quot;generate_ppt&quot;,&quot;id&quot;:&quot;VCG211386351870&quot;}*auto_galley_ai_*1740548312917_1.149_70d5c0ad4ab8-slide-16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请尽量言简意赅的阐述观点。"/>
  <p:tag name="KSO_WM_UNIT_TEXT_TYPE" val="1"/>
  <p:tag name="KSO_WM_UNIT_TYPE" val="l_h_f"/>
</p:tagLst>
</file>

<file path=ppt/tags/tag304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30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07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308.xml><?xml version="1.0" encoding="utf-8"?>
<p:tagLst xmlns:p="http://schemas.openxmlformats.org/presentationml/2006/main">
  <p:tag name="KSO_WM_PRESENTATION_SOURCE" val="WPPAIGeneratePPT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9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5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7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1425</Words>
  <Application>WPS 演示</Application>
  <PresentationFormat>宽屏</PresentationFormat>
  <Paragraphs>203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8" baseType="lpstr">
      <vt:lpstr>Arial</vt:lpstr>
      <vt:lpstr>宋体</vt:lpstr>
      <vt:lpstr>Wingdings</vt:lpstr>
      <vt:lpstr>Wingdings</vt:lpstr>
      <vt:lpstr>Microsoft YaHei UI</vt:lpstr>
      <vt:lpstr>微软雅黑</vt:lpstr>
      <vt:lpstr>Arial Unicode MS</vt:lpstr>
      <vt:lpstr>Calibri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4</cp:revision>
  <dcterms:created xsi:type="dcterms:W3CDTF">2023-08-09T12:44:00Z</dcterms:created>
  <dcterms:modified xsi:type="dcterms:W3CDTF">2025-02-26T05:39:36Z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A2FCAADAA7D049578DAD3A5867AD986A_13</vt:lpwstr>
  </property>
  <property fmtid="{D5CDD505-2E9C-101B-9397-08002B2CF9AE}" pid="3" name="KSOProductBuildVer">
    <vt:lpwstr>2052-12.1.0.20305</vt:lpwstr>
  </property>
</Properties>
</file>