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299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image" Target="C:/Users/mingsheng111035/AppData/Local/Temp/figmazip/slide_9a97d4e3e76b99c0\datas\&#27675;&#22260;&#22270;-12001&amp;188842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15.png"/><Relationship Id="rId19" Type="http://schemas.openxmlformats.org/officeDocument/2006/relationships/tags" Target="../tags/tag200.xml"/><Relationship Id="rId18" Type="http://schemas.openxmlformats.org/officeDocument/2006/relationships/tags" Target="../tags/tag199.xml"/><Relationship Id="rId17" Type="http://schemas.openxmlformats.org/officeDocument/2006/relationships/tags" Target="../tags/tag198.xml"/><Relationship Id="rId16" Type="http://schemas.openxmlformats.org/officeDocument/2006/relationships/image" Target="../media/image17.jpeg"/><Relationship Id="rId15" Type="http://schemas.openxmlformats.org/officeDocument/2006/relationships/tags" Target="../tags/tag197.xml"/><Relationship Id="rId14" Type="http://schemas.openxmlformats.org/officeDocument/2006/relationships/tags" Target="../tags/tag196.xml"/><Relationship Id="rId13" Type="http://schemas.openxmlformats.org/officeDocument/2006/relationships/image" Target="../media/image6.png"/><Relationship Id="rId12" Type="http://schemas.openxmlformats.org/officeDocument/2006/relationships/image" Target="../media/image16.jpeg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image" Target="../media/image6.png"/><Relationship Id="rId7" Type="http://schemas.openxmlformats.org/officeDocument/2006/relationships/image" Target="../media/image18.jpeg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image" Target="C:/Users/mingsheng111035/AppData/Local/Temp/figmazip/slide_95b75df0a0c33917\datas\&#35013;&#39280;-12001&amp;72228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16.xml"/><Relationship Id="rId21" Type="http://schemas.openxmlformats.org/officeDocument/2006/relationships/tags" Target="../tags/tag215.xml"/><Relationship Id="rId20" Type="http://schemas.openxmlformats.org/officeDocument/2006/relationships/tags" Target="../tags/tag214.xml"/><Relationship Id="rId2" Type="http://schemas.openxmlformats.org/officeDocument/2006/relationships/tags" Target="../tags/tag202.xml"/><Relationship Id="rId19" Type="http://schemas.openxmlformats.org/officeDocument/2006/relationships/tags" Target="../tags/tag213.xml"/><Relationship Id="rId18" Type="http://schemas.openxmlformats.org/officeDocument/2006/relationships/tags" Target="../tags/tag212.xml"/><Relationship Id="rId17" Type="http://schemas.openxmlformats.org/officeDocument/2006/relationships/tags" Target="../tags/tag211.xml"/><Relationship Id="rId16" Type="http://schemas.openxmlformats.org/officeDocument/2006/relationships/image" Target="../media/image20.jpeg"/><Relationship Id="rId15" Type="http://schemas.openxmlformats.org/officeDocument/2006/relationships/tags" Target="../tags/tag210.xml"/><Relationship Id="rId14" Type="http://schemas.openxmlformats.org/officeDocument/2006/relationships/tags" Target="../tags/tag209.xml"/><Relationship Id="rId13" Type="http://schemas.openxmlformats.org/officeDocument/2006/relationships/tags" Target="../tags/tag208.xml"/><Relationship Id="rId12" Type="http://schemas.openxmlformats.org/officeDocument/2006/relationships/tags" Target="../tags/tag207.xml"/><Relationship Id="rId11" Type="http://schemas.openxmlformats.org/officeDocument/2006/relationships/image" Target="../media/image19.jpeg"/><Relationship Id="rId10" Type="http://schemas.openxmlformats.org/officeDocument/2006/relationships/tags" Target="../tags/tag206.xml"/><Relationship Id="rId1" Type="http://schemas.openxmlformats.org/officeDocument/2006/relationships/tags" Target="../tags/tag201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4.xml"/><Relationship Id="rId8" Type="http://schemas.openxmlformats.org/officeDocument/2006/relationships/tags" Target="../tags/tag223.xml"/><Relationship Id="rId7" Type="http://schemas.openxmlformats.org/officeDocument/2006/relationships/image" Target="../media/image6.png"/><Relationship Id="rId6" Type="http://schemas.openxmlformats.org/officeDocument/2006/relationships/image" Target="../media/image22.jpeg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image" Target="C:/Users/mingsheng111035/AppData/Local/Temp/figmazip/slide_d1ba800724b00acd\datas\&#27675;&#22260;&#22270;-12001&amp;283512.png" TargetMode="Externa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38.xml"/><Relationship Id="rId25" Type="http://schemas.openxmlformats.org/officeDocument/2006/relationships/tags" Target="../tags/tag237.xml"/><Relationship Id="rId24" Type="http://schemas.openxmlformats.org/officeDocument/2006/relationships/tags" Target="../tags/tag236.xml"/><Relationship Id="rId23" Type="http://schemas.openxmlformats.org/officeDocument/2006/relationships/tags" Target="../tags/tag235.xml"/><Relationship Id="rId22" Type="http://schemas.openxmlformats.org/officeDocument/2006/relationships/tags" Target="../tags/tag234.xml"/><Relationship Id="rId21" Type="http://schemas.openxmlformats.org/officeDocument/2006/relationships/tags" Target="../tags/tag233.xml"/><Relationship Id="rId20" Type="http://schemas.openxmlformats.org/officeDocument/2006/relationships/tags" Target="../tags/tag232.xml"/><Relationship Id="rId2" Type="http://schemas.openxmlformats.org/officeDocument/2006/relationships/image" Target="../media/image21.png"/><Relationship Id="rId19" Type="http://schemas.openxmlformats.org/officeDocument/2006/relationships/tags" Target="../tags/tag231.xml"/><Relationship Id="rId18" Type="http://schemas.openxmlformats.org/officeDocument/2006/relationships/image" Target="../media/image25.jpeg"/><Relationship Id="rId17" Type="http://schemas.openxmlformats.org/officeDocument/2006/relationships/tags" Target="../tags/tag230.xml"/><Relationship Id="rId16" Type="http://schemas.openxmlformats.org/officeDocument/2006/relationships/tags" Target="../tags/tag229.xml"/><Relationship Id="rId15" Type="http://schemas.openxmlformats.org/officeDocument/2006/relationships/image" Target="../media/image24.jpeg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tags" Target="../tags/tag225.xml"/><Relationship Id="rId10" Type="http://schemas.openxmlformats.org/officeDocument/2006/relationships/image" Target="../media/image23.jpeg"/><Relationship Id="rId1" Type="http://schemas.openxmlformats.org/officeDocument/2006/relationships/tags" Target="../tags/tag22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4.xml"/><Relationship Id="rId8" Type="http://schemas.openxmlformats.org/officeDocument/2006/relationships/tags" Target="../tags/tag243.xml"/><Relationship Id="rId7" Type="http://schemas.openxmlformats.org/officeDocument/2006/relationships/image" Target="../media/image27.jpeg"/><Relationship Id="rId6" Type="http://schemas.openxmlformats.org/officeDocument/2006/relationships/tags" Target="../tags/tag242.xml"/><Relationship Id="rId5" Type="http://schemas.openxmlformats.org/officeDocument/2006/relationships/image" Target="../media/image6.png"/><Relationship Id="rId4" Type="http://schemas.openxmlformats.org/officeDocument/2006/relationships/image" Target="../media/image26.jpeg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50.xml"/><Relationship Id="rId15" Type="http://schemas.openxmlformats.org/officeDocument/2006/relationships/tags" Target="../tags/tag249.xml"/><Relationship Id="rId14" Type="http://schemas.openxmlformats.org/officeDocument/2006/relationships/tags" Target="../tags/tag248.xml"/><Relationship Id="rId13" Type="http://schemas.openxmlformats.org/officeDocument/2006/relationships/tags" Target="../tags/tag247.xml"/><Relationship Id="rId12" Type="http://schemas.openxmlformats.org/officeDocument/2006/relationships/tags" Target="../tags/tag246.xml"/><Relationship Id="rId11" Type="http://schemas.openxmlformats.org/officeDocument/2006/relationships/tags" Target="../tags/tag245.xml"/><Relationship Id="rId10" Type="http://schemas.openxmlformats.org/officeDocument/2006/relationships/image" Target="../media/image28.jpeg"/><Relationship Id="rId1" Type="http://schemas.openxmlformats.org/officeDocument/2006/relationships/tags" Target="../tags/tag239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image" Target="C:/Users/mingsheng111035/AppData/Local/Temp/figmazip/slide_a0e5cb90a6fe569c\datas\&#35013;&#39280;-12001&amp;526169.png" TargetMode="External"/><Relationship Id="rId5" Type="http://schemas.openxmlformats.org/officeDocument/2006/relationships/image" Target="../media/image30.png"/><Relationship Id="rId4" Type="http://schemas.openxmlformats.org/officeDocument/2006/relationships/tags" Target="../tags/tag252.xml"/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61.xml"/><Relationship Id="rId14" Type="http://schemas.openxmlformats.org/officeDocument/2006/relationships/tags" Target="../tags/tag260.xml"/><Relationship Id="rId13" Type="http://schemas.openxmlformats.org/officeDocument/2006/relationships/tags" Target="../tags/tag259.xml"/><Relationship Id="rId12" Type="http://schemas.openxmlformats.org/officeDocument/2006/relationships/tags" Target="../tags/tag258.xml"/><Relationship Id="rId11" Type="http://schemas.openxmlformats.org/officeDocument/2006/relationships/tags" Target="../tags/tag257.xml"/><Relationship Id="rId10" Type="http://schemas.openxmlformats.org/officeDocument/2006/relationships/tags" Target="../tags/tag256.xml"/><Relationship Id="rId1" Type="http://schemas.openxmlformats.org/officeDocument/2006/relationships/tags" Target="../tags/tag25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image" Target="C:/Users/mingsheng111035/AppData/Local/Temp/figmazip/slide_72d14fe9c79ef953\datas\&#35013;&#39280;-12001&amp;333339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66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78.xml"/><Relationship Id="rId17" Type="http://schemas.openxmlformats.org/officeDocument/2006/relationships/image" Target="../media/image6.png"/><Relationship Id="rId16" Type="http://schemas.openxmlformats.org/officeDocument/2006/relationships/image" Target="../media/image31.jpeg"/><Relationship Id="rId15" Type="http://schemas.openxmlformats.org/officeDocument/2006/relationships/tags" Target="../tags/tag277.xml"/><Relationship Id="rId14" Type="http://schemas.openxmlformats.org/officeDocument/2006/relationships/tags" Target="../tags/tag276.xml"/><Relationship Id="rId13" Type="http://schemas.openxmlformats.org/officeDocument/2006/relationships/tags" Target="../tags/tag275.xml"/><Relationship Id="rId12" Type="http://schemas.openxmlformats.org/officeDocument/2006/relationships/tags" Target="../tags/tag274.xml"/><Relationship Id="rId11" Type="http://schemas.openxmlformats.org/officeDocument/2006/relationships/tags" Target="../tags/tag273.xml"/><Relationship Id="rId10" Type="http://schemas.openxmlformats.org/officeDocument/2006/relationships/tags" Target="../tags/tag272.xml"/><Relationship Id="rId1" Type="http://schemas.openxmlformats.org/officeDocument/2006/relationships/tags" Target="../tags/tag26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87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tags" Target="../tags/tag284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tags" Target="../tags/tag281.xml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295.xml"/><Relationship Id="rId20" Type="http://schemas.openxmlformats.org/officeDocument/2006/relationships/tags" Target="../tags/tag294.xml"/><Relationship Id="rId2" Type="http://schemas.openxmlformats.org/officeDocument/2006/relationships/tags" Target="../tags/tag280.xml"/><Relationship Id="rId19" Type="http://schemas.openxmlformats.org/officeDocument/2006/relationships/image" Target="C:/Users/mingsheng111035/AppData/Local/Temp/figmazip/slide_19d1b4c5ed18a382\datas\&#35013;&#39280;-12001&amp;507883.png" TargetMode="External"/><Relationship Id="rId18" Type="http://schemas.openxmlformats.org/officeDocument/2006/relationships/image" Target="../media/image30.png"/><Relationship Id="rId17" Type="http://schemas.openxmlformats.org/officeDocument/2006/relationships/tags" Target="../tags/tag293.xml"/><Relationship Id="rId16" Type="http://schemas.openxmlformats.org/officeDocument/2006/relationships/image" Target="../media/image6.png"/><Relationship Id="rId15" Type="http://schemas.openxmlformats.org/officeDocument/2006/relationships/image" Target="../media/image32.jpeg"/><Relationship Id="rId14" Type="http://schemas.openxmlformats.org/officeDocument/2006/relationships/tags" Target="../tags/tag292.xml"/><Relationship Id="rId13" Type="http://schemas.openxmlformats.org/officeDocument/2006/relationships/tags" Target="../tags/tag291.xml"/><Relationship Id="rId12" Type="http://schemas.openxmlformats.org/officeDocument/2006/relationships/tags" Target="../tags/tag290.xml"/><Relationship Id="rId11" Type="http://schemas.openxmlformats.org/officeDocument/2006/relationships/tags" Target="../tags/tag289.xml"/><Relationship Id="rId10" Type="http://schemas.openxmlformats.org/officeDocument/2006/relationships/tags" Target="../tags/tag288.xml"/><Relationship Id="rId1" Type="http://schemas.openxmlformats.org/officeDocument/2006/relationships/tags" Target="../tags/tag279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jpeg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C:/Users/mingsheng111035/AppData/Local/Temp/figmazip/slide_54b2da57734de40f\datas\&#35013;&#39280;-12001&amp;10772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15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29.xml"/><Relationship Id="rId22" Type="http://schemas.openxmlformats.org/officeDocument/2006/relationships/tags" Target="../tags/tag128.xml"/><Relationship Id="rId21" Type="http://schemas.openxmlformats.org/officeDocument/2006/relationships/tags" Target="../tags/tag127.xml"/><Relationship Id="rId20" Type="http://schemas.openxmlformats.org/officeDocument/2006/relationships/tags" Target="../tags/tag126.xml"/><Relationship Id="rId2" Type="http://schemas.openxmlformats.org/officeDocument/2006/relationships/tags" Target="../tags/tag114.xml"/><Relationship Id="rId19" Type="http://schemas.openxmlformats.org/officeDocument/2006/relationships/tags" Target="../tags/tag125.xml"/><Relationship Id="rId18" Type="http://schemas.openxmlformats.org/officeDocument/2006/relationships/tags" Target="../tags/tag124.xml"/><Relationship Id="rId17" Type="http://schemas.openxmlformats.org/officeDocument/2006/relationships/image" Target="../media/image8.jpeg"/><Relationship Id="rId16" Type="http://schemas.openxmlformats.org/officeDocument/2006/relationships/tags" Target="../tags/tag123.xml"/><Relationship Id="rId15" Type="http://schemas.openxmlformats.org/officeDocument/2006/relationships/image" Target="../media/image7.jpeg"/><Relationship Id="rId14" Type="http://schemas.openxmlformats.org/officeDocument/2006/relationships/tags" Target="../tags/tag122.xml"/><Relationship Id="rId13" Type="http://schemas.openxmlformats.org/officeDocument/2006/relationships/tags" Target="../tags/tag121.xml"/><Relationship Id="rId12" Type="http://schemas.openxmlformats.org/officeDocument/2006/relationships/tags" Target="../tags/tag120.xml"/><Relationship Id="rId11" Type="http://schemas.openxmlformats.org/officeDocument/2006/relationships/tags" Target="../tags/tag119.xml"/><Relationship Id="rId10" Type="http://schemas.openxmlformats.org/officeDocument/2006/relationships/tags" Target="../tags/tag118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9.jpeg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137.xml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6.png"/><Relationship Id="rId7" Type="http://schemas.openxmlformats.org/officeDocument/2006/relationships/image" Target="../media/image10.jpeg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C:/Users/mingsheng111035/AppData/Local/Temp/figmazip/slide_8f699d38124ff1ad\datas\&#35013;&#39280;-12001&amp;553367.png" TargetMode="External"/><Relationship Id="rId3" Type="http://schemas.openxmlformats.org/officeDocument/2006/relationships/image" Target="../media/image2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54.xml"/><Relationship Id="rId20" Type="http://schemas.openxmlformats.org/officeDocument/2006/relationships/tags" Target="../tags/tag153.xml"/><Relationship Id="rId2" Type="http://schemas.openxmlformats.org/officeDocument/2006/relationships/tags" Target="../tags/tag139.xml"/><Relationship Id="rId19" Type="http://schemas.openxmlformats.org/officeDocument/2006/relationships/tags" Target="../tags/tag152.xml"/><Relationship Id="rId18" Type="http://schemas.openxmlformats.org/officeDocument/2006/relationships/tags" Target="../tags/tag151.xml"/><Relationship Id="rId17" Type="http://schemas.openxmlformats.org/officeDocument/2006/relationships/tags" Target="../tags/tag150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tags" Target="../tags/tag146.xml"/><Relationship Id="rId12" Type="http://schemas.openxmlformats.org/officeDocument/2006/relationships/tags" Target="../tags/tag145.xml"/><Relationship Id="rId11" Type="http://schemas.openxmlformats.org/officeDocument/2006/relationships/tags" Target="../tags/tag144.xml"/><Relationship Id="rId10" Type="http://schemas.openxmlformats.org/officeDocument/2006/relationships/tags" Target="../tags/tag143.xml"/><Relationship Id="rId1" Type="http://schemas.openxmlformats.org/officeDocument/2006/relationships/tags" Target="../tags/tag138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59.xml"/><Relationship Id="rId8" Type="http://schemas.openxmlformats.org/officeDocument/2006/relationships/tags" Target="../tags/tag158.xml"/><Relationship Id="rId7" Type="http://schemas.openxmlformats.org/officeDocument/2006/relationships/image" Target="C:/Users/mingsheng111035/AppData/Local/Temp/figmazip/slide_45a6742b2fa7b83c\datas\&#35013;&#39280;-12001&amp;311872.png" TargetMode="External"/><Relationship Id="rId6" Type="http://schemas.openxmlformats.org/officeDocument/2006/relationships/image" Target="../media/image12.png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image" Target="C:/Users/mingsheng111035/AppData/Local/Temp/figmazip/slide_45a6742b2fa7b83c\datas\&#27675;&#22260;&#22270;-12001&amp;311844.png" TargetMode="External"/><Relationship Id="rId2" Type="http://schemas.openxmlformats.org/officeDocument/2006/relationships/image" Target="../media/image11.png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165.xml"/><Relationship Id="rId16" Type="http://schemas.openxmlformats.org/officeDocument/2006/relationships/tags" Target="../tags/tag164.xml"/><Relationship Id="rId15" Type="http://schemas.openxmlformats.org/officeDocument/2006/relationships/tags" Target="../tags/tag163.xml"/><Relationship Id="rId14" Type="http://schemas.openxmlformats.org/officeDocument/2006/relationships/tags" Target="../tags/tag162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image" Target="../media/image6.png"/><Relationship Id="rId10" Type="http://schemas.openxmlformats.org/officeDocument/2006/relationships/image" Target="../media/image13.jpeg"/><Relationship Id="rId1" Type="http://schemas.openxmlformats.org/officeDocument/2006/relationships/tags" Target="../tags/tag15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68.xml"/><Relationship Id="rId2" Type="http://schemas.openxmlformats.org/officeDocument/2006/relationships/tags" Target="../tags/tag167.xml"/><Relationship Id="rId1" Type="http://schemas.openxmlformats.org/officeDocument/2006/relationships/tags" Target="../tags/tag16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86.xml"/><Relationship Id="rId2" Type="http://schemas.openxmlformats.org/officeDocument/2006/relationships/tags" Target="../tags/tag170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大便失禁照护技术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9a97d4e3e76b99c0\datas\氛围图-12001&amp;18884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急性大便失禁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600" y="1828800"/>
            <a:ext cx="7162800" cy="4418330"/>
            <a:chOff x="6960" y="2880"/>
            <a:chExt cx="11280" cy="6958"/>
          </a:xfrm>
        </p:grpSpPr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6960" y="2880"/>
              <a:ext cx="7281" cy="3359"/>
            </a:xfrm>
            <a:custGeom>
              <a:avLst/>
              <a:gdLst>
                <a:gd name="connisteX0" fmla="*/ 0 w 4622804"/>
                <a:gd name="connsiteY0" fmla="*/ 304796 h 2133596"/>
                <a:gd name="connisteX1" fmla="*/ 304796 w 4622804"/>
                <a:gd name="connsiteY1" fmla="*/ 0 h 2133596"/>
                <a:gd name="connisteX2" fmla="*/ 4622804 w 4622804"/>
                <a:gd name="connsiteY2" fmla="*/ 0 h 2133596"/>
                <a:gd name="connisteX3" fmla="*/ 4622804 w 4622804"/>
                <a:gd name="connsiteY3" fmla="*/ 2133596 h 2133596"/>
                <a:gd name="connisteX4" fmla="*/ 304796 w 4622804"/>
                <a:gd name="connsiteY4" fmla="*/ 2133596 h 2133596"/>
                <a:gd name="connisteX5" fmla="*/ 0 w 4622804"/>
                <a:gd name="connsiteY5" fmla="*/ 1828800 h 2133596"/>
                <a:gd name="connisteX6" fmla="*/ 0 w 4622804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622804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622804" y="0"/>
                  </a:lnTo>
                  <a:lnTo>
                    <a:pt x="4622804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7440" y="36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功能性急性大便失禁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7440" y="45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由于肠道功能紊乱或应激反应导致的急性大便失禁，常见于手术后或严重感染。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0" name="图片 9" descr="C:/Users/mingsheng111035/AppData/Roaming/Kingsoft/office6/wppai/generateppt/254a32a073bc91d0269fba3baaa9f011.jpg254a32a073bc91d0269fba3baaa9f011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0317" r="10317"/>
            <a:stretch>
              <a:fillRect/>
            </a:stretch>
          </p:blipFill>
          <p:spPr>
            <a:xfrm>
              <a:off x="14240" y="2880"/>
              <a:ext cx="4000" cy="3359"/>
            </a:xfrm>
            <a:custGeom>
              <a:avLst/>
              <a:gdLst>
                <a:gd name="connisteX0" fmla="*/ 0 w 2540002"/>
                <a:gd name="connsiteY0" fmla="*/ 0 h 2133596"/>
                <a:gd name="connisteX1" fmla="*/ 2235195 w 2540002"/>
                <a:gd name="connsiteY1" fmla="*/ 0 h 2133596"/>
                <a:gd name="connisteX2" fmla="*/ 2540002 w 2540002"/>
                <a:gd name="connsiteY2" fmla="*/ 304796 h 2133596"/>
                <a:gd name="connisteX3" fmla="*/ 2540002 w 2540002"/>
                <a:gd name="connsiteY3" fmla="*/ 1828800 h 2133596"/>
                <a:gd name="connisteX4" fmla="*/ 2235195 w 2540002"/>
                <a:gd name="connsiteY4" fmla="*/ 2133596 h 2133596"/>
                <a:gd name="connisteX5" fmla="*/ 0 w 2540002"/>
                <a:gd name="connsiteY5" fmla="*/ 2133596 h 2133596"/>
                <a:gd name="connisteX6" fmla="*/ 0 w 2540002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828800"/>
                  </a:lnTo>
                  <a:cubicBezTo>
                    <a:pt x="2540002" y="1997141"/>
                    <a:pt x="2403537" y="2133597"/>
                    <a:pt x="2235196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4"/>
              </p:custDataLst>
            </p:nvPr>
          </p:nvSpPr>
          <p:spPr>
            <a:xfrm>
              <a:off x="6960" y="6480"/>
              <a:ext cx="7281" cy="3359"/>
            </a:xfrm>
            <a:custGeom>
              <a:avLst/>
              <a:gdLst>
                <a:gd name="connisteX0" fmla="*/ 0 w 4622804"/>
                <a:gd name="connsiteY0" fmla="*/ 304796 h 2133596"/>
                <a:gd name="connisteX1" fmla="*/ 304796 w 4622804"/>
                <a:gd name="connsiteY1" fmla="*/ 0 h 2133596"/>
                <a:gd name="connisteX2" fmla="*/ 4622804 w 4622804"/>
                <a:gd name="connsiteY2" fmla="*/ 0 h 2133596"/>
                <a:gd name="connisteX3" fmla="*/ 4622804 w 4622804"/>
                <a:gd name="connsiteY3" fmla="*/ 2133596 h 2133596"/>
                <a:gd name="connisteX4" fmla="*/ 304796 w 4622804"/>
                <a:gd name="connsiteY4" fmla="*/ 2133596 h 2133596"/>
                <a:gd name="connisteX5" fmla="*/ 0 w 4622804"/>
                <a:gd name="connsiteY5" fmla="*/ 1828800 h 2133596"/>
                <a:gd name="connisteX6" fmla="*/ 0 w 4622804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4622804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622804" y="0"/>
                  </a:lnTo>
                  <a:lnTo>
                    <a:pt x="4622804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C:/Users/mingsheng111035/AppData/Roaming/Kingsoft/office6/wppai/generateppt/c4de043787ee9b4a4a7a5c5b463ce69b.jpgc4de043787ee9b4a4a7a5c5b463ce69b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20635"/>
            <a:stretch>
              <a:fillRect/>
            </a:stretch>
          </p:blipFill>
          <p:spPr>
            <a:xfrm>
              <a:off x="14240" y="6480"/>
              <a:ext cx="4000" cy="3359"/>
            </a:xfrm>
            <a:custGeom>
              <a:avLst/>
              <a:gdLst>
                <a:gd name="connisteX0" fmla="*/ 0 w 2540002"/>
                <a:gd name="connsiteY0" fmla="*/ 0 h 2133596"/>
                <a:gd name="connisteX1" fmla="*/ 2235195 w 2540002"/>
                <a:gd name="connsiteY1" fmla="*/ 0 h 2133596"/>
                <a:gd name="connisteX2" fmla="*/ 2540002 w 2540002"/>
                <a:gd name="connsiteY2" fmla="*/ 304796 h 2133596"/>
                <a:gd name="connisteX3" fmla="*/ 2540002 w 2540002"/>
                <a:gd name="connsiteY3" fmla="*/ 1828800 h 2133596"/>
                <a:gd name="connisteX4" fmla="*/ 2235195 w 2540002"/>
                <a:gd name="connsiteY4" fmla="*/ 2133596 h 2133596"/>
                <a:gd name="connisteX5" fmla="*/ 0 w 2540002"/>
                <a:gd name="connsiteY5" fmla="*/ 2133596 h 2133596"/>
                <a:gd name="connisteX6" fmla="*/ 0 w 2540002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828800"/>
                  </a:lnTo>
                  <a:cubicBezTo>
                    <a:pt x="2540002" y="1997141"/>
                    <a:pt x="2403537" y="2133597"/>
                    <a:pt x="2235196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440" y="7240"/>
              <a:ext cx="6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药物引起的急性大便失禁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440" y="8120"/>
              <a:ext cx="64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某些药物如抗生素、泻药可能导致肠道功能暂时失调，引起急性大便失禁。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大便渗漏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d62a1a4672b83d81dddd360942b3b250.jpgd62a1a4672b83d81dddd360942b3b250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12916" b="9901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58e79ed53b89f5484e370ed1c0ae6166.jpg58e79ed53b89f5484e370ed1c0ae6166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3677" b="3677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功能性大便渗漏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由于肠道功能紊乱或肌肉控制问题导致的偶发性大便渗漏，常见于老年人。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44b92de61a6bdb437b7aa4e0e29d25db.jpg44b92de61a6bdb437b7aa4e0e29d25db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3677" b="3677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药物相关大便渗漏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某些药物如泻药或抗生素可能导致肠道运动异常，引起大便渗漏。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神经源性大便渗漏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脊髓损伤或神经系统疾病影响排便控制，导致大便渗漏问题。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大便失禁老年人的照护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d1ba800724b00acd\datas\氛围图-12001&amp;283512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认识促发大便失禁的危险因素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pic>
          <p:nvPicPr>
            <p:cNvPr id="4" name="图片 3" descr="C:/Users/mingsheng111035/AppData/Roaming/Kingsoft/office6/wppai/generateppt/972ae024b439b8c6ddd38c2d97d447b1.jpg972ae024b439b8c6ddd38c2d97d447b1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13770" r="8476"/>
            <a:stretch>
              <a:fillRect/>
            </a:stretch>
          </p:blipFill>
          <p:spPr>
            <a:xfrm>
              <a:off x="960" y="28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任意多边形 6"/>
            <p:cNvSpPr/>
            <p:nvPr>
              <p:custDataLst>
                <p:tags r:id="rId8"/>
              </p:custDataLst>
            </p:nvPr>
          </p:nvSpPr>
          <p:spPr>
            <a:xfrm>
              <a:off x="4960" y="28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mingsheng111035/AppData/Roaming/Kingsoft/office6/wppai/generateppt/0535e67181e041dfb8182889318a7a0e.jpg0535e67181e041dfb8182889318a7a0e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7442" r="5207"/>
            <a:stretch>
              <a:fillRect/>
            </a:stretch>
          </p:blipFill>
          <p:spPr>
            <a:xfrm>
              <a:off x="960" y="64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任意多边形 12"/>
            <p:cNvSpPr/>
            <p:nvPr>
              <p:custDataLst>
                <p:tags r:id="rId11"/>
              </p:custDataLst>
            </p:nvPr>
          </p:nvSpPr>
          <p:spPr>
            <a:xfrm>
              <a:off x="4960" y="64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5440" y="324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慢性便秘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5440" y="3960"/>
              <a:ext cx="364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长期便秘可导致直肠过度扩张，影响排便控制能力，增加大便失禁风险。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mingsheng111035/AppData/Roaming/Kingsoft/office6/wppai/generateppt/bf1494e1fd6ed5efc2db6fabec36ce0d.jpgbf1494e1fd6ed5efc2db6fabec36ce0d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t="8012" b="8013"/>
            <a:stretch>
              <a:fillRect/>
            </a:stretch>
          </p:blipFill>
          <p:spPr>
            <a:xfrm>
              <a:off x="9720" y="28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任意多边形 18"/>
            <p:cNvSpPr/>
            <p:nvPr>
              <p:custDataLst>
                <p:tags r:id="rId16"/>
              </p:custDataLst>
            </p:nvPr>
          </p:nvSpPr>
          <p:spPr>
            <a:xfrm>
              <a:off x="13720" y="28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mingsheng111035/AppData/Roaming/Kingsoft/office6/wppai/generateppt/d001b4c6d07c50c7ac863e287987fa01.jpgd001b4c6d07c50c7ac863e287987fa01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l="23437"/>
            <a:stretch>
              <a:fillRect/>
            </a:stretch>
          </p:blipFill>
          <p:spPr>
            <a:xfrm>
              <a:off x="9720" y="6480"/>
              <a:ext cx="4000" cy="3359"/>
            </a:xfrm>
            <a:custGeom>
              <a:avLst/>
              <a:gdLst>
                <a:gd name="connisteX0" fmla="*/ 0 w 2540002"/>
                <a:gd name="connsiteY0" fmla="*/ 304796 h 2133596"/>
                <a:gd name="connisteX1" fmla="*/ 304796 w 2540002"/>
                <a:gd name="connsiteY1" fmla="*/ 0 h 2133596"/>
                <a:gd name="connisteX2" fmla="*/ 2540002 w 2540002"/>
                <a:gd name="connsiteY2" fmla="*/ 0 h 2133596"/>
                <a:gd name="connisteX3" fmla="*/ 2540002 w 2540002"/>
                <a:gd name="connsiteY3" fmla="*/ 2133596 h 2133596"/>
                <a:gd name="connisteX4" fmla="*/ 304796 w 2540002"/>
                <a:gd name="connsiteY4" fmla="*/ 2133596 h 2133596"/>
                <a:gd name="connisteX5" fmla="*/ 0 w 2540002"/>
                <a:gd name="connsiteY5" fmla="*/ 1828800 h 2133596"/>
                <a:gd name="connisteX6" fmla="*/ 0 w 25400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lnTo>
                    <a:pt x="2540002" y="2133597"/>
                  </a:ln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任意多边形 24"/>
            <p:cNvSpPr/>
            <p:nvPr>
              <p:custDataLst>
                <p:tags r:id="rId19"/>
              </p:custDataLst>
            </p:nvPr>
          </p:nvSpPr>
          <p:spPr>
            <a:xfrm>
              <a:off x="13720" y="6480"/>
              <a:ext cx="4520" cy="3359"/>
            </a:xfrm>
            <a:custGeom>
              <a:avLst/>
              <a:gdLst>
                <a:gd name="connisteX0" fmla="*/ 0 w 2870201"/>
                <a:gd name="connsiteY0" fmla="*/ 0 h 2133596"/>
                <a:gd name="connisteX1" fmla="*/ 2565404 w 2870201"/>
                <a:gd name="connsiteY1" fmla="*/ 0 h 2133596"/>
                <a:gd name="connisteX2" fmla="*/ 2870201 w 2870201"/>
                <a:gd name="connsiteY2" fmla="*/ 304796 h 2133596"/>
                <a:gd name="connisteX3" fmla="*/ 2870201 w 2870201"/>
                <a:gd name="connsiteY3" fmla="*/ 1828800 h 2133596"/>
                <a:gd name="connisteX4" fmla="*/ 2565404 w 2870201"/>
                <a:gd name="connsiteY4" fmla="*/ 2133596 h 2133596"/>
                <a:gd name="connisteX5" fmla="*/ 0 w 2870201"/>
                <a:gd name="connsiteY5" fmla="*/ 2133596 h 2133596"/>
                <a:gd name="connisteX6" fmla="*/ 0 w 2870201"/>
                <a:gd name="connsiteY6" fmla="*/ 0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70201" h="2133597">
                  <a:moveTo>
                    <a:pt x="0" y="0"/>
                  </a:moveTo>
                  <a:lnTo>
                    <a:pt x="2565404" y="0"/>
                  </a:lnTo>
                  <a:cubicBezTo>
                    <a:pt x="2733736" y="0"/>
                    <a:pt x="2870201" y="136465"/>
                    <a:pt x="2870201" y="304797"/>
                  </a:cubicBezTo>
                  <a:lnTo>
                    <a:pt x="2870201" y="1828800"/>
                  </a:lnTo>
                  <a:cubicBezTo>
                    <a:pt x="2870201" y="1997141"/>
                    <a:pt x="2733736" y="2133597"/>
                    <a:pt x="2565404" y="2133597"/>
                  </a:cubicBezTo>
                  <a:lnTo>
                    <a:pt x="0" y="21335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544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1"/>
              </p:custDataLst>
            </p:nvPr>
          </p:nvSpPr>
          <p:spPr>
            <a:xfrm>
              <a:off x="544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某些药物如泻药、抗抑郁药可能影响肠道功能，诱发或加重大便失禁。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2"/>
              </p:custDataLst>
            </p:nvPr>
          </p:nvSpPr>
          <p:spPr>
            <a:xfrm>
              <a:off x="14200" y="34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4200" y="42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如中风、帕金森病等神经系统疾病可损害控制排便的神经，导致失禁。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4"/>
              </p:custDataLst>
            </p:nvPr>
          </p:nvSpPr>
          <p:spPr>
            <a:xfrm>
              <a:off x="14200" y="7080"/>
              <a:ext cx="3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肌肉功能退化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5"/>
              </p:custDataLst>
            </p:nvPr>
          </p:nvSpPr>
          <p:spPr>
            <a:xfrm>
              <a:off x="14200" y="7800"/>
              <a:ext cx="3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随着年龄增长，盆底肌肉和括约肌力量减弱，可能导致大便失禁。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降低阻碍大便失禁功能因素的影响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200" cy="3962400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fe67ac1e37eeef07ef46ee056429072b.jpgfe67ac1e37eeef07ef46ee056429072b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7000" r="16353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5e7680d2464f31894d120e76ac65f876.jpg5e7680d2464f31894d120e76ac65f876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6676" r="16676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a723428f1b7fef0692fd702aaf2fa97b.jpga723428f1b7fef0692fd702aaf2fa97b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合理膳食，增加膳食纤维摄入，减少便秘和腹泻，帮助老年人改善大便失禁状况。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定时排便训练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建立规律的排便习惯，通过定时提醒或使用缓泻剂，减少大便失禁的突发性。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改善居住环境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提供易于清洁的卫生间设施，使用防水床垫和床单，减少大便失禁对老年人生活的影响。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f6fafcd482a66758774e03829a20e4e3.jpgf6fafcd482a66758774e03829a20e4e3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084" r="15966"/>
          <a:stretch>
            <a:fillRect/>
          </a:stretch>
        </p:blipFill>
        <p:spPr>
          <a:xfrm>
            <a:off x="609602" y="609603"/>
            <a:ext cx="6933565" cy="5638800"/>
          </a:xfrm>
          <a:custGeom>
            <a:avLst/>
            <a:gdLst>
              <a:gd name="connisteX0" fmla="*/ 0 w 6934196"/>
              <a:gd name="connsiteY0" fmla="*/ 304796 h 5638803"/>
              <a:gd name="connisteX1" fmla="*/ 304796 w 6934196"/>
              <a:gd name="connsiteY1" fmla="*/ 0 h 5638803"/>
              <a:gd name="connisteX2" fmla="*/ 6629400 w 6934196"/>
              <a:gd name="connsiteY2" fmla="*/ 0 h 5638803"/>
              <a:gd name="connisteX3" fmla="*/ 6934196 w 6934196"/>
              <a:gd name="connsiteY3" fmla="*/ 304796 h 5638803"/>
              <a:gd name="connisteX4" fmla="*/ 6934196 w 6934196"/>
              <a:gd name="connsiteY4" fmla="*/ 5333996 h 5638803"/>
              <a:gd name="connisteX5" fmla="*/ 6629400 w 6934196"/>
              <a:gd name="connsiteY5" fmla="*/ 5638803 h 5638803"/>
              <a:gd name="connisteX6" fmla="*/ 304796 w 6934196"/>
              <a:gd name="connsiteY6" fmla="*/ 5638803 h 5638803"/>
              <a:gd name="connisteX7" fmla="*/ 0 w 6934196"/>
              <a:gd name="connsiteY7" fmla="*/ 5333996 h 5638803"/>
              <a:gd name="connisteX8" fmla="*/ 0 w 6934196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6934197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5333997"/>
                </a:lnTo>
                <a:cubicBezTo>
                  <a:pt x="6934197" y="5502338"/>
                  <a:pt x="6797741" y="5638803"/>
                  <a:pt x="6629400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a0e5cb90a6fe569c\datas\装饰-12001&amp;526169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1534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维持正常的排便功能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8153400" y="2946400"/>
            <a:ext cx="3505200" cy="3302000"/>
            <a:chOff x="12840" y="4640"/>
            <a:chExt cx="552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284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284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3080" y="464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饮食调整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3080" y="544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合理安排膳食，增加膳食纤维摄入，帮助老年人维持规律的排便习惯。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3080" y="760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定时排便训练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3080" y="8400"/>
              <a:ext cx="5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建立定时排便的规律，通过定时提醒和辅助老年人进行排便，以减少失禁情况。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王爷爷的案例分析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王爷爷的情况描述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2d14fe9c79ef953\datas\装饰-12001&amp;33333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7" name="组合 16"/>
          <p:cNvGrpSpPr/>
          <p:nvPr/>
        </p:nvGrpSpPr>
        <p:grpSpPr>
          <a:xfrm>
            <a:off x="4648200" y="609600"/>
            <a:ext cx="7010400" cy="1727200"/>
            <a:chOff x="7320" y="960"/>
            <a:chExt cx="11040" cy="272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失禁原因分析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王爷爷因中风导致神经功能受损，进而引发大便失禁问题。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11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日常生活影响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13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失禁给王爷爷的日常生活带来了不便，影响了他的社交活动和生活质量。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14920" y="96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照护需求评估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4"/>
              </p:custDataLst>
            </p:nvPr>
          </p:nvSpPr>
          <p:spPr>
            <a:xfrm>
              <a:off x="15160" y="1760"/>
              <a:ext cx="316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评估王爷爷的照护需求，包括定时排便训练、饮食调整和使用辅助产品。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4" name="图片 13" descr="C:/Users/mingsheng111035/AppData/Roaming/Kingsoft/office6/wppai/generateppt/7750b4d6-bd0f-4cec-afa5-0a040fbda387.jpg7750b4d6-bd0f-4cec-afa5-0a040fbda387"/>
          <p:cNvPicPr preferRelativeResize="0"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477"/>
          <a:stretch>
            <a:fillRect/>
          </a:stretch>
        </p:blipFill>
        <p:spPr>
          <a:xfrm>
            <a:off x="609603" y="2794004"/>
            <a:ext cx="10972800" cy="3454400"/>
          </a:xfrm>
          <a:custGeom>
            <a:avLst/>
            <a:gdLst>
              <a:gd name="connisteX0" fmla="*/ 0 w 10972800"/>
              <a:gd name="connsiteY0" fmla="*/ 304796 h 3454402"/>
              <a:gd name="connisteX1" fmla="*/ 304796 w 10972800"/>
              <a:gd name="connsiteY1" fmla="*/ 0 h 3454402"/>
              <a:gd name="connisteX2" fmla="*/ 10668003 w 10972800"/>
              <a:gd name="connsiteY2" fmla="*/ 0 h 3454402"/>
              <a:gd name="connisteX3" fmla="*/ 10972800 w 10972800"/>
              <a:gd name="connsiteY3" fmla="*/ 304796 h 3454402"/>
              <a:gd name="connisteX4" fmla="*/ 10972800 w 10972800"/>
              <a:gd name="connsiteY4" fmla="*/ 3149595 h 3454402"/>
              <a:gd name="connisteX5" fmla="*/ 10668003 w 10972800"/>
              <a:gd name="connsiteY5" fmla="*/ 3454402 h 3454402"/>
              <a:gd name="connisteX6" fmla="*/ 304796 w 10972800"/>
              <a:gd name="connsiteY6" fmla="*/ 3454402 h 3454402"/>
              <a:gd name="connisteX7" fmla="*/ 0 w 10972800"/>
              <a:gd name="connsiteY7" fmla="*/ 3149595 h 3454402"/>
              <a:gd name="connisteX8" fmla="*/ 0 w 10972800"/>
              <a:gd name="connsiteY8" fmla="*/ 304796 h 3454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4544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149596"/>
                </a:lnTo>
                <a:cubicBezTo>
                  <a:pt x="10972800" y="3317937"/>
                  <a:pt x="10836335" y="3454402"/>
                  <a:pt x="10668003" y="3454402"/>
                </a:cubicBezTo>
                <a:lnTo>
                  <a:pt x="304797" y="3454402"/>
                </a:lnTo>
                <a:cubicBezTo>
                  <a:pt x="136465" y="3454402"/>
                  <a:pt x="0" y="3317937"/>
                  <a:pt x="0" y="31495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7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照护员的处理方法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3" name="任意多边形 2"/>
            <p:cNvSpPr/>
            <p:nvPr>
              <p:custDataLst>
                <p:tags r:id="rId2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评估失禁原因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照护员首先需评估王爷爷失禁的原因，如疾病、药物副作用或生活习惯等。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使用适当的辅助工具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选择合适的辅助工具，如成人尿布、便盆或失禁垫，以提高照护效率和舒适度。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制定个性化照护计划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根据评估结果，制定针对性的照护计划，包括饮食调整、定时排便训练等。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心理支持与沟通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提供心理支持，与王爷爷保持良好沟通，帮助他适应照护过程，减少心理压力。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 descr="C:/Users/mingsheng111035/AppData/Roaming/Kingsoft/office6/wppai/generateppt/712baeeaa86ab41afac94a81c0fc199b.jpg712baeeaa86ab41afac94a81c0fc199b"/>
          <p:cNvPicPr preferRelativeResize="0"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l="28378"/>
          <a:stretch>
            <a:fillRect/>
          </a:stretch>
        </p:blipFill>
        <p:spPr>
          <a:xfrm>
            <a:off x="7543800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18" name="图片 17" descr="C:/Users/mingsheng111035/AppData/Local/Temp/figmazip/slide_19d1b4c5ed18a382\datas\装饰-12001&amp;507883.png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11487150" y="3041650"/>
            <a:ext cx="418465" cy="655955"/>
          </a:xfrm>
          <a:prstGeom prst="rect">
            <a:avLst/>
          </a:prstGeom>
        </p:spPr>
      </p:pic>
      <p:sp>
        <p:nvSpPr>
          <p:cNvPr id="19" name="任意多边形 18"/>
          <p:cNvSpPr/>
          <p:nvPr>
            <p:custDataLst>
              <p:tags r:id="rId20"/>
            </p:custDataLst>
          </p:nvPr>
        </p:nvSpPr>
        <p:spPr>
          <a:xfrm>
            <a:off x="11271251" y="2559049"/>
            <a:ext cx="418465" cy="660400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大便失禁的原因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大便失禁的分类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大便失禁老年人的照护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王爷爷的案例分析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大便失禁的原因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疾病因素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54b2da57734de40f\datas\装饰-12001&amp;10772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8be68157f3ca8b66b92133dab37424ed.jpg8be68157f3ca8b66b92133dab37424ed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-11" t="8919" r="11" b="8919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如中风、帕金森病等神经系统疾病可导致大便失禁，影响排便控制。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61e473e04b5ac7573bb6a4ad912fe2d8.jpg61e473e04b5ac7573bb6a4ad912fe2d8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1" t="8919" r="-11" b="8919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a006a1d65a765382fcedd4ff64defaee.jpga006a1d65a765382fcedd4ff64defaee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4358" t="-14" r="4358" b="14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肠道疾病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炎症性肠病、肠易激综合症等肠道疾病可引起肠道功能紊乱，导致失禁。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肌肉或结构异常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肛门括约肌损伤或先天性缺陷，如肛门闭锁，可造成大便失禁问题。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机体老化因素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4038600" cy="4418965"/>
          </a:xfrm>
          <a:custGeom>
            <a:avLst/>
            <a:gdLst>
              <a:gd name="connisteX0" fmla="*/ 0 w 4038603"/>
              <a:gd name="connsiteY0" fmla="*/ 304796 h 4419596"/>
              <a:gd name="connisteX1" fmla="*/ 304796 w 4038603"/>
              <a:gd name="connsiteY1" fmla="*/ 0 h 4419596"/>
              <a:gd name="connisteX2" fmla="*/ 4038603 w 4038603"/>
              <a:gd name="connsiteY2" fmla="*/ 0 h 4419596"/>
              <a:gd name="connisteX3" fmla="*/ 4038603 w 4038603"/>
              <a:gd name="connsiteY3" fmla="*/ 4419596 h 4419596"/>
              <a:gd name="connisteX4" fmla="*/ 304796 w 4038603"/>
              <a:gd name="connsiteY4" fmla="*/ 4419596 h 4419596"/>
              <a:gd name="connisteX5" fmla="*/ 0 w 4038603"/>
              <a:gd name="connsiteY5" fmla="*/ 4114800 h 4419596"/>
              <a:gd name="connisteX6" fmla="*/ 0 w 40386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4038603" y="0"/>
                </a:lnTo>
                <a:lnTo>
                  <a:pt x="40386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66800" y="2336800"/>
            <a:ext cx="3200400" cy="3403600"/>
            <a:chOff x="1680" y="3680"/>
            <a:chExt cx="5040" cy="536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肌肉松弛导致失禁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随着年龄增长，盆底肌肉和括约肌逐渐松弛，无法有效控制排便，导致大便失禁。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神经功能退化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老年人神经传导功能减退，影响肠道蠕动和排便反射，进而引起大便失禁。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8" name="图片 7" descr="C:/Users/mingsheng111035/AppData/Roaming/Kingsoft/office6/wppai/generateppt/1b607172312f2115e747338c2c769ae0.jpg1b607172312f2115e747338c2c769ae0"/>
          <p:cNvPicPr preferRelativeResize="0"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t="9717" b="3467"/>
          <a:stretch>
            <a:fillRect/>
          </a:stretch>
        </p:blipFill>
        <p:spPr>
          <a:xfrm>
            <a:off x="4648197" y="1828800"/>
            <a:ext cx="6933565" cy="4418965"/>
          </a:xfrm>
          <a:custGeom>
            <a:avLst/>
            <a:gdLst>
              <a:gd name="connisteX0" fmla="*/ 0 w 6934196"/>
              <a:gd name="connsiteY0" fmla="*/ 0 h 4419596"/>
              <a:gd name="connisteX1" fmla="*/ 6629400 w 6934196"/>
              <a:gd name="connsiteY1" fmla="*/ 0 h 4419596"/>
              <a:gd name="connisteX2" fmla="*/ 6934196 w 6934196"/>
              <a:gd name="connsiteY2" fmla="*/ 304796 h 4419596"/>
              <a:gd name="connisteX3" fmla="*/ 6934196 w 6934196"/>
              <a:gd name="connsiteY3" fmla="*/ 4114800 h 4419596"/>
              <a:gd name="connisteX4" fmla="*/ 6629400 w 6934196"/>
              <a:gd name="connsiteY4" fmla="*/ 4419596 h 4419596"/>
              <a:gd name="connisteX5" fmla="*/ 0 w 6934196"/>
              <a:gd name="connsiteY5" fmla="*/ 4419596 h 4419596"/>
              <a:gd name="connisteX6" fmla="*/ 0 w 69341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0"/>
                </a:moveTo>
                <a:lnTo>
                  <a:pt x="6629400" y="0"/>
                </a:lnTo>
                <a:cubicBezTo>
                  <a:pt x="6797741" y="0"/>
                  <a:pt x="6934197" y="136465"/>
                  <a:pt x="6934197" y="304797"/>
                </a:cubicBezTo>
                <a:lnTo>
                  <a:pt x="6934197" y="4114800"/>
                </a:lnTo>
                <a:cubicBezTo>
                  <a:pt x="6934197" y="4283141"/>
                  <a:pt x="6797741" y="4419597"/>
                  <a:pt x="66294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粪便嵌顿因素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8f699d38124ff1ad\datas\装饰-12001&amp;553367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379be0cc-ea56-4cd4-8ed4-fc33a315f71c.jpg379be0cc-ea56-4cd4-8ed4-fc33a315f71c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95" r="895"/>
          <a:stretch>
            <a:fillRect/>
          </a:stretch>
        </p:blipFill>
        <p:spPr>
          <a:xfrm>
            <a:off x="609603" y="1828800"/>
            <a:ext cx="10972800" cy="2234565"/>
          </a:xfrm>
          <a:custGeom>
            <a:avLst/>
            <a:gdLst>
              <a:gd name="connisteX0" fmla="*/ 0 w 10972800"/>
              <a:gd name="connsiteY0" fmla="*/ 304796 h 2235195"/>
              <a:gd name="connisteX1" fmla="*/ 304796 w 10972800"/>
              <a:gd name="connsiteY1" fmla="*/ 0 h 2235195"/>
              <a:gd name="connisteX2" fmla="*/ 10668003 w 10972800"/>
              <a:gd name="connsiteY2" fmla="*/ 0 h 2235195"/>
              <a:gd name="connisteX3" fmla="*/ 10972800 w 10972800"/>
              <a:gd name="connsiteY3" fmla="*/ 304796 h 2235195"/>
              <a:gd name="connisteX4" fmla="*/ 10972800 w 10972800"/>
              <a:gd name="connsiteY4" fmla="*/ 1930398 h 2235195"/>
              <a:gd name="connisteX5" fmla="*/ 10668003 w 10972800"/>
              <a:gd name="connsiteY5" fmla="*/ 2235195 h 2235195"/>
              <a:gd name="connisteX6" fmla="*/ 304796 w 10972800"/>
              <a:gd name="connsiteY6" fmla="*/ 2235195 h 2235195"/>
              <a:gd name="connisteX7" fmla="*/ 0 w 10972800"/>
              <a:gd name="connsiteY7" fmla="*/ 1930398 h 2235195"/>
              <a:gd name="connisteX8" fmla="*/ 0 w 10972800"/>
              <a:gd name="connsiteY8" fmla="*/ 304796 h 22351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235196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1930399"/>
                </a:lnTo>
                <a:cubicBezTo>
                  <a:pt x="10972800" y="2098740"/>
                  <a:pt x="10836335" y="2235196"/>
                  <a:pt x="10668003" y="2235196"/>
                </a:cubicBezTo>
                <a:lnTo>
                  <a:pt x="304797" y="2235196"/>
                </a:lnTo>
                <a:cubicBezTo>
                  <a:pt x="136465" y="2235196"/>
                  <a:pt x="0" y="2098740"/>
                  <a:pt x="0" y="1930399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20" name="组合 19"/>
          <p:cNvGrpSpPr/>
          <p:nvPr/>
        </p:nvGrpSpPr>
        <p:grpSpPr>
          <a:xfrm>
            <a:off x="609600" y="4521200"/>
            <a:ext cx="11049000" cy="1727200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慢性便秘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长期便秘导致粪便在肠道内积聚，形成硬块，难以排出，引发粪便嵌顿。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肠道功能障碍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564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肠道肌肉无力或协调失常，无法有效推动粪便前行，导致粪便嵌顿。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50804"/>
                <a:gd name="connsiteY0" fmla="*/ 25402 h 1727201"/>
                <a:gd name="connisteX1" fmla="*/ 25402 w 50804"/>
                <a:gd name="connsiteY1" fmla="*/ 0 h 1727201"/>
                <a:gd name="connisteX2" fmla="*/ 25402 w 50804"/>
                <a:gd name="connsiteY2" fmla="*/ 0 h 1727201"/>
                <a:gd name="connisteX3" fmla="*/ 50804 w 50804"/>
                <a:gd name="connsiteY3" fmla="*/ 25402 h 1727201"/>
                <a:gd name="connisteX4" fmla="*/ 50804 w 50804"/>
                <a:gd name="connsiteY4" fmla="*/ 1701798 h 1727201"/>
                <a:gd name="connisteX5" fmla="*/ 25402 w 50804"/>
                <a:gd name="connsiteY5" fmla="*/ 1727201 h 1727201"/>
                <a:gd name="connisteX6" fmla="*/ 25402 w 50804"/>
                <a:gd name="connsiteY6" fmla="*/ 1727201 h 1727201"/>
                <a:gd name="connisteX7" fmla="*/ 0 w 50804"/>
                <a:gd name="connsiteY7" fmla="*/ 1701798 h 1727201"/>
                <a:gd name="connisteX8" fmla="*/ 0 w 50804"/>
                <a:gd name="connsiteY8" fmla="*/ 25402 h 172720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008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某些药物如止痛药、抗抑郁药可能减缓肠道蠕动，增加粪便嵌顿的风险。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神经系统疾病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452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如帕金森病、多发性硬化症等影响神经系统的疾病，可能导致肠道运动障碍，引起粪便嵌顿。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45a6742b2fa7b83c\datas\氛围图-12001&amp;31184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认知因素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45a6742b2fa7b83c\datas\装饰-12001&amp;311872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727c8d7a5db88d107c9cdb110a117ce9.jpg727c8d7a5db88d107c9cdb110a117ce9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2059" b="2059"/>
          <a:stretch>
            <a:fillRect/>
          </a:stretch>
        </p:blipFill>
        <p:spPr>
          <a:xfrm>
            <a:off x="609602" y="1828800"/>
            <a:ext cx="6933565" cy="4418965"/>
          </a:xfrm>
          <a:custGeom>
            <a:avLst/>
            <a:gdLst>
              <a:gd name="connisteX0" fmla="*/ 0 w 6934196"/>
              <a:gd name="connsiteY0" fmla="*/ 304796 h 4419596"/>
              <a:gd name="connisteX1" fmla="*/ 304796 w 6934196"/>
              <a:gd name="connsiteY1" fmla="*/ 0 h 4419596"/>
              <a:gd name="connisteX2" fmla="*/ 6934196 w 6934196"/>
              <a:gd name="connsiteY2" fmla="*/ 0 h 4419596"/>
              <a:gd name="connisteX3" fmla="*/ 6934196 w 6934196"/>
              <a:gd name="connsiteY3" fmla="*/ 4419596 h 4419596"/>
              <a:gd name="connisteX4" fmla="*/ 304796 w 6934196"/>
              <a:gd name="connsiteY4" fmla="*/ 4419596 h 4419596"/>
              <a:gd name="connisteX5" fmla="*/ 0 w 6934196"/>
              <a:gd name="connsiteY5" fmla="*/ 4114800 h 4419596"/>
              <a:gd name="connisteX6" fmla="*/ 0 w 69341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1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6934197" y="0"/>
                </a:lnTo>
                <a:lnTo>
                  <a:pt x="69341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7543800" y="1828800"/>
            <a:ext cx="4038600" cy="4418965"/>
          </a:xfrm>
          <a:custGeom>
            <a:avLst/>
            <a:gdLst>
              <a:gd name="connisteX0" fmla="*/ 0 w 4038603"/>
              <a:gd name="connsiteY0" fmla="*/ 0 h 4419596"/>
              <a:gd name="connisteX1" fmla="*/ 3733796 w 4038603"/>
              <a:gd name="connsiteY1" fmla="*/ 0 h 4419596"/>
              <a:gd name="connisteX2" fmla="*/ 4038603 w 4038603"/>
              <a:gd name="connsiteY2" fmla="*/ 304796 h 4419596"/>
              <a:gd name="connisteX3" fmla="*/ 4038603 w 4038603"/>
              <a:gd name="connsiteY3" fmla="*/ 4114800 h 4419596"/>
              <a:gd name="connisteX4" fmla="*/ 3733796 w 4038603"/>
              <a:gd name="connsiteY4" fmla="*/ 4419596 h 4419596"/>
              <a:gd name="connisteX5" fmla="*/ 0 w 4038603"/>
              <a:gd name="connsiteY5" fmla="*/ 4419596 h 4419596"/>
              <a:gd name="connisteX6" fmla="*/ 0 w 40386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3" h="4419597">
                <a:moveTo>
                  <a:pt x="0" y="0"/>
                </a:move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4114800"/>
                </a:lnTo>
                <a:cubicBezTo>
                  <a:pt x="4038603" y="4283141"/>
                  <a:pt x="3902138" y="4419597"/>
                  <a:pt x="37337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80010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大脑处理信息障碍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例如，中风或脑部受伤可能导致大脑无法正确处理排便信号，引起失禁。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认知功能下降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老年痴呆症患者常因认知能力下降，无法识别或及时响应排便需求，导致失禁。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大便失禁的分类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8677e2cbf377cd36_img1.png8677e2cbf377cd36_img1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9424" b="29424"/>
          <a:stretch>
            <a:fillRect/>
          </a:stretch>
        </p:blipFill>
        <p:spPr>
          <a:xfrm>
            <a:off x="609602" y="609603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被动性大便失禁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神经源性原因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由于脊髓损伤或神经系统疾病导致的神经信号传导障碍，引起大便失禁。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984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564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肌肉功能障碍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564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肛门括约肌功能减弱或损伤，无法有效控制排便，导致被动性大便失禁。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5"/>
              </p:custDataLst>
            </p:nvPr>
          </p:nvSpPr>
          <p:spPr>
            <a:xfrm>
              <a:off x="14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08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解剖结构异常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08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先天性或后天性解剖结构异常，如直肠脱垂，可导致大便失禁。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8"/>
              </p:custDataLst>
            </p:nvPr>
          </p:nvSpPr>
          <p:spPr>
            <a:xfrm>
              <a:off x="14520" y="760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长期便秘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4520" y="8400"/>
              <a:ext cx="38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长期便秘导致大便在肠道内积存，进而可能引发大便失禁。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41515676&quot;}*auto_galley_ai_*1740548816658_1.149_4a1cccb51f5f-slide-3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211331491601&quot;}*auto_galley_ai_*1740548816658_1.149_4a1cccb51f5f-slide-3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46839038&quot;}*auto_galley_ai_*1740548816658_1.149_4a1cccb51f5f-slide-3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9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489488496&quot;}*auto_galley_ai_*1740548816658_1.149_4a1cccb51f5f-slide-4"/>
</p:tagLst>
</file>

<file path=ppt/tags/tag137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1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79be0cc-ea56-4cd4-8ed4-fc33a315f71c.jpg?Expires=1772084824&amp;AWSAccessKeyId=AKLT9NSy7kh8TIS1UzNqLRY2&amp;Signature=gHUH3OE3VRXcFl3xuUk%2BFkJw1NI%3D&quot;}*auto_ai_ai_*1740548816658_1.149_4a1cccb51f5f-slide-5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4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4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5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874541930&quot;}*auto_galley_ai_*1740548816658_1.149_4a1cccb51f5f-slide-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5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68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s://ai-generator-dimension.wpscdn.cn/slide_res/20241121/8677e2cbf377cd36_img1.png&quot;}*auto_preset_ai_*1740548816658_1.149_4a1cccb51f5f-slide-8"/>
</p:tagLst>
</file>

<file path=ppt/tags/tag17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07245708&quot;}*auto_galley_ai_*1740548816658_1.149_4a1cccb51f5f-slide-9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62263561&quot;}*auto_galley_ai_*1740548816658_1.149_4a1cccb51f5f-slide-9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20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94986001&quot;}*auto_galley_ai_*1740548816658_1.149_4a1cccb51f5f-slide-10"/>
</p:tagLst>
</file>

<file path=ppt/tags/tag20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500735630&quot;}*auto_galley_ai_*1740548816658_1.149_4a1cccb51f5f-slide-10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180554292&quot;}*auto_galley_ai_*1740548816658_1.149_4a1cccb51f5f-slide-10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1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93359989&quot;}*auto_galley_ai_*1740548816658_1.149_4a1cccb51f5f-slide-12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312293327&quot;}*auto_galley_ai_*1740548816658_1.149_4a1cccb51f5f-slide-12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55023810&quot;}*auto_galley_ai_*1740548816658_1.149_4a1cccb51f5f-slide-12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1448517586&quot;}*auto_galley_ai_*1740548816658_1.149_4a1cccb51f5f-slide-12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8.xml><?xml version="1.0" encoding="utf-8"?>
<p:tagLst xmlns:p="http://schemas.openxmlformats.org/presentationml/2006/main">
  <p:tag name="KSO_WM_FIGMA_LIMIT" val=""/>
  <p:tag name="KSO_WM_FIGMA_SLIDE_GROUP" val="58"/>
  <p:tag name="KSO_WM_SLIDE_TYPE" val="text"/>
  <p:tag name="KSO_WM_TEMPLATE_SUBCATEGORY" val="29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08544648&quot;}*auto_galley_ai_*1740548816658_1.149_4a1cccb51f5f-slide-13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873396154&quot;}*auto_galley_ai_*1740548816658_1.149_4a1cccb51f5f-slide-13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211379573189&quot;}*auto_galley_ai_*1740548816658_1.149_4a1cccb51f5f-slide-13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51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03867568&quot;}*auto_galley_ai_*1740548816658_1.149_4a1cccb51f5f-slide-14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1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26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63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64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7750b4d6-bd0f-4cec-afa5-0a040fbda387.jpg?Expires=1772084824&amp;AWSAccessKeyId=AKLT9NSy7kh8TIS1UzNqLRY2&amp;Signature=lnOrfMGv%2FPfzCrHG3vpNKGcXkCY%3D&quot;}*auto_ai_ai_*1740548816658_1.149_4a1cccb51f5f-slide-16"/>
</p:tagLst>
</file>

<file path=ppt/tags/tag278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8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386478361&quot;}*auto_galley_ai_*1740548816658_1.149_4a1cccb51f5f-slide-17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95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98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299.xml><?xml version="1.0" encoding="utf-8"?>
<p:tagLst xmlns:p="http://schemas.openxmlformats.org/presentationml/2006/main">
  <p:tag name="KSO_WM_PRESENTATION_SOURCE" val="WPPAIGeneratePPT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1586</Words>
  <Application>WPS 演示</Application>
  <PresentationFormat>宽屏</PresentationFormat>
  <Paragraphs>211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3</cp:revision>
  <dcterms:created xsi:type="dcterms:W3CDTF">2023-08-09T12:44:00Z</dcterms:created>
  <dcterms:modified xsi:type="dcterms:W3CDTF">2025-02-26T05:48:15Z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805392F6B528459E88D13C8DAF941AD9_13</vt:lpwstr>
  </property>
  <property fmtid="{D5CDD505-2E9C-101B-9397-08002B2CF9AE}" pid="3" name="KSOProductBuildVer">
    <vt:lpwstr>2052-12.1.0.20305</vt:lpwstr>
  </property>
</Properties>
</file>