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390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19.jpeg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image" Target="C:/Users/mingsheng111035/AppData/Local/Temp/figmazip/slide_f951e5a10c588b6e\datas\&#35013;&#39280;-12001&amp;559272.png" TargetMode="External"/><Relationship Id="rId4" Type="http://schemas.openxmlformats.org/officeDocument/2006/relationships/image" Target="../media/image18.png"/><Relationship Id="rId3" Type="http://schemas.openxmlformats.org/officeDocument/2006/relationships/tags" Target="../tags/tag211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210.xml"/><Relationship Id="rId19" Type="http://schemas.openxmlformats.org/officeDocument/2006/relationships/tags" Target="../tags/tag223.xml"/><Relationship Id="rId18" Type="http://schemas.openxmlformats.org/officeDocument/2006/relationships/tags" Target="../tags/tag222.xml"/><Relationship Id="rId17" Type="http://schemas.openxmlformats.org/officeDocument/2006/relationships/tags" Target="../tags/tag221.xml"/><Relationship Id="rId16" Type="http://schemas.openxmlformats.org/officeDocument/2006/relationships/tags" Target="../tags/tag220.xml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image" Target="../media/image21.jpeg"/><Relationship Id="rId6" Type="http://schemas.openxmlformats.org/officeDocument/2006/relationships/tags" Target="../tags/tag227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Relationship Id="rId3" Type="http://schemas.openxmlformats.org/officeDocument/2006/relationships/tags" Target="../tags/tag226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238.xml"/><Relationship Id="rId2" Type="http://schemas.openxmlformats.org/officeDocument/2006/relationships/tags" Target="../tags/tag225.xml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image" Target="../media/image23.jpeg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image" Target="../media/image22.jpeg"/><Relationship Id="rId1" Type="http://schemas.openxmlformats.org/officeDocument/2006/relationships/tags" Target="../tags/tag22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24.jpeg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image" Target="C:/Users/mingsheng111035/AppData/Local/Temp/figmazip/slide_21e81463a26fea1b\datas\&#35013;&#39280;-12001&amp;108103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44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258.xml"/><Relationship Id="rId22" Type="http://schemas.openxmlformats.org/officeDocument/2006/relationships/tags" Target="../tags/tag257.xml"/><Relationship Id="rId21" Type="http://schemas.openxmlformats.org/officeDocument/2006/relationships/tags" Target="../tags/tag256.xml"/><Relationship Id="rId20" Type="http://schemas.openxmlformats.org/officeDocument/2006/relationships/tags" Target="../tags/tag255.xml"/><Relationship Id="rId2" Type="http://schemas.openxmlformats.org/officeDocument/2006/relationships/tags" Target="../tags/tag243.xml"/><Relationship Id="rId19" Type="http://schemas.openxmlformats.org/officeDocument/2006/relationships/tags" Target="../tags/tag254.xml"/><Relationship Id="rId18" Type="http://schemas.openxmlformats.org/officeDocument/2006/relationships/tags" Target="../tags/tag253.xml"/><Relationship Id="rId17" Type="http://schemas.openxmlformats.org/officeDocument/2006/relationships/image" Target="../media/image26.jpeg"/><Relationship Id="rId16" Type="http://schemas.openxmlformats.org/officeDocument/2006/relationships/tags" Target="../tags/tag252.xml"/><Relationship Id="rId15" Type="http://schemas.openxmlformats.org/officeDocument/2006/relationships/image" Target="../media/image25.jpeg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4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image" Target="C:/Users/mingsheng111035/AppData/Local/Temp/figmazip/slide_a6103880c4bc6eaf\datas\&#27675;&#22260;&#22270;-12001&amp;130553.png" TargetMode="External"/><Relationship Id="rId7" Type="http://schemas.openxmlformats.org/officeDocument/2006/relationships/image" Target="../media/image27.png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image" Target="C:/Users/mingsheng111035/AppData/Local/Temp/figmazip/slide_a6103880c4bc6eaf\datas\&#35013;&#39280;-12001&amp;130536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275.xml"/><Relationship Id="rId24" Type="http://schemas.openxmlformats.org/officeDocument/2006/relationships/tags" Target="../tags/tag274.xml"/><Relationship Id="rId23" Type="http://schemas.openxmlformats.org/officeDocument/2006/relationships/tags" Target="../tags/tag273.xml"/><Relationship Id="rId22" Type="http://schemas.openxmlformats.org/officeDocument/2006/relationships/tags" Target="../tags/tag272.xml"/><Relationship Id="rId21" Type="http://schemas.openxmlformats.org/officeDocument/2006/relationships/tags" Target="../tags/tag271.xml"/><Relationship Id="rId20" Type="http://schemas.openxmlformats.org/officeDocument/2006/relationships/image" Target="../media/image30.jpeg"/><Relationship Id="rId2" Type="http://schemas.openxmlformats.org/officeDocument/2006/relationships/tags" Target="../tags/tag260.xml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image" Target="../media/image29.jpeg"/><Relationship Id="rId14" Type="http://schemas.openxmlformats.org/officeDocument/2006/relationships/tags" Target="../tags/tag266.xml"/><Relationship Id="rId13" Type="http://schemas.openxmlformats.org/officeDocument/2006/relationships/tags" Target="../tags/tag265.xml"/><Relationship Id="rId12" Type="http://schemas.openxmlformats.org/officeDocument/2006/relationships/image" Target="../media/image7.png"/><Relationship Id="rId11" Type="http://schemas.openxmlformats.org/officeDocument/2006/relationships/image" Target="../media/image28.jpeg"/><Relationship Id="rId10" Type="http://schemas.openxmlformats.org/officeDocument/2006/relationships/tags" Target="../tags/tag264.xml"/><Relationship Id="rId1" Type="http://schemas.openxmlformats.org/officeDocument/2006/relationships/tags" Target="../tags/tag25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image" Target="C:/Users/mingsheng111035/AppData/Local/Temp/figmazip/slide_dffe73ab6a05b5aa\datas\&#35013;&#39280;-12001&amp;251729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298.xml"/><Relationship Id="rId3" Type="http://schemas.openxmlformats.org/officeDocument/2006/relationships/tags" Target="../tags/tag278.xml"/><Relationship Id="rId29" Type="http://schemas.openxmlformats.org/officeDocument/2006/relationships/tags" Target="../tags/tag297.xml"/><Relationship Id="rId28" Type="http://schemas.openxmlformats.org/officeDocument/2006/relationships/tags" Target="../tags/tag296.xml"/><Relationship Id="rId27" Type="http://schemas.openxmlformats.org/officeDocument/2006/relationships/tags" Target="../tags/tag295.xml"/><Relationship Id="rId26" Type="http://schemas.openxmlformats.org/officeDocument/2006/relationships/tags" Target="../tags/tag294.xml"/><Relationship Id="rId25" Type="http://schemas.openxmlformats.org/officeDocument/2006/relationships/tags" Target="../tags/tag293.xml"/><Relationship Id="rId24" Type="http://schemas.openxmlformats.org/officeDocument/2006/relationships/tags" Target="../tags/tag292.xml"/><Relationship Id="rId23" Type="http://schemas.openxmlformats.org/officeDocument/2006/relationships/tags" Target="../tags/tag291.xml"/><Relationship Id="rId22" Type="http://schemas.openxmlformats.org/officeDocument/2006/relationships/image" Target="../media/image34.jpeg"/><Relationship Id="rId21" Type="http://schemas.openxmlformats.org/officeDocument/2006/relationships/tags" Target="../tags/tag290.xml"/><Relationship Id="rId20" Type="http://schemas.openxmlformats.org/officeDocument/2006/relationships/tags" Target="../tags/tag289.xml"/><Relationship Id="rId2" Type="http://schemas.openxmlformats.org/officeDocument/2006/relationships/tags" Target="../tags/tag277.xml"/><Relationship Id="rId19" Type="http://schemas.openxmlformats.org/officeDocument/2006/relationships/tags" Target="../tags/tag288.xml"/><Relationship Id="rId18" Type="http://schemas.openxmlformats.org/officeDocument/2006/relationships/image" Target="../media/image33.jpeg"/><Relationship Id="rId17" Type="http://schemas.openxmlformats.org/officeDocument/2006/relationships/tags" Target="../tags/tag287.xml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image" Target="../media/image32.jpeg"/><Relationship Id="rId13" Type="http://schemas.openxmlformats.org/officeDocument/2006/relationships/tags" Target="../tags/tag284.xml"/><Relationship Id="rId12" Type="http://schemas.openxmlformats.org/officeDocument/2006/relationships/tags" Target="../tags/tag283.xml"/><Relationship Id="rId11" Type="http://schemas.openxmlformats.org/officeDocument/2006/relationships/image" Target="../media/image7.png"/><Relationship Id="rId10" Type="http://schemas.openxmlformats.org/officeDocument/2006/relationships/image" Target="../media/image31.jpeg"/><Relationship Id="rId1" Type="http://schemas.openxmlformats.org/officeDocument/2006/relationships/tags" Target="../tags/tag27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image" Target="../media/image7.png"/><Relationship Id="rId6" Type="http://schemas.openxmlformats.org/officeDocument/2006/relationships/image" Target="../media/image36.jpeg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image" Target="C:/Users/mingsheng111035/AppData/Local/Temp/figmazip/slide_0ca981134bee12cd\datas\&#27675;&#22260;&#22270;-12001&amp;277059.png" TargetMode="External"/><Relationship Id="rId2" Type="http://schemas.openxmlformats.org/officeDocument/2006/relationships/image" Target="../media/image35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309.xml"/><Relationship Id="rId15" Type="http://schemas.openxmlformats.org/officeDocument/2006/relationships/tags" Target="../tags/tag308.xml"/><Relationship Id="rId14" Type="http://schemas.openxmlformats.org/officeDocument/2006/relationships/tags" Target="../tags/tag307.xml"/><Relationship Id="rId13" Type="http://schemas.openxmlformats.org/officeDocument/2006/relationships/tags" Target="../tags/tag306.xml"/><Relationship Id="rId12" Type="http://schemas.openxmlformats.org/officeDocument/2006/relationships/tags" Target="../tags/tag305.xml"/><Relationship Id="rId11" Type="http://schemas.openxmlformats.org/officeDocument/2006/relationships/tags" Target="../tags/tag304.xml"/><Relationship Id="rId10" Type="http://schemas.openxmlformats.org/officeDocument/2006/relationships/image" Target="../media/image37.jpeg"/><Relationship Id="rId1" Type="http://schemas.openxmlformats.org/officeDocument/2006/relationships/tags" Target="../tags/tag29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321.xml"/><Relationship Id="rId13" Type="http://schemas.openxmlformats.org/officeDocument/2006/relationships/image" Target="../media/image7.png"/><Relationship Id="rId12" Type="http://schemas.openxmlformats.org/officeDocument/2006/relationships/image" Target="../media/image38.jpeg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tags" Target="../tags/tag329.xml"/><Relationship Id="rId7" Type="http://schemas.openxmlformats.org/officeDocument/2006/relationships/tags" Target="../tags/tag328.xml"/><Relationship Id="rId6" Type="http://schemas.openxmlformats.org/officeDocument/2006/relationships/tags" Target="../tags/tag327.xml"/><Relationship Id="rId5" Type="http://schemas.openxmlformats.org/officeDocument/2006/relationships/tags" Target="../tags/tag326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334.xml"/><Relationship Id="rId14" Type="http://schemas.openxmlformats.org/officeDocument/2006/relationships/image" Target="../media/image7.png"/><Relationship Id="rId13" Type="http://schemas.openxmlformats.org/officeDocument/2006/relationships/image" Target="../media/image39.jpeg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tags" Target="../tags/tag32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344.xml"/><Relationship Id="rId11" Type="http://schemas.openxmlformats.org/officeDocument/2006/relationships/tags" Target="../tags/tag343.xml"/><Relationship Id="rId10" Type="http://schemas.openxmlformats.org/officeDocument/2006/relationships/tags" Target="../tags/tag342.xml"/><Relationship Id="rId1" Type="http://schemas.openxmlformats.org/officeDocument/2006/relationships/tags" Target="../tags/tag33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tags" Target="../tags/tag345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image" Target="C:/Users/mingsheng111035/AppData/Local/Temp/figmazip/slide_a3dc995e142ec6b9\datas\&#35013;&#39280;-12001&amp;333073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349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61.xml"/><Relationship Id="rId17" Type="http://schemas.openxmlformats.org/officeDocument/2006/relationships/image" Target="../media/image7.png"/><Relationship Id="rId16" Type="http://schemas.openxmlformats.org/officeDocument/2006/relationships/image" Target="../media/image41.jpeg"/><Relationship Id="rId15" Type="http://schemas.openxmlformats.org/officeDocument/2006/relationships/tags" Target="../tags/tag360.xml"/><Relationship Id="rId14" Type="http://schemas.openxmlformats.org/officeDocument/2006/relationships/tags" Target="../tags/tag359.xml"/><Relationship Id="rId13" Type="http://schemas.openxmlformats.org/officeDocument/2006/relationships/tags" Target="../tags/tag358.xml"/><Relationship Id="rId12" Type="http://schemas.openxmlformats.org/officeDocument/2006/relationships/tags" Target="../tags/tag357.xml"/><Relationship Id="rId11" Type="http://schemas.openxmlformats.org/officeDocument/2006/relationships/tags" Target="../tags/tag356.xml"/><Relationship Id="rId10" Type="http://schemas.openxmlformats.org/officeDocument/2006/relationships/tags" Target="../tags/tag355.xml"/><Relationship Id="rId1" Type="http://schemas.openxmlformats.org/officeDocument/2006/relationships/tags" Target="../tags/tag34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tags" Target="../tags/tag365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18.png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27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372.xml"/><Relationship Id="rId16" Type="http://schemas.openxmlformats.org/officeDocument/2006/relationships/tags" Target="../tags/tag371.xml"/><Relationship Id="rId15" Type="http://schemas.openxmlformats.org/officeDocument/2006/relationships/tags" Target="../tags/tag370.xml"/><Relationship Id="rId14" Type="http://schemas.openxmlformats.org/officeDocument/2006/relationships/tags" Target="../tags/tag369.xml"/><Relationship Id="rId13" Type="http://schemas.openxmlformats.org/officeDocument/2006/relationships/tags" Target="../tags/tag368.xml"/><Relationship Id="rId12" Type="http://schemas.openxmlformats.org/officeDocument/2006/relationships/tags" Target="../tags/tag367.xml"/><Relationship Id="rId11" Type="http://schemas.openxmlformats.org/officeDocument/2006/relationships/image" Target="../media/image7.png"/><Relationship Id="rId10" Type="http://schemas.openxmlformats.org/officeDocument/2006/relationships/image" Target="../media/image42.jpeg"/><Relationship Id="rId1" Type="http://schemas.openxmlformats.org/officeDocument/2006/relationships/tags" Target="../tags/tag36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tags" Target="../tags/tag376.xml"/><Relationship Id="rId7" Type="http://schemas.openxmlformats.org/officeDocument/2006/relationships/image" Target="C:/Users/mingsheng111035/AppData/Local/Temp/figmazip/slide_f6e89fba7f2410c0\datas\&#27675;&#22260;&#22270;-12001&amp;178499.png" TargetMode="External"/><Relationship Id="rId6" Type="http://schemas.openxmlformats.org/officeDocument/2006/relationships/image" Target="../media/image43.png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image" Target="C:/Users/mingsheng111035/AppData/Local/Temp/figmazip/slide_f6e89fba7f2410c0\datas\&#35013;&#39280;-12001&amp;178482.png" TargetMode="External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86.xml"/><Relationship Id="rId17" Type="http://schemas.openxmlformats.org/officeDocument/2006/relationships/tags" Target="../tags/tag385.xml"/><Relationship Id="rId16" Type="http://schemas.openxmlformats.org/officeDocument/2006/relationships/tags" Target="../tags/tag384.xml"/><Relationship Id="rId15" Type="http://schemas.openxmlformats.org/officeDocument/2006/relationships/tags" Target="../tags/tag383.xml"/><Relationship Id="rId14" Type="http://schemas.openxmlformats.org/officeDocument/2006/relationships/tags" Target="../tags/tag382.xml"/><Relationship Id="rId13" Type="http://schemas.openxmlformats.org/officeDocument/2006/relationships/tags" Target="../tags/tag381.xml"/><Relationship Id="rId12" Type="http://schemas.openxmlformats.org/officeDocument/2006/relationships/tags" Target="../tags/tag380.xml"/><Relationship Id="rId11" Type="http://schemas.openxmlformats.org/officeDocument/2006/relationships/tags" Target="../tags/tag379.xml"/><Relationship Id="rId10" Type="http://schemas.openxmlformats.org/officeDocument/2006/relationships/tags" Target="../tags/tag378.xml"/><Relationship Id="rId1" Type="http://schemas.openxmlformats.org/officeDocument/2006/relationships/tags" Target="../tags/tag37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" Type="http://schemas.openxmlformats.org/officeDocument/2006/relationships/tags" Target="../tags/tag38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C:/Users/mingsheng111035/AppData/Local/Temp/figmazip/slide_0fdf6dcf25db41c1\datas\&#27675;&#22260;&#22270;-12001&amp;187349.png" TargetMode="External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14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image" Target="../media/image8.jpeg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44.xml"/><Relationship Id="rId2" Type="http://schemas.openxmlformats.org/officeDocument/2006/relationships/tags" Target="../tags/tag128.xml"/><Relationship Id="rId19" Type="http://schemas.openxmlformats.org/officeDocument/2006/relationships/tags" Target="../tags/tag143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image" Target="../media/image7.png"/><Relationship Id="rId7" Type="http://schemas.openxmlformats.org/officeDocument/2006/relationships/image" Target="../media/image10.png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C:/Users/mingsheng111035/AppData/Local/Temp/figmazip/slide_1e59dcbc8ec25320\datas\&#35013;&#39280;-12001&amp;70518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46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image" Target="../media/image11.png"/><Relationship Id="rId10" Type="http://schemas.openxmlformats.org/officeDocument/2006/relationships/tags" Target="../tags/tag150.xml"/><Relationship Id="rId1" Type="http://schemas.openxmlformats.org/officeDocument/2006/relationships/tags" Target="../tags/tag14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image" Target="../media/image7.png"/><Relationship Id="rId7" Type="http://schemas.openxmlformats.org/officeDocument/2006/relationships/image" Target="../media/image12.jpeg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177.xml"/><Relationship Id="rId25" Type="http://schemas.openxmlformats.org/officeDocument/2006/relationships/tags" Target="../tags/tag176.xml"/><Relationship Id="rId24" Type="http://schemas.openxmlformats.org/officeDocument/2006/relationships/tags" Target="../tags/tag175.xml"/><Relationship Id="rId23" Type="http://schemas.openxmlformats.org/officeDocument/2006/relationships/tags" Target="../tags/tag174.xml"/><Relationship Id="rId22" Type="http://schemas.openxmlformats.org/officeDocument/2006/relationships/tags" Target="../tags/tag173.xml"/><Relationship Id="rId21" Type="http://schemas.openxmlformats.org/officeDocument/2006/relationships/tags" Target="../tags/tag172.xml"/><Relationship Id="rId20" Type="http://schemas.openxmlformats.org/officeDocument/2006/relationships/tags" Target="../tags/tag171.xml"/><Relationship Id="rId2" Type="http://schemas.openxmlformats.org/officeDocument/2006/relationships/tags" Target="../tags/tag158.xml"/><Relationship Id="rId19" Type="http://schemas.openxmlformats.org/officeDocument/2006/relationships/image" Target="../media/image15.jpeg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image" Target="../media/image14.jpeg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image" Target="../media/image13.jpeg"/><Relationship Id="rId10" Type="http://schemas.openxmlformats.org/officeDocument/2006/relationships/tags" Target="../tags/tag164.xml"/><Relationship Id="rId1" Type="http://schemas.openxmlformats.org/officeDocument/2006/relationships/tags" Target="../tags/tag15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93.xml"/><Relationship Id="rId14" Type="http://schemas.openxmlformats.org/officeDocument/2006/relationships/image" Target="../media/image7.png"/><Relationship Id="rId13" Type="http://schemas.openxmlformats.org/officeDocument/2006/relationships/image" Target="../media/image16.jpeg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尿潴留照护技术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f08074b6af9899bc35559ed8cce1d030.jpgf08074b6af9899bc35559ed8cce1d030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683" r="41095"/>
          <a:stretch>
            <a:fillRect/>
          </a:stretch>
        </p:blipFill>
        <p:spPr>
          <a:xfrm>
            <a:off x="0" y="0"/>
            <a:ext cx="3581400" cy="6858000"/>
          </a:xfrm>
          <a:custGeom>
            <a:avLst/>
            <a:gdLst>
              <a:gd name="connisteX0" fmla="*/ 0 w 3581403"/>
              <a:gd name="connsiteY0" fmla="*/ 0 h 6858000"/>
              <a:gd name="connisteX1" fmla="*/ 3276596 w 3581403"/>
              <a:gd name="connsiteY1" fmla="*/ 0 h 6858000"/>
              <a:gd name="connisteX2" fmla="*/ 3581403 w 3581403"/>
              <a:gd name="connsiteY2" fmla="*/ 304796 h 6858000"/>
              <a:gd name="connisteX3" fmla="*/ 3581403 w 3581403"/>
              <a:gd name="connsiteY3" fmla="*/ 6553203 h 6858000"/>
              <a:gd name="connisteX4" fmla="*/ 3276596 w 3581403"/>
              <a:gd name="connsiteY4" fmla="*/ 6858000 h 6858000"/>
              <a:gd name="connisteX5" fmla="*/ 0 w 3581403"/>
              <a:gd name="connsiteY5" fmla="*/ 6858000 h 6858000"/>
              <a:gd name="connisteX6" fmla="*/ 0 w 3581403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6858000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6553203"/>
                </a:lnTo>
                <a:cubicBezTo>
                  <a:pt x="3581403" y="6721535"/>
                  <a:pt x="3444938" y="6858000"/>
                  <a:pt x="3276597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190997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下腹部胀痛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191000" y="2336800"/>
            <a:ext cx="7467600" cy="3911600"/>
            <a:chOff x="6600" y="3680"/>
            <a:chExt cx="11760" cy="6160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6600" y="368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>
              <p:custDataLst>
                <p:tags r:id="rId6"/>
              </p:custDataLst>
            </p:nvPr>
          </p:nvSpPr>
          <p:spPr>
            <a:xfrm>
              <a:off x="660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684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尿潴留引发的胀痛感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684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尿潴留患者常感到下腹部胀满不适，这是因为膀胱内尿液积聚所致。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12660" y="368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684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胀痛与尿频尿急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684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尿潴留导致的下腹部胀痛可能伴随尿频尿急，患者频繁感到需要排尿但难以排出。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6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2900" y="368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胀痛与排尿困难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2900" y="448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患者在尝试排尿时会感到明显的下腹部胀痛，且排尿过程缓慢且费力。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2900" y="7120"/>
              <a:ext cx="54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胀痛与腹部肌肉紧张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2900" y="7920"/>
              <a:ext cx="54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长期尿潴留可引起腹部肌肉紧张，导致下腹部出现持续性或间歇性的胀痛感。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排尿困难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f951e5a10c588b6e\datas\装饰-12001&amp;55927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0b5efd7c-d48f-4640-b809-b11df45a9f76.jpg0b5efd7c-d48f-4640-b809-b11df45a9f76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895" r="895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609600" y="4521200"/>
            <a:ext cx="9220200" cy="1727200"/>
            <a:chOff x="960" y="7120"/>
            <a:chExt cx="14520" cy="2720"/>
          </a:xfrm>
        </p:grpSpPr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0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12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尿频尿急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00" y="792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患者会频繁感到尿意，但实际排尿量少，且伴有急迫感，这是排尿困难的常见症状。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4"/>
              </p:custDataLst>
            </p:nvPr>
          </p:nvSpPr>
          <p:spPr>
            <a:xfrm>
              <a:off x="1104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6240" y="712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尿流细弱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6"/>
              </p:custDataLst>
            </p:nvPr>
          </p:nvSpPr>
          <p:spPr>
            <a:xfrm>
              <a:off x="6240" y="792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尿流变细，力量减弱，甚至出现断断续续的排尿现象，是排尿困难的另一表现。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1280" y="712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排尿后仍有尿意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1280" y="7920"/>
              <a:ext cx="4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排尿结束后，患者仍感觉膀胱未完全排空，持续有尿意，但无法排出更多尿液。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体检发现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00300" y="2057400"/>
            <a:ext cx="9220200" cy="3962400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4a262a0f74c924bf13f5f17cdeff3690.jpg4a262a0f74c924bf13f5f17cdeff3690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408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c51d944258ce1ece28d3b045ae8d2026.jpgc51d944258ce1ece28d3b045ae8d2026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8324" b="4147"/>
            <a:stretch>
              <a:fillRect/>
            </a:stretch>
          </p:blipFill>
          <p:spPr>
            <a:xfrm>
              <a:off x="792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腹部触诊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39f9d9d99750d6cdd7b1962096c8060c.jpg39f9d9d99750d6cdd7b1962096c8060c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28000"/>
            <a:stretch>
              <a:fillRect/>
            </a:stretch>
          </p:blipFill>
          <p:spPr>
            <a:xfrm>
              <a:off x="1176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在体检时，医生通过腹部触诊可能会发现膀胱异常膨胀，这是尿潴留的直接体征。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e17bbacfe6deed2698fa612b37010e6d.jpge17bbacfe6deed2698fa612b37010e6d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>
              <a:off x="15600" y="32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62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超声波检查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64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超声波检查可以清晰显示膀胱内尿液积聚的情况，帮助诊断尿潴留。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146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尿流率测定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148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通过测定尿流率，可以评估尿液排出的速度和量，尿潴留患者通常表现为尿流缓慢或中断。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15300" y="6200"/>
              <a:ext cx="3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残余尿量测定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5320" y="7080"/>
              <a:ext cx="29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在排尿后使用超声或导尿管测量残余尿量，尿潴留患者会有较多的尿液残留。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尿潴留老年人的照护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病情观察与报告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1e81463a26fea1b\datas\装饰-12001&amp;108103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0" cy="4419600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03b4b145cef08b39a78c7c75aea3e820.jpg03b4b145cef08b39a78c7c75aea3e820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r="8990"/>
            <a:stretch>
              <a:fillRect/>
            </a:stretch>
          </p:blipFill>
          <p:spPr>
            <a:xfrm>
              <a:off x="96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监测排尿频率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记录老年人每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24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小时的排尿次数，观察是否有尿潴留症状加剧的迹象。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3ee7813d8c564de6c3c1223180cf46b9.jpg3ee7813d8c564de6c3c1223180cf46b9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4495" r="4495"/>
            <a:stretch>
              <a:fillRect/>
            </a:stretch>
          </p:blipFill>
          <p:spPr>
            <a:xfrm>
              <a:off x="5920" y="6560"/>
              <a:ext cx="4479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db57db167aec82c6237a2686cde7fe46.jpgdb57db167aec82c6237a2686cde7fe46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495" r="8495"/>
            <a:stretch>
              <a:fillRect/>
            </a:stretch>
          </p:blipFill>
          <p:spPr>
            <a:xfrm>
              <a:off x="10880" y="2880"/>
              <a:ext cx="4479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160"/>
              <a:ext cx="4480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评估尿量变化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测量每次排尿的量，注意尿量是否减少，以及是否有尿急、尿痛等异常情况。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记录症状变化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详细记录老年人在尿潴留期间的不适症状，如腹胀、疼痛等，并及时报告给医生。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心理照护与安慰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a6103880c4bc6eaf\datas\装饰-12001&amp;13053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a6103880c4bc6eaf\datas\氛围图-12001&amp;130553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b6304f77eb425c56634f0bcfe62a7be0.jpgb6304f77eb425c56634f0bcfe62a7be0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33353"/>
            <a:stretch>
              <a:fillRect/>
            </a:stretch>
          </p:blipFill>
          <p:spPr>
            <a:xfrm>
              <a:off x="248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d68f805dd05e7b3590ad0e21910e5a24.jpgd68f805dd05e7b3590ad0e21910e5a24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6647" r="16706"/>
            <a:stretch>
              <a:fillRect/>
            </a:stretch>
          </p:blipFill>
          <p:spPr>
            <a:xfrm>
              <a:off x="840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建立信任关系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通过耐心倾听和积极沟通，建立与老年人的信任关系，减少他们的焦虑和不安。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8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304796 h 4419596"/>
                <a:gd name="connisteX1" fmla="*/ 304796 w 3454402"/>
                <a:gd name="connsiteY1" fmla="*/ 0 h 4419596"/>
                <a:gd name="connisteX2" fmla="*/ 3149595 w 3454402"/>
                <a:gd name="connsiteY2" fmla="*/ 0 h 4419596"/>
                <a:gd name="connisteX3" fmla="*/ 3454402 w 3454402"/>
                <a:gd name="connsiteY3" fmla="*/ 304796 h 4419596"/>
                <a:gd name="connisteX4" fmla="*/ 3454402 w 3454402"/>
                <a:gd name="connsiteY4" fmla="*/ 4114800 h 4419596"/>
                <a:gd name="connisteX5" fmla="*/ 3149595 w 3454402"/>
                <a:gd name="connsiteY5" fmla="*/ 4419596 h 4419596"/>
                <a:gd name="connisteX6" fmla="*/ 304796 w 3454402"/>
                <a:gd name="connsiteY6" fmla="*/ 4419596 h 4419596"/>
                <a:gd name="connisteX7" fmla="*/ 0 w 3454402"/>
                <a:gd name="connsiteY7" fmla="*/ 4114800 h 4419596"/>
                <a:gd name="connisteX8" fmla="*/ 0 w 3454402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4114800"/>
                  </a:lnTo>
                  <a:cubicBezTo>
                    <a:pt x="3454402" y="4283141"/>
                    <a:pt x="3317937" y="4419597"/>
                    <a:pt x="3149596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487a351659ac77fa2e6c02bffed5b830.jpg487a351659ac77fa2e6c02bffed5b830"/>
            <p:cNvPicPr preferRelativeResize="0"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rcRect l="15676" r="17618"/>
            <a:stretch>
              <a:fillRect/>
            </a:stretch>
          </p:blipFill>
          <p:spPr>
            <a:xfrm>
              <a:off x="1432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746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提供情感支持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748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给予老年人情感上的支持和鼓励，帮助他们面对疾病带来的心理压力。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1338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认知行为疗法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340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运用认知行为疗法帮助老年人调整对疾病的认知，改善其心理状态和生活质量。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提供排尿环境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0" name="图片 29" descr="C:/Users/mingsheng111035/AppData/Local/Temp/figmazip/slide_dffe73ab6a05b5aa\datas\装饰-12001&amp;251729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31" name="任意多边形 30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2" name="组合 3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6" name="图片 5" descr="C:/Users/mingsheng111035/AppData/Roaming/Kingsoft/office6/wppai/generateppt/4f83ddd10b2ffb413652f96692e7e3d3.jpg4f83ddd10b2ffb413652f96692e7e3d3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6898"/>
            <a:stretch>
              <a:fillRect/>
            </a:stretch>
          </p:blipFill>
          <p:spPr>
            <a:xfrm>
              <a:off x="96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2"/>
              </p:custDataLst>
            </p:nvPr>
          </p:nvSpPr>
          <p:spPr>
            <a:xfrm>
              <a:off x="96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2" name="图片 11" descr="C:/Users/mingsheng111035/AppData/Roaming/Kingsoft/office6/wppai/generateppt/a60b02ce007911c917809371320b86bf.jpga60b02ce007911c917809371320b86bf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7705" r="7705"/>
            <a:stretch>
              <a:fillRect/>
            </a:stretch>
          </p:blipFill>
          <p:spPr>
            <a:xfrm>
              <a:off x="540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540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44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确保隐私安全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8" name="图片 17" descr="C:/Users/mingsheng111035/AppData/Roaming/Kingsoft/office6/wppai/generateppt/61376723ab20956d2ceb809e646a1be9.jpg61376723ab20956d2ceb809e646a1be9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r="15410"/>
            <a:stretch>
              <a:fillRect/>
            </a:stretch>
          </p:blipFill>
          <p:spPr>
            <a:xfrm>
              <a:off x="984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9"/>
              </p:custDataLst>
            </p:nvPr>
          </p:nvSpPr>
          <p:spPr>
            <a:xfrm>
              <a:off x="984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20"/>
              </p:custDataLst>
            </p:nvPr>
          </p:nvSpPr>
          <p:spPr>
            <a:xfrm>
              <a:off x="144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为尿潴留老年人提供独立的卫生间，确保他们在排尿时有充分的隐私和安全感。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4" name="图片 23" descr="C:/Users/mingsheng111035/AppData/Roaming/Kingsoft/office6/wppai/generateppt/f498a093cb40f7c03a1868a7c0d1c5a4.jpgf498a093cb40f7c03a1868a7c0d1c5a4"/>
            <p:cNvPicPr preferRelativeResize="0"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rcRect l="15410"/>
            <a:stretch>
              <a:fillRect/>
            </a:stretch>
          </p:blipFill>
          <p:spPr>
            <a:xfrm>
              <a:off x="14280" y="2880"/>
              <a:ext cx="3960" cy="3120"/>
            </a:xfrm>
            <a:custGeom>
              <a:avLst/>
              <a:gdLst>
                <a:gd name="connisteX0" fmla="*/ 0 w 2514600"/>
                <a:gd name="connsiteY0" fmla="*/ 304796 h 1981203"/>
                <a:gd name="connisteX1" fmla="*/ 304796 w 2514600"/>
                <a:gd name="connsiteY1" fmla="*/ 0 h 1981203"/>
                <a:gd name="connisteX2" fmla="*/ 2209803 w 2514600"/>
                <a:gd name="connsiteY2" fmla="*/ 0 h 1981203"/>
                <a:gd name="connisteX3" fmla="*/ 2514600 w 2514600"/>
                <a:gd name="connsiteY3" fmla="*/ 304796 h 1981203"/>
                <a:gd name="connisteX4" fmla="*/ 2514600 w 2514600"/>
                <a:gd name="connsiteY4" fmla="*/ 1981203 h 1981203"/>
                <a:gd name="connisteX5" fmla="*/ 0 w 2514600"/>
                <a:gd name="connsiteY5" fmla="*/ 1981203 h 1981203"/>
                <a:gd name="connisteX6" fmla="*/ 0 w 2514600"/>
                <a:gd name="connsiteY6" fmla="*/ 304796 h 19812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19812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1981203"/>
                  </a:lnTo>
                  <a:lnTo>
                    <a:pt x="0" y="1981203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7" name="任意多边形 26"/>
            <p:cNvSpPr/>
            <p:nvPr>
              <p:custDataLst>
                <p:tags r:id="rId23"/>
              </p:custDataLst>
            </p:nvPr>
          </p:nvSpPr>
          <p:spPr>
            <a:xfrm>
              <a:off x="14280" y="6000"/>
              <a:ext cx="3960" cy="3840"/>
            </a:xfrm>
            <a:custGeom>
              <a:avLst/>
              <a:gdLst>
                <a:gd name="connisteX0" fmla="*/ 0 w 2514600"/>
                <a:gd name="connsiteY0" fmla="*/ 0 h 2438403"/>
                <a:gd name="connisteX1" fmla="*/ 2514600 w 2514600"/>
                <a:gd name="connsiteY1" fmla="*/ 0 h 2438403"/>
                <a:gd name="connisteX2" fmla="*/ 2514600 w 2514600"/>
                <a:gd name="connsiteY2" fmla="*/ 2133596 h 2438403"/>
                <a:gd name="connisteX3" fmla="*/ 2209803 w 2514600"/>
                <a:gd name="connsiteY3" fmla="*/ 2438403 h 2438403"/>
                <a:gd name="connisteX4" fmla="*/ 304796 w 2514600"/>
                <a:gd name="connsiteY4" fmla="*/ 2438403 h 2438403"/>
                <a:gd name="connisteX5" fmla="*/ 0 w 2514600"/>
                <a:gd name="connsiteY5" fmla="*/ 2133596 h 2438403"/>
                <a:gd name="connisteX6" fmla="*/ 0 w 2514600"/>
                <a:gd name="connsiteY6" fmla="*/ 0 h 24384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14600" h="2438403">
                  <a:moveTo>
                    <a:pt x="0" y="0"/>
                  </a:moveTo>
                  <a:lnTo>
                    <a:pt x="2514600" y="0"/>
                  </a:lnTo>
                  <a:lnTo>
                    <a:pt x="2514600" y="2133597"/>
                  </a:lnTo>
                  <a:cubicBezTo>
                    <a:pt x="2514600" y="2301938"/>
                    <a:pt x="2378135" y="2438403"/>
                    <a:pt x="2209803" y="2438403"/>
                  </a:cubicBezTo>
                  <a:lnTo>
                    <a:pt x="304797" y="2438403"/>
                  </a:lnTo>
                  <a:cubicBezTo>
                    <a:pt x="136465" y="2438403"/>
                    <a:pt x="0" y="2301938"/>
                    <a:pt x="0" y="21335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24"/>
              </p:custDataLst>
            </p:nvPr>
          </p:nvSpPr>
          <p:spPr>
            <a:xfrm>
              <a:off x="588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设置辅助设施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5"/>
              </p:custDataLst>
            </p:nvPr>
          </p:nvSpPr>
          <p:spPr>
            <a:xfrm>
              <a:off x="588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在卫生间安装扶手和坐便器辅助设备，帮助老年人安全、舒适地完成排尿过程。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6"/>
              </p:custDataLst>
            </p:nvPr>
          </p:nvSpPr>
          <p:spPr>
            <a:xfrm>
              <a:off x="1032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调整环境温度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7"/>
              </p:custDataLst>
            </p:nvPr>
          </p:nvSpPr>
          <p:spPr>
            <a:xfrm>
              <a:off x="1032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保持卫生间温暖舒适，避免老年人因环境温度过低导致排尿困难或不愿频繁使用卫生间。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8"/>
              </p:custDataLst>
            </p:nvPr>
          </p:nvSpPr>
          <p:spPr>
            <a:xfrm>
              <a:off x="1476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提供夜间照明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9"/>
              </p:custDataLst>
            </p:nvPr>
          </p:nvSpPr>
          <p:spPr>
            <a:xfrm>
              <a:off x="1476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安装夜灯或感应灯，确保老年人夜间能够安全地找到卫生间，减少跌倒风险。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0ca981134bee12cd\datas\氛围图-12001&amp;27705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体位舒适调整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75b259ff69f9b438b979bb37bbd3e25a.jpg75b259ff69f9b438b979bb37bbd3e25a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3301" r="14419"/>
            <a:stretch>
              <a:fillRect/>
            </a:stretch>
          </p:blipFill>
          <p:spPr>
            <a:xfrm>
              <a:off x="960" y="288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ab8014896b05774ccd794e70830f9746.jpgab8014896b05774ccd794e70830f9746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r="17720"/>
            <a:stretch>
              <a:fillRect/>
            </a:stretch>
          </p:blipFill>
          <p:spPr>
            <a:xfrm>
              <a:off x="960" y="6600"/>
              <a:ext cx="4000" cy="3240"/>
            </a:xfrm>
            <a:custGeom>
              <a:avLst/>
              <a:gdLst>
                <a:gd name="connisteX0" fmla="*/ 0 w 2540002"/>
                <a:gd name="connsiteY0" fmla="*/ 304796 h 2057400"/>
                <a:gd name="connisteX1" fmla="*/ 304796 w 2540002"/>
                <a:gd name="connsiteY1" fmla="*/ 0 h 2057400"/>
                <a:gd name="connisteX2" fmla="*/ 2540002 w 2540002"/>
                <a:gd name="connsiteY2" fmla="*/ 0 h 2057400"/>
                <a:gd name="connisteX3" fmla="*/ 2540002 w 2540002"/>
                <a:gd name="connsiteY3" fmla="*/ 2057400 h 2057400"/>
                <a:gd name="connisteX4" fmla="*/ 304796 w 2540002"/>
                <a:gd name="connsiteY4" fmla="*/ 2057400 h 2057400"/>
                <a:gd name="connisteX5" fmla="*/ 0 w 2540002"/>
                <a:gd name="connsiteY5" fmla="*/ 1752603 h 2057400"/>
                <a:gd name="connisteX6" fmla="*/ 0 w 2540002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600"/>
              <a:ext cx="13280" cy="3240"/>
            </a:xfrm>
            <a:custGeom>
              <a:avLst/>
              <a:gdLst>
                <a:gd name="connisteX0" fmla="*/ 0 w 8432797"/>
                <a:gd name="connsiteY0" fmla="*/ 0 h 2057400"/>
                <a:gd name="connisteX1" fmla="*/ 8128001 w 8432797"/>
                <a:gd name="connsiteY1" fmla="*/ 0 h 2057400"/>
                <a:gd name="connisteX2" fmla="*/ 8432797 w 8432797"/>
                <a:gd name="connsiteY2" fmla="*/ 304796 h 2057400"/>
                <a:gd name="connisteX3" fmla="*/ 8432797 w 8432797"/>
                <a:gd name="connsiteY3" fmla="*/ 1752603 h 2057400"/>
                <a:gd name="connisteX4" fmla="*/ 8128001 w 8432797"/>
                <a:gd name="connsiteY4" fmla="*/ 2057400 h 2057400"/>
                <a:gd name="connisteX5" fmla="*/ 0 w 8432797"/>
                <a:gd name="connsiteY5" fmla="*/ 2057400 h 2057400"/>
                <a:gd name="connisteX6" fmla="*/ 0 w 8432797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2057400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752603"/>
                  </a:lnTo>
                  <a:cubicBezTo>
                    <a:pt x="8432798" y="1920935"/>
                    <a:pt x="8296342" y="2057400"/>
                    <a:pt x="81280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调整床铺倾斜度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为尿潴留老年人调整床铺倾斜度，可减少腹部压力，帮助缓解排尿困难。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使用辅助垫具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在臀部下方放置辅助垫具，可提高舒适度，同时辅助尿潴留老年人更易排尿。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条件反射诱导排尿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听流水声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在老年人旁边播放流水声，模拟自然排尿环境，帮助触发排尿反射。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定时排尿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设定固定的排尿时间表，通过条件反射训练，帮助老年人建立规律的排尿习惯。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腹部按摩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轻柔地按摩老年人的下腹部，刺激膀胱肌肉，促进尿液排出。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使用尿意提示器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使用尿意提示器等辅助设备，当膀胱充盈时发出信号，提醒老年人及时排尿。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154d373bac6545ee3113441c6e34092e.jpg154d373bac6545ee3113441c6e34092e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719" r="24719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50164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按摩与热敷下腹部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2286000"/>
            <a:ext cx="4953000" cy="3962400"/>
            <a:chOff x="960" y="3600"/>
            <a:chExt cx="7800" cy="6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360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360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按摩技术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440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通过轻柔的腹部按摩，可以帮助刺激膀胱肌肉，促进尿液排出，减轻尿潴留症状。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584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584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热敷方法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66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使用热水袋或暖宝宝对下腹部进行热敷，可以放松肌肉，增加血液循环，辅助尿潴留的缓解。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808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按摩与热敷的结合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88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结合按摩和热敷，可以更有效地促进尿潴留老年人的膀胱功能恢复，提高生活质量。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2ebe4c5ff15900274339d6fe4cb110e4.jpg2ebe4c5ff15900274339d6fe4cb110e4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11164" b="11752"/>
          <a:stretch>
            <a:fillRect/>
          </a:stretch>
        </p:blipFill>
        <p:spPr>
          <a:xfrm>
            <a:off x="6096003" y="609603"/>
            <a:ext cx="5486400" cy="5638800"/>
          </a:xfrm>
          <a:custGeom>
            <a:avLst/>
            <a:gdLst>
              <a:gd name="connisteX0" fmla="*/ 0 w 5486400"/>
              <a:gd name="connsiteY0" fmla="*/ 304796 h 5638803"/>
              <a:gd name="connisteX1" fmla="*/ 304796 w 5486400"/>
              <a:gd name="connsiteY1" fmla="*/ 0 h 5638803"/>
              <a:gd name="connisteX2" fmla="*/ 5181603 w 5486400"/>
              <a:gd name="connsiteY2" fmla="*/ 0 h 5638803"/>
              <a:gd name="connisteX3" fmla="*/ 5486400 w 5486400"/>
              <a:gd name="connsiteY3" fmla="*/ 304796 h 5638803"/>
              <a:gd name="connisteX4" fmla="*/ 5486400 w 5486400"/>
              <a:gd name="connsiteY4" fmla="*/ 5333996 h 5638803"/>
              <a:gd name="connisteX5" fmla="*/ 5181603 w 5486400"/>
              <a:gd name="connsiteY5" fmla="*/ 5638803 h 5638803"/>
              <a:gd name="connisteX6" fmla="*/ 304796 w 5486400"/>
              <a:gd name="connsiteY6" fmla="*/ 5638803 h 5638803"/>
              <a:gd name="connisteX7" fmla="*/ 0 w 5486400"/>
              <a:gd name="connsiteY7" fmla="*/ 5333996 h 5638803"/>
              <a:gd name="connisteX8" fmla="*/ 0 w 5486400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5181603" y="0"/>
                </a:lnTo>
                <a:cubicBezTo>
                  <a:pt x="5349935" y="0"/>
                  <a:pt x="5486400" y="136465"/>
                  <a:pt x="5486400" y="304797"/>
                </a:cubicBezTo>
                <a:lnTo>
                  <a:pt x="5486400" y="5333997"/>
                </a:lnTo>
                <a:cubicBezTo>
                  <a:pt x="5486400" y="5502338"/>
                  <a:pt x="5349935" y="5638803"/>
                  <a:pt x="5181603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尿潴留的原因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尿潴留的表现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尿潴留老年人的照护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病例描述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ae66c35e-c9d1-4975-9274-82b72d4ca9c5.jpgae66c35e-c9d1-4975-9274-82b72d4ca9c5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6" r="126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配合医生操作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902200"/>
            <a:ext cx="7010400" cy="1168400"/>
            <a:chOff x="7320" y="7720"/>
            <a:chExt cx="11040" cy="184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正确使用导尿管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在医生指导下，学习如何正确插入和维护导尿管，以减少感染风险。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监测尿液情况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定期记录尿液的量、颜色和频率，及时向医生反馈，以便调整治疗方案。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病例描述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患者基本信息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a3dc995e142ec6b9\datas\装饰-12001&amp;33307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年龄与性别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3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患者为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70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岁男性，患有长期前列腺增生，导致尿潴留。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104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病史背景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840"/>
              <a:ext cx="3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患者有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20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年高血压病史，近期出现尿频、尿急症状。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104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生活习惯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840"/>
              <a:ext cx="3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患者长期吸烟，每日饮酒量超过推荐标准，影响尿潴留状况。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06779b38-d362-4c00-b66a-62910864a154.jpg06779b38-d362-4c00-b66a-62910864a154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1818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症状描述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1b607172312f2115e747338c2c769ae0.jpg1b607172312f2115e747338c2c769ae0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9717" b="3467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尿潴留的临床表现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患者常表现为排尿困难，尿流细弱，甚至完全无法排尿，腹部胀满感明显。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尿潴留的并发症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长期尿潴留可能导致膀胱过度膨胀、尿路感染，严重时可引起肾功能损害。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f6e89fba7f2410c0\datas\装饰-12001&amp;17848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1125200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4"/>
            </p:custDataLst>
          </p:nvPr>
        </p:nvSpPr>
        <p:spPr>
          <a:xfrm>
            <a:off x="11366504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f6e89fba7f2410c0\datas\氛围图-12001&amp;178499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体征检查结果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292350" y="2279015"/>
            <a:ext cx="9366250" cy="3385185"/>
            <a:chOff x="3610" y="3589"/>
            <a:chExt cx="14750" cy="5331"/>
          </a:xfrm>
        </p:grpSpPr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361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10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384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腹部触诊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4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通过腹部触诊，医生可以评估膀胱的充盈程度，判断是否存在尿潴留。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873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10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896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超声波检查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896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超声波检查可以准确测量残余尿量，帮助诊断尿潴留的严重程度。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3850" y="3589"/>
              <a:ext cx="2860" cy="2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100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100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4080" y="660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尿流率测定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4080" y="748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尿流率测定能评估尿液排出的速度和流量，为尿潴留的诊断提供重要依据。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尿潴留的原因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药物治疗影响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df6dcf25db41c1\datas\氛围图-12001&amp;18734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597" y="1828800"/>
            <a:ext cx="7162800" cy="4419597"/>
            <a:chOff x="6960" y="2880"/>
            <a:chExt cx="11280" cy="6960"/>
          </a:xfrm>
        </p:grpSpPr>
        <p:pic>
          <p:nvPicPr>
            <p:cNvPr id="7" name="图片 6" descr="C:/Users/mingsheng111035/AppData/Roaming/Kingsoft/office6/wppai/generateppt/13c3fa6b568cb5066e9c1b3600a61534.jpg13c3fa6b568cb5066e9c1b3600a61534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4251" b="4428"/>
            <a:stretch>
              <a:fillRect/>
            </a:stretch>
          </p:blipFill>
          <p:spPr>
            <a:xfrm>
              <a:off x="696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696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b0ebe335aa95a50a9ff2b4865527a3ce.jpgb0ebe335aa95a50a9ff2b4865527a3ce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24145"/>
            <a:stretch>
              <a:fillRect/>
            </a:stretch>
          </p:blipFill>
          <p:spPr>
            <a:xfrm>
              <a:off x="1272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1272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744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抗胆碱药物副作用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44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抗胆碱药物可能导致膀胱括约肌松弛，引起尿潴留，常见于老年患者。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20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阿片类药物使用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20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阿片类药物的使用可导致尿潴留，因为它们会减缓膀胱排空速度，影响尿液排出。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0c655792-47a2-40fd-ba18-2b3e5143a8c0.jpg0c655792-47a2-40fd-ba18-2b3e5143a8c0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56"/>
          <a:stretch>
            <a:fillRect/>
          </a:stretch>
        </p:blipFill>
        <p:spPr>
          <a:xfrm>
            <a:off x="609603" y="609603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神经系统疾病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脑卒中可导致神经传导受损，影响膀胱控制，是尿潴留的常见原因。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帕金森病患者的运动神经受损，可能导致膀胱功能障碍，引起尿潴留。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脊髓损伤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脊髓损伤会切断大脑与膀胱之间的神经通路，导致排尿控制失常。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多发性硬化症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多发性硬化症影响中枢神经系统，可能引起膀胱功能障碍，导致尿潴留。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泌尿系统疾病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1e59dcbc8ec25320\datas\装饰-12001&amp;7051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10972802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8677e2cbf377cd36_img1.png8677e2cbf377cd36_img1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-6" t="17269" r="6" b="17269"/>
            <a:stretch>
              <a:fillRect/>
            </a:stretch>
          </p:blipFill>
          <p:spPr>
            <a:xfrm>
              <a:off x="960" y="288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760" y="288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080004 w 5384801"/>
                <a:gd name="connsiteY1" fmla="*/ 0 h 2057400"/>
                <a:gd name="connisteX2" fmla="*/ 5384801 w 5384801"/>
                <a:gd name="connsiteY2" fmla="*/ 304796 h 2057400"/>
                <a:gd name="connisteX3" fmla="*/ 5384801 w 5384801"/>
                <a:gd name="connsiteY3" fmla="*/ 1752603 h 2057400"/>
                <a:gd name="connisteX4" fmla="*/ 5080004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080004" y="0"/>
                  </a:lnTo>
                  <a:cubicBezTo>
                    <a:pt x="5248336" y="0"/>
                    <a:pt x="5384801" y="136465"/>
                    <a:pt x="5384801" y="304797"/>
                  </a:cubicBezTo>
                  <a:lnTo>
                    <a:pt x="5384801" y="1752603"/>
                  </a:lnTo>
                  <a:cubicBezTo>
                    <a:pt x="5384801" y="1920935"/>
                    <a:pt x="5248336" y="2057400"/>
                    <a:pt x="50800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8677e2cbf377cd36_img2.png8677e2cbf377cd36_img2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-6" t="17269" r="6" b="17269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9760" y="6600"/>
              <a:ext cx="8480" cy="3240"/>
            </a:xfrm>
            <a:custGeom>
              <a:avLst/>
              <a:gdLst>
                <a:gd name="connisteX0" fmla="*/ 0 w 5384801"/>
                <a:gd name="connsiteY0" fmla="*/ 0 h 2057400"/>
                <a:gd name="connisteX1" fmla="*/ 5080004 w 5384801"/>
                <a:gd name="connsiteY1" fmla="*/ 0 h 2057400"/>
                <a:gd name="connisteX2" fmla="*/ 5384801 w 5384801"/>
                <a:gd name="connsiteY2" fmla="*/ 304796 h 2057400"/>
                <a:gd name="connisteX3" fmla="*/ 5384801 w 5384801"/>
                <a:gd name="connsiteY3" fmla="*/ 1752603 h 2057400"/>
                <a:gd name="connisteX4" fmla="*/ 5080004 w 5384801"/>
                <a:gd name="connsiteY4" fmla="*/ 2057400 h 2057400"/>
                <a:gd name="connisteX5" fmla="*/ 0 w 5384801"/>
                <a:gd name="connsiteY5" fmla="*/ 2057400 h 2057400"/>
                <a:gd name="connisteX6" fmla="*/ 0 w 53848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384801" h="2057400">
                  <a:moveTo>
                    <a:pt x="0" y="0"/>
                  </a:moveTo>
                  <a:lnTo>
                    <a:pt x="5080004" y="0"/>
                  </a:lnTo>
                  <a:cubicBezTo>
                    <a:pt x="5248336" y="0"/>
                    <a:pt x="5384801" y="136465"/>
                    <a:pt x="5384801" y="304797"/>
                  </a:cubicBezTo>
                  <a:lnTo>
                    <a:pt x="5384801" y="1752603"/>
                  </a:lnTo>
                  <a:cubicBezTo>
                    <a:pt x="5384801" y="1920935"/>
                    <a:pt x="5248336" y="2057400"/>
                    <a:pt x="50800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0240" y="358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前列腺增生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0240" y="446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前列腺增生是中老年男性常见的泌尿系统疾病，可导致尿潴留，需通过药物或手术治疗。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300"/>
              <a:ext cx="7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尿路感染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8180"/>
              <a:ext cx="76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尿路感染可引起尿频、尿急、尿痛等症状，严重时可导致尿潴留，需及时就医并接受抗生素治疗。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性传播疾病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800" cy="4418965"/>
            <a:chOff x="960" y="2880"/>
            <a:chExt cx="17280" cy="6959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203dd0451d0f64a0251d419e42084601.jpg203dd0451d0f64a0251d419e42084601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12430"/>
            <a:stretch>
              <a:fillRect/>
            </a:stretch>
          </p:blipFill>
          <p:spPr>
            <a:xfrm>
              <a:off x="128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44b92de61a6bdb437b7aa4e0e29d25db.jpg44b92de61a6bdb437b7aa4e0e29d25db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5416" t="16" r="15416" b="-16"/>
            <a:stretch>
              <a:fillRect/>
            </a:stretch>
          </p:blipFill>
          <p:spPr>
            <a:xfrm>
              <a:off x="572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8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细菌性感染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8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如淋病和梅毒，这些细菌性性病可导致尿道炎症，进而引起尿潴留。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b2153a89164d9360ad8eb2cefb029748.jpgb2153a89164d9360ad8eb2cefb029748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14044"/>
            <a:stretch>
              <a:fillRect/>
            </a:stretch>
          </p:blipFill>
          <p:spPr>
            <a:xfrm>
              <a:off x="1016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4" name="任意多边形 23"/>
            <p:cNvSpPr/>
            <p:nvPr>
              <p:custDataLst>
                <p:tags r:id="rId17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b28c6a332196b4e81f5ec337be1f6e63.jpgb28c6a332196b4e81f5ec337be1f6e63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0288" t="16" r="10288" b="-16"/>
            <a:stretch>
              <a:fillRect/>
            </a:stretch>
          </p:blipFill>
          <p:spPr>
            <a:xfrm>
              <a:off x="1460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0"/>
              </p:custDataLst>
            </p:nvPr>
          </p:nvSpPr>
          <p:spPr>
            <a:xfrm>
              <a:off x="572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病毒性感染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572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例如生殖器疱疹和人乳头瘤病毒（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HPV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），这些病毒可影响尿道结构，导致排尿困难。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2"/>
              </p:custDataLst>
            </p:nvPr>
          </p:nvSpPr>
          <p:spPr>
            <a:xfrm>
              <a:off x="1016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寄生虫感染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1016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滴虫病等寄生虫感染可引起尿道刺激和炎症，有时也会导致尿潴留。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4"/>
              </p:custDataLst>
            </p:nvPr>
          </p:nvSpPr>
          <p:spPr>
            <a:xfrm>
              <a:off x="1460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免疫系统疾病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1460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艾滋病等免疫系统疾病可能影响泌尿系统，间接导致尿潴留问题。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尿潴留的表现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膀胱高度膨胀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腹部肿胀感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患者会感到下腹部异常膨胀和沉重，这是由于尿液积聚导致膀胱过度充盈。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排尿困难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膀胱高度膨胀时，患者尝试排尿时会感到极度困难，甚至无法自主排尿。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尿液回流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在某些情况下，膀胱过度膨胀可能导致尿液回流至肾脏，增加感染风险。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0c0c9a1d-702c-453a-88f4-1cc9840369a5.jpg0c0c9a1d-702c-453a-88f4-1cc9840369a5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656" r="1901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49092298&quot;}*auto_galley_ai_*1740549212669_1.149_248eec236910-slide-3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98932856&quot;}*auto_galley_ai_*1740549212669_1.149_248eec236910-slide-3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6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c655792-47a2-40fd-ba18-2b3e5143a8c0.jpg?Expires=1772085224&amp;AWSAccessKeyId=AKLT9NSy7kh8TIS1UzNqLRY2&amp;Signature=nvNBQhC5qd4Jpu8DRgxzwECpgH8%3D&quot;}*auto_ai_ai_*1740549212669_1.149_248eec236910-slide-4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4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s://ai-generator-dimension.wpscdn.cn/slide_res/20241121/8677e2cbf377cd36_img1.png&quot;}*auto_preset_ai_*1740549212669_1.149_248eec236910-slide-5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s://ai-generator-dimension.wpscdn.cn/slide_res/20241121/8677e2cbf377cd36_img2.png&quot;}*auto_preset_ai_*1740549212669_1.149_248eec236910-slide-5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555485720&quot;}*auto_galley_ai_*1740549212669_1.149_248eec236910-slide-6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180554292&quot;}*auto_galley_ai_*1740549212669_1.149_248eec236910-slide-6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69244425&quot;}*auto_galley_ai_*1740549212669_1.149_248eec236910-slide-6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02963373&quot;}*auto_galley_ai_*1740549212669_1.149_248eec236910-slide-6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7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c0c9a1d-702c-453a-88f4-1cc9840369a5.jpg?Expires=1772085221&amp;AWSAccessKeyId=AKLT9NSy7kh8TIS1UzNqLRY2&amp;Signature=TjqglFuja%2FoPjuyLWm1E8iad3XE%3D&quot;}*auto_ai_ai_*1740549212669_1.149_248eec236910-slide-8"/>
</p:tagLst>
</file>

<file path=ppt/tags/tag193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9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179764379&quot;}*auto_galley_ai_*1740549212669_1.149_248eec236910-slide-9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8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b5efd7c-d48f-4640-b809-b11df45a9f76.jpg?Expires=1772085223&amp;AWSAccessKeyId=AKLT9NSy7kh8TIS1UzNqLRY2&amp;Signature=ceuvnCXstIx3pwUml7kyu%2BJET%2FU%3D&quot;}*auto_ai_ai_*1740549212669_1.149_248eec236910-slide-10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3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81251701&quot;}*auto_galley_ai_*1740549212669_1.149_248eec236910-slide-11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75210359&quot;}*auto_galley_ai_*1740549212669_1.149_248eec236910-slide-11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70316069&quot;}*auto_galley_ai_*1740549212669_1.149_248eec236910-slide-11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02963369&quot;}*auto_galley_ai_*1740549212669_1.149_248eec236910-slide-11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8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4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22003523&quot;}*auto_galley_ai_*1740549212669_1.149_248eec236910-slide-13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72061367&quot;}*auto_galley_ai_*1740549212669_1.149_248eec236910-slide-13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09516138&quot;}*auto_galley_ai_*1740549212669_1.149_248eec236910-slide-13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8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25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48245691&quot;}*auto_galley_ai_*1740549212669_1.149_248eec236910-slide-14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75005332&quot;}*auto_galley_ai_*1740549212669_1.149_248eec236910-slide-14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10334941&quot;}*auto_galley_ai_*1740549212669_1.149_248eec236910-slide-14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27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1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96300681&quot;}*auto_galley_ai_*1740549212669_1.149_248eec236910-slide-15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88959543&quot;}*auto_galley_ai_*1740549212669_1.149_248eec236910-slide-15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51117686&quot;}*auto_galley_ai_*1740549212669_1.149_248eec236910-slide-15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27687290&quot;}*auto_galley_ai_*1740549212669_1.149_248eec236910-slide-15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8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29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654967876&quot;}*auto_galley_ai_*1740549212669_1.149_248eec236910-slide-16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54629610&quot;}*auto_galley_ai_*1740549212669_1.149_248eec236910-slide-16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9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2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669899254&quot;}*auto_galley_ai_*1740549212669_1.149_248eec236910-slide-17"/>
</p:tagLst>
</file>

<file path=ppt/tags/tag321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32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821157292&quot;}*auto_galley_ai_*1740549212669_1.149_248eec236910-slide-18"/>
</p:tagLst>
</file>

<file path=ppt/tags/tag334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33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3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3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e66c35e-c9d1-4975-9274-82b72d4ca9c5.jpg?Expires=1772085223&amp;AWSAccessKeyId=AKLT9NSy7kh8TIS1UzNqLRY2&amp;Signature=azjspF4yl3xlXxDlJDg0OtysUCo%3D&quot;}*auto_ai_ai_*1740549212669_1.149_248eec236910-slide-19"/>
</p:tagLst>
</file>

<file path=ppt/tags/tag3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44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34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4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347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34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3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06779b38-d362-4c00-b66a-62910864a154.jpg?Expires=1772085225&amp;AWSAccessKeyId=AKLT9NSy7kh8TIS1UzNqLRY2&amp;Signature=vB%2FOMYACB0H1kSsV%2B0pAFejP23M%3D&quot;}*auto_ai_ai_*1740549212669_1.149_248eec236910-slide-21"/>
</p:tagLst>
</file>

<file path=ppt/tags/tag361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36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6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489488496&quot;}*auto_galley_ai_*1740549212669_1.149_248eec236910-slide-22"/>
</p:tagLst>
</file>

<file path=ppt/tags/tag36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72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3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7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7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7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SUBTYPE" val="d"/>
  <p:tag name="KSO_WM_UNIT_TYPE" val="l_h_i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SUBTYPE" val="d"/>
  <p:tag name="KSO_WM_UNIT_TYPE" val="l_h_i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SUBTYPE" val="d"/>
  <p:tag name="KSO_WM_UNIT_TYPE" val="l_h_i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86.xml><?xml version="1.0" encoding="utf-8"?>
<p:tagLst xmlns:p="http://schemas.openxmlformats.org/presentationml/2006/main">
  <p:tag name="KSO_WM_FIGMA_LIMIT" val=""/>
  <p:tag name="KSO_WM_FIGMA_SLIDE_GROUP" val="36"/>
  <p:tag name="KSO_WM_SLIDE_TYPE" val="text"/>
  <p:tag name="KSO_WM_TEMPLATE_SUBCATEGORY" val="29"/>
</p:tagLst>
</file>

<file path=ppt/tags/tag38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8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89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PRESENTATION_SOURCE" val="WPPAIGeneratePPT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2332</Words>
  <Application>WPS 演示</Application>
  <PresentationFormat>宽屏</PresentationFormat>
  <Paragraphs>305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2025-02-26T05:56:10Z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289CAEC1F1CE4E9A8311D925FAAE5C53_13</vt:lpwstr>
  </property>
  <property fmtid="{D5CDD505-2E9C-101B-9397-08002B2CF9AE}" pid="3" name="KSOProductBuildVer">
    <vt:lpwstr>2052-12.1.0.20305</vt:lpwstr>
  </property>
</Properties>
</file>