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303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25.jpeg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image" Target="C:/Users/mingsheng111035/AppData/Local/Temp/figmazip/slide_21e81463a26fea1b\datas\&#35013;&#39280;-12001&amp;108103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08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222.xml"/><Relationship Id="rId22" Type="http://schemas.openxmlformats.org/officeDocument/2006/relationships/tags" Target="../tags/tag221.xml"/><Relationship Id="rId21" Type="http://schemas.openxmlformats.org/officeDocument/2006/relationships/tags" Target="../tags/tag220.xml"/><Relationship Id="rId20" Type="http://schemas.openxmlformats.org/officeDocument/2006/relationships/tags" Target="../tags/tag219.xml"/><Relationship Id="rId2" Type="http://schemas.openxmlformats.org/officeDocument/2006/relationships/tags" Target="../tags/tag207.xml"/><Relationship Id="rId19" Type="http://schemas.openxmlformats.org/officeDocument/2006/relationships/tags" Target="../tags/tag218.xml"/><Relationship Id="rId18" Type="http://schemas.openxmlformats.org/officeDocument/2006/relationships/tags" Target="../tags/tag217.xml"/><Relationship Id="rId17" Type="http://schemas.openxmlformats.org/officeDocument/2006/relationships/image" Target="../media/image27.jpeg"/><Relationship Id="rId16" Type="http://schemas.openxmlformats.org/officeDocument/2006/relationships/tags" Target="../tags/tag216.xml"/><Relationship Id="rId15" Type="http://schemas.openxmlformats.org/officeDocument/2006/relationships/image" Target="../media/image26.jpeg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2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33.xml"/><Relationship Id="rId14" Type="http://schemas.openxmlformats.org/officeDocument/2006/relationships/image" Target="../media/image7.png"/><Relationship Id="rId13" Type="http://schemas.openxmlformats.org/officeDocument/2006/relationships/image" Target="../media/image28.jpeg"/><Relationship Id="rId12" Type="http://schemas.openxmlformats.org/officeDocument/2006/relationships/tags" Target="../tags/tag232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51.xml"/><Relationship Id="rId2" Type="http://schemas.openxmlformats.org/officeDocument/2006/relationships/tags" Target="../tags/tag235.xml"/><Relationship Id="rId19" Type="http://schemas.openxmlformats.org/officeDocument/2006/relationships/tags" Target="../tags/tag250.xml"/><Relationship Id="rId18" Type="http://schemas.openxmlformats.org/officeDocument/2006/relationships/tags" Target="../tags/tag249.xml"/><Relationship Id="rId17" Type="http://schemas.openxmlformats.org/officeDocument/2006/relationships/tags" Target="../tags/tag248.xml"/><Relationship Id="rId16" Type="http://schemas.openxmlformats.org/officeDocument/2006/relationships/tags" Target="../tags/tag247.xml"/><Relationship Id="rId15" Type="http://schemas.openxmlformats.org/officeDocument/2006/relationships/tags" Target="../tags/tag246.xml"/><Relationship Id="rId14" Type="http://schemas.openxmlformats.org/officeDocument/2006/relationships/tags" Target="../tags/tag245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30.jpeg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59.xml"/><Relationship Id="rId1" Type="http://schemas.openxmlformats.org/officeDocument/2006/relationships/tags" Target="../tags/tag25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image" Target="C:/Users/mingsheng111035/AppData/Local/Temp/figmazip/slide_20146e758e9fa581\datas\&#35013;&#39280;-12001&amp;318669.png" TargetMode="External"/><Relationship Id="rId6" Type="http://schemas.openxmlformats.org/officeDocument/2006/relationships/image" Target="../media/image32.png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image" Target="C:/Users/mingsheng111035/AppData/Local/Temp/figmazip/slide_20146e758e9fa581\datas\&#27675;&#22260;&#22270;-12001&amp;318641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74.xml"/><Relationship Id="rId20" Type="http://schemas.openxmlformats.org/officeDocument/2006/relationships/tags" Target="../tags/tag273.xml"/><Relationship Id="rId2" Type="http://schemas.openxmlformats.org/officeDocument/2006/relationships/image" Target="../media/image31.png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image" Target="../media/image7.png"/><Relationship Id="rId10" Type="http://schemas.openxmlformats.org/officeDocument/2006/relationships/image" Target="../media/image33.jpeg"/><Relationship Id="rId1" Type="http://schemas.openxmlformats.org/officeDocument/2006/relationships/tags" Target="../tags/tag26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tags" Target="../tags/tag27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87.xml"/><Relationship Id="rId11" Type="http://schemas.openxmlformats.org/officeDocument/2006/relationships/image" Target="../media/image7.png"/><Relationship Id="rId10" Type="http://schemas.openxmlformats.org/officeDocument/2006/relationships/image" Target="../media/image34.jpeg"/><Relationship Id="rId1" Type="http://schemas.openxmlformats.org/officeDocument/2006/relationships/tags" Target="../tags/tag27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image" Target="../media/image36.jpeg"/><Relationship Id="rId6" Type="http://schemas.openxmlformats.org/officeDocument/2006/relationships/tags" Target="../tags/tag291.xml"/><Relationship Id="rId5" Type="http://schemas.openxmlformats.org/officeDocument/2006/relationships/image" Target="../media/image7.png"/><Relationship Id="rId4" Type="http://schemas.openxmlformats.org/officeDocument/2006/relationships/image" Target="../media/image35.jpeg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99.xml"/><Relationship Id="rId15" Type="http://schemas.openxmlformats.org/officeDocument/2006/relationships/tags" Target="../tags/tag298.xml"/><Relationship Id="rId14" Type="http://schemas.openxmlformats.org/officeDocument/2006/relationships/tags" Target="../tags/tag297.xml"/><Relationship Id="rId13" Type="http://schemas.openxmlformats.org/officeDocument/2006/relationships/tags" Target="../tags/tag296.xml"/><Relationship Id="rId12" Type="http://schemas.openxmlformats.org/officeDocument/2006/relationships/tags" Target="../tags/tag295.xml"/><Relationship Id="rId11" Type="http://schemas.openxmlformats.org/officeDocument/2006/relationships/tags" Target="../tags/tag294.xml"/><Relationship Id="rId10" Type="http://schemas.openxmlformats.org/officeDocument/2006/relationships/image" Target="../media/image37.jpeg"/><Relationship Id="rId1" Type="http://schemas.openxmlformats.org/officeDocument/2006/relationships/tags" Target="../tags/tag288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image" Target="C:/Users/mingsheng111035/AppData/Local/Temp/figmazip/slide_0735544eb337f096\datas\&#27675;&#22260;&#22270;-12001&amp;127904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C:/Users/mingsheng111035/AppData/Local/Temp/figmazip/slide_0735544eb337f096\datas\&#35013;&#39280;-12001&amp;127887.png" TargetMode="External"/><Relationship Id="rId3" Type="http://schemas.openxmlformats.org/officeDocument/2006/relationships/image" Target="../media/image2.png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25.xml"/><Relationship Id="rId2" Type="http://schemas.openxmlformats.org/officeDocument/2006/relationships/tags" Target="../tags/tag114.xml"/><Relationship Id="rId19" Type="http://schemas.openxmlformats.org/officeDocument/2006/relationships/tags" Target="../tags/tag124.xml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image" Target="../media/image8.jpeg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image" Target="../media/image7.png"/><Relationship Id="rId11" Type="http://schemas.openxmlformats.org/officeDocument/2006/relationships/image" Target="../media/image6.jpeg"/><Relationship Id="rId10" Type="http://schemas.openxmlformats.org/officeDocument/2006/relationships/tags" Target="../tags/tag118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image" Target="C:/Users/mingsheng111035/AppData/Local/Temp/figmazip/slide_543bc6e9dc44b77d\datas\&#35013;&#39280;-12001&amp;528911.png" TargetMode="External"/><Relationship Id="rId5" Type="http://schemas.openxmlformats.org/officeDocument/2006/relationships/image" Target="../media/image10.png"/><Relationship Id="rId4" Type="http://schemas.openxmlformats.org/officeDocument/2006/relationships/tags" Target="../tags/tag127.xml"/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39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tags" Target="../tags/tag12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2" Type="http://schemas.openxmlformats.org/officeDocument/2006/relationships/slideLayout" Target="../slideLayouts/slideLayout17.xml"/><Relationship Id="rId41" Type="http://schemas.openxmlformats.org/officeDocument/2006/relationships/tags" Target="../tags/tag169.xml"/><Relationship Id="rId40" Type="http://schemas.openxmlformats.org/officeDocument/2006/relationships/tags" Target="../tags/tag168.xml"/><Relationship Id="rId4" Type="http://schemas.openxmlformats.org/officeDocument/2006/relationships/image" Target="C:/Users/mingsheng111035/AppData/Local/Temp/figmazip/slide_9fb519d68bf14861\datas\&#27675;&#22260;&#22270;-12001&amp;212733.png" TargetMode="External"/><Relationship Id="rId39" Type="http://schemas.openxmlformats.org/officeDocument/2006/relationships/tags" Target="../tags/tag167.xml"/><Relationship Id="rId38" Type="http://schemas.openxmlformats.org/officeDocument/2006/relationships/image" Target="C:/Users/mingsheng111035/AppData/Local/Temp/figmazip/slide_9fb519d68bf14861\datas\earth-12001&amp;212905.svg" TargetMode="External"/><Relationship Id="rId37" Type="http://schemas.openxmlformats.org/officeDocument/2006/relationships/image" Target="../media/image19.svg"/><Relationship Id="rId36" Type="http://schemas.openxmlformats.org/officeDocument/2006/relationships/image" Target="../media/image18.png"/><Relationship Id="rId35" Type="http://schemas.openxmlformats.org/officeDocument/2006/relationships/tags" Target="../tags/tag166.xml"/><Relationship Id="rId34" Type="http://schemas.openxmlformats.org/officeDocument/2006/relationships/tags" Target="../tags/tag165.xml"/><Relationship Id="rId33" Type="http://schemas.openxmlformats.org/officeDocument/2006/relationships/tags" Target="../tags/tag164.xml"/><Relationship Id="rId32" Type="http://schemas.openxmlformats.org/officeDocument/2006/relationships/tags" Target="../tags/tag163.xml"/><Relationship Id="rId31" Type="http://schemas.openxmlformats.org/officeDocument/2006/relationships/tags" Target="../tags/tag162.xml"/><Relationship Id="rId30" Type="http://schemas.openxmlformats.org/officeDocument/2006/relationships/tags" Target="../tags/tag161.xml"/><Relationship Id="rId3" Type="http://schemas.openxmlformats.org/officeDocument/2006/relationships/image" Target="../media/image11.png"/><Relationship Id="rId29" Type="http://schemas.openxmlformats.org/officeDocument/2006/relationships/image" Target="C:/Users/mingsheng111035/AppData/Local/Temp/figmazip/slide_9fb519d68bf14861\datas\earth-12001&amp;212873.svg" TargetMode="External"/><Relationship Id="rId28" Type="http://schemas.openxmlformats.org/officeDocument/2006/relationships/image" Target="../media/image17.svg"/><Relationship Id="rId27" Type="http://schemas.openxmlformats.org/officeDocument/2006/relationships/image" Target="../media/image16.png"/><Relationship Id="rId26" Type="http://schemas.openxmlformats.org/officeDocument/2006/relationships/tags" Target="../tags/tag160.xml"/><Relationship Id="rId25" Type="http://schemas.openxmlformats.org/officeDocument/2006/relationships/tags" Target="../tags/tag159.xml"/><Relationship Id="rId24" Type="http://schemas.openxmlformats.org/officeDocument/2006/relationships/tags" Target="../tags/tag158.xml"/><Relationship Id="rId23" Type="http://schemas.openxmlformats.org/officeDocument/2006/relationships/tags" Target="../tags/tag157.xml"/><Relationship Id="rId22" Type="http://schemas.openxmlformats.org/officeDocument/2006/relationships/tags" Target="../tags/tag156.xml"/><Relationship Id="rId21" Type="http://schemas.openxmlformats.org/officeDocument/2006/relationships/tags" Target="../tags/tag155.xml"/><Relationship Id="rId20" Type="http://schemas.openxmlformats.org/officeDocument/2006/relationships/image" Target="C:/Users/mingsheng111035/AppData/Local/Temp/figmazip/slide_9fb519d68bf14861\datas\earth-12001&amp;212819.svg" TargetMode="External"/><Relationship Id="rId2" Type="http://schemas.openxmlformats.org/officeDocument/2006/relationships/tags" Target="../tags/tag144.xml"/><Relationship Id="rId19" Type="http://schemas.openxmlformats.org/officeDocument/2006/relationships/image" Target="../media/image15.svg"/><Relationship Id="rId18" Type="http://schemas.openxmlformats.org/officeDocument/2006/relationships/image" Target="../media/image14.png"/><Relationship Id="rId17" Type="http://schemas.openxmlformats.org/officeDocument/2006/relationships/tags" Target="../tags/tag154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image" Target="C:/Users/mingsheng111035/AppData/Local/Temp/figmazip/slide_9fb519d68bf14861\datas\earth-12001&amp;212787.svg" TargetMode="External"/><Relationship Id="rId10" Type="http://schemas.openxmlformats.org/officeDocument/2006/relationships/image" Target="../media/image13.svg"/><Relationship Id="rId1" Type="http://schemas.openxmlformats.org/officeDocument/2006/relationships/tags" Target="../tags/tag14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image" Target="../media/image7.png"/><Relationship Id="rId7" Type="http://schemas.openxmlformats.org/officeDocument/2006/relationships/image" Target="../media/image20.jpeg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image" Target="C:/Users/mingsheng111035/AppData/Local/Temp/figmazip/slide_71cbc36489dc512d\datas\&#35013;&#39280;-12001&amp;551846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7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83.xml"/><Relationship Id="rId17" Type="http://schemas.openxmlformats.org/officeDocument/2006/relationships/tags" Target="../tags/tag182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7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image" Target="C:/Users/mingsheng111035/AppData/Local/Temp/figmazip/slide_edd40db412944bc9\datas\&#27675;&#22260;&#22270;-12001&amp;195791.png" TargetMode="External"/><Relationship Id="rId3" Type="http://schemas.openxmlformats.org/officeDocument/2006/relationships/image" Target="../media/image11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202.xml"/><Relationship Id="rId25" Type="http://schemas.openxmlformats.org/officeDocument/2006/relationships/tags" Target="../tags/tag201.xml"/><Relationship Id="rId24" Type="http://schemas.openxmlformats.org/officeDocument/2006/relationships/tags" Target="../tags/tag200.xml"/><Relationship Id="rId23" Type="http://schemas.openxmlformats.org/officeDocument/2006/relationships/tags" Target="../tags/tag199.xml"/><Relationship Id="rId22" Type="http://schemas.openxmlformats.org/officeDocument/2006/relationships/tags" Target="../tags/tag198.xml"/><Relationship Id="rId21" Type="http://schemas.openxmlformats.org/officeDocument/2006/relationships/image" Target="../media/image24.jpeg"/><Relationship Id="rId20" Type="http://schemas.openxmlformats.org/officeDocument/2006/relationships/tags" Target="../tags/tag197.xml"/><Relationship Id="rId2" Type="http://schemas.openxmlformats.org/officeDocument/2006/relationships/tags" Target="../tags/tag185.xml"/><Relationship Id="rId19" Type="http://schemas.openxmlformats.org/officeDocument/2006/relationships/tags" Target="../tags/tag196.xml"/><Relationship Id="rId18" Type="http://schemas.openxmlformats.org/officeDocument/2006/relationships/image" Target="../media/image23.jpeg"/><Relationship Id="rId17" Type="http://schemas.openxmlformats.org/officeDocument/2006/relationships/tags" Target="../tags/tag195.xml"/><Relationship Id="rId16" Type="http://schemas.openxmlformats.org/officeDocument/2006/relationships/tags" Target="../tags/tag194.xml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image" Target="../media/image22.jpeg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image" Target="../media/image7.png"/><Relationship Id="rId1" Type="http://schemas.openxmlformats.org/officeDocument/2006/relationships/tags" Target="../tags/tag1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5500"/>
              <a:t>协助老年人更换衣裤照护技术</a:t>
            </a:r>
            <a:endParaRPr lang="zh-CN" altLang="en-US" sz="55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照护技术的注意事项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操作前的沟通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1e81463a26fea1b\datas\装饰-12001&amp;10810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39239198278016caca8356a263be166b.jpg39239198278016caca8356a263be166b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4495" r="4495"/>
            <a:stretch>
              <a:fillRect/>
            </a:stretch>
          </p:blipFill>
          <p:spPr>
            <a:xfrm>
              <a:off x="96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建立信任关系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在帮助老年人更换衣裤前，通过温和的交流建立信任，减少他们的紧张和抵触情绪。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971b08762b994df09f0b8ccae997d5df.jpg971b08762b994df09f0b8ccae997d5df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4466" r="4525"/>
            <a:stretch>
              <a:fillRect/>
            </a:stretch>
          </p:blipFill>
          <p:spPr>
            <a:xfrm>
              <a:off x="5920" y="6560"/>
              <a:ext cx="4479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4caa629da1d4882091eaa5f81ba8cb54.jpg4caa629da1d4882091eaa5f81ba8cb54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8990"/>
            <a:stretch>
              <a:fillRect/>
            </a:stretch>
          </p:blipFill>
          <p:spPr>
            <a:xfrm>
              <a:off x="1088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了解个人偏好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询问老年人的个人喜好和习惯，比如他们喜欢的衣物类型，以及更换衣物时的特殊需求。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解释操作步骤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清晰地向老年人解释即将进行的操作步骤，确保他们理解并感到安心。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准备工作与环境调节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评估老年人身体状况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在更换衣裤前，评估老年人的身体状况，了解其活动能力和可能的疼痛点。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调整室内温度和光线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确保室内温度适宜，光线柔和，避免老年人因环境不适而产生抵触情绪。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0c2835c6-9f8d-4801-8601-824375202112.jpg0c2835c6-9f8d-4801-8601-824375202112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909" r="909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712dd037-4d3a-4786-9eef-07cdaa76f9fb.jpg712dd037-4d3a-4786-9eef-07cdaa76f9fb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790"/>
          <a:stretch>
            <a:fillRect/>
          </a:stretch>
        </p:blipFill>
        <p:spPr>
          <a:xfrm>
            <a:off x="609603" y="609603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动作的敏捷与轻柔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评估老年人的身体状况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在进行照护前，评估老年人的身体状况，了解其关节活动度和肌肉力量，以决定动作的力度和速度。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使用辅助工具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合理使用如滑板、转移带等辅助工具，减少直接接触，确保动作轻柔，避免对老年人造成伤害。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保持沟通和安抚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在更换衣裤过程中，与老年人保持沟通，给予适当安抚，使其感到舒适和放松，减少紧张和抗拒。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注意环境温度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确保照护环境温度适宜，避免老年人因寒冷而肌肉紧张，影响照护动作的敏捷与轻柔。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保护老年人隐私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4038600" cy="4418965"/>
          </a:xfrm>
          <a:custGeom>
            <a:avLst/>
            <a:gdLst>
              <a:gd name="connisteX0" fmla="*/ 0 w 4038603"/>
              <a:gd name="connsiteY0" fmla="*/ 304796 h 4419596"/>
              <a:gd name="connisteX1" fmla="*/ 304796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304796 w 4038603"/>
              <a:gd name="connsiteY4" fmla="*/ 4419596 h 4419596"/>
              <a:gd name="connisteX5" fmla="*/ 0 w 4038603"/>
              <a:gd name="connsiteY5" fmla="*/ 4114800 h 4419596"/>
              <a:gd name="connisteX6" fmla="*/ 0 w 40386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尊重老年人的个人空间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在协助更换衣裤时，应确保环境私密，避免他人随意进入，保护老年人的个人空间不受侵犯。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使用遮挡物维护隐私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使用床帘或屏风等遮挡物，为老年人更换衣裤时提供必要的遮蔽，确保其隐私得到尊重和保护。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8" name="图片 7" descr="C:/Users/mingsheng111035/AppData/Roaming/Kingsoft/office6/wppai/generateppt/70ff41aa4dd1d113957abdbb7da63856.jpg70ff41aa4dd1d113957abdbb7da63856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094" b="2447"/>
          <a:stretch>
            <a:fillRect/>
          </a:stretch>
        </p:blipFill>
        <p:spPr>
          <a:xfrm>
            <a:off x="4648197" y="1828800"/>
            <a:ext cx="6933565" cy="4418965"/>
          </a:xfrm>
          <a:custGeom>
            <a:avLst/>
            <a:gdLst>
              <a:gd name="connisteX0" fmla="*/ 0 w 6934196"/>
              <a:gd name="connsiteY0" fmla="*/ 0 h 4419596"/>
              <a:gd name="connisteX1" fmla="*/ 6629400 w 6934196"/>
              <a:gd name="connsiteY1" fmla="*/ 0 h 4419596"/>
              <a:gd name="connisteX2" fmla="*/ 6934196 w 6934196"/>
              <a:gd name="connsiteY2" fmla="*/ 304796 h 4419596"/>
              <a:gd name="connisteX3" fmla="*/ 6934196 w 6934196"/>
              <a:gd name="connsiteY3" fmla="*/ 4114800 h 4419596"/>
              <a:gd name="connisteX4" fmla="*/ 6629400 w 6934196"/>
              <a:gd name="connsiteY4" fmla="*/ 4419596 h 4419596"/>
              <a:gd name="connisteX5" fmla="*/ 0 w 6934196"/>
              <a:gd name="connsiteY5" fmla="*/ 4419596 h 4419596"/>
              <a:gd name="connisteX6" fmla="*/ 0 w 69341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0"/>
                </a:move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4114800"/>
                </a:lnTo>
                <a:cubicBezTo>
                  <a:pt x="6934197" y="4283141"/>
                  <a:pt x="6797741" y="4419597"/>
                  <a:pt x="66294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0146e758e9fa581\datas\氛围图-12001&amp;31864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选择合适的衣物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0146e758e9fa581\datas\装饰-12001&amp;318669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3e9e0aa9e8c3167a9da7e851f92ff8cb.jpg3e9e0aa9e8c3167a9da7e851f92ff8cb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0095" r="8859"/>
          <a:stretch>
            <a:fillRect/>
          </a:stretch>
        </p:blipFill>
        <p:spPr>
          <a:xfrm>
            <a:off x="609603" y="1828800"/>
            <a:ext cx="3581400" cy="4418965"/>
          </a:xfrm>
          <a:custGeom>
            <a:avLst/>
            <a:gdLst>
              <a:gd name="connisteX0" fmla="*/ 0 w 3581403"/>
              <a:gd name="connsiteY0" fmla="*/ 304796 h 4419596"/>
              <a:gd name="connisteX1" fmla="*/ 304796 w 3581403"/>
              <a:gd name="connsiteY1" fmla="*/ 0 h 4419596"/>
              <a:gd name="connisteX2" fmla="*/ 3581403 w 3581403"/>
              <a:gd name="connsiteY2" fmla="*/ 0 h 4419596"/>
              <a:gd name="connisteX3" fmla="*/ 3581403 w 3581403"/>
              <a:gd name="connsiteY3" fmla="*/ 4419596 h 4419596"/>
              <a:gd name="connisteX4" fmla="*/ 304796 w 3581403"/>
              <a:gd name="connsiteY4" fmla="*/ 4419596 h 4419596"/>
              <a:gd name="connisteX5" fmla="*/ 0 w 3581403"/>
              <a:gd name="connsiteY5" fmla="*/ 4114800 h 4419596"/>
              <a:gd name="connisteX6" fmla="*/ 0 w 35814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581403" y="0"/>
                </a:lnTo>
                <a:lnTo>
                  <a:pt x="35814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4190997" y="1828800"/>
            <a:ext cx="7391400" cy="4418965"/>
          </a:xfrm>
          <a:custGeom>
            <a:avLst/>
            <a:gdLst>
              <a:gd name="connisteX0" fmla="*/ 0 w 7391396"/>
              <a:gd name="connsiteY0" fmla="*/ 0 h 4419596"/>
              <a:gd name="connisteX1" fmla="*/ 7086600 w 7391396"/>
              <a:gd name="connsiteY1" fmla="*/ 0 h 4419596"/>
              <a:gd name="connisteX2" fmla="*/ 7391396 w 7391396"/>
              <a:gd name="connsiteY2" fmla="*/ 304796 h 4419596"/>
              <a:gd name="connisteX3" fmla="*/ 7391396 w 7391396"/>
              <a:gd name="connsiteY3" fmla="*/ 4114800 h 4419596"/>
              <a:gd name="connisteX4" fmla="*/ 7086600 w 7391396"/>
              <a:gd name="connsiteY4" fmla="*/ 4419596 h 4419596"/>
              <a:gd name="connisteX5" fmla="*/ 0 w 7391396"/>
              <a:gd name="connsiteY5" fmla="*/ 4419596 h 4419596"/>
              <a:gd name="connisteX6" fmla="*/ 0 w 73913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0"/>
                </a:moveTo>
                <a:lnTo>
                  <a:pt x="7086600" y="0"/>
                </a:lnTo>
                <a:cubicBezTo>
                  <a:pt x="7254941" y="0"/>
                  <a:pt x="7391397" y="136465"/>
                  <a:pt x="7391397" y="304797"/>
                </a:cubicBezTo>
                <a:lnTo>
                  <a:pt x="7391397" y="4114800"/>
                </a:lnTo>
                <a:cubicBezTo>
                  <a:pt x="7391397" y="4283141"/>
                  <a:pt x="7254941" y="4419597"/>
                  <a:pt x="70866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考虑衣物的材质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选择柔软、透气的棉质或丝质衣物，减少对老年人皮肤的刺激和摩擦。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简化衣物的设计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避免复杂的纽扣和拉链，选择易于穿脱的衣物，如魔术贴或前开式设计，方便老年人自主更衣。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注意衣物的尺寸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衣物应合身但不紧绷，留有适当的空间以便穿脱，避免给老年人造成不必要的困难。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考虑季节性需求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根据季节变化选择合适的衣物，如夏季选择透气性好的薄款，冬季则选择保暖性佳的厚款。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健康指导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适应季节变化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1828800"/>
            <a:ext cx="9220200" cy="1117600"/>
            <a:chOff x="960" y="2880"/>
            <a:chExt cx="14520" cy="176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夏季防暑降温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老年人在夏季应穿着透气衣物，多饮水，避免长时间暴露在高温下，以防中暑。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52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冬季保暖措施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76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冬季老年人应穿着保暖内衣和外套，保持室内温度适宜，避免感冒和心血管疾病。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4e71ce4b-e071-42fe-9880-2c00c5fe30f6.jpg4e71ce4b-e071-42fe-9880-2c00c5fe30f6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1235"/>
          <a:stretch>
            <a:fillRect/>
          </a:stretch>
        </p:blipFill>
        <p:spPr>
          <a:xfrm>
            <a:off x="609603" y="3403598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穿着的舒适与宽松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1905000"/>
            <a:ext cx="9220200" cy="4267200"/>
            <a:chOff x="3780" y="3000"/>
            <a:chExt cx="14520" cy="6720"/>
          </a:xfrm>
        </p:grpSpPr>
        <p:pic>
          <p:nvPicPr>
            <p:cNvPr id="4" name="图片 3" descr="C:/Users/mingsheng111035/AppData/Roaming/Kingsoft/office6/wppai/generateppt/574a1495872a7db2b2f101fbe4331db5.jpg574a1495872a7db2b2f101fbe4331db5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4240" y="300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5abe778ee8afb2adac31c0a4c9a21453.jpg5abe778ee8afb2adac31c0a4c9a21453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4647" r="14647"/>
            <a:stretch>
              <a:fillRect/>
            </a:stretch>
          </p:blipFill>
          <p:spPr>
            <a:xfrm>
              <a:off x="9360" y="300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692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选择合适的材质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5ab66861e577cf49756f2fb4cf61d02e.jpg5ab66861e577cf49756f2fb4cf61d02e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4480" y="300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780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选择柔软、透气的棉质或丝质衣物，减少对老年人皮肤的刺激和摩擦。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900" y="692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宽松度的把握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920" y="780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衣物不宜过紧，避免影响血液循环，同时便于穿脱，减少老年人身体负担。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4020" y="692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避免复杂设计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040" y="780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简化衣物设计，减少纽扣和拉链等，使用易于操作的魔术贴或松紧带，方便老年人自主更衣。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照护技术的目的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照护技术的原则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照护技术的注意事项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健康指导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照护技术的目的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满足舒适需求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735544eb337f096\datas\装饰-12001&amp;12788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0735544eb337f096\datas\氛围图-12001&amp;127904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09603" y="1828800"/>
            <a:ext cx="9143994" cy="4418965"/>
            <a:chOff x="960" y="2880"/>
            <a:chExt cx="14400" cy="6959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6959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ba2dbcd47f4b70ebb5005cb977b2b1df.jpgba2dbcd47f4b70ebb5005cb977b2b1df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5441" r="17912"/>
            <a:stretch>
              <a:fillRect/>
            </a:stretch>
          </p:blipFill>
          <p:spPr>
            <a:xfrm>
              <a:off x="2760" y="340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840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171935c090782f2e2adce6482f77f059.jpg171935c090782f2e2adce6482f77f059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6647" t="15" r="16647" b="-15"/>
            <a:stretch>
              <a:fillRect/>
            </a:stretch>
          </p:blipFill>
          <p:spPr>
            <a:xfrm>
              <a:off x="10200" y="340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71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减少老年人的不适感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7880"/>
              <a:ext cx="5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采用柔软、透气的材料和合身的设计，确保老年人在更换衣裤时感到舒适。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8980" y="71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提升老年人的自尊心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9000" y="7880"/>
              <a:ext cx="5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通过使用易于穿脱的衣物设计，帮助老年人保持独立性，增强他们的自尊和自信。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49eb72bb33236e787e31573d181c0715.jpg49eb72bb33236e787e31573d181c0715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598" r="16951"/>
          <a:stretch>
            <a:fillRect/>
          </a:stretch>
        </p:blipFill>
        <p:spPr>
          <a:xfrm>
            <a:off x="609602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543bc6e9dc44b77d\datas\装饰-12001&amp;528911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705597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提升自信与健康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705600" y="2286000"/>
            <a:ext cx="4953000" cy="3962400"/>
            <a:chOff x="10560" y="3600"/>
            <a:chExt cx="7800" cy="6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0560" y="360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0560" y="584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08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增强老年人自我照顾能力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08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通过学习照护技术，老年人能更好地独立完成穿衣等日常活动，提高自信心。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05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08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改善老年人的身体健康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08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正确的穿衣照护技术有助于预防皮肤问题和肌肉僵硬，促进老年人身体健康。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08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促进老年人心理福祉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08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能够自主穿衣的老年人通常会有更高的生活满意度和幸福感，有助于心理健康。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照护技术的原则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尊重老年人习惯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fb519d68bf14861\datas\氛围图-12001&amp;21273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060" y="288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9fb519d68bf14861\datas\earth-12001&amp;212787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328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了解老年人的个人喜好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328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询问并记住老年人的穿衣偏好，如颜色、款式，以尊重其个人风格。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960" y="660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7060" y="660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9fb519d68bf14861\datas\earth-12001&amp;212819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328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尊重老年人的隐私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28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在更换衣裤时，确保环境私密，保护老年人的个人隐私和尊严。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9840" y="288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4"/>
              </p:custDataLst>
            </p:nvPr>
          </p:nvSpPr>
          <p:spPr>
            <a:xfrm>
              <a:off x="15940" y="28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984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9fb519d68bf14861\datas\earth-12001&amp;212873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216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适应老年人的生活节奏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31"/>
              </p:custDataLst>
            </p:nvPr>
          </p:nvSpPr>
          <p:spPr>
            <a:xfrm>
              <a:off x="1216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根据老年人的日常作息安排照护时间，避免干扰其正常生活规律。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32"/>
              </p:custDataLst>
            </p:nvPr>
          </p:nvSpPr>
          <p:spPr>
            <a:xfrm>
              <a:off x="9840" y="660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>
              <p:custDataLst>
                <p:tags r:id="rId33"/>
              </p:custDataLst>
            </p:nvPr>
          </p:nvSpPr>
          <p:spPr>
            <a:xfrm>
              <a:off x="15940" y="660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>
              <p:custDataLst>
                <p:tags r:id="rId34"/>
              </p:custDataLst>
            </p:nvPr>
          </p:nvSpPr>
          <p:spPr>
            <a:xfrm>
              <a:off x="9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Local/Temp/figmazip/slide_9fb519d68bf14861\datas\earth-12001&amp;212905.svg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 r:link="rId38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39"/>
              </p:custDataLst>
            </p:nvPr>
          </p:nvSpPr>
          <p:spPr>
            <a:xfrm>
              <a:off x="1216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鼓励老年人自我照护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0"/>
              </p:custDataLst>
            </p:nvPr>
          </p:nvSpPr>
          <p:spPr>
            <a:xfrm>
              <a:off x="1216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鼓励并协助老年人进行自我照护，如选择易穿脱的衣物，增强其自主能力。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提供适度帮助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1cbc36489dc512d\datas\装饰-12001&amp;55184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3ecec855-1ec2-42c7-8591-bf70a4ac2ed7.jpg3ecec855-1ec2-42c7-8591-bf70a4ac2ed7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278" r="1278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尊重老年人的自主性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在帮助老年人更换衣裤时，应尊重他们的选择和意愿，鼓励他们尽可能地自我照顾。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评估老年人的能力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根据老年人的身体状况和能力水平，提供恰到好处的帮助，避免过度干预或忽视其能力。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合理使用如穿衣辅助器等工具，以减少身体接触，同时提高老年人更换衣裤的独立性。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穿脱衣物顺序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dd40db412944bc9\datas\氛围图-12001&amp;19579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评估老年人能力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首先评估老年人穿脱衣物的能力，确定需要协助的程度，以确保照护过程的安全和舒适。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4943ffd887c298f1786eb36e36f22ceb.jpg4943ffd887c298f1786eb36e36f22ceb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7601" b="2425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1d3163f6d0baad7745b160b8ee307a86.jpg1d3163f6d0baad7745b160b8ee307a86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10026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采用适当的辅助工具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使用辅助工具如穿衣棒、拉链钩等，帮助老年人更容易地完成穿脱衣物的动作。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d7fb23e83a91139363910507fbd5ee01.jpgd7fb23e83a91139363910507fbd5ee01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9221" r="3391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c6d119d0d2e052faa1941088ff2e5190.jpgc6d119d0d2e052faa1941088ff2e5190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7590" r="19708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准备合适的衣物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选择易于穿脱的衣物，如宽松的服装和有弹性的裤腰，减少老年人在穿脱过程中的困难。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保持耐心和鼓励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在整个过程中保持耐心，给予老年人适当的鼓励和支持，帮助他们保持自尊和自信。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12790159&quot;}*auto_galley_ai_*1740549885379_1.149_824d1a405c2e-slide-3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42385964&quot;}*auto_galley_ai_*1740549885379_1.149_824d1a405c2e-slide-3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12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88259888&quot;}*auto_galley_ai_*1740549885379_1.149_824d1a405c2e-slide-4"/>
</p:tagLst>
</file>

<file path=ppt/tags/tag1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4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4_3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ecec855-1ec2-42c7-8591-bf70a4ac2ed7.jpg?Expires=1772085897&amp;AWSAccessKeyId=AKLT9NSy7kh8TIS1UzNqLRY2&amp;Signature=loNIMTCMSpXrOK6pCmQouvH3SfM%3D&quot;}*auto_ai_ai_*1740549885379_1.149_824d1a405c2e-slide-7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492188744&quot;}*auto_galley_ai_*1740549885379_1.149_824d1a405c2e-slide-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617751742&quot;}*auto_galley_ai_*1740549885379_1.149_824d1a405c2e-slide-8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509961759&quot;}*auto_galley_ai_*1740549885379_1.149_824d1a405c2e-slide-8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82232636&quot;}*auto_galley_ai_*1740549885379_1.149_824d1a405c2e-slide-8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0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0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81150053&quot;}*auto_galley_ai_*1740549885379_1.149_824d1a405c2e-slide-10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08454961&quot;}*auto_galley_ai_*1740549885379_1.149_824d1a405c2e-slide-10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50856953&quot;}*auto_galley_ai_*1740549885379_1.149_824d1a405c2e-slide-10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2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c2835c6-9f8d-4801-8601-824375202112.jpg?Expires=1772085891&amp;AWSAccessKeyId=AKLT9NSy7kh8TIS1UzNqLRY2&amp;Signature=GhLO5QY2pg5AqXNJLa1p3ZV%2FQ7Y%3D&quot;}*auto_ai_ai_*1740549885379_1.149_824d1a405c2e-slide-11"/>
</p:tagLst>
</file>

<file path=ppt/tags/tag233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712dd037-4d3a-4786-9eef-07cdaa76f9fb.jpg?Expires=1772085894&amp;AWSAccessKeyId=AKLT9NSy7kh8TIS1UzNqLRY2&amp;Signature=BOCw5QC8aDPCCQab%2FADpVFAqKwI%3D&quot;}*auto_ai_ai_*1740549885379_1.149_824d1a405c2e-slide-12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879016050&quot;}*auto_galley_ai_*1740549885379_1.149_824d1a405c2e-slide-13"/>
</p:tagLst>
</file>

<file path=ppt/tags/tag259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70434223&quot;}*auto_galley_ai_*1740549885379_1.149_824d1a405c2e-slide-14"/>
</p:tagLst>
</file>

<file path=ppt/tags/tag26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7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7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e71ce4b-e071-42fe-9880-2c00c5fe30f6.jpg?Expires=1772085895&amp;AWSAccessKeyId=AKLT9NSy7kh8TIS1UzNqLRY2&amp;Signature=9bio%2FL4nXwiohsxd7o%2Fh%2BOlX2zs%3D&quot;}*auto_ai_ai_*1740549885379_1.149_824d1a405c2e-slide-16"/>
</p:tagLst>
</file>

<file path=ppt/tags/tag287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8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51967968&quot;}*auto_galley_ai_*1740549885379_1.149_824d1a405c2e-slide-17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24089317&quot;}*auto_galley_ai_*1740549885379_1.149_824d1a405c2e-slide-17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47766027&quot;}*auto_galley_ai_*1740549885379_1.149_824d1a405c2e-slide-17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02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03.xml><?xml version="1.0" encoding="utf-8"?>
<p:tagLst xmlns:p="http://schemas.openxmlformats.org/presentationml/2006/main">
  <p:tag name="KSO_WM_PRESENTATION_SOURCE" val="WPPAIGeneratePPT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WPS 演示</Application>
  <PresentationFormat>宽屏</PresentationFormat>
  <Paragraphs>211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ADAB083320E14FF4BF14C3B4AC155F52_13</vt:lpwstr>
  </property>
  <property fmtid="{D5CDD505-2E9C-101B-9397-08002B2CF9AE}" pid="3" name="KSOProductBuildVer">
    <vt:lpwstr>2052-12.1.0.20305</vt:lpwstr>
  </property>
</Properties>
</file>