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41.svg" ContentType="image/svg+xml"/>
  <Override PartName="/ppt/media/image4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456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b27c7a5baa84b115\datas\&#35013;&#39280;-12001&amp;68091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b27c7a5baa84b115\datas\&#27675;&#22260;&#22270;-12001&amp;6804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b27c7a5baa84b115\datas\&#35013;&#39280;-12001&amp;68096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C:/Users/mingsheng111035/AppData/Local/Temp/figmazip/slide_b27c7a5baa84b115\datas\氛围图-12001&amp;6804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b27c7a5baa84b115\datas\装饰-12001&amp;68091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b27c7a5baa84b115\datas\装饰-12001&amp;68096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21.png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20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image" Target="../media/image6.png"/><Relationship Id="rId10" Type="http://schemas.openxmlformats.org/officeDocument/2006/relationships/image" Target="../media/image22.jpeg"/><Relationship Id="rId1" Type="http://schemas.openxmlformats.org/officeDocument/2006/relationships/tags" Target="../tags/tag1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image" Target="C:/Users/mingsheng111035/AppData/Local/Temp/figmazip/slide_479da7352f3257ba\datas\&#35013;&#39280;-12001&amp;529170.png" TargetMode="External"/><Relationship Id="rId5" Type="http://schemas.openxmlformats.org/officeDocument/2006/relationships/image" Target="../media/image24.png"/><Relationship Id="rId4" Type="http://schemas.openxmlformats.org/officeDocument/2006/relationships/tags" Target="../tags/tag207.xml"/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19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29.xml"/><Relationship Id="rId11" Type="http://schemas.openxmlformats.org/officeDocument/2006/relationships/image" Target="../media/image6.png"/><Relationship Id="rId10" Type="http://schemas.openxmlformats.org/officeDocument/2006/relationships/image" Target="../media/image25.jpeg"/><Relationship Id="rId1" Type="http://schemas.openxmlformats.org/officeDocument/2006/relationships/tags" Target="../tags/tag22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259.xml"/><Relationship Id="rId40" Type="http://schemas.openxmlformats.org/officeDocument/2006/relationships/tags" Target="../tags/tag258.xml"/><Relationship Id="rId4" Type="http://schemas.openxmlformats.org/officeDocument/2006/relationships/image" Target="C:/Users/mingsheng111035/AppData/Local/Temp/figmazip/slide_9fb519d68bf14861\datas\&#27675;&#22260;&#22270;-12001&amp;212733.png" TargetMode="External"/><Relationship Id="rId39" Type="http://schemas.openxmlformats.org/officeDocument/2006/relationships/tags" Target="../tags/tag257.xml"/><Relationship Id="rId38" Type="http://schemas.openxmlformats.org/officeDocument/2006/relationships/image" Target="C:/Users/mingsheng111035/AppData/Local/Temp/figmazip/slide_9fb519d68bf14861\datas\earth-12001&amp;212905.svg" TargetMode="External"/><Relationship Id="rId37" Type="http://schemas.openxmlformats.org/officeDocument/2006/relationships/image" Target="../media/image33.svg"/><Relationship Id="rId36" Type="http://schemas.openxmlformats.org/officeDocument/2006/relationships/image" Target="../media/image32.png"/><Relationship Id="rId35" Type="http://schemas.openxmlformats.org/officeDocument/2006/relationships/tags" Target="../tags/tag256.xml"/><Relationship Id="rId34" Type="http://schemas.openxmlformats.org/officeDocument/2006/relationships/tags" Target="../tags/tag255.xml"/><Relationship Id="rId33" Type="http://schemas.openxmlformats.org/officeDocument/2006/relationships/tags" Target="../tags/tag254.xml"/><Relationship Id="rId32" Type="http://schemas.openxmlformats.org/officeDocument/2006/relationships/tags" Target="../tags/tag253.xml"/><Relationship Id="rId31" Type="http://schemas.openxmlformats.org/officeDocument/2006/relationships/tags" Target="../tags/tag252.xml"/><Relationship Id="rId30" Type="http://schemas.openxmlformats.org/officeDocument/2006/relationships/tags" Target="../tags/tag251.xml"/><Relationship Id="rId3" Type="http://schemas.openxmlformats.org/officeDocument/2006/relationships/image" Target="../media/image15.png"/><Relationship Id="rId29" Type="http://schemas.openxmlformats.org/officeDocument/2006/relationships/image" Target="C:/Users/mingsheng111035/AppData/Local/Temp/figmazip/slide_9fb519d68bf14861\datas\earth-12001&amp;212873.svg" TargetMode="External"/><Relationship Id="rId28" Type="http://schemas.openxmlformats.org/officeDocument/2006/relationships/image" Target="../media/image31.svg"/><Relationship Id="rId27" Type="http://schemas.openxmlformats.org/officeDocument/2006/relationships/image" Target="../media/image30.png"/><Relationship Id="rId26" Type="http://schemas.openxmlformats.org/officeDocument/2006/relationships/tags" Target="../tags/tag250.xml"/><Relationship Id="rId25" Type="http://schemas.openxmlformats.org/officeDocument/2006/relationships/tags" Target="../tags/tag249.xml"/><Relationship Id="rId24" Type="http://schemas.openxmlformats.org/officeDocument/2006/relationships/tags" Target="../tags/tag248.xml"/><Relationship Id="rId23" Type="http://schemas.openxmlformats.org/officeDocument/2006/relationships/tags" Target="../tags/tag247.xml"/><Relationship Id="rId22" Type="http://schemas.openxmlformats.org/officeDocument/2006/relationships/tags" Target="../tags/tag246.xml"/><Relationship Id="rId21" Type="http://schemas.openxmlformats.org/officeDocument/2006/relationships/tags" Target="../tags/tag245.xml"/><Relationship Id="rId20" Type="http://schemas.openxmlformats.org/officeDocument/2006/relationships/image" Target="C:/Users/mingsheng111035/AppData/Local/Temp/figmazip/slide_9fb519d68bf14861\datas\earth-12001&amp;212819.svg" TargetMode="External"/><Relationship Id="rId2" Type="http://schemas.openxmlformats.org/officeDocument/2006/relationships/tags" Target="../tags/tag234.xml"/><Relationship Id="rId19" Type="http://schemas.openxmlformats.org/officeDocument/2006/relationships/image" Target="../media/image29.svg"/><Relationship Id="rId18" Type="http://schemas.openxmlformats.org/officeDocument/2006/relationships/image" Target="../media/image28.png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image" Target="C:/Users/mingsheng111035/AppData/Local/Temp/figmazip/slide_9fb519d68bf14861\datas\earth-12001&amp;212787.svg" TargetMode="External"/><Relationship Id="rId10" Type="http://schemas.openxmlformats.org/officeDocument/2006/relationships/image" Target="../media/image27.svg"/><Relationship Id="rId1" Type="http://schemas.openxmlformats.org/officeDocument/2006/relationships/tags" Target="../tags/tag23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image" Target="C:/Users/mingsheng111035/AppData/Local/Temp/figmazip/slide_c29c197b603ba04a\datas\&#35013;&#39280;-12001&amp;129943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image" Target="C:/Users/mingsheng111035/AppData/Local/Temp/figmazip/slide_c29c197b603ba04a\datas\&#27675;&#22260;&#22270;-12001&amp;129839.png" TargetMode="External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276.xml"/><Relationship Id="rId24" Type="http://schemas.openxmlformats.org/officeDocument/2006/relationships/tags" Target="../tags/tag275.xml"/><Relationship Id="rId23" Type="http://schemas.openxmlformats.org/officeDocument/2006/relationships/tags" Target="../tags/tag274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openxmlformats.org/officeDocument/2006/relationships/image" Target="../media/image34.png"/><Relationship Id="rId19" Type="http://schemas.openxmlformats.org/officeDocument/2006/relationships/image" Target="../media/image37.jpeg"/><Relationship Id="rId18" Type="http://schemas.openxmlformats.org/officeDocument/2006/relationships/tags" Target="../tags/tag270.xml"/><Relationship Id="rId17" Type="http://schemas.openxmlformats.org/officeDocument/2006/relationships/tags" Target="../tags/tag269.xml"/><Relationship Id="rId16" Type="http://schemas.openxmlformats.org/officeDocument/2006/relationships/tags" Target="../tags/tag268.xml"/><Relationship Id="rId15" Type="http://schemas.openxmlformats.org/officeDocument/2006/relationships/image" Target="../media/image36.jpeg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image" Target="../media/image6.png"/><Relationship Id="rId11" Type="http://schemas.openxmlformats.org/officeDocument/2006/relationships/image" Target="../media/image35.jpeg"/><Relationship Id="rId10" Type="http://schemas.openxmlformats.org/officeDocument/2006/relationships/tags" Target="../tags/tag265.xml"/><Relationship Id="rId1" Type="http://schemas.openxmlformats.org/officeDocument/2006/relationships/tags" Target="../tags/tag26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8.jpeg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image" Target="C:/Users/mingsheng111035/AppData/Local/Temp/figmazip/slide_9de3ced00972c60f\datas\&#35013;&#39280;-12001&amp;557562.png" TargetMode="External"/><Relationship Id="rId4" Type="http://schemas.openxmlformats.org/officeDocument/2006/relationships/image" Target="../media/image21.png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88.xml"/><Relationship Id="rId15" Type="http://schemas.openxmlformats.org/officeDocument/2006/relationships/tags" Target="../tags/tag287.xml"/><Relationship Id="rId14" Type="http://schemas.openxmlformats.org/officeDocument/2006/relationships/tags" Target="../tags/tag286.xml"/><Relationship Id="rId13" Type="http://schemas.openxmlformats.org/officeDocument/2006/relationships/tags" Target="../tags/tag285.xml"/><Relationship Id="rId12" Type="http://schemas.openxmlformats.org/officeDocument/2006/relationships/tags" Target="../tags/tag284.xml"/><Relationship Id="rId11" Type="http://schemas.openxmlformats.org/officeDocument/2006/relationships/tags" Target="../tags/tag283.xml"/><Relationship Id="rId10" Type="http://schemas.openxmlformats.org/officeDocument/2006/relationships/tags" Target="../tags/tag282.xml"/><Relationship Id="rId1" Type="http://schemas.openxmlformats.org/officeDocument/2006/relationships/tags" Target="../tags/tag27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5bcc3ae30914a20c\datas\earth-12001&amp;91044.svg" TargetMode="External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image" Target="C:/Users/mingsheng111035/AppData/Local/Temp/figmazip/slide_5bcc3ae30914a20c\datas\&#35013;&#39280;-12001&amp;91002.png" TargetMode="External"/><Relationship Id="rId34" Type="http://schemas.openxmlformats.org/officeDocument/2006/relationships/slideLayout" Target="../slideLayouts/slideLayout17.xml"/><Relationship Id="rId33" Type="http://schemas.openxmlformats.org/officeDocument/2006/relationships/tags" Target="../tags/tag307.xml"/><Relationship Id="rId32" Type="http://schemas.openxmlformats.org/officeDocument/2006/relationships/tags" Target="../tags/tag306.xml"/><Relationship Id="rId31" Type="http://schemas.openxmlformats.org/officeDocument/2006/relationships/tags" Target="../tags/tag305.xml"/><Relationship Id="rId30" Type="http://schemas.openxmlformats.org/officeDocument/2006/relationships/image" Target="C:/Users/mingsheng111035/AppData/Local/Temp/figmazip/slide_5bcc3ae30914a20c\datas\earth-12001&amp;91144.svg" TargetMode="External"/><Relationship Id="rId3" Type="http://schemas.openxmlformats.org/officeDocument/2006/relationships/image" Target="../media/image39.png"/><Relationship Id="rId29" Type="http://schemas.openxmlformats.org/officeDocument/2006/relationships/image" Target="../media/image43.svg"/><Relationship Id="rId28" Type="http://schemas.openxmlformats.org/officeDocument/2006/relationships/image" Target="../media/image42.png"/><Relationship Id="rId27" Type="http://schemas.openxmlformats.org/officeDocument/2006/relationships/tags" Target="../tags/tag304.xml"/><Relationship Id="rId26" Type="http://schemas.openxmlformats.org/officeDocument/2006/relationships/tags" Target="../tags/tag303.xml"/><Relationship Id="rId25" Type="http://schemas.openxmlformats.org/officeDocument/2006/relationships/tags" Target="../tags/tag302.xml"/><Relationship Id="rId24" Type="http://schemas.openxmlformats.org/officeDocument/2006/relationships/tags" Target="../tags/tag301.xml"/><Relationship Id="rId23" Type="http://schemas.openxmlformats.org/officeDocument/2006/relationships/image" Target="C:/Users/mingsheng111035/AppData/Local/Temp/figmazip/slide_5bcc3ae30914a20c\datas\earth-12001&amp;91116.svg" TargetMode="External"/><Relationship Id="rId22" Type="http://schemas.openxmlformats.org/officeDocument/2006/relationships/image" Target="../media/image31.svg"/><Relationship Id="rId21" Type="http://schemas.openxmlformats.org/officeDocument/2006/relationships/image" Target="../media/image30.png"/><Relationship Id="rId20" Type="http://schemas.openxmlformats.org/officeDocument/2006/relationships/tags" Target="../tags/tag300.xml"/><Relationship Id="rId2" Type="http://schemas.openxmlformats.org/officeDocument/2006/relationships/tags" Target="../tags/tag290.xml"/><Relationship Id="rId19" Type="http://schemas.openxmlformats.org/officeDocument/2006/relationships/tags" Target="../tags/tag299.xml"/><Relationship Id="rId18" Type="http://schemas.openxmlformats.org/officeDocument/2006/relationships/tags" Target="../tags/tag298.xml"/><Relationship Id="rId17" Type="http://schemas.openxmlformats.org/officeDocument/2006/relationships/tags" Target="../tags/tag297.xml"/><Relationship Id="rId16" Type="http://schemas.openxmlformats.org/officeDocument/2006/relationships/image" Target="C:/Users/mingsheng111035/AppData/Local/Temp/figmazip/slide_5bcc3ae30914a20c\datas\earth-12001&amp;91072.svg" TargetMode="External"/><Relationship Id="rId15" Type="http://schemas.openxmlformats.org/officeDocument/2006/relationships/image" Target="../media/image29.svg"/><Relationship Id="rId14" Type="http://schemas.openxmlformats.org/officeDocument/2006/relationships/image" Target="../media/image28.png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tags" Target="../tags/tag293.xml"/><Relationship Id="rId1" Type="http://schemas.openxmlformats.org/officeDocument/2006/relationships/tags" Target="../tags/tag28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image" Target="C:/Users/mingsheng111035/AppData/Local/Temp/figmazip/slide_334b743c3bbb7e0a\datas\&#35013;&#39280;-12001&amp;118845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image" Target="C:/Users/mingsheng111035/AppData/Local/Temp/figmazip/slide_334b743c3bbb7e0a\datas\&#27675;&#22260;&#22270;-12001&amp;118822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27.xml"/><Relationship Id="rId20" Type="http://schemas.openxmlformats.org/officeDocument/2006/relationships/tags" Target="../tags/tag326.xml"/><Relationship Id="rId2" Type="http://schemas.openxmlformats.org/officeDocument/2006/relationships/image" Target="../media/image20.png"/><Relationship Id="rId19" Type="http://schemas.openxmlformats.org/officeDocument/2006/relationships/tags" Target="../tags/tag325.xml"/><Relationship Id="rId18" Type="http://schemas.openxmlformats.org/officeDocument/2006/relationships/tags" Target="../tags/tag324.xml"/><Relationship Id="rId17" Type="http://schemas.openxmlformats.org/officeDocument/2006/relationships/tags" Target="../tags/tag323.xml"/><Relationship Id="rId16" Type="http://schemas.openxmlformats.org/officeDocument/2006/relationships/tags" Target="../tags/tag322.xml"/><Relationship Id="rId15" Type="http://schemas.openxmlformats.org/officeDocument/2006/relationships/tags" Target="../tags/tag321.xml"/><Relationship Id="rId14" Type="http://schemas.openxmlformats.org/officeDocument/2006/relationships/tags" Target="../tags/tag320.xml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tags" Target="../tags/tag31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2" Type="http://schemas.openxmlformats.org/officeDocument/2006/relationships/slideLayout" Target="../slideLayouts/slideLayout23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image" Target="../media/image6.png"/><Relationship Id="rId7" Type="http://schemas.openxmlformats.org/officeDocument/2006/relationships/image" Target="../media/image44.jpeg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image" Target="C:/Users/mingsheng111035/AppData/Local/Temp/figmazip/slide_e5cfe7849dd088e9\datas\&#35013;&#39280;-12001&amp;6917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29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39.xml"/><Relationship Id="rId16" Type="http://schemas.openxmlformats.org/officeDocument/2006/relationships/tags" Target="../tags/tag338.xml"/><Relationship Id="rId15" Type="http://schemas.openxmlformats.org/officeDocument/2006/relationships/tags" Target="../tags/tag337.xml"/><Relationship Id="rId14" Type="http://schemas.openxmlformats.org/officeDocument/2006/relationships/tags" Target="../tags/tag336.xml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image" Target="../media/image45.jpeg"/><Relationship Id="rId10" Type="http://schemas.openxmlformats.org/officeDocument/2006/relationships/tags" Target="../tags/tag333.xml"/><Relationship Id="rId1" Type="http://schemas.openxmlformats.org/officeDocument/2006/relationships/tags" Target="../tags/tag32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image" Target="C:/Users/mingsheng111035/AppData/Local/Temp/figmazip/slide_365e48068247c61d\datas\&#27675;&#22260;&#22270;-12001&amp;183168.png" TargetMode="External"/><Relationship Id="rId6" Type="http://schemas.openxmlformats.org/officeDocument/2006/relationships/image" Target="../media/image15.png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image" Target="C:/Users/mingsheng111035/AppData/Local/Temp/figmazip/slide_365e48068247c61d\datas\&#35013;&#39280;-12001&amp;183151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56.xml"/><Relationship Id="rId20" Type="http://schemas.openxmlformats.org/officeDocument/2006/relationships/tags" Target="../tags/tag355.xml"/><Relationship Id="rId2" Type="http://schemas.openxmlformats.org/officeDocument/2006/relationships/image" Target="../media/image2.png"/><Relationship Id="rId19" Type="http://schemas.openxmlformats.org/officeDocument/2006/relationships/tags" Target="../tags/tag354.xml"/><Relationship Id="rId18" Type="http://schemas.openxmlformats.org/officeDocument/2006/relationships/tags" Target="../tags/tag353.xml"/><Relationship Id="rId17" Type="http://schemas.openxmlformats.org/officeDocument/2006/relationships/tags" Target="../tags/tag352.xml"/><Relationship Id="rId16" Type="http://schemas.openxmlformats.org/officeDocument/2006/relationships/tags" Target="../tags/tag351.xml"/><Relationship Id="rId15" Type="http://schemas.openxmlformats.org/officeDocument/2006/relationships/tags" Target="../tags/tag350.xml"/><Relationship Id="rId14" Type="http://schemas.openxmlformats.org/officeDocument/2006/relationships/tags" Target="../tags/tag349.xml"/><Relationship Id="rId13" Type="http://schemas.openxmlformats.org/officeDocument/2006/relationships/tags" Target="../tags/tag348.xml"/><Relationship Id="rId12" Type="http://schemas.openxmlformats.org/officeDocument/2006/relationships/tags" Target="../tags/tag347.xml"/><Relationship Id="rId11" Type="http://schemas.openxmlformats.org/officeDocument/2006/relationships/tags" Target="../tags/tag346.xml"/><Relationship Id="rId10" Type="http://schemas.openxmlformats.org/officeDocument/2006/relationships/tags" Target="../tags/tag345.xml"/><Relationship Id="rId1" Type="http://schemas.openxmlformats.org/officeDocument/2006/relationships/tags" Target="../tags/tag34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74.xml"/><Relationship Id="rId16" Type="http://schemas.openxmlformats.org/officeDocument/2006/relationships/image" Target="../media/image6.png"/><Relationship Id="rId15" Type="http://schemas.openxmlformats.org/officeDocument/2006/relationships/image" Target="../media/image46.jpeg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tags" Target="../tags/tag36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tags" Target="../tags/tag380.xml"/><Relationship Id="rId7" Type="http://schemas.openxmlformats.org/officeDocument/2006/relationships/tags" Target="../tags/tag379.xml"/><Relationship Id="rId6" Type="http://schemas.openxmlformats.org/officeDocument/2006/relationships/image" Target="../media/image6.png"/><Relationship Id="rId5" Type="http://schemas.openxmlformats.org/officeDocument/2006/relationships/image" Target="../media/image47.jpeg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392.xml"/><Relationship Id="rId2" Type="http://schemas.openxmlformats.org/officeDocument/2006/relationships/tags" Target="../tags/tag376.xml"/><Relationship Id="rId19" Type="http://schemas.openxmlformats.org/officeDocument/2006/relationships/tags" Target="../tags/tag391.xml"/><Relationship Id="rId18" Type="http://schemas.openxmlformats.org/officeDocument/2006/relationships/tags" Target="../tags/tag390.xml"/><Relationship Id="rId17" Type="http://schemas.openxmlformats.org/officeDocument/2006/relationships/tags" Target="../tags/tag389.xml"/><Relationship Id="rId16" Type="http://schemas.openxmlformats.org/officeDocument/2006/relationships/tags" Target="../tags/tag388.xml"/><Relationship Id="rId15" Type="http://schemas.openxmlformats.org/officeDocument/2006/relationships/tags" Target="../tags/tag387.xml"/><Relationship Id="rId14" Type="http://schemas.openxmlformats.org/officeDocument/2006/relationships/tags" Target="../tags/tag386.xml"/><Relationship Id="rId13" Type="http://schemas.openxmlformats.org/officeDocument/2006/relationships/tags" Target="../tags/tag385.xml"/><Relationship Id="rId12" Type="http://schemas.openxmlformats.org/officeDocument/2006/relationships/tags" Target="../tags/tag384.xml"/><Relationship Id="rId11" Type="http://schemas.openxmlformats.org/officeDocument/2006/relationships/tags" Target="../tags/tag383.xml"/><Relationship Id="rId10" Type="http://schemas.openxmlformats.org/officeDocument/2006/relationships/tags" Target="../tags/tag382.xml"/><Relationship Id="rId1" Type="http://schemas.openxmlformats.org/officeDocument/2006/relationships/tags" Target="../tags/tag375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image" Target="../media/image6.png"/><Relationship Id="rId6" Type="http://schemas.openxmlformats.org/officeDocument/2006/relationships/image" Target="../media/image49.jpeg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image" Target="C:/Users/mingsheng111035/AppData/Local/Temp/figmazip/slide_0ca981134bee12cd\datas\&#27675;&#22260;&#22270;-12001&amp;277059.png" TargetMode="External"/><Relationship Id="rId2" Type="http://schemas.openxmlformats.org/officeDocument/2006/relationships/image" Target="../media/image48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406.xml"/><Relationship Id="rId15" Type="http://schemas.openxmlformats.org/officeDocument/2006/relationships/tags" Target="../tags/tag405.xml"/><Relationship Id="rId14" Type="http://schemas.openxmlformats.org/officeDocument/2006/relationships/tags" Target="../tags/tag404.xml"/><Relationship Id="rId13" Type="http://schemas.openxmlformats.org/officeDocument/2006/relationships/tags" Target="../tags/tag403.xml"/><Relationship Id="rId12" Type="http://schemas.openxmlformats.org/officeDocument/2006/relationships/tags" Target="../tags/tag402.xml"/><Relationship Id="rId11" Type="http://schemas.openxmlformats.org/officeDocument/2006/relationships/tags" Target="../tags/tag401.xml"/><Relationship Id="rId10" Type="http://schemas.openxmlformats.org/officeDocument/2006/relationships/image" Target="../media/image50.jpeg"/><Relationship Id="rId1" Type="http://schemas.openxmlformats.org/officeDocument/2006/relationships/tags" Target="../tags/tag39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13.xml"/><Relationship Id="rId8" Type="http://schemas.openxmlformats.org/officeDocument/2006/relationships/tags" Target="../tags/tag412.xml"/><Relationship Id="rId7" Type="http://schemas.openxmlformats.org/officeDocument/2006/relationships/tags" Target="../tags/tag411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tags" Target="../tags/tag408.xml"/><Relationship Id="rId3" Type="http://schemas.openxmlformats.org/officeDocument/2006/relationships/image" Target="C:/Users/mingsheng111035/AppData/Local/Temp/figmazip/slide_75713d905c8e8d21\datas\&#27675;&#22260;&#22270;-12001&amp;240300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425.xml"/><Relationship Id="rId20" Type="http://schemas.openxmlformats.org/officeDocument/2006/relationships/tags" Target="../tags/tag424.xml"/><Relationship Id="rId2" Type="http://schemas.openxmlformats.org/officeDocument/2006/relationships/image" Target="../media/image51.png"/><Relationship Id="rId19" Type="http://schemas.openxmlformats.org/officeDocument/2006/relationships/tags" Target="../tags/tag423.xml"/><Relationship Id="rId18" Type="http://schemas.openxmlformats.org/officeDocument/2006/relationships/tags" Target="../tags/tag422.xml"/><Relationship Id="rId17" Type="http://schemas.openxmlformats.org/officeDocument/2006/relationships/tags" Target="../tags/tag421.xml"/><Relationship Id="rId16" Type="http://schemas.openxmlformats.org/officeDocument/2006/relationships/tags" Target="../tags/tag420.xml"/><Relationship Id="rId15" Type="http://schemas.openxmlformats.org/officeDocument/2006/relationships/tags" Target="../tags/tag419.xml"/><Relationship Id="rId14" Type="http://schemas.openxmlformats.org/officeDocument/2006/relationships/tags" Target="../tags/tag418.xml"/><Relationship Id="rId13" Type="http://schemas.openxmlformats.org/officeDocument/2006/relationships/tags" Target="../tags/tag417.xml"/><Relationship Id="rId12" Type="http://schemas.openxmlformats.org/officeDocument/2006/relationships/tags" Target="../tags/tag416.xml"/><Relationship Id="rId11" Type="http://schemas.openxmlformats.org/officeDocument/2006/relationships/tags" Target="../tags/tag415.xml"/><Relationship Id="rId10" Type="http://schemas.openxmlformats.org/officeDocument/2006/relationships/tags" Target="../tags/tag414.xml"/><Relationship Id="rId1" Type="http://schemas.openxmlformats.org/officeDocument/2006/relationships/tags" Target="../tags/tag407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32.xml"/><Relationship Id="rId8" Type="http://schemas.openxmlformats.org/officeDocument/2006/relationships/tags" Target="../tags/tag431.xml"/><Relationship Id="rId7" Type="http://schemas.openxmlformats.org/officeDocument/2006/relationships/tags" Target="../tags/tag430.xml"/><Relationship Id="rId6" Type="http://schemas.openxmlformats.org/officeDocument/2006/relationships/image" Target="../media/image6.png"/><Relationship Id="rId5" Type="http://schemas.openxmlformats.org/officeDocument/2006/relationships/image" Target="../media/image52.jpeg"/><Relationship Id="rId4" Type="http://schemas.openxmlformats.org/officeDocument/2006/relationships/tags" Target="../tags/tag429.xml"/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437.xml"/><Relationship Id="rId13" Type="http://schemas.openxmlformats.org/officeDocument/2006/relationships/tags" Target="../tags/tag436.xml"/><Relationship Id="rId12" Type="http://schemas.openxmlformats.org/officeDocument/2006/relationships/tags" Target="../tags/tag435.xml"/><Relationship Id="rId11" Type="http://schemas.openxmlformats.org/officeDocument/2006/relationships/tags" Target="../tags/tag434.xml"/><Relationship Id="rId10" Type="http://schemas.openxmlformats.org/officeDocument/2006/relationships/tags" Target="../tags/tag433.xml"/><Relationship Id="rId1" Type="http://schemas.openxmlformats.org/officeDocument/2006/relationships/tags" Target="../tags/tag42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image" Target="C:/Users/mingsheng111035/AppData/Local/Temp/figmazip/slide_c5861689b70d6d9e\datas\&#35013;&#39280;-12001&amp;246194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442.xml"/><Relationship Id="rId4" Type="http://schemas.openxmlformats.org/officeDocument/2006/relationships/tags" Target="../tags/tag441.xml"/><Relationship Id="rId3" Type="http://schemas.openxmlformats.org/officeDocument/2006/relationships/tags" Target="../tags/tag440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452.xml"/><Relationship Id="rId2" Type="http://schemas.openxmlformats.org/officeDocument/2006/relationships/tags" Target="../tags/tag439.xml"/><Relationship Id="rId19" Type="http://schemas.openxmlformats.org/officeDocument/2006/relationships/tags" Target="../tags/tag451.xml"/><Relationship Id="rId18" Type="http://schemas.openxmlformats.org/officeDocument/2006/relationships/tags" Target="../tags/tag450.xml"/><Relationship Id="rId17" Type="http://schemas.openxmlformats.org/officeDocument/2006/relationships/tags" Target="../tags/tag449.xml"/><Relationship Id="rId16" Type="http://schemas.openxmlformats.org/officeDocument/2006/relationships/tags" Target="../tags/tag448.xml"/><Relationship Id="rId15" Type="http://schemas.openxmlformats.org/officeDocument/2006/relationships/tags" Target="../tags/tag447.xml"/><Relationship Id="rId14" Type="http://schemas.openxmlformats.org/officeDocument/2006/relationships/image" Target="../media/image54.jpeg"/><Relationship Id="rId13" Type="http://schemas.openxmlformats.org/officeDocument/2006/relationships/tags" Target="../tags/tag446.xml"/><Relationship Id="rId12" Type="http://schemas.openxmlformats.org/officeDocument/2006/relationships/tags" Target="../tags/tag445.xml"/><Relationship Id="rId11" Type="http://schemas.openxmlformats.org/officeDocument/2006/relationships/image" Target="../media/image6.png"/><Relationship Id="rId10" Type="http://schemas.openxmlformats.org/officeDocument/2006/relationships/image" Target="../media/image53.jpeg"/><Relationship Id="rId1" Type="http://schemas.openxmlformats.org/officeDocument/2006/relationships/tags" Target="../tags/tag43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" Type="http://schemas.openxmlformats.org/officeDocument/2006/relationships/tags" Target="../tags/tag45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image" Target="C:/Users/mingsheng111035/AppData/Local/Temp/figmazip/slide_72d14fe9c79ef953\datas\&#35013;&#39280;-12001&amp;33333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2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32.xml"/><Relationship Id="rId17" Type="http://schemas.openxmlformats.org/officeDocument/2006/relationships/image" Target="../media/image6.png"/><Relationship Id="rId16" Type="http://schemas.openxmlformats.org/officeDocument/2006/relationships/image" Target="../media/image5.jpeg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image" Target="../media/image8.jpeg"/><Relationship Id="rId6" Type="http://schemas.openxmlformats.org/officeDocument/2006/relationships/tags" Target="../tags/tag136.xml"/><Relationship Id="rId5" Type="http://schemas.openxmlformats.org/officeDocument/2006/relationships/image" Target="../media/image6.png"/><Relationship Id="rId4" Type="http://schemas.openxmlformats.org/officeDocument/2006/relationships/image" Target="../media/image7.jpeg"/><Relationship Id="rId3" Type="http://schemas.openxmlformats.org/officeDocument/2006/relationships/tags" Target="../tags/tag135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47.xml"/><Relationship Id="rId2" Type="http://schemas.openxmlformats.org/officeDocument/2006/relationships/tags" Target="../tags/tag134.xml"/><Relationship Id="rId19" Type="http://schemas.openxmlformats.org/officeDocument/2006/relationships/tags" Target="../tags/tag146.xml"/><Relationship Id="rId18" Type="http://schemas.openxmlformats.org/officeDocument/2006/relationships/tags" Target="../tags/tag145.xml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tags" Target="../tags/tag141.xml"/><Relationship Id="rId13" Type="http://schemas.openxmlformats.org/officeDocument/2006/relationships/image" Target="../media/image10.jpeg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image" Target="../media/image9.jpeg"/><Relationship Id="rId1" Type="http://schemas.openxmlformats.org/officeDocument/2006/relationships/tags" Target="../tags/tag13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1.jpeg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image" Target="C:/Users/mingsheng111035/AppData/Local/Temp/figmazip/slide_21e81463a26fea1b\datas\&#35013;&#39280;-12001&amp;108103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50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64.xml"/><Relationship Id="rId22" Type="http://schemas.openxmlformats.org/officeDocument/2006/relationships/tags" Target="../tags/tag163.xml"/><Relationship Id="rId21" Type="http://schemas.openxmlformats.org/officeDocument/2006/relationships/tags" Target="../tags/tag162.xml"/><Relationship Id="rId20" Type="http://schemas.openxmlformats.org/officeDocument/2006/relationships/tags" Target="../tags/tag161.xml"/><Relationship Id="rId2" Type="http://schemas.openxmlformats.org/officeDocument/2006/relationships/tags" Target="../tags/tag149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image" Target="../media/image13.jpeg"/><Relationship Id="rId16" Type="http://schemas.openxmlformats.org/officeDocument/2006/relationships/tags" Target="../tags/tag158.xml"/><Relationship Id="rId15" Type="http://schemas.openxmlformats.org/officeDocument/2006/relationships/image" Target="../media/image12.jpeg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4.jpeg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172.xml"/><Relationship Id="rId1" Type="http://schemas.openxmlformats.org/officeDocument/2006/relationships/tags" Target="../tags/tag16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15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94.xml"/><Relationship Id="rId25" Type="http://schemas.openxmlformats.org/officeDocument/2006/relationships/tags" Target="../tags/tag193.xml"/><Relationship Id="rId24" Type="http://schemas.openxmlformats.org/officeDocument/2006/relationships/tags" Target="../tags/tag192.xml"/><Relationship Id="rId23" Type="http://schemas.openxmlformats.org/officeDocument/2006/relationships/tags" Target="../tags/tag191.xml"/><Relationship Id="rId22" Type="http://schemas.openxmlformats.org/officeDocument/2006/relationships/tags" Target="../tags/tag190.xml"/><Relationship Id="rId21" Type="http://schemas.openxmlformats.org/officeDocument/2006/relationships/image" Target="../media/image19.jpeg"/><Relationship Id="rId20" Type="http://schemas.openxmlformats.org/officeDocument/2006/relationships/tags" Target="../tags/tag189.xml"/><Relationship Id="rId2" Type="http://schemas.openxmlformats.org/officeDocument/2006/relationships/tags" Target="../tags/tag177.xml"/><Relationship Id="rId19" Type="http://schemas.openxmlformats.org/officeDocument/2006/relationships/tags" Target="../tags/tag188.xml"/><Relationship Id="rId18" Type="http://schemas.openxmlformats.org/officeDocument/2006/relationships/image" Target="../media/image18.jpeg"/><Relationship Id="rId17" Type="http://schemas.openxmlformats.org/officeDocument/2006/relationships/tags" Target="../tags/tag187.xml"/><Relationship Id="rId16" Type="http://schemas.openxmlformats.org/officeDocument/2006/relationships/tags" Target="../tags/tag186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image" Target="../media/image17.jpeg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image" Target="../media/image6.png"/><Relationship Id="rId1" Type="http://schemas.openxmlformats.org/officeDocument/2006/relationships/tags" Target="../tags/tag1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口腔清洁照护技术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正确的刷牙方法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33184193f802278a6cfdb9244ef86e31.jpg33184193f802278a6cfdb9244ef86e31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4893" b="4893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选择合适的牙刷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选择软毛牙刷，避免损伤牙龈和牙釉质，确保刷牙时的舒适度和清洁效果。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掌握正确的刷牙角度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刷牙时牙刷应与牙齿表面呈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45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度角，轻轻刷洗牙齿与牙龈交界处，有效去除牙菌斑。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ca049a51ad9a8a31fbc11ac1745e1d9f.jpgca049a51ad9a8a31fbc11ac1745e1d9f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189" r="14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479da7352f3257ba\datas\装饰-12001&amp;529170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特殊情况下的口腔护理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257800" y="2286000"/>
            <a:ext cx="6400800" cy="3962400"/>
            <a:chOff x="8280" y="3600"/>
            <a:chExt cx="10080" cy="6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828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28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8520" y="3600"/>
              <a:ext cx="9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佩戴口腔矫治器的护理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8520" y="4400"/>
              <a:ext cx="9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佩戴牙套或矫治器的患者需特别注意清洁，使用专用刷子和牙线，防止食物残留。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828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520" y="5840"/>
              <a:ext cx="9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口腔手术后的护理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520" y="6640"/>
              <a:ext cx="9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口腔手术后应遵循医嘱，使用抗菌漱口水，避免刷牙刺激伤口，促进愈合。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8520" y="8080"/>
              <a:ext cx="9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糖尿病患者的口腔护理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8520" y="8880"/>
              <a:ext cx="9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糖尿病患者由于免疫力较低，需更加注重口腔卫生，定期检查，预防感染。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610603" y="0"/>
            <a:ext cx="3568700" cy="6858000"/>
          </a:xfrm>
          <a:custGeom>
            <a:avLst/>
            <a:gdLst>
              <a:gd name="connisteX0" fmla="*/ 395551 w 3568702"/>
              <a:gd name="connsiteY0" fmla="*/ 0 h 6858000"/>
              <a:gd name="connisteX1" fmla="*/ 93085 w 3568702"/>
              <a:gd name="connsiteY1" fmla="*/ 2115135 h 6858000"/>
              <a:gd name="connisteX2" fmla="*/ 1090275 w 3568702"/>
              <a:gd name="connsiteY2" fmla="*/ 5843756 h 6858000"/>
              <a:gd name="connisteX3" fmla="*/ 1680950 w 3568702"/>
              <a:gd name="connsiteY3" fmla="*/ 6858000 h 6858000"/>
              <a:gd name="connisteX4" fmla="*/ 3568702 w 3568702"/>
              <a:gd name="connsiteY4" fmla="*/ 6858000 h 6858000"/>
              <a:gd name="connisteX5" fmla="*/ 3568702 w 3568702"/>
              <a:gd name="connsiteY5" fmla="*/ 0 h 6858000"/>
              <a:gd name="connisteX6" fmla="*/ 395551 w 3568702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68702" h="6858000">
                <a:moveTo>
                  <a:pt x="395551" y="0"/>
                </a:moveTo>
                <a:cubicBezTo>
                  <a:pt x="24250" y="611862"/>
                  <a:pt x="-106509" y="1368857"/>
                  <a:pt x="93086" y="2115135"/>
                </a:cubicBezTo>
                <a:lnTo>
                  <a:pt x="1090276" y="5843757"/>
                </a:lnTo>
                <a:cubicBezTo>
                  <a:pt x="1196584" y="6241265"/>
                  <a:pt x="1405552" y="6591507"/>
                  <a:pt x="1680951" y="6858000"/>
                </a:cubicBezTo>
                <a:lnTo>
                  <a:pt x="3568702" y="6858000"/>
                </a:lnTo>
                <a:lnTo>
                  <a:pt x="3568702" y="0"/>
                </a:lnTo>
                <a:lnTo>
                  <a:pt x="39555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照护员的关怀与体贴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2946400"/>
            <a:ext cx="3505200" cy="3302000"/>
            <a:chOff x="960" y="4640"/>
            <a:chExt cx="552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了解患者偏好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照护员应询问患者喜欢的口腔清洁方式，如软毛牙刷或漱口水，以提供个性化护理。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耐心沟通与指导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在进行口腔清洁时，照护员需耐心与患者沟通，指导正确的清洁方法，确保患者理解并能自我维护。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58dcaa2013830790dc1bde26110942d9.jpg58dcaa2013830790dc1bde26110942d9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6353" r="6706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口腔照护操作方法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自理老年人的口腔清洁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fb519d68bf14861\datas\氛围图-12001&amp;21273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060" y="288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9fb519d68bf14861\datas\earth-12001&amp;21278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328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选择合适的牙刷和牙膏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28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老年人应选择软毛牙刷和含氟牙膏，以减少牙龈损伤和蛀牙风险。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960" y="660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7060" y="660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9fb519d68bf14861\datas\earth-12001&amp;212819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使用牙线和牙缝刷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定期使用牙线和牙缝刷清理牙缝，预防牙周病和牙齿间隙的食物残留。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9840" y="288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594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984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9fb519d68bf14861\datas\earth-12001&amp;212873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216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正确的刷牙技巧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216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采用巴氏刷牙法，轻柔地刷洗牙齿内外侧，确保清洁到位且不损伤牙龈。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2"/>
              </p:custDataLst>
            </p:nvPr>
          </p:nvSpPr>
          <p:spPr>
            <a:xfrm>
              <a:off x="9840" y="660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>
              <p:custDataLst>
                <p:tags r:id="rId33"/>
              </p:custDataLst>
            </p:nvPr>
          </p:nvSpPr>
          <p:spPr>
            <a:xfrm>
              <a:off x="15940" y="660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34"/>
              </p:custDataLst>
            </p:nvPr>
          </p:nvSpPr>
          <p:spPr>
            <a:xfrm>
              <a:off x="9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Local/Temp/figmazip/slide_9fb519d68bf14861\datas\earth-12001&amp;212905.sv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 r:link="rId38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39"/>
              </p:custDataLst>
            </p:nvPr>
          </p:nvSpPr>
          <p:spPr>
            <a:xfrm>
              <a:off x="1216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口腔冲洗的重要性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0"/>
              </p:custDataLst>
            </p:nvPr>
          </p:nvSpPr>
          <p:spPr>
            <a:xfrm>
              <a:off x="1216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使用漱口水或清水进行口腔冲洗，帮助清除口腔内残留的食物颗粒和细菌。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c29c197b603ba04a\datas\氛围图-12001&amp;12983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半自理老年人的口腔清洁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2" name="图片 21" descr="C:/Users/mingsheng111035/AppData/Local/Temp/figmazip/slide_c29c197b603ba04a\datas\装饰-12001&amp;129943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3" name="任意多边形 22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3" y="1828800"/>
            <a:ext cx="9144000" cy="4423828"/>
            <a:chOff x="960" y="2880"/>
            <a:chExt cx="14400" cy="6967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14400" cy="2220"/>
            </a:xfrm>
            <a:custGeom>
              <a:avLst/>
              <a:gdLst>
                <a:gd name="connisteX0" fmla="*/ 0 w 9144000"/>
                <a:gd name="connsiteY0" fmla="*/ 304796 h 1409703"/>
                <a:gd name="connisteX1" fmla="*/ 304796 w 9144000"/>
                <a:gd name="connsiteY1" fmla="*/ 0 h 1409703"/>
                <a:gd name="connisteX2" fmla="*/ 8839203 w 9144000"/>
                <a:gd name="connsiteY2" fmla="*/ 0 h 1409703"/>
                <a:gd name="connisteX3" fmla="*/ 9144000 w 9144000"/>
                <a:gd name="connsiteY3" fmla="*/ 304796 h 1409703"/>
                <a:gd name="connisteX4" fmla="*/ 9144000 w 9144000"/>
                <a:gd name="connsiteY4" fmla="*/ 1104896 h 1409703"/>
                <a:gd name="connisteX5" fmla="*/ 8839203 w 9144000"/>
                <a:gd name="connsiteY5" fmla="*/ 1409703 h 1409703"/>
                <a:gd name="connisteX6" fmla="*/ 304796 w 9144000"/>
                <a:gd name="connsiteY6" fmla="*/ 1409703 h 1409703"/>
                <a:gd name="connisteX7" fmla="*/ 0 w 9144000"/>
                <a:gd name="connsiteY7" fmla="*/ 1104896 h 1409703"/>
                <a:gd name="connisteX8" fmla="*/ 0 w 9144000"/>
                <a:gd name="connsiteY8" fmla="*/ 304796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104897"/>
                  </a:lnTo>
                  <a:cubicBezTo>
                    <a:pt x="9144000" y="1273238"/>
                    <a:pt x="9007535" y="1409703"/>
                    <a:pt x="8839203" y="1409703"/>
                  </a:cubicBezTo>
                  <a:lnTo>
                    <a:pt x="304797" y="1409703"/>
                  </a:lnTo>
                  <a:cubicBezTo>
                    <a:pt x="136465" y="1409703"/>
                    <a:pt x="0" y="1273238"/>
                    <a:pt x="0" y="1104897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07fb418a-6d49-4edc-9b98-288bfd23c1a2.jpg07fb418a-6d49-4edc-9b98-288bfd23c1a2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267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5253"/>
              <a:ext cx="14400" cy="2220"/>
            </a:xfrm>
            <a:custGeom>
              <a:avLst/>
              <a:gdLst>
                <a:gd name="connisteX0" fmla="*/ 0 w 9144000"/>
                <a:gd name="connsiteY0" fmla="*/ 304796 h 1409703"/>
                <a:gd name="connisteX1" fmla="*/ 304796 w 9144000"/>
                <a:gd name="connsiteY1" fmla="*/ 0 h 1409703"/>
                <a:gd name="connisteX2" fmla="*/ 8839203 w 9144000"/>
                <a:gd name="connsiteY2" fmla="*/ 0 h 1409703"/>
                <a:gd name="connisteX3" fmla="*/ 9144000 w 9144000"/>
                <a:gd name="connsiteY3" fmla="*/ 304796 h 1409703"/>
                <a:gd name="connisteX4" fmla="*/ 9144000 w 9144000"/>
                <a:gd name="connsiteY4" fmla="*/ 1104896 h 1409703"/>
                <a:gd name="connisteX5" fmla="*/ 8839203 w 9144000"/>
                <a:gd name="connsiteY5" fmla="*/ 1409703 h 1409703"/>
                <a:gd name="connisteX6" fmla="*/ 304796 w 9144000"/>
                <a:gd name="connsiteY6" fmla="*/ 1409703 h 1409703"/>
                <a:gd name="connisteX7" fmla="*/ 0 w 9144000"/>
                <a:gd name="connsiteY7" fmla="*/ 1104896 h 1409703"/>
                <a:gd name="connisteX8" fmla="*/ 0 w 9144000"/>
                <a:gd name="connsiteY8" fmla="*/ 304796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104897"/>
                  </a:lnTo>
                  <a:cubicBezTo>
                    <a:pt x="9144000" y="1273238"/>
                    <a:pt x="9007535" y="1409703"/>
                    <a:pt x="8839203" y="1409703"/>
                  </a:cubicBezTo>
                  <a:lnTo>
                    <a:pt x="304797" y="1409703"/>
                  </a:lnTo>
                  <a:cubicBezTo>
                    <a:pt x="136465" y="1409703"/>
                    <a:pt x="0" y="1273238"/>
                    <a:pt x="0" y="1104897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4ae38673-07b3-4a41-a23e-ed7d77916bbe.jpg4ae38673-07b3-4a41-a23e-ed7d77916bbe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56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280" y="3347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选择合适的口腔清洁工具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60" y="7627"/>
              <a:ext cx="14400" cy="2220"/>
            </a:xfrm>
            <a:custGeom>
              <a:avLst/>
              <a:gdLst>
                <a:gd name="connisteX0" fmla="*/ 0 w 9144000"/>
                <a:gd name="connsiteY0" fmla="*/ 304796 h 1409703"/>
                <a:gd name="connisteX1" fmla="*/ 304796 w 9144000"/>
                <a:gd name="connsiteY1" fmla="*/ 0 h 1409703"/>
                <a:gd name="connisteX2" fmla="*/ 8839203 w 9144000"/>
                <a:gd name="connsiteY2" fmla="*/ 0 h 1409703"/>
                <a:gd name="connisteX3" fmla="*/ 9144000 w 9144000"/>
                <a:gd name="connsiteY3" fmla="*/ 304796 h 1409703"/>
                <a:gd name="connisteX4" fmla="*/ 9144000 w 9144000"/>
                <a:gd name="connsiteY4" fmla="*/ 1104896 h 1409703"/>
                <a:gd name="connisteX5" fmla="*/ 8839203 w 9144000"/>
                <a:gd name="connsiteY5" fmla="*/ 1409703 h 1409703"/>
                <a:gd name="connisteX6" fmla="*/ 304796 w 9144000"/>
                <a:gd name="connsiteY6" fmla="*/ 1409703 h 1409703"/>
                <a:gd name="connisteX7" fmla="*/ 0 w 9144000"/>
                <a:gd name="connsiteY7" fmla="*/ 1104896 h 1409703"/>
                <a:gd name="connisteX8" fmla="*/ 0 w 9144000"/>
                <a:gd name="connsiteY8" fmla="*/ 304796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104897"/>
                  </a:lnTo>
                  <a:cubicBezTo>
                    <a:pt x="9144000" y="1273238"/>
                    <a:pt x="9007535" y="1409703"/>
                    <a:pt x="8839203" y="1409703"/>
                  </a:cubicBezTo>
                  <a:lnTo>
                    <a:pt x="304797" y="1409703"/>
                  </a:lnTo>
                  <a:cubicBezTo>
                    <a:pt x="136465" y="1409703"/>
                    <a:pt x="0" y="1273238"/>
                    <a:pt x="0" y="1104897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88104f58-c1b5-4943-b029-e5abc3b3f24e.jpg88104f58-c1b5-4943-b029-e5abc3b3f24e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440" y="8013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280" y="4147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为半自理老年人选择软毛牙刷或电动牙刷，以减少口腔损伤风险。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5720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采用正确的刷牙技巧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6520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使用轻柔的圆周运动刷牙，避免用力过猛，确保清洁同时保护牙龈。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3"/>
              </p:custDataLst>
            </p:nvPr>
          </p:nvSpPr>
          <p:spPr>
            <a:xfrm>
              <a:off x="3280" y="8093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辅助使用口腔清洁液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4"/>
              </p:custDataLst>
            </p:nvPr>
          </p:nvSpPr>
          <p:spPr>
            <a:xfrm>
              <a:off x="3280" y="8893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使用口腔清洁液可以帮助杀灭细菌，减少老年人口腔异味和感染风险。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不能自理老年人的口腔清洁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9de3ced00972c60f\datas\装饰-12001&amp;55756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6b0d3467-0ab4-4a4f-ab1c-5ddd65397c1d.jpg6b0d3467-0ab4-4a4f-ab1c-5ddd65397c1d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618" r="618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使用口腔清洁辅助工具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对于不能自理的老年人，可使用电动牙刷、口腔冲洗器等辅助工具进行有效清洁。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专业口腔护理人员介入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定期由专业口腔护理人员进行口腔检查和清洁，预防口腔疾病，确保口腔卫生。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特殊情况下的口腔清洁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5bcc3ae30914a20c\datas\装饰-12001&amp;9100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5676265" y="0"/>
            <a:ext cx="838200" cy="32956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09600" y="2616200"/>
            <a:ext cx="11049000" cy="2844800"/>
            <a:chOff x="960" y="4120"/>
            <a:chExt cx="17400" cy="448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428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Local/Temp/figmazip/slide_5bcc3ae30914a20c\datas\earth-12001&amp;91044.sv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 r:link="rId9"/>
                </a:ext>
              </a:extLst>
            </a:blip>
            <a:stretch>
              <a:fillRect/>
            </a:stretch>
          </p:blipFill>
          <p:spPr>
            <a:xfrm>
              <a:off x="1296" y="4616"/>
              <a:ext cx="768" cy="76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2800" y="412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口腔手术后的清洁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2800" y="49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术后患者应使用特制的软毛牙刷和温和的漱口水，避免刺激伤口，促进愈合。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12"/>
              </p:custDataLst>
            </p:nvPr>
          </p:nvSpPr>
          <p:spPr>
            <a:xfrm>
              <a:off x="960" y="700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Local/Temp/figmazip/slide_5bcc3ae30914a20c\datas\earth-12001&amp;91072.sv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 r:link="rId16"/>
                </a:ext>
              </a:extLst>
            </a:blip>
            <a:stretch>
              <a:fillRect/>
            </a:stretch>
          </p:blipFill>
          <p:spPr>
            <a:xfrm>
              <a:off x="1296" y="7336"/>
              <a:ext cx="768" cy="76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280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长期卧床患者的口腔护理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8"/>
              </p:custDataLst>
            </p:nvPr>
          </p:nvSpPr>
          <p:spPr>
            <a:xfrm>
              <a:off x="2800" y="764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长期卧床患者需定期进行口腔清洁，防止细菌滋生，减少感染风险。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9"/>
              </p:custDataLst>
            </p:nvPr>
          </p:nvSpPr>
          <p:spPr>
            <a:xfrm>
              <a:off x="10080" y="428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5bcc3ae30914a20c\datas\earth-12001&amp;91116.sv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 r:link="rId23"/>
                </a:ext>
              </a:extLst>
            </a:blip>
            <a:stretch>
              <a:fillRect/>
            </a:stretch>
          </p:blipFill>
          <p:spPr>
            <a:xfrm>
              <a:off x="10415" y="4616"/>
              <a:ext cx="768" cy="767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11920" y="412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佩戴口腔矫治器的清洁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11920" y="49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佩戴牙套或矫治器的人需使用专用清洁工具，如牙间刷和冲牙器，保持口腔卫生。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6"/>
              </p:custDataLst>
            </p:nvPr>
          </p:nvSpPr>
          <p:spPr>
            <a:xfrm>
              <a:off x="10080" y="700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Local/Temp/figmazip/slide_5bcc3ae30914a20c\datas\earth-12001&amp;91144.svg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 r:link="rId30"/>
                </a:ext>
              </a:extLst>
            </a:blip>
            <a:stretch>
              <a:fillRect/>
            </a:stretch>
          </p:blipFill>
          <p:spPr>
            <a:xfrm>
              <a:off x="10415" y="7336"/>
              <a:ext cx="768" cy="76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31"/>
              </p:custDataLst>
            </p:nvPr>
          </p:nvSpPr>
          <p:spPr>
            <a:xfrm>
              <a:off x="1192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糖尿病患者的口腔护理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32"/>
              </p:custDataLst>
            </p:nvPr>
          </p:nvSpPr>
          <p:spPr>
            <a:xfrm>
              <a:off x="11920" y="764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糖尿病患者由于免疫功能下降，需特别注意口腔卫生，预防口腔并发症。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对老年人的关怀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34b743c3bbb7e0a\datas\氛围图-12001&amp;11882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关心老年人的感受</a:t>
            </a:r>
            <a:endParaRPr lang="zh-CN" altLang="en-US" sz="4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C:/Users/mingsheng111035/AppData/Local/Temp/figmazip/slide_334b743c3bbb7e0a\datas\装饰-12001&amp;118845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2286000"/>
            <a:ext cx="9220200" cy="3505200"/>
            <a:chOff x="960" y="3600"/>
            <a:chExt cx="14520" cy="5520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3600"/>
              <a:ext cx="1200" cy="1199"/>
            </a:xfrm>
            <a:custGeom>
              <a:avLst/>
              <a:gdLst>
                <a:gd name="connisteX0" fmla="*/ 0 w 761996"/>
                <a:gd name="connsiteY0" fmla="*/ 203197 h 761996"/>
                <a:gd name="connisteX1" fmla="*/ 203197 w 761996"/>
                <a:gd name="connsiteY1" fmla="*/ 0 h 761996"/>
                <a:gd name="connisteX2" fmla="*/ 558798 w 761996"/>
                <a:gd name="connsiteY2" fmla="*/ 0 h 761996"/>
                <a:gd name="connisteX3" fmla="*/ 761996 w 761996"/>
                <a:gd name="connsiteY3" fmla="*/ 203197 h 761996"/>
                <a:gd name="connisteX4" fmla="*/ 761996 w 761996"/>
                <a:gd name="connsiteY4" fmla="*/ 558798 h 761996"/>
                <a:gd name="connisteX5" fmla="*/ 558798 w 761996"/>
                <a:gd name="connsiteY5" fmla="*/ 761996 h 761996"/>
                <a:gd name="connisteX6" fmla="*/ 203197 w 761996"/>
                <a:gd name="connsiteY6" fmla="*/ 761996 h 761996"/>
                <a:gd name="connisteX7" fmla="*/ 0 w 761996"/>
                <a:gd name="connsiteY7" fmla="*/ 558798 h 761996"/>
                <a:gd name="connisteX8" fmla="*/ 0 w 761996"/>
                <a:gd name="connsiteY8" fmla="*/ 203197 h 7619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761997" h="7619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" y="0"/>
                  </a:lnTo>
                  <a:cubicBezTo>
                    <a:pt x="671023" y="0"/>
                    <a:pt x="761997" y="90974"/>
                    <a:pt x="761997" y="203198"/>
                  </a:cubicBezTo>
                  <a:lnTo>
                    <a:pt x="761997" y="558799"/>
                  </a:lnTo>
                  <a:cubicBezTo>
                    <a:pt x="761997" y="671023"/>
                    <a:pt x="671023" y="761997"/>
                    <a:pt x="558799" y="761997"/>
                  </a:cubicBezTo>
                  <a:lnTo>
                    <a:pt x="203198" y="761997"/>
                  </a:lnTo>
                  <a:cubicBezTo>
                    <a:pt x="90974" y="761997"/>
                    <a:pt x="0" y="671023"/>
                    <a:pt x="0" y="558799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1160" y="3805"/>
              <a:ext cx="800" cy="7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2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2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2480" y="3600"/>
              <a:ext cx="1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提供个性化口腔护理方案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2480" y="4320"/>
              <a:ext cx="129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针对老年人不同的口腔状况，定制个性化的口腔清洁计划，确保他们感到被重视。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5760"/>
              <a:ext cx="1200" cy="1199"/>
            </a:xfrm>
            <a:custGeom>
              <a:avLst/>
              <a:gdLst>
                <a:gd name="connisteX0" fmla="*/ 0 w 761996"/>
                <a:gd name="connsiteY0" fmla="*/ 203197 h 761996"/>
                <a:gd name="connisteX1" fmla="*/ 203197 w 761996"/>
                <a:gd name="connsiteY1" fmla="*/ 0 h 761996"/>
                <a:gd name="connisteX2" fmla="*/ 558798 w 761996"/>
                <a:gd name="connsiteY2" fmla="*/ 0 h 761996"/>
                <a:gd name="connisteX3" fmla="*/ 761996 w 761996"/>
                <a:gd name="connsiteY3" fmla="*/ 203197 h 761996"/>
                <a:gd name="connisteX4" fmla="*/ 761996 w 761996"/>
                <a:gd name="connsiteY4" fmla="*/ 558798 h 761996"/>
                <a:gd name="connisteX5" fmla="*/ 558798 w 761996"/>
                <a:gd name="connsiteY5" fmla="*/ 761996 h 761996"/>
                <a:gd name="connisteX6" fmla="*/ 203197 w 761996"/>
                <a:gd name="connsiteY6" fmla="*/ 761996 h 761996"/>
                <a:gd name="connisteX7" fmla="*/ 0 w 761996"/>
                <a:gd name="connsiteY7" fmla="*/ 558798 h 761996"/>
                <a:gd name="connisteX8" fmla="*/ 0 w 761996"/>
                <a:gd name="connsiteY8" fmla="*/ 203197 h 7619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761997" h="7619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" y="0"/>
                  </a:lnTo>
                  <a:cubicBezTo>
                    <a:pt x="671023" y="0"/>
                    <a:pt x="761997" y="90974"/>
                    <a:pt x="761997" y="203198"/>
                  </a:cubicBezTo>
                  <a:lnTo>
                    <a:pt x="761997" y="558799"/>
                  </a:lnTo>
                  <a:cubicBezTo>
                    <a:pt x="761997" y="671023"/>
                    <a:pt x="671023" y="761997"/>
                    <a:pt x="558799" y="761997"/>
                  </a:cubicBezTo>
                  <a:lnTo>
                    <a:pt x="203198" y="761997"/>
                  </a:lnTo>
                  <a:cubicBezTo>
                    <a:pt x="90974" y="761997"/>
                    <a:pt x="0" y="671023"/>
                    <a:pt x="0" y="558799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160" y="5965"/>
              <a:ext cx="800" cy="7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2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2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2480" y="5760"/>
              <a:ext cx="1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使用易于操作的口腔护理工具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2480" y="6480"/>
              <a:ext cx="129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推荐使用适合老年人手部力量和灵活性的护理工具，如电动牙刷，减少使用难度。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7"/>
              </p:custDataLst>
            </p:nvPr>
          </p:nvSpPr>
          <p:spPr>
            <a:xfrm>
              <a:off x="960" y="7920"/>
              <a:ext cx="1200" cy="1199"/>
            </a:xfrm>
            <a:custGeom>
              <a:avLst/>
              <a:gdLst>
                <a:gd name="connisteX0" fmla="*/ 0 w 761996"/>
                <a:gd name="connsiteY0" fmla="*/ 203197 h 761996"/>
                <a:gd name="connisteX1" fmla="*/ 203197 w 761996"/>
                <a:gd name="connsiteY1" fmla="*/ 0 h 761996"/>
                <a:gd name="connisteX2" fmla="*/ 558798 w 761996"/>
                <a:gd name="connsiteY2" fmla="*/ 0 h 761996"/>
                <a:gd name="connisteX3" fmla="*/ 761996 w 761996"/>
                <a:gd name="connsiteY3" fmla="*/ 203197 h 761996"/>
                <a:gd name="connisteX4" fmla="*/ 761996 w 761996"/>
                <a:gd name="connsiteY4" fmla="*/ 558798 h 761996"/>
                <a:gd name="connisteX5" fmla="*/ 558798 w 761996"/>
                <a:gd name="connsiteY5" fmla="*/ 761996 h 761996"/>
                <a:gd name="connisteX6" fmla="*/ 203197 w 761996"/>
                <a:gd name="connsiteY6" fmla="*/ 761996 h 761996"/>
                <a:gd name="connisteX7" fmla="*/ 0 w 761996"/>
                <a:gd name="connsiteY7" fmla="*/ 558798 h 761996"/>
                <a:gd name="connisteX8" fmla="*/ 0 w 761996"/>
                <a:gd name="connsiteY8" fmla="*/ 203197 h 7619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761997" h="7619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" y="0"/>
                  </a:lnTo>
                  <a:cubicBezTo>
                    <a:pt x="671023" y="0"/>
                    <a:pt x="761997" y="90974"/>
                    <a:pt x="761997" y="203198"/>
                  </a:cubicBezTo>
                  <a:lnTo>
                    <a:pt x="761997" y="558799"/>
                  </a:lnTo>
                  <a:cubicBezTo>
                    <a:pt x="761997" y="671023"/>
                    <a:pt x="671023" y="761997"/>
                    <a:pt x="558799" y="761997"/>
                  </a:cubicBezTo>
                  <a:lnTo>
                    <a:pt x="203198" y="761997"/>
                  </a:lnTo>
                  <a:cubicBezTo>
                    <a:pt x="90974" y="761997"/>
                    <a:pt x="0" y="671023"/>
                    <a:pt x="0" y="558799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160" y="8125"/>
              <a:ext cx="800" cy="7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2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2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2480" y="7920"/>
              <a:ext cx="1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开展口腔健康教育活动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2480" y="8640"/>
              <a:ext cx="129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定期举办口腔健康讲座，教育老年人如何正确刷牙和使用牙线，提高他们的口腔健康意识。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标题 20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口腔清洁的目的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口腔清洁的注意事项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口腔照护操作方法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对老年人的关怀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口腔健康的标准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91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06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>
              <a:off x="1487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529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保持口腔健康的方法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尊重老年人的意愿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5cfe7849dd088e9\datas\装饰-12001&amp;6917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609602" y="1828800"/>
            <a:ext cx="10972795" cy="4419603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0b2bab15-c1e2-4328-915d-76e1a8a7620b.jpg0b2bab15-c1e2-4328-915d-76e1a8a7620b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27" b="27"/>
            <a:stretch>
              <a:fillRect/>
            </a:stretch>
          </p:blipFill>
          <p:spPr>
            <a:xfrm>
              <a:off x="960" y="2880"/>
              <a:ext cx="8399" cy="3840"/>
            </a:xfrm>
            <a:custGeom>
              <a:avLst/>
              <a:gdLst>
                <a:gd name="connisteX0" fmla="*/ 0 w 5333996"/>
                <a:gd name="connsiteY0" fmla="*/ 304796 h 2438403"/>
                <a:gd name="connisteX1" fmla="*/ 304796 w 5333996"/>
                <a:gd name="connsiteY1" fmla="*/ 0 h 2438403"/>
                <a:gd name="connisteX2" fmla="*/ 5029200 w 5333996"/>
                <a:gd name="connsiteY2" fmla="*/ 0 h 2438403"/>
                <a:gd name="connisteX3" fmla="*/ 5333996 w 5333996"/>
                <a:gd name="connsiteY3" fmla="*/ 304796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720"/>
              <a:ext cx="8399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676396 h 1981203"/>
                <a:gd name="connisteX3" fmla="*/ 5029200 w 5333996"/>
                <a:gd name="connsiteY3" fmla="*/ 1981203 h 1981203"/>
                <a:gd name="connisteX4" fmla="*/ 304796 w 5333996"/>
                <a:gd name="connsiteY4" fmla="*/ 1981203 h 1981203"/>
                <a:gd name="connisteX5" fmla="*/ 0 w 5333996"/>
                <a:gd name="connsiteY5" fmla="*/ 1676396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676397"/>
                  </a:lnTo>
                  <a:cubicBezTo>
                    <a:pt x="5333997" y="1844738"/>
                    <a:pt x="5197541" y="1981203"/>
                    <a:pt x="50292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a7bb5ce0-e470-4b9f-9a22-9ccb3dc43d19.jpga7bb5ce0-e470-4b9f-9a22-9ccb3dc43d19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6" t="27" r="-6" b="27"/>
            <a:stretch>
              <a:fillRect/>
            </a:stretch>
          </p:blipFill>
          <p:spPr>
            <a:xfrm>
              <a:off x="9840" y="2880"/>
              <a:ext cx="8399" cy="3840"/>
            </a:xfrm>
            <a:custGeom>
              <a:avLst/>
              <a:gdLst>
                <a:gd name="connisteX0" fmla="*/ 0 w 5333996"/>
                <a:gd name="connsiteY0" fmla="*/ 304796 h 2438403"/>
                <a:gd name="connisteX1" fmla="*/ 304796 w 5333996"/>
                <a:gd name="connsiteY1" fmla="*/ 0 h 2438403"/>
                <a:gd name="connisteX2" fmla="*/ 5029200 w 5333996"/>
                <a:gd name="connsiteY2" fmla="*/ 0 h 2438403"/>
                <a:gd name="connisteX3" fmla="*/ 5333996 w 5333996"/>
                <a:gd name="connsiteY3" fmla="*/ 304796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9840" y="6720"/>
              <a:ext cx="8400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676396 h 1981203"/>
                <a:gd name="connisteX3" fmla="*/ 5029200 w 5333996"/>
                <a:gd name="connsiteY3" fmla="*/ 1981203 h 1981203"/>
                <a:gd name="connisteX4" fmla="*/ 304796 w 5333996"/>
                <a:gd name="connsiteY4" fmla="*/ 1981203 h 1981203"/>
                <a:gd name="connisteX5" fmla="*/ 0 w 5333996"/>
                <a:gd name="connsiteY5" fmla="*/ 1676396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676397"/>
                  </a:lnTo>
                  <a:cubicBezTo>
                    <a:pt x="5333997" y="1844738"/>
                    <a:pt x="5197541" y="1981203"/>
                    <a:pt x="50292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个性化口腔护理计划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根据老年人的健康状况和偏好，制定个性化的口腔护理方案，确保他们感到被尊重和理解。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32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选择合适的口腔护理产品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32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为老年人选择易于使用且舒适的口腔护理产品，如软毛牙刷和无酒精漱口水，以尊重他们的使用习惯。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65e48068247c61d\datas\装饰-12001&amp;18315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1125200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4"/>
            </p:custDataLst>
          </p:nvPr>
        </p:nvSpPr>
        <p:spPr>
          <a:xfrm>
            <a:off x="11366504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365e48068247c61d\datas\氛围图-12001&amp;183168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提供舒适的护理环境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324100" y="2305685"/>
            <a:ext cx="9334500" cy="3460115"/>
            <a:chOff x="3660" y="3631"/>
            <a:chExt cx="14700" cy="5449"/>
          </a:xfrm>
        </p:grpSpPr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366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240" y="36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优化照明设施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240" y="44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使用柔和的灯光和可调节亮度的灯具，减少老年人视觉疲劳，营造温馨照护环境。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3660" y="68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6240" y="68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使用防滑地面材料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6240" y="76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铺设防滑地板或地毯，减少老年人跌倒风险，提供安全的行走环境。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134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3920" y="36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调整室内温度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3920" y="44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保持适宜的室内温度，避免过冷或过热，确保老年人在护理过程中感到舒适。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1340" y="68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3920" y="68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增设休息区域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3920" y="76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设置舒适的休息座椅或躺椅，让老年人在护理间隙能够得到充分休息。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口腔健康的标准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牙齿数量的要求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成人牙齿数量标准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成年人应有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颗牙齿，包括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28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颗恒牙和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颗智齿，这是口腔健康的标志之一。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680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儿童牙齿替换期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儿童在成长过程中，乳牙会逐渐脱落并被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颗恒牙替代，这是正常的牙齿发育过程。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1264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牙齿缺失的影响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牙齿缺失不仅影响咀嚼功能，还可能导致发音不清和面部形态改变，需及时修复。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ef254fa4-036f-4bf0-8ac8-8d182ecfe012.jpgef254fa4-036f-4bf0-8ac8-8d182ecfe012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24" r="124"/>
          <a:stretch>
            <a:fillRect/>
          </a:stretch>
        </p:blipFill>
        <p:spPr>
          <a:xfrm>
            <a:off x="609603" y="4063996"/>
            <a:ext cx="10972800" cy="2184400"/>
          </a:xfrm>
          <a:custGeom>
            <a:avLst/>
            <a:gdLst>
              <a:gd name="connisteX0" fmla="*/ 0 w 10972800"/>
              <a:gd name="connsiteY0" fmla="*/ 304796 h 2184401"/>
              <a:gd name="connisteX1" fmla="*/ 304796 w 10972800"/>
              <a:gd name="connsiteY1" fmla="*/ 0 h 2184401"/>
              <a:gd name="connisteX2" fmla="*/ 10668003 w 10972800"/>
              <a:gd name="connsiteY2" fmla="*/ 0 h 2184401"/>
              <a:gd name="connisteX3" fmla="*/ 10972800 w 10972800"/>
              <a:gd name="connsiteY3" fmla="*/ 304796 h 2184401"/>
              <a:gd name="connisteX4" fmla="*/ 10972800 w 10972800"/>
              <a:gd name="connsiteY4" fmla="*/ 1879604 h 2184401"/>
              <a:gd name="connisteX5" fmla="*/ 10668003 w 10972800"/>
              <a:gd name="connsiteY5" fmla="*/ 2184401 h 2184401"/>
              <a:gd name="connisteX6" fmla="*/ 304796 w 10972800"/>
              <a:gd name="connsiteY6" fmla="*/ 2184401 h 2184401"/>
              <a:gd name="connisteX7" fmla="*/ 0 w 10972800"/>
              <a:gd name="connsiteY7" fmla="*/ 1879604 h 2184401"/>
              <a:gd name="connisteX8" fmla="*/ 0 w 10972800"/>
              <a:gd name="connsiteY8" fmla="*/ 304796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1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879604"/>
                </a:lnTo>
                <a:cubicBezTo>
                  <a:pt x="10972800" y="2047936"/>
                  <a:pt x="10836335" y="2184401"/>
                  <a:pt x="10668003" y="2184401"/>
                </a:cubicBezTo>
                <a:lnTo>
                  <a:pt x="304797" y="2184401"/>
                </a:lnTo>
                <a:cubicBezTo>
                  <a:pt x="136465" y="2184401"/>
                  <a:pt x="0" y="2047936"/>
                  <a:pt x="0" y="1879604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b73dce6d-25e7-46e8-81ce-5fbe6a74a8be.jpgb73dce6d-25e7-46e8-81ce-5fbe6a74a8be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78" r="1278"/>
          <a:stretch>
            <a:fillRect/>
          </a:stretch>
        </p:blipFill>
        <p:spPr>
          <a:xfrm>
            <a:off x="609603" y="609603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牙齿健康的标准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无蛀牙和牙周病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牙齿无蛀洞，牙龈无红肿出血，是牙齿健康的基本标准。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良好的咀嚼功能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牙齿能够正常咬合，咀嚼食物无疼痛，是牙齿健康的重要指标。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牙齿排列整齐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牙齿排列有序，无明显错颌畸形，有助于口腔卫生和美观。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无异常牙齿磨损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牙齿表面无过度磨损，无敏感症状，表明牙齿健康状况良好。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保持口腔健康的方法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06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a981134bee12cd\datas\氛围图-12001&amp;27705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日常口腔清洁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49093508aeb0bb2c10dca39bbacfce98.jpg49093508aeb0bb2c10dca39bbacfce98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0094" r="10094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8ebbd2f1db952db8ea4a3828269277ae.jpg8ebbd2f1db952db8ea4a3828269277ae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8860" r="8860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60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正确刷牙技巧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使用巴氏刷牙法，每天早晚各刷牙一次，确保牙齿的每个面都得到清洁。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使用牙线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每天至少使用一次牙线，清除牙缝中的食物残渣和牙菌斑，预防牙周病。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75713d905c8e8d21\datas\氛围图-12001&amp;240300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25901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39752" y="990597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定期口腔检查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71500" y="3098800"/>
            <a:ext cx="11049000" cy="3251200"/>
            <a:chOff x="900" y="4880"/>
            <a:chExt cx="17400" cy="512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1800" y="4880"/>
              <a:ext cx="1919" cy="1919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2070" y="516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900" y="728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专业清洁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920" y="808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定期到牙科诊所进行专业清洁，去除牙结石和牙菌斑，预防牙周病。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6360" y="4880"/>
              <a:ext cx="1920" cy="1919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6630" y="516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5460" y="728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早期诊断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5480" y="808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通过定期检查，早期发现口腔疾病，如龋齿和牙龈炎，及时治疗。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10920" y="4880"/>
              <a:ext cx="1920" cy="1919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1190" y="516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0020" y="728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个性化护理建议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0040" y="808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牙医根据个人口腔状况提供定制化的护理建议，如正确的刷牙方法和使用牙线。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15480" y="4880"/>
              <a:ext cx="1919" cy="1919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5750" y="516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80" y="728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口腔健康教育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600" y="808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定期检查时，牙医会提供口腔健康教育，增强个人口腔保健意识和知识。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4c3b3429-79c0-406f-a3d9-5837f7eef191.jpg4c3b3429-79c0-406f-a3d9-5837f7eef191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923"/>
          <a:stretch>
            <a:fillRect/>
          </a:stretch>
        </p:blipFill>
        <p:spPr>
          <a:xfrm>
            <a:off x="609603" y="609603"/>
            <a:ext cx="10972800" cy="3251200"/>
          </a:xfrm>
          <a:custGeom>
            <a:avLst/>
            <a:gdLst>
              <a:gd name="connisteX0" fmla="*/ 0 w 10972800"/>
              <a:gd name="connsiteY0" fmla="*/ 304796 h 3251204"/>
              <a:gd name="connisteX1" fmla="*/ 304796 w 10972800"/>
              <a:gd name="connsiteY1" fmla="*/ 0 h 3251204"/>
              <a:gd name="connisteX2" fmla="*/ 10668003 w 10972800"/>
              <a:gd name="connsiteY2" fmla="*/ 0 h 3251204"/>
              <a:gd name="connisteX3" fmla="*/ 10972800 w 10972800"/>
              <a:gd name="connsiteY3" fmla="*/ 304796 h 3251204"/>
              <a:gd name="connisteX4" fmla="*/ 10972800 w 10972800"/>
              <a:gd name="connsiteY4" fmla="*/ 2946397 h 3251204"/>
              <a:gd name="connisteX5" fmla="*/ 10668003 w 10972800"/>
              <a:gd name="connsiteY5" fmla="*/ 3251204 h 3251204"/>
              <a:gd name="connisteX6" fmla="*/ 304796 w 10972800"/>
              <a:gd name="connsiteY6" fmla="*/ 3251204 h 3251204"/>
              <a:gd name="connisteX7" fmla="*/ 0 w 10972800"/>
              <a:gd name="connsiteY7" fmla="*/ 2946397 h 3251204"/>
              <a:gd name="connisteX8" fmla="*/ 0 w 10972800"/>
              <a:gd name="connsiteY8" fmla="*/ 304796 h 32512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4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946398"/>
                </a:lnTo>
                <a:cubicBezTo>
                  <a:pt x="10972800" y="3114739"/>
                  <a:pt x="10836335" y="3251204"/>
                  <a:pt x="10668003" y="3251204"/>
                </a:cubicBezTo>
                <a:lnTo>
                  <a:pt x="304797" y="3251204"/>
                </a:lnTo>
                <a:cubicBezTo>
                  <a:pt x="136465" y="3251204"/>
                  <a:pt x="0" y="3114739"/>
                  <a:pt x="0" y="2946398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470401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改善生活习惯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8200" y="4470400"/>
            <a:ext cx="7010400" cy="1778000"/>
            <a:chOff x="7320" y="7040"/>
            <a:chExt cx="11040" cy="280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避免过多摄入糖分和酸性食物，多吃蔬菜水果，减少牙齿腐蚀和牙龈问题。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1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定期口腔检查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每半年至一年进行一次专业口腔检查，及时发现并处理口腔问题。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9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戒烟限酒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吸烟和过量饮酒会增加口腔疾病风险，戒烟限酒有助于维护口腔健康。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合理饮食与营养补充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18" name="图片 17" descr="C:/Users/mingsheng111035/AppData/Local/Temp/figmazip/slide_c5861689b70d6d9e\datas\装饰-12001&amp;24619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19" name="任意多边形 1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0" name="组合 19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6" name="图片 5" descr="C:/Users/mingsheng111035/AppData/Roaming/Kingsoft/office6/wppai/generateppt/1afa4311-bb62-4711-b849-0b6051c7b3d3.jpg1afa4311-bb62-4711-b849-0b6051c7b3d3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b="55"/>
            <a:stretch>
              <a:fillRect/>
            </a:stretch>
          </p:blipFill>
          <p:spPr>
            <a:xfrm>
              <a:off x="960" y="2880"/>
              <a:ext cx="8399" cy="3840"/>
            </a:xfrm>
            <a:custGeom>
              <a:avLst/>
              <a:gdLst>
                <a:gd name="connisteX0" fmla="*/ 0 w 5333996"/>
                <a:gd name="connsiteY0" fmla="*/ 304796 h 2438403"/>
                <a:gd name="connisteX1" fmla="*/ 304796 w 5333996"/>
                <a:gd name="connsiteY1" fmla="*/ 0 h 2438403"/>
                <a:gd name="connisteX2" fmla="*/ 5029200 w 5333996"/>
                <a:gd name="connsiteY2" fmla="*/ 0 h 2438403"/>
                <a:gd name="connisteX3" fmla="*/ 5333996 w 5333996"/>
                <a:gd name="connsiteY3" fmla="*/ 304796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2"/>
              </p:custDataLst>
            </p:nvPr>
          </p:nvSpPr>
          <p:spPr>
            <a:xfrm>
              <a:off x="960" y="6720"/>
              <a:ext cx="8399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676396 h 1981203"/>
                <a:gd name="connisteX3" fmla="*/ 5029200 w 5333996"/>
                <a:gd name="connsiteY3" fmla="*/ 1981203 h 1981203"/>
                <a:gd name="connisteX4" fmla="*/ 304796 w 5333996"/>
                <a:gd name="connsiteY4" fmla="*/ 1981203 h 1981203"/>
                <a:gd name="connisteX5" fmla="*/ 0 w 5333996"/>
                <a:gd name="connsiteY5" fmla="*/ 1676396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676397"/>
                  </a:lnTo>
                  <a:cubicBezTo>
                    <a:pt x="5333997" y="1844738"/>
                    <a:pt x="5197541" y="1981203"/>
                    <a:pt x="50292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C:/Users/mingsheng111035/AppData/Roaming/Kingsoft/office6/wppai/generateppt/d8ef2400-7397-4457-8506-f96ce25e8b70.jpgd8ef2400-7397-4457-8506-f96ce25e8b70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b="55"/>
            <a:stretch>
              <a:fillRect/>
            </a:stretch>
          </p:blipFill>
          <p:spPr>
            <a:xfrm>
              <a:off x="9840" y="2880"/>
              <a:ext cx="8399" cy="3840"/>
            </a:xfrm>
            <a:custGeom>
              <a:avLst/>
              <a:gdLst>
                <a:gd name="connisteX0" fmla="*/ 0 w 5333996"/>
                <a:gd name="connsiteY0" fmla="*/ 304796 h 2438403"/>
                <a:gd name="connisteX1" fmla="*/ 304796 w 5333996"/>
                <a:gd name="connsiteY1" fmla="*/ 0 h 2438403"/>
                <a:gd name="connisteX2" fmla="*/ 5029200 w 5333996"/>
                <a:gd name="connsiteY2" fmla="*/ 0 h 2438403"/>
                <a:gd name="connisteX3" fmla="*/ 5333996 w 5333996"/>
                <a:gd name="connsiteY3" fmla="*/ 304796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840" y="6720"/>
              <a:ext cx="8400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676396 h 1981203"/>
                <a:gd name="connisteX3" fmla="*/ 5029200 w 5333996"/>
                <a:gd name="connsiteY3" fmla="*/ 1981203 h 1981203"/>
                <a:gd name="connisteX4" fmla="*/ 304796 w 5333996"/>
                <a:gd name="connsiteY4" fmla="*/ 1981203 h 1981203"/>
                <a:gd name="connisteX5" fmla="*/ 0 w 5333996"/>
                <a:gd name="connsiteY5" fmla="*/ 1676396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676397"/>
                  </a:lnTo>
                  <a:cubicBezTo>
                    <a:pt x="5333997" y="1844738"/>
                    <a:pt x="5197541" y="1981203"/>
                    <a:pt x="50292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44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均衡摄入各类营养素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44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合理饮食应包括足够的蛋白质、维生素和矿物质，以维护口腔黏膜和牙齿健康。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32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限制糖分和酸性食物摄入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1032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减少糖分和酸性食物的摄入量，可以降低蛀牙和牙齿侵蚀的风险，保护口腔健康。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口腔清洁的目的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降低感染概率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2d14fe9c79ef953\datas\装饰-12001&amp;33333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预防牙周病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定期刷牙和使用牙线可以有效清除牙菌斑，预防牙周病，降低感染风险。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减少龋齿发生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正确使用含氟牙膏和定期进行牙齿清洁，有助于强化牙釉质，减少龋齿的形成。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避免口腔溃疡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保持口腔卫生，减少细菌滋生，可以降低口腔溃疡等口腔黏膜疾病的发病率。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b7835231-819c-4116-b4a1-27c3bff42628.jpgb7835231-819c-4116-b4a1-27c3bff42628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38" r="1238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304796 h 3454402"/>
              <a:gd name="connisteX1" fmla="*/ 304796 w 10972800"/>
              <a:gd name="connsiteY1" fmla="*/ 0 h 3454402"/>
              <a:gd name="connisteX2" fmla="*/ 10668003 w 10972800"/>
              <a:gd name="connsiteY2" fmla="*/ 0 h 3454402"/>
              <a:gd name="connisteX3" fmla="*/ 10972800 w 10972800"/>
              <a:gd name="connsiteY3" fmla="*/ 304796 h 3454402"/>
              <a:gd name="connisteX4" fmla="*/ 10972800 w 10972800"/>
              <a:gd name="connsiteY4" fmla="*/ 3149595 h 3454402"/>
              <a:gd name="connisteX5" fmla="*/ 10668003 w 10972800"/>
              <a:gd name="connsiteY5" fmla="*/ 3454402 h 3454402"/>
              <a:gd name="connisteX6" fmla="*/ 304796 w 10972800"/>
              <a:gd name="connsiteY6" fmla="*/ 3454402 h 3454402"/>
              <a:gd name="connisteX7" fmla="*/ 0 w 10972800"/>
              <a:gd name="connsiteY7" fmla="*/ 3149595 h 3454402"/>
              <a:gd name="connisteX8" fmla="*/ 0 w 10972800"/>
              <a:gd name="connsiteY8" fmla="*/ 304796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149596"/>
                </a:lnTo>
                <a:cubicBezTo>
                  <a:pt x="10972800" y="3317937"/>
                  <a:pt x="10836335" y="3454402"/>
                  <a:pt x="10668003" y="3454402"/>
                </a:cubicBezTo>
                <a:lnTo>
                  <a:pt x="304797" y="3454402"/>
                </a:lnTo>
                <a:cubicBezTo>
                  <a:pt x="136465" y="3454402"/>
                  <a:pt x="0" y="3317937"/>
                  <a:pt x="0" y="31495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清除口腔异味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00300" y="2057400"/>
            <a:ext cx="9220197" cy="3962406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cb8b47036b0e6452bb16a8de90294dd6.jpgcb8b47036b0e6452bb16a8de90294dd6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6676" t="-21" r="16676" b="21"/>
            <a:stretch>
              <a:fillRect/>
            </a:stretch>
          </p:blipFill>
          <p:spPr>
            <a:xfrm>
              <a:off x="408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640288b5cea63d921f8a5771547ecad9.jpg640288b5cea63d921f8a5771547ecad9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6647" r="16647"/>
            <a:stretch>
              <a:fillRect/>
            </a:stretch>
          </p:blipFill>
          <p:spPr>
            <a:xfrm>
              <a:off x="792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减少细菌滋生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1371f275dc216006f17c7451c24045e5.jpg1371f275dc216006f17c7451c24045e5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5176" r="15176"/>
            <a:stretch>
              <a:fillRect/>
            </a:stretch>
          </p:blipFill>
          <p:spPr>
            <a:xfrm>
              <a:off x="1176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口腔异味常由细菌引起，定期清洁可减少细菌数量，从而减轻异味。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4b820350d02636c20853b4edaa389254.jpg4b820350d02636c20853b4edaa389254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2206" r="12206"/>
            <a:stretch>
              <a:fillRect/>
            </a:stretch>
          </p:blipFill>
          <p:spPr>
            <a:xfrm>
              <a:off x="1560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62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预防牙周病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64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牙周病是导致口腔异味的常见原因，通过清洁可以有效预防牙周病的发生。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146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提升社交自信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148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口腔异味可能影响人际交往，清洁口腔有助于提升个人自信，改善社交体验。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530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维护口腔健康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532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清除异味是口腔清洁的重要目的之一，有助于维护整体口腔健康，预防其他口腔问题。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促进食欲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1e81463a26fea1b\datas\装饰-12001&amp;10810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2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3e08e987875e5721489517de1c44f319.jpg3e08e987875e5721489517de1c44f319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-11" t="13385" r="11" b="13385"/>
            <a:stretch>
              <a:fillRect/>
            </a:stretch>
          </p:blipFill>
          <p:spPr>
            <a:xfrm>
              <a:off x="96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清除口腔异味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定期清洁口腔可去除食物残渣和细菌，有效减少口臭，提升食欲。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3a6fbf71d9f76231b895f83a1ce7ce20.jpg3a6fbf71d9f76231b895f83a1ce7ce20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4535" r="4535"/>
            <a:stretch>
              <a:fillRect/>
            </a:stretch>
          </p:blipFill>
          <p:spPr>
            <a:xfrm>
              <a:off x="5920" y="6560"/>
              <a:ext cx="4479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c604f3abebcd045ac5a9ba57a4a7617f.jpgc604f3abebcd045ac5a9ba57a4a7617f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3004" r="12533"/>
            <a:stretch>
              <a:fillRect/>
            </a:stretch>
          </p:blipFill>
          <p:spPr>
            <a:xfrm>
              <a:off x="1088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预防口腔疾病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通过清洁减少牙菌斑和牙石，预防牙周病，保持口腔健康，有助于正常进食。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改善味觉体验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清洁舌头和牙齿，使味蕾更敏感，增强食物的口感和味道，从而促进食欲。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预防疾病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304796 h 4419596"/>
              <a:gd name="connisteX1" fmla="*/ 304796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304796 w 4038603"/>
              <a:gd name="connsiteY4" fmla="*/ 4419596 h 4419596"/>
              <a:gd name="connisteX5" fmla="*/ 0 w 4038603"/>
              <a:gd name="connsiteY5" fmla="*/ 4114800 h 4419596"/>
              <a:gd name="connisteX6" fmla="*/ 0 w 40386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减少细菌滋生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口腔清洁可有效减少细菌滋生，预防牙周病和蛀牙等口腔疾病。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防止口臭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定期清洁口腔，可以去除食物残渣和牙菌斑，从而防止口臭，保持口腔卫生。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" name="图片 7" descr="C:/Users/mingsheng111035/AppData/Roaming/Kingsoft/office6/wppai/generateppt/f42d6f3aa24c1a1173d6cb78bdff439e.jpgf42d6f3aa24c1a1173d6cb78bdff439e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5190" r="5190"/>
          <a:stretch>
            <a:fillRect/>
          </a:stretch>
        </p:blipFill>
        <p:spPr>
          <a:xfrm>
            <a:off x="4648197" y="1828800"/>
            <a:ext cx="6933565" cy="4418965"/>
          </a:xfrm>
          <a:custGeom>
            <a:avLst/>
            <a:gdLst>
              <a:gd name="connisteX0" fmla="*/ 0 w 6934196"/>
              <a:gd name="connsiteY0" fmla="*/ 0 h 4419596"/>
              <a:gd name="connisteX1" fmla="*/ 6629400 w 6934196"/>
              <a:gd name="connsiteY1" fmla="*/ 0 h 4419596"/>
              <a:gd name="connisteX2" fmla="*/ 6934196 w 6934196"/>
              <a:gd name="connsiteY2" fmla="*/ 304796 h 4419596"/>
              <a:gd name="connisteX3" fmla="*/ 6934196 w 6934196"/>
              <a:gd name="connsiteY3" fmla="*/ 4114800 h 4419596"/>
              <a:gd name="connisteX4" fmla="*/ 6629400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4114800"/>
                </a:lnTo>
                <a:cubicBezTo>
                  <a:pt x="6934197" y="4283141"/>
                  <a:pt x="6797741" y="4419597"/>
                  <a:pt x="66294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口腔清洁的注意事项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选择合适的工具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选择合适的牙刷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选择软毛牙刷，避免硬毛对牙龈和牙釉质造成损伤，确保清洁效果与舒适度。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c4f812005cb0dc8c3dc39ca0030a252d.jpgc4f812005cb0dc8c3dc39ca0030a252d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10026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eee6166f5ddca5c7af99c202882a30bb.jpgeee6166f5ddca5c7af99c202882a30bb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5231" b="511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合理使用牙线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牙线能有效清除牙缝中的食物残渣和牙菌斑，预防牙周病，但使用时需轻柔以免损伤牙龈。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6f4806e0c12d29cb367a4bb0ffc1375c.jpg6f4806e0c12d29cb367a4bb0ffc1375c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r="25926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5479ace690315eb4c6b24836a449769f.jpg5479ace690315eb4c6b24836a449769f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b="10026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使用含氟牙膏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含氟牙膏有助于强化牙齿表面，预防蛀牙，但需注意儿童使用量，避免氟中毒。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辅助清洁工具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使用牙缝刷、冲牙器等辅助工具，可以更深入清洁牙缝和牙周袋，提升口腔卫生水平。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1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12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113.xml><?xml version="1.0" encoding="utf-8"?>
<p:tagLst xmlns:p="http://schemas.openxmlformats.org/presentationml/2006/main">
  <p:tag name="KSO_WM_BEAUTIFY_FLAG" val="#wm#"/>
  <p:tag name="KSO_WM_DIAGRAM_GROUP_CODE" val="1"/>
  <p:tag name="KSO_WM_UNIT_INDEX" val="1_6_2"/>
  <p:tag name="KSO_WM_UNIT_TYPE" val="l_h_i"/>
  <p:tag name="KSO_WM_SLIDE_FIGMA_DIAGRAM" val="1"/>
</p:tagLst>
</file>

<file path=ppt/tags/tag114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PRESET_TEXT" val="单击此处添加项标题"/>
  <p:tag name="KSO_WM_UNIT_TEXT_TYPE" val="1"/>
  <p:tag name="KSO_WM_UNIT_TYPE" val="l_h_a"/>
  <p:tag name="KSO_WM_SLIDE_FIGMA_DIAGRAM" val="1"/>
</p:tagLst>
</file>

<file path=ppt/tags/tag115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b7835231-819c-4116-b4a1-27c3bff42628.jpg?Expires=1772086360&amp;AWSAccessKeyId=AKLT9NSy7kh8TIS1UzNqLRY2&amp;Signature=edWo%2Bg3PxlGBEB2cXvQJ1MKE9eY%3D&quot;}*auto_ai_ai_*1740550353068_1.149_0ba98b2806b6-slide-3"/>
</p:tagLst>
</file>

<file path=ppt/tags/tag132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8548903&quot;}*auto_galley_ai_*1740550353068_1.149_0ba98b2806b6-slide-4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00769683&quot;}*auto_galley_ai_*1740550353068_1.149_0ba98b2806b6-slide-4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86522376&quot;}*auto_galley_ai_*1740550353068_1.149_0ba98b2806b6-slide-4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276893816&quot;}*auto_galley_ai_*1740550353068_1.149_0ba98b2806b6-slide-4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7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45206536&quot;}*auto_galley_ai_*1740550353068_1.149_0ba98b2806b6-slide-5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931705634&quot;}*auto_galley_ai_*1740550353068_1.149_0ba98b2806b6-slide-5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87809171&quot;}*auto_galley_ai_*1740550353068_1.149_0ba98b2806b6-slide-5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246926349&quot;}*auto_galley_ai_*1740550353068_1.149_0ba98b2806b6-slide-6"/>
</p:tagLst>
</file>

<file path=ppt/tags/tag172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092062672&quot;}*auto_galley_ai_*1740550353068_1.149_0ba98b2806b6-slide-8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93486082&quot;}*auto_galley_ai_*1740550353068_1.149_0ba98b2806b6-slide-8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82868982&quot;}*auto_galley_ai_*1740550353068_1.149_0ba98b2806b6-slide-8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69602409&quot;}*auto_galley_ai_*1740550353068_1.149_0ba98b2806b6-slide-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4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878140582&quot;}*auto_galley_ai_*1740550353068_1.149_0ba98b2806b6-slide-9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53747292&quot;}*auto_galley_ai_*1740550353068_1.149_0ba98b2806b6-slide-10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99524961&quot;}*auto_galley_ai_*1740550353068_1.149_0ba98b2806b6-slide-11"/>
</p:tagLst>
</file>

<file path=ppt/tags/tag229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07fb418a-6d49-4edc-9b98-288bfd23c1a2.jpg?Expires=1772086361&amp;AWSAccessKeyId=AKLT9NSy7kh8TIS1UzNqLRY2&amp;Signature=oHGITSRIiTa65a5CN5LbhTMqImM%3D&quot;}*auto_ai_ai_*1740550353068_1.149_0ba98b2806b6-slide-14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4ae38673-07b3-4a41-a23e-ed7d77916bbe.jpg?Expires=1772086362&amp;AWSAccessKeyId=AKLT9NSy7kh8TIS1UzNqLRY2&amp;Signature=ozoyiGQKYcO1g17mAcC3QMAsBps%3D&quot;}*auto_ai_ai_*1740550353068_1.149_0ba98b2806b6-slide-14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88104f58-c1b5-4943-b029-e5abc3b3f24e.jpg?Expires=1772086362&amp;AWSAccessKeyId=AKLT9NSy7kh8TIS1UzNqLRY2&amp;Signature=7oHQNY4GK2kIodzDZrnlk%2BKEzs4%3D&quot;}*auto_ai_ai_*1740550353068_1.149_0ba98b2806b6-slide-14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b0d3467-0ab4-4a4f-ab1c-5ddd65397c1d.jpg?Expires=1772086362&amp;AWSAccessKeyId=AKLT9NSy7kh8TIS1UzNqLRY2&amp;Signature=STAtWPd9DccVN8USp738MeJfg9A%3D&quot;}*auto_ai_ai_*1740550353068_1.149_0ba98b2806b6-slide-15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FIGMA_LIMIT" val=""/>
  <p:tag name="KSO_WM_FIGMA_SLIDE_GROUP" val="4"/>
  <p:tag name="KSO_WM_SLIDE_TYPE" val="text"/>
  <p:tag name="KSO_WM_TEMPLATE_SUBCATEGORY" val="29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FIGMA_LIMIT" val=""/>
  <p:tag name="KSO_WM_FIGMA_SLIDE_GROUP" val="28"/>
  <p:tag name="KSO_WM_SLIDE_TYPE" val="text"/>
  <p:tag name="KSO_WM_TEMPLATE_SUBCATEGORY" val="29"/>
</p:tagLst>
</file>

<file path=ppt/tags/tag3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0b2bab15-c1e2-4328-915d-76e1a8a7620b.jpg?Expires=1772086361&amp;AWSAccessKeyId=AKLT9NSy7kh8TIS1UzNqLRY2&amp;Signature=55saVQf58GAnaltypAePO%2BO9%2B6Y%3D&quot;}*auto_ai_ai_*1740550353068_1.149_0ba98b2806b6-slide-19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a7bb5ce0-e470-4b9f-9a22-9ccb3dc43d19.jpg?Expires=1772086362&amp;AWSAccessKeyId=AKLT9NSy7kh8TIS1UzNqLRY2&amp;Signature=Dk%2Feyp%2FYmiT3tyWf0KOxP2GCl6k%3D&quot;}*auto_ai_ai_*1740550353068_1.149_0ba98b2806b6-slide-19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9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SUBTYPE" val="d"/>
  <p:tag name="KSO_WM_UNIT_TYPE" val="l_h_i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6.xml><?xml version="1.0" encoding="utf-8"?>
<p:tagLst xmlns:p="http://schemas.openxmlformats.org/presentationml/2006/main">
  <p:tag name="KSO_WM_FIGMA_LIMIT" val=""/>
  <p:tag name="KSO_WM_FIGMA_SLIDE_GROUP" val="36"/>
  <p:tag name="KSO_WM_SLIDE_TYPE" val="text"/>
  <p:tag name="KSO_WM_TEMPLATE_SUBCATEGORY" val="29"/>
</p:tagLst>
</file>

<file path=ppt/tags/tag35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5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5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f254fa4-036f-4bf0-8ac8-8d182ecfe012.jpg?Expires=1772086365&amp;AWSAccessKeyId=AKLT9NSy7kh8TIS1UzNqLRY2&amp;Signature=lebWeNHMeVAZ3%2F2pbNSNysxHM9A%3D&quot;}*auto_ai_ai_*1740550353068_1.149_0ba98b2806b6-slide-22"/>
</p:tagLst>
</file>

<file path=ppt/tags/tag374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37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7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7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b73dce6d-25e7-46e8-81ce-5fbe6a74a8be.jpg?Expires=1772086363&amp;AWSAccessKeyId=AKLT9NSy7kh8TIS1UzNqLRY2&amp;Signature=g%2FaexpYCFpeOHdDbgqsJbx0A6fM%3D&quot;}*auto_ai_ai_*1740550353068_1.149_0ba98b2806b6-slide-23"/>
</p:tagLst>
</file>

<file path=ppt/tags/tag3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2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3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9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9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9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66444360&quot;}*auto_galley_ai_*1740550353068_1.149_0ba98b2806b6-slide-25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89666632&quot;}*auto_galley_ai_*1740550353068_1.149_0ba98b2806b6-slide-25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6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4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0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22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SUBTYPE" val="d"/>
  <p:tag name="KSO_WM_UNIT_TYPE" val="l_h_i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5.xml><?xml version="1.0" encoding="utf-8"?>
<p:tagLst xmlns:p="http://schemas.openxmlformats.org/presentationml/2006/main">
  <p:tag name="KSO_WM_FIGMA_LIMIT" val=""/>
  <p:tag name="KSO_WM_FIGMA_SLIDE_GROUP" val="50"/>
  <p:tag name="KSO_WM_SLIDE_TYPE" val="text"/>
  <p:tag name="KSO_WM_TEMPLATE_SUBCATEGORY" val="29"/>
</p:tagLst>
</file>

<file path=ppt/tags/tag4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2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2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2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c3b3429-79c0-406f-a3d9-5837f7eef191.jpg?Expires=1772086367&amp;AWSAccessKeyId=AKLT9NSy7kh8TIS1UzNqLRY2&amp;Signature=FH01ZrfOUQRaFJfjDAS4inXHF9o%3D&quot;}*auto_ai_ai_*1740550353068_1.149_0ba98b2806b6-slide-27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7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4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3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4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4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4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1afa4311-bb62-4711-b849-0b6051c7b3d3.jpg?Expires=1772086368&amp;AWSAccessKeyId=AKLT9NSy7kh8TIS1UzNqLRY2&amp;Signature=xWAQhv2irlAyDBpGmsSColKibzY%3D&quot;}*auto_ai_ai_*1740550353068_1.149_0ba98b2806b6-slide-28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d8ef2400-7397-4457-8506-f96ce25e8b70.jpg?Expires=1772086368&amp;AWSAccessKeyId=AKLT9NSy7kh8TIS1UzNqLRY2&amp;Signature=Ol4ChC24dEHuHIjbqsO1UHwaD1k%3D&quot;}*auto_ai_ai_*1740550353068_1.149_0ba98b2806b6-slide-28"/>
</p:tagLst>
</file>

<file path=ppt/tags/tag4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2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45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5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455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456.xml><?xml version="1.0" encoding="utf-8"?>
<p:tagLst xmlns:p="http://schemas.openxmlformats.org/presentationml/2006/main">
  <p:tag name="KSO_WM_PRESENTATION_SOURCE" val="WPPAIGeneratePPT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2905</Words>
  <Application>WPS 演示</Application>
  <PresentationFormat>宽屏</PresentationFormat>
  <Paragraphs>375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7EDB1FAE6E2A4AA8A607B54996EA8990_13</vt:lpwstr>
  </property>
  <property fmtid="{D5CDD505-2E9C-101B-9397-08002B2CF9AE}" pid="3" name="KSOProductBuildVer">
    <vt:lpwstr>2052-12.1.0.20305</vt:lpwstr>
  </property>
</Properties>
</file>