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4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C:/Users/mingsheng111035/AppData/Local/Temp/figmazip/slide_bd0e37346dd168eb\datas\&#35013;&#39280;-12001&amp;68631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image" Target="C:/Users/mingsheng111035/AppData/Local/Temp/figmazip/slide_bd0e37346dd168eb\datas\&#35013;&#39280;-12001&amp;68652.png" TargetMode="External"/><Relationship Id="rId17" Type="http://schemas.openxmlformats.org/officeDocument/2006/relationships/image" Target="../media/image3.png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image" Target="C:/Users/mingsheng111035/AppData/Local/Temp/figmazip/slide_bd0e37346dd168eb\datas\&#35013;&#39280;-12001&amp;68647.png" TargetMode="External"/><Relationship Id="rId13" Type="http://schemas.openxmlformats.org/officeDocument/2006/relationships/image" Target="../media/image2.png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4.xml"/><Relationship Id="rId7" Type="http://schemas.openxmlformats.org/officeDocument/2006/relationships/image" Target="C:/Users/mingsheng111035/AppData/Local/Temp/figmazip/slide_5de70b4d620a3078\datas\&#35013;&#39280;-12001&amp;68675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image" Target="C:/Users/mingsheng111035/AppData/Local/Temp/figmazip/slide_5de70b4d620a3078\datas\&#35013;&#39280;-12001&amp;68680.png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image" Target="C:/Users/mingsheng111035/AppData/Local/Temp/figmazip/slide_7c87de3436855afa\datas\&#35013;&#39280;-12001&amp;68709.png" TargetMode="External"/><Relationship Id="rId13" Type="http://schemas.openxmlformats.org/officeDocument/2006/relationships/image" Target="../media/image3.png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image" Target="C:/Users/mingsheng111035/AppData/Local/Temp/figmazip/slide_7c87de3436855afa\datas\&#35013;&#39280;-12001&amp;68704.png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C:/Users/mingsheng111035/AppData/Local/Temp/figmazip/slide_f3807eb5a39044d3\datas\&#35013;&#39280;-12001&amp;67924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C:/Users/mingsheng111035/AppData/Local/Temp/figmazip/slide_f3807eb5a39044d3\datas\&#27675;&#22260;&#22270;-12001&amp;67865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81.xml"/><Relationship Id="rId13" Type="http://schemas.openxmlformats.org/officeDocument/2006/relationships/image" Target="C:/Users/mingsheng111035/AppData/Local/Temp/figmazip/slide_f3807eb5a39044d3\datas\&#35013;&#39280;-12001&amp;67929.png" TargetMode="External"/><Relationship Id="rId12" Type="http://schemas.openxmlformats.org/officeDocument/2006/relationships/image" Target="../media/image3.png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>
            <p:custDataLst>
              <p:tags r:id="rId2"/>
            </p:custDataLst>
          </p:nvPr>
        </p:nvSpPr>
        <p:spPr>
          <a:xfrm rot="10800000" flipV="1">
            <a:off x="0" y="0"/>
            <a:ext cx="12191365" cy="6031865"/>
          </a:xfrm>
          <a:custGeom>
            <a:avLst/>
            <a:gdLst>
              <a:gd name="connisteX0" fmla="*/ 12191996 w 12191996"/>
              <a:gd name="connsiteY0" fmla="*/ 0 h 6032497"/>
              <a:gd name="connisteX1" fmla="*/ 0 w 12191996"/>
              <a:gd name="connsiteY1" fmla="*/ 0 h 6032497"/>
              <a:gd name="connisteX2" fmla="*/ 0 w 12191996"/>
              <a:gd name="connsiteY2" fmla="*/ 4985317 h 6032497"/>
              <a:gd name="connisteX3" fmla="*/ 508004 w 12191996"/>
              <a:gd name="connsiteY3" fmla="*/ 5493322 h 6032497"/>
              <a:gd name="connisteX4" fmla="*/ 8187025 w 12191996"/>
              <a:gd name="connsiteY4" fmla="*/ 5493322 h 6032497"/>
              <a:gd name="connisteX5" fmla="*/ 8768675 w 12191996"/>
              <a:gd name="connsiteY5" fmla="*/ 5702161 h 6032497"/>
              <a:gd name="connisteX6" fmla="*/ 8916076 w 12191996"/>
              <a:gd name="connsiteY6" fmla="*/ 5823658 h 6032497"/>
              <a:gd name="connisteX7" fmla="*/ 9497717 w 12191996"/>
              <a:gd name="connsiteY7" fmla="*/ 6032497 h 6032497"/>
              <a:gd name="connisteX8" fmla="*/ 11684002 w 12191996"/>
              <a:gd name="connsiteY8" fmla="*/ 6032497 h 6032497"/>
              <a:gd name="connisteX9" fmla="*/ 12191996 w 12191996"/>
              <a:gd name="connsiteY9" fmla="*/ 5524503 h 6032497"/>
              <a:gd name="connisteX10" fmla="*/ 12191996 w 12191996"/>
              <a:gd name="connsiteY10" fmla="*/ 0 h 60324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pathLst>
              <a:path w="12191997" h="6032498">
                <a:moveTo>
                  <a:pt x="12191997" y="0"/>
                </a:moveTo>
                <a:lnTo>
                  <a:pt x="0" y="0"/>
                </a:lnTo>
                <a:lnTo>
                  <a:pt x="0" y="4985318"/>
                </a:lnTo>
                <a:cubicBezTo>
                  <a:pt x="0" y="5265874"/>
                  <a:pt x="227439" y="5493322"/>
                  <a:pt x="508004" y="5493322"/>
                </a:cubicBezTo>
                <a:lnTo>
                  <a:pt x="8187026" y="5493322"/>
                </a:lnTo>
                <a:cubicBezTo>
                  <a:pt x="8399285" y="5493322"/>
                  <a:pt x="8604906" y="5567151"/>
                  <a:pt x="8768675" y="5702162"/>
                </a:cubicBezTo>
                <a:lnTo>
                  <a:pt x="8916077" y="5823658"/>
                </a:lnTo>
                <a:cubicBezTo>
                  <a:pt x="9079837" y="5958660"/>
                  <a:pt x="9285467" y="6032498"/>
                  <a:pt x="9497717" y="6032498"/>
                </a:cubicBezTo>
                <a:lnTo>
                  <a:pt x="11684002" y="6032498"/>
                </a:lnTo>
                <a:cubicBezTo>
                  <a:pt x="11964558" y="6032498"/>
                  <a:pt x="12191997" y="5805059"/>
                  <a:pt x="12191997" y="5524503"/>
                </a:cubicBezTo>
                <a:lnTo>
                  <a:pt x="12191997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C:/Users/mingsheng111035/AppData/Local/Temp/figmazip/slide_bd0e37346dd168eb\datas\装饰-12001&amp;6863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463925" y="5474335"/>
            <a:ext cx="5834380" cy="1163955"/>
          </a:xfrm>
          <a:prstGeom prst="rect">
            <a:avLst/>
          </a:prstGeom>
        </p:spPr>
      </p:pic>
      <p:sp>
        <p:nvSpPr>
          <p:cNvPr id="6" name="任意多边形 5"/>
          <p:cNvSpPr/>
          <p:nvPr userDrawn="1">
            <p:custDataLst>
              <p:tags r:id="rId6"/>
            </p:custDataLst>
          </p:nvPr>
        </p:nvSpPr>
        <p:spPr>
          <a:xfrm>
            <a:off x="0" y="3568702"/>
            <a:ext cx="2654300" cy="2463165"/>
          </a:xfrm>
          <a:custGeom>
            <a:avLst/>
            <a:gdLst>
              <a:gd name="connisteX0" fmla="*/ 2654302 w 2654302"/>
              <a:gd name="connsiteY0" fmla="*/ 2463795 h 2463795"/>
              <a:gd name="connisteX1" fmla="*/ 190496 w 2654302"/>
              <a:gd name="connsiteY1" fmla="*/ 0 h 2463795"/>
              <a:gd name="connisteX2" fmla="*/ 0 w 2654302"/>
              <a:gd name="connsiteY2" fmla="*/ 7251 h 2463795"/>
              <a:gd name="connisteX3" fmla="*/ 0 w 2654302"/>
              <a:gd name="connsiteY3" fmla="*/ 1955801 h 2463795"/>
              <a:gd name="connisteX4" fmla="*/ 508004 w 2654302"/>
              <a:gd name="connsiteY4" fmla="*/ 2463795 h 2463795"/>
              <a:gd name="connisteX5" fmla="*/ 2654302 w 2654302"/>
              <a:gd name="connsiteY5" fmla="*/ 2463795 h 24637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654302" h="2463796">
                <a:moveTo>
                  <a:pt x="2654302" y="2463796"/>
                </a:moveTo>
                <a:cubicBezTo>
                  <a:pt x="2654302" y="1103077"/>
                  <a:pt x="1551216" y="0"/>
                  <a:pt x="190497" y="0"/>
                </a:cubicBezTo>
                <a:cubicBezTo>
                  <a:pt x="126398" y="0"/>
                  <a:pt x="62865" y="2451"/>
                  <a:pt x="0" y="7251"/>
                </a:cubicBezTo>
                <a:lnTo>
                  <a:pt x="0" y="1955801"/>
                </a:lnTo>
                <a:cubicBezTo>
                  <a:pt x="0" y="2236357"/>
                  <a:pt x="227439" y="2463796"/>
                  <a:pt x="508004" y="2463796"/>
                </a:cubicBezTo>
                <a:lnTo>
                  <a:pt x="2654302" y="2463796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>
            <p:custDataLst>
              <p:tags r:id="rId7"/>
            </p:custDataLst>
          </p:nvPr>
        </p:nvSpPr>
        <p:spPr>
          <a:xfrm>
            <a:off x="2184401" y="0"/>
            <a:ext cx="7797800" cy="4876165"/>
          </a:xfrm>
          <a:custGeom>
            <a:avLst/>
            <a:gdLst>
              <a:gd name="connisteX0" fmla="*/ 123654 w 7797802"/>
              <a:gd name="connsiteY0" fmla="*/ 0 h 4876796"/>
              <a:gd name="connisteX1" fmla="*/ 0 w 7797802"/>
              <a:gd name="connsiteY1" fmla="*/ 977895 h 4876796"/>
              <a:gd name="connisteX2" fmla="*/ 3898901 w 7797802"/>
              <a:gd name="connsiteY2" fmla="*/ 4876796 h 4876796"/>
              <a:gd name="connisteX3" fmla="*/ 7797802 w 7797802"/>
              <a:gd name="connsiteY3" fmla="*/ 977895 h 4876796"/>
              <a:gd name="connisteX4" fmla="*/ 7674156 w 7797802"/>
              <a:gd name="connsiteY4" fmla="*/ 0 h 4876796"/>
              <a:gd name="connisteX5" fmla="*/ 123654 w 7797802"/>
              <a:gd name="connsiteY5" fmla="*/ 0 h 4876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7797802" h="4876797">
                <a:moveTo>
                  <a:pt x="123654" y="0"/>
                </a:moveTo>
                <a:cubicBezTo>
                  <a:pt x="42940" y="312496"/>
                  <a:pt x="0" y="640181"/>
                  <a:pt x="0" y="977896"/>
                </a:cubicBezTo>
                <a:cubicBezTo>
                  <a:pt x="0" y="3131198"/>
                  <a:pt x="1745599" y="4876797"/>
                  <a:pt x="3898901" y="4876797"/>
                </a:cubicBezTo>
                <a:cubicBezTo>
                  <a:pt x="6052194" y="4876797"/>
                  <a:pt x="7797802" y="3131198"/>
                  <a:pt x="7797802" y="977896"/>
                </a:cubicBezTo>
                <a:cubicBezTo>
                  <a:pt x="7797802" y="640181"/>
                  <a:pt x="7754862" y="312496"/>
                  <a:pt x="7674157" y="0"/>
                </a:cubicBezTo>
                <a:lnTo>
                  <a:pt x="123654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8"/>
            </p:custDataLst>
          </p:nvPr>
        </p:nvSpPr>
        <p:spPr>
          <a:xfrm>
            <a:off x="10441140" y="0"/>
            <a:ext cx="1751330" cy="1574165"/>
          </a:xfrm>
          <a:custGeom>
            <a:avLst/>
            <a:gdLst>
              <a:gd name="connisteX0" fmla="*/ 1750856 w 1750865"/>
              <a:gd name="connsiteY0" fmla="*/ 0 h 1574797"/>
              <a:gd name="connisteX1" fmla="*/ 0 w 1750865"/>
              <a:gd name="connsiteY1" fmla="*/ 0 h 1574797"/>
              <a:gd name="connisteX2" fmla="*/ 1649275 w 1750865"/>
              <a:gd name="connsiteY2" fmla="*/ 1574797 h 1574797"/>
              <a:gd name="connisteX3" fmla="*/ 1750856 w 1750865"/>
              <a:gd name="connsiteY3" fmla="*/ 1571725 h 1574797"/>
              <a:gd name="connisteX4" fmla="*/ 1750856 w 1750865"/>
              <a:gd name="connsiteY4" fmla="*/ 0 h 15747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750866" h="1574798">
                <a:moveTo>
                  <a:pt x="1750857" y="0"/>
                </a:moveTo>
                <a:lnTo>
                  <a:pt x="0" y="0"/>
                </a:lnTo>
                <a:cubicBezTo>
                  <a:pt x="39813" y="876452"/>
                  <a:pt x="762994" y="1574798"/>
                  <a:pt x="1649276" y="1574798"/>
                </a:cubicBezTo>
                <a:cubicBezTo>
                  <a:pt x="1683383" y="1574798"/>
                  <a:pt x="1717252" y="1573774"/>
                  <a:pt x="1750857" y="1571726"/>
                </a:cubicBezTo>
                <a:lnTo>
                  <a:pt x="1750857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4845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C:/Users/mingsheng111035/AppData/Local/Temp/figmazip/slide_bd0e37346dd168eb\datas\装饰-12001&amp;68647.png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</p:spPr>
      </p:pic>
      <p:sp>
        <p:nvSpPr>
          <p:cNvPr id="13" name="任意多边形 12"/>
          <p:cNvSpPr/>
          <p:nvPr userDrawn="1">
            <p:custDataLst>
              <p:tags r:id="rId15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C:/Users/mingsheng111035/AppData/Local/Temp/figmazip/slide_bd0e37346dd168eb\datas\装饰-12001&amp;68652.png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1371600" y="508000"/>
            <a:ext cx="838200" cy="329565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3" hasCustomPrompt="1"/>
            <p:custDataLst>
              <p:tags r:id="rId19"/>
            </p:custDataLst>
          </p:nvPr>
        </p:nvSpPr>
        <p:spPr>
          <a:xfrm>
            <a:off x="1371600" y="1498601"/>
            <a:ext cx="95250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10" name="标题 9"/>
          <p:cNvSpPr>
            <a:spLocks noGrp="1"/>
          </p:cNvSpPr>
          <p:nvPr>
            <p:ph type="ctrTitle" idx="14" hasCustomPrompt="1"/>
            <p:custDataLst>
              <p:tags r:id="rId20"/>
            </p:custDataLst>
          </p:nvPr>
        </p:nvSpPr>
        <p:spPr>
          <a:xfrm>
            <a:off x="1371600" y="2070101"/>
            <a:ext cx="9639303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职场日常办公通用模板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5" hasCustomPrompt="1"/>
            <p:custDataLst>
              <p:tags r:id="rId21"/>
            </p:custDataLst>
          </p:nvPr>
        </p:nvSpPr>
        <p:spPr>
          <a:xfrm>
            <a:off x="1371600" y="4190997"/>
            <a:ext cx="9525003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2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0" y="4063996"/>
            <a:ext cx="2197100" cy="2794635"/>
          </a:xfrm>
          <a:custGeom>
            <a:avLst/>
            <a:gdLst>
              <a:gd name="connisteX0" fmla="*/ 0 w 2197102"/>
              <a:gd name="connsiteY0" fmla="*/ 2794004 h 2794004"/>
              <a:gd name="connisteX1" fmla="*/ 1737460 w 2197102"/>
              <a:gd name="connsiteY1" fmla="*/ 2794004 h 2794004"/>
              <a:gd name="connisteX2" fmla="*/ 2197102 w 2197102"/>
              <a:gd name="connsiteY2" fmla="*/ 1651004 h 2794004"/>
              <a:gd name="connisteX3" fmla="*/ 546097 w 2197102"/>
              <a:gd name="connsiteY3" fmla="*/ 0 h 2794004"/>
              <a:gd name="connisteX4" fmla="*/ 0 w 2197102"/>
              <a:gd name="connsiteY4" fmla="*/ 92454 h 2794004"/>
              <a:gd name="connisteX5" fmla="*/ 0 w 2197102"/>
              <a:gd name="connsiteY5" fmla="*/ 2794004 h 27940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197102" h="2794004">
                <a:moveTo>
                  <a:pt x="0" y="2794004"/>
                </a:moveTo>
                <a:lnTo>
                  <a:pt x="1737461" y="2794004"/>
                </a:lnTo>
                <a:cubicBezTo>
                  <a:pt x="2022141" y="2497354"/>
                  <a:pt x="2197102" y="2094607"/>
                  <a:pt x="2197102" y="1651004"/>
                </a:cubicBezTo>
                <a:cubicBezTo>
                  <a:pt x="2197102" y="739183"/>
                  <a:pt x="1457919" y="0"/>
                  <a:pt x="546098" y="0"/>
                </a:cubicBezTo>
                <a:cubicBezTo>
                  <a:pt x="354714" y="0"/>
                  <a:pt x="170938" y="32562"/>
                  <a:pt x="0" y="92455"/>
                </a:cubicBezTo>
                <a:lnTo>
                  <a:pt x="0" y="2794004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1473199" y="0"/>
            <a:ext cx="9245600" cy="6120765"/>
          </a:xfrm>
          <a:custGeom>
            <a:avLst/>
            <a:gdLst>
              <a:gd name="connisteX0" fmla="*/ 8997293 w 9245598"/>
              <a:gd name="connsiteY0" fmla="*/ 0 h 6121395"/>
              <a:gd name="connisteX1" fmla="*/ 9245598 w 9245598"/>
              <a:gd name="connsiteY1" fmla="*/ 1498601 h 6121395"/>
              <a:gd name="connisteX2" fmla="*/ 4622804 w 9245598"/>
              <a:gd name="connsiteY2" fmla="*/ 6121395 h 6121395"/>
              <a:gd name="connisteX3" fmla="*/ 0 w 9245598"/>
              <a:gd name="connsiteY3" fmla="*/ 1498601 h 6121395"/>
              <a:gd name="connisteX4" fmla="*/ 248314 w 9245598"/>
              <a:gd name="connsiteY4" fmla="*/ 0 h 6121395"/>
              <a:gd name="connisteX5" fmla="*/ 8997293 w 9245598"/>
              <a:gd name="connsiteY5" fmla="*/ 0 h 61213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9245599" h="6121396">
                <a:moveTo>
                  <a:pt x="8997294" y="0"/>
                </a:moveTo>
                <a:cubicBezTo>
                  <a:pt x="9158237" y="469956"/>
                  <a:pt x="9245599" y="974083"/>
                  <a:pt x="9245599" y="1498601"/>
                </a:cubicBezTo>
                <a:cubicBezTo>
                  <a:pt x="9245599" y="4051706"/>
                  <a:pt x="7175909" y="6121396"/>
                  <a:pt x="4622804" y="6121396"/>
                </a:cubicBezTo>
                <a:cubicBezTo>
                  <a:pt x="2069690" y="6121396"/>
                  <a:pt x="0" y="4051706"/>
                  <a:pt x="0" y="1498601"/>
                </a:cubicBezTo>
                <a:cubicBezTo>
                  <a:pt x="0" y="974083"/>
                  <a:pt x="87362" y="469956"/>
                  <a:pt x="248314" y="0"/>
                </a:cubicBezTo>
                <a:lnTo>
                  <a:pt x="8997294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9601200" y="3543300"/>
            <a:ext cx="2590165" cy="3314700"/>
          </a:xfrm>
          <a:custGeom>
            <a:avLst/>
            <a:gdLst>
              <a:gd name="connisteX0" fmla="*/ 150885 w 2590796"/>
              <a:gd name="connsiteY0" fmla="*/ 3314700 h 3314700"/>
              <a:gd name="connisteX1" fmla="*/ 0 w 2590796"/>
              <a:gd name="connsiteY1" fmla="*/ 2463795 h 3314700"/>
              <a:gd name="connisteX2" fmla="*/ 2463795 w 2590796"/>
              <a:gd name="connsiteY2" fmla="*/ 0 h 3314700"/>
              <a:gd name="connisteX3" fmla="*/ 2590796 w 2590796"/>
              <a:gd name="connsiteY3" fmla="*/ 3218 h 3314700"/>
              <a:gd name="connisteX4" fmla="*/ 2590796 w 2590796"/>
              <a:gd name="connsiteY4" fmla="*/ 3314700 h 3314700"/>
              <a:gd name="connisteX5" fmla="*/ 150885 w 2590796"/>
              <a:gd name="connsiteY5" fmla="*/ 3314700 h 33147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590797" h="3314700">
                <a:moveTo>
                  <a:pt x="150885" y="3314700"/>
                </a:moveTo>
                <a:cubicBezTo>
                  <a:pt x="53291" y="3049497"/>
                  <a:pt x="0" y="2762869"/>
                  <a:pt x="0" y="2463796"/>
                </a:cubicBezTo>
                <a:cubicBezTo>
                  <a:pt x="0" y="1103077"/>
                  <a:pt x="1103077" y="0"/>
                  <a:pt x="2463796" y="0"/>
                </a:cubicBezTo>
                <a:cubicBezTo>
                  <a:pt x="2506398" y="0"/>
                  <a:pt x="2548735" y="1079"/>
                  <a:pt x="2590797" y="3219"/>
                </a:cubicBezTo>
                <a:lnTo>
                  <a:pt x="2590797" y="3314700"/>
                </a:lnTo>
                <a:lnTo>
                  <a:pt x="150885" y="3314700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C:/Users/mingsheng111035/AppData/Local/Temp/figmazip/slide_5de70b4d620a3078\datas\装饰-12001&amp;68675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634365" y="508000"/>
            <a:ext cx="838200" cy="329565"/>
          </a:xfrm>
          <a:prstGeom prst="rect">
            <a:avLst/>
          </a:prstGeom>
        </p:spPr>
      </p:pic>
      <p:pic>
        <p:nvPicPr>
          <p:cNvPr id="11" name="图片 10" descr="C:/Users/mingsheng111035/AppData/Local/Temp/figmazip/slide_5de70b4d620a3078\datas\装饰-12001&amp;68680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11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2"/>
            </p:custDataLst>
          </p:nvPr>
        </p:nvSpPr>
        <p:spPr>
          <a:xfrm>
            <a:off x="5753103" y="5753103"/>
            <a:ext cx="685800" cy="685800"/>
          </a:xfrm>
          <a:custGeom>
            <a:avLst/>
            <a:gdLst>
              <a:gd name="connisteX0" fmla="*/ 685800 w 685800"/>
              <a:gd name="connsiteY0" fmla="*/ 342900 h 685800"/>
              <a:gd name="connisteX1" fmla="*/ 342900 w 685800"/>
              <a:gd name="connsiteY1" fmla="*/ 685800 h 685800"/>
              <a:gd name="connisteX2" fmla="*/ 0 w 685800"/>
              <a:gd name="connsiteY2" fmla="*/ 342900 h 685800"/>
              <a:gd name="connisteX3" fmla="*/ 342900 w 685800"/>
              <a:gd name="connsiteY3" fmla="*/ 0 h 685800"/>
              <a:gd name="connisteX4" fmla="*/ 685800 w 685800"/>
              <a:gd name="connsiteY4" fmla="*/ 342900 h 685800"/>
              <a:gd name="connisteX5" fmla="*/ 528139 w 685800"/>
              <a:gd name="connsiteY5" fmla="*/ 248735 h 685800"/>
              <a:gd name="connisteX6" fmla="*/ 564056 w 685800"/>
              <a:gd name="connsiteY6" fmla="*/ 248735 h 685800"/>
              <a:gd name="connisteX7" fmla="*/ 564056 w 685800"/>
              <a:gd name="connsiteY7" fmla="*/ 284661 h 685800"/>
              <a:gd name="connisteX8" fmla="*/ 342900 w 685800"/>
              <a:gd name="connsiteY8" fmla="*/ 505818 h 685800"/>
              <a:gd name="connisteX9" fmla="*/ 121743 w 685800"/>
              <a:gd name="connsiteY9" fmla="*/ 284661 h 685800"/>
              <a:gd name="connisteX10" fmla="*/ 121743 w 685800"/>
              <a:gd name="connsiteY10" fmla="*/ 248735 h 685800"/>
              <a:gd name="connisteX11" fmla="*/ 157660 w 685800"/>
              <a:gd name="connsiteY11" fmla="*/ 248735 h 685800"/>
              <a:gd name="connisteX12" fmla="*/ 342900 w 685800"/>
              <a:gd name="connsiteY12" fmla="*/ 433983 h 685800"/>
              <a:gd name="connisteX13" fmla="*/ 528139 w 685800"/>
              <a:gd name="connsiteY13" fmla="*/ 248735 h 685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</a:cxnLst>
            <a:pathLst>
              <a:path w="685800" h="685800">
                <a:moveTo>
                  <a:pt x="685800" y="342900"/>
                </a:moveTo>
                <a:cubicBezTo>
                  <a:pt x="685800" y="532281"/>
                  <a:pt x="532281" y="685800"/>
                  <a:pt x="342900" y="685800"/>
                </a:cubicBezTo>
                <a:cubicBezTo>
                  <a:pt x="153519" y="685800"/>
                  <a:pt x="0" y="532281"/>
                  <a:pt x="0" y="342900"/>
                </a:cubicBezTo>
                <a:cubicBezTo>
                  <a:pt x="0" y="153519"/>
                  <a:pt x="153519" y="0"/>
                  <a:pt x="342900" y="0"/>
                </a:cubicBezTo>
                <a:cubicBezTo>
                  <a:pt x="532281" y="0"/>
                  <a:pt x="685800" y="153519"/>
                  <a:pt x="685800" y="342900"/>
                </a:cubicBezTo>
                <a:moveTo>
                  <a:pt x="528139" y="248735"/>
                </a:moveTo>
                <a:cubicBezTo>
                  <a:pt x="538060" y="238823"/>
                  <a:pt x="554145" y="238823"/>
                  <a:pt x="564057" y="248735"/>
                </a:cubicBezTo>
                <a:cubicBezTo>
                  <a:pt x="573978" y="258656"/>
                  <a:pt x="573978" y="274741"/>
                  <a:pt x="564057" y="284662"/>
                </a:cubicBezTo>
                <a:lnTo>
                  <a:pt x="342900" y="505819"/>
                </a:lnTo>
                <a:lnTo>
                  <a:pt x="121743" y="284662"/>
                </a:lnTo>
                <a:cubicBezTo>
                  <a:pt x="111822" y="274741"/>
                  <a:pt x="111822" y="258656"/>
                  <a:pt x="121743" y="248735"/>
                </a:cubicBezTo>
                <a:cubicBezTo>
                  <a:pt x="131655" y="238823"/>
                  <a:pt x="147740" y="238823"/>
                  <a:pt x="157661" y="248735"/>
                </a:cubicBezTo>
                <a:lnTo>
                  <a:pt x="342900" y="433983"/>
                </a:lnTo>
                <a:lnTo>
                  <a:pt x="528139" y="248735"/>
                </a:lnTo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任意多边形 14"/>
          <p:cNvSpPr/>
          <p:nvPr userDrawn="1">
            <p:custDataLst>
              <p:tags r:id="rId14"/>
            </p:custDataLst>
          </p:nvPr>
        </p:nvSpPr>
        <p:spPr>
          <a:xfrm rot="10800000">
            <a:off x="5321296" y="2857500"/>
            <a:ext cx="1524000" cy="25400"/>
          </a:xfrm>
          <a:custGeom>
            <a:avLst/>
            <a:gdLst>
              <a:gd name="connisteX0" fmla="*/ 1511302 w 1524003"/>
              <a:gd name="connsiteY0" fmla="*/ 0 h 25402"/>
              <a:gd name="connisteX1" fmla="*/ 1524003 w 1524003"/>
              <a:gd name="connsiteY1" fmla="*/ 12701 h 25402"/>
              <a:gd name="connisteX2" fmla="*/ 1524003 w 1524003"/>
              <a:gd name="connsiteY2" fmla="*/ 12701 h 25402"/>
              <a:gd name="connisteX3" fmla="*/ 1511302 w 1524003"/>
              <a:gd name="connsiteY3" fmla="*/ 25402 h 25402"/>
              <a:gd name="connisteX4" fmla="*/ 12701 w 1524003"/>
              <a:gd name="connsiteY4" fmla="*/ 25402 h 25402"/>
              <a:gd name="connisteX5" fmla="*/ 0 w 1524003"/>
              <a:gd name="connsiteY5" fmla="*/ 12701 h 25402"/>
              <a:gd name="connisteX6" fmla="*/ 0 w 1524003"/>
              <a:gd name="connsiteY6" fmla="*/ 12701 h 25402"/>
              <a:gd name="connisteX7" fmla="*/ 12701 w 1524003"/>
              <a:gd name="connsiteY7" fmla="*/ 0 h 25402"/>
              <a:gd name="connisteX8" fmla="*/ 1511302 w 1524003"/>
              <a:gd name="connsiteY8" fmla="*/ 0 h 254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3" h="25402">
                <a:moveTo>
                  <a:pt x="1511302" y="0"/>
                </a:moveTo>
                <a:cubicBezTo>
                  <a:pt x="1518306" y="0"/>
                  <a:pt x="1524003" y="5688"/>
                  <a:pt x="1524003" y="12701"/>
                </a:cubicBezTo>
                <a:lnTo>
                  <a:pt x="1524003" y="12701"/>
                </a:lnTo>
                <a:cubicBezTo>
                  <a:pt x="1524003" y="19714"/>
                  <a:pt x="1518306" y="25402"/>
                  <a:pt x="1511302" y="25402"/>
                </a:cubicBezTo>
                <a:lnTo>
                  <a:pt x="12701" y="25402"/>
                </a:lnTo>
                <a:cubicBezTo>
                  <a:pt x="5688" y="25402"/>
                  <a:pt x="0" y="19714"/>
                  <a:pt x="0" y="12701"/>
                </a:cubicBezTo>
                <a:lnTo>
                  <a:pt x="0" y="12701"/>
                </a:lnTo>
                <a:cubicBezTo>
                  <a:pt x="0" y="5688"/>
                  <a:pt x="5688" y="0"/>
                  <a:pt x="12701" y="0"/>
                </a:cubicBezTo>
                <a:lnTo>
                  <a:pt x="15113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ctrTitle" idx="13" hasCustomPrompt="1"/>
            <p:custDataLst>
              <p:tags r:id="rId17"/>
            </p:custDataLst>
          </p:nvPr>
        </p:nvSpPr>
        <p:spPr>
          <a:xfrm>
            <a:off x="3187699" y="3301999"/>
            <a:ext cx="5803898" cy="761997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4000"/>
              </a:lnSpc>
              <a:buNone/>
              <a:defRPr sz="48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章节页的标题内容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4" hasCustomPrompt="1"/>
            <p:custDataLst>
              <p:tags r:id="rId18"/>
            </p:custDataLst>
          </p:nvPr>
        </p:nvSpPr>
        <p:spPr>
          <a:xfrm>
            <a:off x="5029200" y="837325"/>
            <a:ext cx="1816099" cy="2034366"/>
          </a:xfrm>
          <a:noFill/>
        </p:spPr>
        <p:txBody>
          <a:bodyPr lIns="0" tIns="0" rIns="0" bIns="0" anchor="ctr">
            <a:noAutofit/>
          </a:bodyPr>
          <a:lstStyle>
            <a:lvl1pPr algn="r">
              <a:lnSpc>
                <a:spcPct val="109000"/>
              </a:lnSpc>
              <a:buNone/>
              <a:defRPr sz="96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2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>
            <p:custDataLst>
              <p:tags r:id="rId2"/>
            </p:custDataLst>
          </p:nvPr>
        </p:nvSpPr>
        <p:spPr>
          <a:xfrm>
            <a:off x="9764668" y="0"/>
            <a:ext cx="2416175" cy="1054100"/>
          </a:xfrm>
          <a:custGeom>
            <a:avLst/>
            <a:gdLst>
              <a:gd name="connisteX0" fmla="*/ 0 w 2416228"/>
              <a:gd name="connsiteY0" fmla="*/ 0 h 1054102"/>
              <a:gd name="connisteX1" fmla="*/ 1208114 w 2416228"/>
              <a:gd name="connsiteY1" fmla="*/ 1054102 h 1054102"/>
              <a:gd name="connisteX2" fmla="*/ 2416228 w 2416228"/>
              <a:gd name="connsiteY2" fmla="*/ 0 h 1054102"/>
              <a:gd name="connisteX3" fmla="*/ 0 w 2416228"/>
              <a:gd name="connsiteY3" fmla="*/ 0 h 10541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pathLst>
              <a:path w="2416229" h="1054102">
                <a:moveTo>
                  <a:pt x="0" y="0"/>
                </a:moveTo>
                <a:cubicBezTo>
                  <a:pt x="80586" y="595256"/>
                  <a:pt x="590766" y="1054102"/>
                  <a:pt x="1208114" y="1054102"/>
                </a:cubicBezTo>
                <a:cubicBezTo>
                  <a:pt x="1825462" y="1054102"/>
                  <a:pt x="2335643" y="595256"/>
                  <a:pt x="241622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7619997" y="3695703"/>
            <a:ext cx="4572000" cy="3162300"/>
          </a:xfrm>
          <a:custGeom>
            <a:avLst/>
            <a:gdLst>
              <a:gd name="connisteX0" fmla="*/ 40864 w 4571990"/>
              <a:gd name="connsiteY0" fmla="*/ 3162296 h 3162296"/>
              <a:gd name="connisteX1" fmla="*/ 0 w 4571990"/>
              <a:gd name="connsiteY1" fmla="*/ 2692395 h 3162296"/>
              <a:gd name="connisteX2" fmla="*/ 2692395 w 4571990"/>
              <a:gd name="connsiteY2" fmla="*/ 0 h 3162296"/>
              <a:gd name="connisteX3" fmla="*/ 4572000 w 4571990"/>
              <a:gd name="connsiteY3" fmla="*/ 764667 h 3162296"/>
              <a:gd name="connisteX4" fmla="*/ 4572000 w 4571990"/>
              <a:gd name="connsiteY4" fmla="*/ 3162296 h 3162296"/>
              <a:gd name="connisteX5" fmla="*/ 40864 w 4571990"/>
              <a:gd name="connsiteY5" fmla="*/ 3162296 h 31622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4571991" h="3162297">
                <a:moveTo>
                  <a:pt x="40865" y="3162297"/>
                </a:moveTo>
                <a:cubicBezTo>
                  <a:pt x="14009" y="3009711"/>
                  <a:pt x="0" y="2852690"/>
                  <a:pt x="0" y="2692396"/>
                </a:cubicBezTo>
                <a:cubicBezTo>
                  <a:pt x="0" y="1205426"/>
                  <a:pt x="1205426" y="0"/>
                  <a:pt x="2692396" y="0"/>
                </a:cubicBezTo>
                <a:cubicBezTo>
                  <a:pt x="3423642" y="0"/>
                  <a:pt x="4086801" y="291511"/>
                  <a:pt x="4572000" y="764667"/>
                </a:cubicBezTo>
                <a:lnTo>
                  <a:pt x="4572000" y="3162297"/>
                </a:lnTo>
                <a:lnTo>
                  <a:pt x="40865" y="3162297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69102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8521065" cy="6184900"/>
          </a:xfrm>
          <a:custGeom>
            <a:avLst/>
            <a:gdLst>
              <a:gd name="connisteX0" fmla="*/ 8251115 w 8521695"/>
              <a:gd name="connsiteY0" fmla="*/ 0 h 6184901"/>
              <a:gd name="connisteX1" fmla="*/ 8521695 w 8521695"/>
              <a:gd name="connsiteY1" fmla="*/ 1562096 h 6184901"/>
              <a:gd name="connisteX2" fmla="*/ 3898901 w 8521695"/>
              <a:gd name="connsiteY2" fmla="*/ 6184901 h 6184901"/>
              <a:gd name="connisteX3" fmla="*/ 0 w 8521695"/>
              <a:gd name="connsiteY3" fmla="*/ 4046896 h 6184901"/>
              <a:gd name="connisteX4" fmla="*/ 0 w 8521695"/>
              <a:gd name="connsiteY4" fmla="*/ 0 h 6184901"/>
              <a:gd name="connisteX5" fmla="*/ 8251115 w 8521695"/>
              <a:gd name="connsiteY5" fmla="*/ 0 h 618490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521696" h="6184901">
                <a:moveTo>
                  <a:pt x="8251116" y="0"/>
                </a:moveTo>
                <a:cubicBezTo>
                  <a:pt x="8426269" y="487942"/>
                  <a:pt x="8521696" y="1013878"/>
                  <a:pt x="8521696" y="1562097"/>
                </a:cubicBezTo>
                <a:cubicBezTo>
                  <a:pt x="8521696" y="4115202"/>
                  <a:pt x="6452006" y="6184901"/>
                  <a:pt x="3898901" y="6184901"/>
                </a:cubicBezTo>
                <a:cubicBezTo>
                  <a:pt x="2260406" y="6184901"/>
                  <a:pt x="821012" y="5332461"/>
                  <a:pt x="0" y="4046897"/>
                </a:cubicBezTo>
                <a:lnTo>
                  <a:pt x="0" y="0"/>
                </a:lnTo>
                <a:lnTo>
                  <a:pt x="8251116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2098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7"/>
            </p:custDataLst>
          </p:nvPr>
        </p:nvSpPr>
        <p:spPr>
          <a:xfrm rot="10800000">
            <a:off x="1765304" y="2806696"/>
            <a:ext cx="3251200" cy="25400"/>
          </a:xfrm>
          <a:custGeom>
            <a:avLst/>
            <a:gdLst>
              <a:gd name="connisteX0" fmla="*/ 3238503 w 3251204"/>
              <a:gd name="connsiteY0" fmla="*/ 0 h 25402"/>
              <a:gd name="connisteX1" fmla="*/ 3251204 w 3251204"/>
              <a:gd name="connsiteY1" fmla="*/ 12701 h 25402"/>
              <a:gd name="connisteX2" fmla="*/ 3251204 w 3251204"/>
              <a:gd name="connsiteY2" fmla="*/ 12701 h 25402"/>
              <a:gd name="connisteX3" fmla="*/ 3238503 w 3251204"/>
              <a:gd name="connsiteY3" fmla="*/ 25402 h 25402"/>
              <a:gd name="connisteX4" fmla="*/ 12701 w 3251204"/>
              <a:gd name="connsiteY4" fmla="*/ 25402 h 25402"/>
              <a:gd name="connisteX5" fmla="*/ 0 w 3251204"/>
              <a:gd name="connsiteY5" fmla="*/ 12701 h 25402"/>
              <a:gd name="connisteX6" fmla="*/ 0 w 3251204"/>
              <a:gd name="connsiteY6" fmla="*/ 12701 h 25402"/>
              <a:gd name="connisteX7" fmla="*/ 12701 w 3251204"/>
              <a:gd name="connsiteY7" fmla="*/ 0 h 25402"/>
              <a:gd name="connisteX8" fmla="*/ 3238503 w 3251204"/>
              <a:gd name="connsiteY8" fmla="*/ 0 h 254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251204" h="25402">
                <a:moveTo>
                  <a:pt x="3238503" y="0"/>
                </a:moveTo>
                <a:cubicBezTo>
                  <a:pt x="3245507" y="0"/>
                  <a:pt x="3251204" y="5688"/>
                  <a:pt x="3251204" y="12701"/>
                </a:cubicBezTo>
                <a:lnTo>
                  <a:pt x="3251204" y="12701"/>
                </a:lnTo>
                <a:cubicBezTo>
                  <a:pt x="3251204" y="19714"/>
                  <a:pt x="3245507" y="25402"/>
                  <a:pt x="3238503" y="25402"/>
                </a:cubicBezTo>
                <a:lnTo>
                  <a:pt x="12701" y="25402"/>
                </a:lnTo>
                <a:cubicBezTo>
                  <a:pt x="5688" y="25402"/>
                  <a:pt x="0" y="19714"/>
                  <a:pt x="0" y="12701"/>
                </a:cubicBezTo>
                <a:lnTo>
                  <a:pt x="0" y="12701"/>
                </a:lnTo>
                <a:cubicBezTo>
                  <a:pt x="0" y="5688"/>
                  <a:pt x="5688" y="0"/>
                  <a:pt x="12701" y="0"/>
                </a:cubicBezTo>
                <a:lnTo>
                  <a:pt x="32385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C:/Users/mingsheng111035/AppData/Local/Temp/figmazip/slide_7c87de3436855afa\datas\装饰-12001&amp;68704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>
            <p:custDataLst>
              <p:tags r:id="rId11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C:/Users/mingsheng111035/AppData/Local/Temp/figmazip/slide_7c87de3436855afa\datas\装饰-12001&amp;68709.png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634365" y="508000"/>
            <a:ext cx="838200" cy="3295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ctrTitle" idx="13" hasCustomPrompt="1"/>
            <p:custDataLst>
              <p:tags r:id="rId16"/>
            </p:custDataLst>
          </p:nvPr>
        </p:nvSpPr>
        <p:spPr>
          <a:xfrm>
            <a:off x="1765304" y="2971800"/>
            <a:ext cx="6476997" cy="1600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04000"/>
              </a:lnSpc>
              <a:buNone/>
              <a:defRPr sz="6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  <p:sp>
        <p:nvSpPr>
          <p:cNvPr id="11" name="副标题 10"/>
          <p:cNvSpPr>
            <a:spLocks noGrp="1"/>
          </p:cNvSpPr>
          <p:nvPr>
            <p:ph type="subTitle" idx="14" hasCustomPrompt="1"/>
            <p:custDataLst>
              <p:tags r:id="rId17"/>
            </p:custDataLst>
          </p:nvPr>
        </p:nvSpPr>
        <p:spPr>
          <a:xfrm>
            <a:off x="1765304" y="2286000"/>
            <a:ext cx="3733797" cy="9144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  <a:p>
            <a:endParaRPr lang="zh-CN" altLang="en-US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mingsheng111035/AppData/Local/Temp/figmazip/slide_f3807eb5a39044d3\datas\氛围图-12001&amp;67865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359156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825502" y="2019297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7" name="副标题 6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825502" y="1549396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  <p:pic>
        <p:nvPicPr>
          <p:cNvPr id="8" name="图片 7" descr="C:/Users/mingsheng111035/AppData/Local/Temp/figmazip/slide_f3807eb5a39044d3\datas\装饰-12001&amp;67924.png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11201400" y="5842000"/>
            <a:ext cx="469900" cy="4826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>
            <p:custDataLst>
              <p:tags r:id="rId10"/>
            </p:custDataLst>
          </p:nvPr>
        </p:nvSpPr>
        <p:spPr>
          <a:xfrm>
            <a:off x="11442701" y="6083302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C:/Users/mingsheng111035/AppData/Local/Temp/figmazip/slide_f3807eb5a39044d3\datas\装饰-12001&amp;67929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75665" y="5867400"/>
            <a:ext cx="838200" cy="32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image" Target="../media/image7.png"/><Relationship Id="rId7" Type="http://schemas.openxmlformats.org/officeDocument/2006/relationships/image" Target="../media/image14.jpeg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image" Target="C:/Users/mingsheng111035/AppData/Local/Temp/figmazip/slide_e5cfe7849dd088e9\datas\&#35013;&#39280;-12001&amp;69179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6.xml"/><Relationship Id="rId18" Type="http://schemas.openxmlformats.org/officeDocument/2006/relationships/slideLayout" Target="../slideLayouts/slideLayout17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image" Target="../media/image15.jpeg"/><Relationship Id="rId10" Type="http://schemas.openxmlformats.org/officeDocument/2006/relationships/tags" Target="../tags/tag190.xml"/><Relationship Id="rId1" Type="http://schemas.openxmlformats.org/officeDocument/2006/relationships/tags" Target="../tags/tag18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image" Target="C:/Users/mingsheng111035/AppData/Local/Temp/figmazip/slide_20146e758e9fa581\datas\&#35013;&#39280;-12001&amp;318669.png" TargetMode="External"/><Relationship Id="rId6" Type="http://schemas.openxmlformats.org/officeDocument/2006/relationships/image" Target="../media/image17.png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image" Target="C:/Users/mingsheng111035/AppData/Local/Temp/figmazip/slide_20146e758e9fa581\datas\&#27675;&#22260;&#22270;-12001&amp;318641.png" TargetMode="External"/><Relationship Id="rId22" Type="http://schemas.openxmlformats.org/officeDocument/2006/relationships/slideLayout" Target="../slideLayouts/slideLayout17.xml"/><Relationship Id="rId21" Type="http://schemas.openxmlformats.org/officeDocument/2006/relationships/tags" Target="../tags/tag211.xml"/><Relationship Id="rId20" Type="http://schemas.openxmlformats.org/officeDocument/2006/relationships/tags" Target="../tags/tag210.xml"/><Relationship Id="rId2" Type="http://schemas.openxmlformats.org/officeDocument/2006/relationships/image" Target="../media/image16.png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image" Target="../media/image7.png"/><Relationship Id="rId10" Type="http://schemas.openxmlformats.org/officeDocument/2006/relationships/image" Target="../media/image18.jpeg"/><Relationship Id="rId1" Type="http://schemas.openxmlformats.org/officeDocument/2006/relationships/tags" Target="../tags/tag19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6" Type="http://schemas.openxmlformats.org/officeDocument/2006/relationships/slideLayout" Target="../slideLayouts/slideLayout17.xml"/><Relationship Id="rId15" Type="http://schemas.openxmlformats.org/officeDocument/2006/relationships/tags" Target="../tags/tag227.xml"/><Relationship Id="rId14" Type="http://schemas.openxmlformats.org/officeDocument/2006/relationships/image" Target="../media/image7.png"/><Relationship Id="rId13" Type="http://schemas.openxmlformats.org/officeDocument/2006/relationships/image" Target="../media/image19.jpeg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tags" Target="../tags/tag21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239.xml"/><Relationship Id="rId13" Type="http://schemas.openxmlformats.org/officeDocument/2006/relationships/image" Target="../media/image7.png"/><Relationship Id="rId12" Type="http://schemas.openxmlformats.org/officeDocument/2006/relationships/image" Target="../media/image20.jpeg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tags" Target="../tags/tag22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6" Type="http://schemas.openxmlformats.org/officeDocument/2006/relationships/slideLayout" Target="../slideLayouts/slideLayout23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C:/Users/mingsheng111035/AppData/Local/Temp/figmazip/slide_4b2a074d1e2bf7ea\datas\&#27675;&#22260;&#22270;-12001&amp;127599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image" Target="C:/Users/mingsheng111035/AppData/Local/Temp/figmazip/slide_4b2a074d1e2bf7ea\datas\&#35013;&#39280;-12001&amp;127582.png" TargetMode="External"/><Relationship Id="rId3" Type="http://schemas.openxmlformats.org/officeDocument/2006/relationships/image" Target="../media/image2.png"/><Relationship Id="rId21" Type="http://schemas.openxmlformats.org/officeDocument/2006/relationships/slideLayout" Target="../slideLayouts/slideLayout17.xml"/><Relationship Id="rId20" Type="http://schemas.openxmlformats.org/officeDocument/2006/relationships/tags" Target="../tags/tag125.xml"/><Relationship Id="rId2" Type="http://schemas.openxmlformats.org/officeDocument/2006/relationships/tags" Target="../tags/tag114.xml"/><Relationship Id="rId19" Type="http://schemas.openxmlformats.org/officeDocument/2006/relationships/tags" Target="../tags/tag124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image" Target="../media/image8.jpeg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image" Target="../media/image7.png"/><Relationship Id="rId11" Type="http://schemas.openxmlformats.org/officeDocument/2006/relationships/image" Target="../media/image6.jpeg"/><Relationship Id="rId10" Type="http://schemas.openxmlformats.org/officeDocument/2006/relationships/tags" Target="../tags/tag118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image" Target="C:/Users/mingsheng111035/AppData/Local/Temp/figmazip/slide_72d14fe9c79ef953\datas\&#35013;&#39280;-12001&amp;333339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7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139.xml"/><Relationship Id="rId17" Type="http://schemas.openxmlformats.org/officeDocument/2006/relationships/image" Target="../media/image7.png"/><Relationship Id="rId16" Type="http://schemas.openxmlformats.org/officeDocument/2006/relationships/image" Target="../media/image9.jpeg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image" Target="../media/image7.png"/><Relationship Id="rId3" Type="http://schemas.openxmlformats.org/officeDocument/2006/relationships/image" Target="../media/image10.jpeg"/><Relationship Id="rId2" Type="http://schemas.openxmlformats.org/officeDocument/2006/relationships/tags" Target="../tags/tag141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155.xml"/><Relationship Id="rId17" Type="http://schemas.openxmlformats.org/officeDocument/2006/relationships/tags" Target="../tags/tag154.xml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4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image" Target="C:/Users/mingsheng111035/AppData/Local/Temp/figmazip/slide_efa592dd589d2162\datas\&#35013;&#39280;-12001&amp;106328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9" Type="http://schemas.openxmlformats.org/officeDocument/2006/relationships/slideLayout" Target="../slideLayouts/slideLayout17.xml"/><Relationship Id="rId18" Type="http://schemas.openxmlformats.org/officeDocument/2006/relationships/tags" Target="../tags/tag171.xml"/><Relationship Id="rId17" Type="http://schemas.openxmlformats.org/officeDocument/2006/relationships/tags" Target="../tags/tag170.xml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image" Target="../media/image12.jpeg"/><Relationship Id="rId13" Type="http://schemas.openxmlformats.org/officeDocument/2006/relationships/tags" Target="../tags/tag167.xml"/><Relationship Id="rId12" Type="http://schemas.openxmlformats.org/officeDocument/2006/relationships/image" Target="../media/image7.png"/><Relationship Id="rId11" Type="http://schemas.openxmlformats.org/officeDocument/2006/relationships/image" Target="../media/image11.jpeg"/><Relationship Id="rId10" Type="http://schemas.openxmlformats.org/officeDocument/2006/relationships/tags" Target="../tags/tag166.xml"/><Relationship Id="rId1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image" Target="../media/image7.png"/><Relationship Id="rId3" Type="http://schemas.openxmlformats.org/officeDocument/2006/relationships/image" Target="../media/image13.jpeg"/><Relationship Id="rId2" Type="http://schemas.openxmlformats.org/officeDocument/2006/relationships/tags" Target="../tags/tag173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tags" Target="../tags/tag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睡眠照护技术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800"/>
              <a:t>照护员的职责和照护技术</a:t>
            </a:r>
            <a:endParaRPr lang="zh-CN" altLang="en-US" sz="3800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照护员的职责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mingsheng111035/AppData/Local/Temp/figmazip/slide_e5cfe7849dd088e9\datas\装饰-12001&amp;6917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grpSp>
        <p:nvGrpSpPr>
          <p:cNvPr id="17" name="组合 16"/>
          <p:cNvGrpSpPr/>
          <p:nvPr/>
        </p:nvGrpSpPr>
        <p:grpSpPr>
          <a:xfrm>
            <a:off x="609600" y="1828800"/>
            <a:ext cx="10972797" cy="4419603"/>
            <a:chOff x="960" y="2880"/>
            <a:chExt cx="17280" cy="6960"/>
          </a:xfrm>
        </p:grpSpPr>
        <p:pic>
          <p:nvPicPr>
            <p:cNvPr id="5" name="图片 4" descr="C:/Users/mingsheng111035/AppData/Roaming/Kingsoft/office6/wppai/generateppt/1d2dbd55-d610-4d4f-8a38-cc81ddf286e7.jpg1d2dbd55-d610-4d4f-8a38-cc81ddf286e7"/>
            <p:cNvPicPr preferRelativeResize="0"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b="55"/>
            <a:stretch>
              <a:fillRect/>
            </a:stretch>
          </p:blipFill>
          <p:spPr>
            <a:xfrm>
              <a:off x="960" y="2880"/>
              <a:ext cx="8399" cy="3840"/>
            </a:xfrm>
            <a:custGeom>
              <a:avLst/>
              <a:gdLst>
                <a:gd name="connisteX0" fmla="*/ 0 w 5333996"/>
                <a:gd name="connsiteY0" fmla="*/ 304796 h 2438403"/>
                <a:gd name="connisteX1" fmla="*/ 304796 w 5333996"/>
                <a:gd name="connsiteY1" fmla="*/ 0 h 2438403"/>
                <a:gd name="connisteX2" fmla="*/ 5029200 w 5333996"/>
                <a:gd name="connsiteY2" fmla="*/ 0 h 2438403"/>
                <a:gd name="connisteX3" fmla="*/ 5333996 w 5333996"/>
                <a:gd name="connsiteY3" fmla="*/ 304796 h 2438403"/>
                <a:gd name="connisteX4" fmla="*/ 5333996 w 5333996"/>
                <a:gd name="connsiteY4" fmla="*/ 2438403 h 2438403"/>
                <a:gd name="connisteX5" fmla="*/ 0 w 5333996"/>
                <a:gd name="connsiteY5" fmla="*/ 2438403 h 2438403"/>
                <a:gd name="connisteX6" fmla="*/ 0 w 5333996"/>
                <a:gd name="connsiteY6" fmla="*/ 304796 h 24384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333997" h="2438403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5029200" y="0"/>
                  </a:lnTo>
                  <a:cubicBezTo>
                    <a:pt x="5197541" y="0"/>
                    <a:pt x="5333997" y="136465"/>
                    <a:pt x="5333997" y="304797"/>
                  </a:cubicBezTo>
                  <a:lnTo>
                    <a:pt x="5333997" y="2438403"/>
                  </a:lnTo>
                  <a:lnTo>
                    <a:pt x="0" y="2438403"/>
                  </a:lnTo>
                  <a:lnTo>
                    <a:pt x="0" y="304797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8" name="任意多边形 7"/>
            <p:cNvSpPr/>
            <p:nvPr>
              <p:custDataLst>
                <p:tags r:id="rId9"/>
              </p:custDataLst>
            </p:nvPr>
          </p:nvSpPr>
          <p:spPr>
            <a:xfrm>
              <a:off x="960" y="6720"/>
              <a:ext cx="8399" cy="3120"/>
            </a:xfrm>
            <a:custGeom>
              <a:avLst/>
              <a:gdLst>
                <a:gd name="connisteX0" fmla="*/ 0 w 5333996"/>
                <a:gd name="connsiteY0" fmla="*/ 0 h 1981203"/>
                <a:gd name="connisteX1" fmla="*/ 5333996 w 5333996"/>
                <a:gd name="connsiteY1" fmla="*/ 0 h 1981203"/>
                <a:gd name="connisteX2" fmla="*/ 5333996 w 5333996"/>
                <a:gd name="connsiteY2" fmla="*/ 1676396 h 1981203"/>
                <a:gd name="connisteX3" fmla="*/ 5029200 w 5333996"/>
                <a:gd name="connsiteY3" fmla="*/ 1981203 h 1981203"/>
                <a:gd name="connisteX4" fmla="*/ 304796 w 5333996"/>
                <a:gd name="connsiteY4" fmla="*/ 1981203 h 1981203"/>
                <a:gd name="connisteX5" fmla="*/ 0 w 5333996"/>
                <a:gd name="connsiteY5" fmla="*/ 1676396 h 1981203"/>
                <a:gd name="connisteX6" fmla="*/ 0 w 5333996"/>
                <a:gd name="connsiteY6" fmla="*/ 0 h 19812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333997" h="1981203">
                  <a:moveTo>
                    <a:pt x="0" y="0"/>
                  </a:moveTo>
                  <a:lnTo>
                    <a:pt x="5333997" y="0"/>
                  </a:lnTo>
                  <a:lnTo>
                    <a:pt x="5333997" y="1676397"/>
                  </a:lnTo>
                  <a:cubicBezTo>
                    <a:pt x="5333997" y="1844738"/>
                    <a:pt x="5197541" y="1981203"/>
                    <a:pt x="5029200" y="1981203"/>
                  </a:cubicBezTo>
                  <a:lnTo>
                    <a:pt x="304797" y="1981203"/>
                  </a:lnTo>
                  <a:cubicBezTo>
                    <a:pt x="136465" y="1981203"/>
                    <a:pt x="0" y="1844738"/>
                    <a:pt x="0" y="16763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0" descr="C:/Users/mingsheng111035/AppData/Roaming/Kingsoft/office6/wppai/generateppt/66016cf8-5585-43b1-9c21-e41cd359dda8.jpg66016cf8-5585-43b1-9c21-e41cd359dda8"/>
            <p:cNvPicPr preferRelativeResize="0"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t="55"/>
            <a:stretch>
              <a:fillRect/>
            </a:stretch>
          </p:blipFill>
          <p:spPr>
            <a:xfrm>
              <a:off x="9840" y="2880"/>
              <a:ext cx="8399" cy="3840"/>
            </a:xfrm>
            <a:custGeom>
              <a:avLst/>
              <a:gdLst>
                <a:gd name="connisteX0" fmla="*/ 0 w 5333996"/>
                <a:gd name="connsiteY0" fmla="*/ 304796 h 2438403"/>
                <a:gd name="connisteX1" fmla="*/ 304796 w 5333996"/>
                <a:gd name="connsiteY1" fmla="*/ 0 h 2438403"/>
                <a:gd name="connisteX2" fmla="*/ 5029200 w 5333996"/>
                <a:gd name="connsiteY2" fmla="*/ 0 h 2438403"/>
                <a:gd name="connisteX3" fmla="*/ 5333996 w 5333996"/>
                <a:gd name="connsiteY3" fmla="*/ 304796 h 2438403"/>
                <a:gd name="connisteX4" fmla="*/ 5333996 w 5333996"/>
                <a:gd name="connsiteY4" fmla="*/ 2438403 h 2438403"/>
                <a:gd name="connisteX5" fmla="*/ 0 w 5333996"/>
                <a:gd name="connsiteY5" fmla="*/ 2438403 h 2438403"/>
                <a:gd name="connisteX6" fmla="*/ 0 w 5333996"/>
                <a:gd name="connsiteY6" fmla="*/ 304796 h 24384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333997" h="2438403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5029200" y="0"/>
                  </a:lnTo>
                  <a:cubicBezTo>
                    <a:pt x="5197541" y="0"/>
                    <a:pt x="5333997" y="136465"/>
                    <a:pt x="5333997" y="304797"/>
                  </a:cubicBezTo>
                  <a:lnTo>
                    <a:pt x="5333997" y="2438403"/>
                  </a:lnTo>
                  <a:lnTo>
                    <a:pt x="0" y="2438403"/>
                  </a:lnTo>
                  <a:lnTo>
                    <a:pt x="0" y="304797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4" name="任意多边形 13"/>
            <p:cNvSpPr/>
            <p:nvPr>
              <p:custDataLst>
                <p:tags r:id="rId12"/>
              </p:custDataLst>
            </p:nvPr>
          </p:nvSpPr>
          <p:spPr>
            <a:xfrm>
              <a:off x="9840" y="6720"/>
              <a:ext cx="8400" cy="3120"/>
            </a:xfrm>
            <a:custGeom>
              <a:avLst/>
              <a:gdLst>
                <a:gd name="connisteX0" fmla="*/ 0 w 5333996"/>
                <a:gd name="connsiteY0" fmla="*/ 0 h 1981203"/>
                <a:gd name="connisteX1" fmla="*/ 5333996 w 5333996"/>
                <a:gd name="connsiteY1" fmla="*/ 0 h 1981203"/>
                <a:gd name="connisteX2" fmla="*/ 5333996 w 5333996"/>
                <a:gd name="connsiteY2" fmla="*/ 1676396 h 1981203"/>
                <a:gd name="connisteX3" fmla="*/ 5029200 w 5333996"/>
                <a:gd name="connsiteY3" fmla="*/ 1981203 h 1981203"/>
                <a:gd name="connisteX4" fmla="*/ 304796 w 5333996"/>
                <a:gd name="connsiteY4" fmla="*/ 1981203 h 1981203"/>
                <a:gd name="connisteX5" fmla="*/ 0 w 5333996"/>
                <a:gd name="connsiteY5" fmla="*/ 1676396 h 1981203"/>
                <a:gd name="connisteX6" fmla="*/ 0 w 5333996"/>
                <a:gd name="connsiteY6" fmla="*/ 0 h 198120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5333997" h="1981203">
                  <a:moveTo>
                    <a:pt x="0" y="0"/>
                  </a:moveTo>
                  <a:lnTo>
                    <a:pt x="5333997" y="0"/>
                  </a:lnTo>
                  <a:lnTo>
                    <a:pt x="5333997" y="1676397"/>
                  </a:lnTo>
                  <a:cubicBezTo>
                    <a:pt x="5333997" y="1844738"/>
                    <a:pt x="5197541" y="1981203"/>
                    <a:pt x="5029200" y="1981203"/>
                  </a:cubicBezTo>
                  <a:lnTo>
                    <a:pt x="304797" y="1981203"/>
                  </a:lnTo>
                  <a:cubicBezTo>
                    <a:pt x="136465" y="1981203"/>
                    <a:pt x="0" y="1844738"/>
                    <a:pt x="0" y="16763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1440" y="7360"/>
              <a:ext cx="7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监测睡眠质量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1440" y="8240"/>
              <a:ext cx="752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照护员需使用专业设备监测患者的睡眠模式，确保睡眠质量，及时调整照护方案。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10320" y="7360"/>
              <a:ext cx="75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实施睡眠卫生教育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10320" y="8240"/>
              <a:ext cx="752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向患者及其家属传授良好的睡眠卫生习惯，如规律作息、适宜的睡眠环境等，以改善睡眠状况。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mingsheng111035/AppData/Local/Temp/figmazip/slide_20146e758e9fa581\datas\氛围图-12001&amp;31864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10362565" y="0"/>
            <a:ext cx="18288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照护技术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 3" descr="C:/Users/mingsheng111035/AppData/Local/Temp/figmazip/slide_20146e758e9fa581\datas\装饰-12001&amp;318669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743585" y="0"/>
            <a:ext cx="414020" cy="356870"/>
          </a:xfrm>
          <a:prstGeom prst="rect">
            <a:avLst/>
          </a:prstGeom>
        </p:spPr>
      </p:pic>
      <p:sp>
        <p:nvSpPr>
          <p:cNvPr id="5" name="任意多边形 4"/>
          <p:cNvSpPr/>
          <p:nvPr>
            <p:custDataLst>
              <p:tags r:id="rId8"/>
            </p:custDataLst>
          </p:nvPr>
        </p:nvSpPr>
        <p:spPr>
          <a:xfrm>
            <a:off x="956993" y="178747"/>
            <a:ext cx="302260" cy="254000"/>
          </a:xfrm>
          <a:custGeom>
            <a:avLst/>
            <a:gdLst>
              <a:gd name="connisteX0" fmla="*/ 0 w 302556"/>
              <a:gd name="connsiteY0" fmla="*/ 0 h 254002"/>
              <a:gd name="connisteX1" fmla="*/ 302556 w 302556"/>
              <a:gd name="connsiteY1" fmla="*/ 0 h 254002"/>
              <a:gd name="connisteX2" fmla="*/ 302556 w 302556"/>
              <a:gd name="connsiteY2" fmla="*/ 254002 h 254002"/>
              <a:gd name="connisteX3" fmla="*/ 0 w 302556"/>
              <a:gd name="connsiteY3" fmla="*/ 254002 h 254002"/>
              <a:gd name="connisteX4" fmla="*/ 0 w 302556"/>
              <a:gd name="connsiteY4" fmla="*/ 127001 h 254002"/>
              <a:gd name="connisteX5" fmla="*/ 0 w 302556"/>
              <a:gd name="connsiteY5" fmla="*/ 0 h 254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02557" h="254002">
                <a:moveTo>
                  <a:pt x="0" y="0"/>
                </a:moveTo>
                <a:lnTo>
                  <a:pt x="302557" y="0"/>
                </a:lnTo>
                <a:lnTo>
                  <a:pt x="302557" y="254002"/>
                </a:lnTo>
                <a:lnTo>
                  <a:pt x="0" y="254002"/>
                </a:lnTo>
                <a:lnTo>
                  <a:pt x="0" y="127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/>
          </a:p>
        </p:txBody>
      </p:sp>
      <p:pic>
        <p:nvPicPr>
          <p:cNvPr id="6" name="图片 5" descr="C:/Users/mingsheng111035/AppData/Roaming/Kingsoft/office6/wppai/generateppt/a4a5966371fb464ea72926266ec8b327.jpga4a5966371fb464ea72926266ec8b327"/>
          <p:cNvPicPr preferRelativeResize="0"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17767"/>
          <a:stretch>
            <a:fillRect/>
          </a:stretch>
        </p:blipFill>
        <p:spPr>
          <a:xfrm>
            <a:off x="609603" y="1828800"/>
            <a:ext cx="3581400" cy="4418965"/>
          </a:xfrm>
          <a:custGeom>
            <a:avLst/>
            <a:gdLst>
              <a:gd name="connisteX0" fmla="*/ 0 w 3581403"/>
              <a:gd name="connsiteY0" fmla="*/ 304796 h 4419596"/>
              <a:gd name="connisteX1" fmla="*/ 304796 w 3581403"/>
              <a:gd name="connsiteY1" fmla="*/ 0 h 4419596"/>
              <a:gd name="connisteX2" fmla="*/ 3581403 w 3581403"/>
              <a:gd name="connsiteY2" fmla="*/ 0 h 4419596"/>
              <a:gd name="connisteX3" fmla="*/ 3581403 w 3581403"/>
              <a:gd name="connsiteY3" fmla="*/ 4419596 h 4419596"/>
              <a:gd name="connisteX4" fmla="*/ 304796 w 3581403"/>
              <a:gd name="connsiteY4" fmla="*/ 4419596 h 4419596"/>
              <a:gd name="connisteX5" fmla="*/ 0 w 3581403"/>
              <a:gd name="connsiteY5" fmla="*/ 4114800 h 4419596"/>
              <a:gd name="connisteX6" fmla="*/ 0 w 3581403"/>
              <a:gd name="connsiteY6" fmla="*/ 304796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3" h="4419597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3581403" y="0"/>
                </a:lnTo>
                <a:lnTo>
                  <a:pt x="3581403" y="4419597"/>
                </a:lnTo>
                <a:lnTo>
                  <a:pt x="304797" y="4419597"/>
                </a:lnTo>
                <a:cubicBezTo>
                  <a:pt x="136465" y="4419597"/>
                  <a:pt x="0" y="4283141"/>
                  <a:pt x="0" y="4114800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11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9" name="任意多边形 8"/>
          <p:cNvSpPr/>
          <p:nvPr>
            <p:custDataLst>
              <p:tags r:id="rId12"/>
            </p:custDataLst>
          </p:nvPr>
        </p:nvSpPr>
        <p:spPr>
          <a:xfrm>
            <a:off x="4190997" y="1828800"/>
            <a:ext cx="7391400" cy="4418965"/>
          </a:xfrm>
          <a:custGeom>
            <a:avLst/>
            <a:gdLst>
              <a:gd name="connisteX0" fmla="*/ 0 w 7391396"/>
              <a:gd name="connsiteY0" fmla="*/ 0 h 4419596"/>
              <a:gd name="connisteX1" fmla="*/ 7086600 w 7391396"/>
              <a:gd name="connsiteY1" fmla="*/ 0 h 4419596"/>
              <a:gd name="connisteX2" fmla="*/ 7391396 w 7391396"/>
              <a:gd name="connsiteY2" fmla="*/ 304796 h 4419596"/>
              <a:gd name="connisteX3" fmla="*/ 7391396 w 7391396"/>
              <a:gd name="connsiteY3" fmla="*/ 4114800 h 4419596"/>
              <a:gd name="connisteX4" fmla="*/ 7086600 w 7391396"/>
              <a:gd name="connsiteY4" fmla="*/ 4419596 h 4419596"/>
              <a:gd name="connisteX5" fmla="*/ 0 w 7391396"/>
              <a:gd name="connsiteY5" fmla="*/ 4419596 h 4419596"/>
              <a:gd name="connisteX6" fmla="*/ 0 w 7391396"/>
              <a:gd name="connsiteY6" fmla="*/ 0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397" h="4419597">
                <a:moveTo>
                  <a:pt x="0" y="0"/>
                </a:moveTo>
                <a:lnTo>
                  <a:pt x="7086600" y="0"/>
                </a:lnTo>
                <a:cubicBezTo>
                  <a:pt x="7254941" y="0"/>
                  <a:pt x="7391397" y="136465"/>
                  <a:pt x="7391397" y="304797"/>
                </a:cubicBezTo>
                <a:lnTo>
                  <a:pt x="7391397" y="4114800"/>
                </a:lnTo>
                <a:cubicBezTo>
                  <a:pt x="7391397" y="4283141"/>
                  <a:pt x="7254941" y="4419597"/>
                  <a:pt x="7086600" y="4419597"/>
                </a:cubicBezTo>
                <a:lnTo>
                  <a:pt x="0" y="44195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648200" y="2336800"/>
            <a:ext cx="6553200" cy="3403600"/>
            <a:chOff x="7320" y="3680"/>
            <a:chExt cx="10320" cy="5360"/>
          </a:xfrm>
        </p:grpSpPr>
        <p:sp>
          <p:nvSpPr>
            <p:cNvPr id="10" name="文本框 9"/>
            <p:cNvSpPr txBox="1"/>
            <p:nvPr>
              <p:custDataLst>
                <p:tags r:id="rId13"/>
              </p:custDataLst>
            </p:nvPr>
          </p:nvSpPr>
          <p:spPr>
            <a:xfrm>
              <a:off x="7320" y="368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睡眠监测技术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4"/>
              </p:custDataLst>
            </p:nvPr>
          </p:nvSpPr>
          <p:spPr>
            <a:xfrm>
              <a:off x="7320" y="456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使用智能床垫和可穿戴设备，实时监测睡眠质量，为照护提供数据支持。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5"/>
              </p:custDataLst>
            </p:nvPr>
          </p:nvSpPr>
          <p:spPr>
            <a:xfrm>
              <a:off x="7320" y="672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睡眠辅助设备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6"/>
              </p:custDataLst>
            </p:nvPr>
          </p:nvSpPr>
          <p:spPr>
            <a:xfrm>
              <a:off x="7320" y="760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应用呼吸辅助器和睡眠改善枕头等辅助设备，帮助改善睡眠障碍者的睡眠状况。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7"/>
              </p:custDataLst>
            </p:nvPr>
          </p:nvSpPr>
          <p:spPr>
            <a:xfrm>
              <a:off x="12780" y="368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环境调节技术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12780" y="456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通过智能窗帘和温控系统，自动调节室内光线和温度，创造适宜的睡眠环境。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9"/>
              </p:custDataLst>
            </p:nvPr>
          </p:nvSpPr>
          <p:spPr>
            <a:xfrm>
              <a:off x="12780" y="672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睡眠障碍干预技术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20"/>
              </p:custDataLst>
            </p:nvPr>
          </p:nvSpPr>
          <p:spPr>
            <a:xfrm>
              <a:off x="12780" y="760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运用认知行为疗法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(CBT)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等心理干预技术，通过应用程序或在线平台进行睡眠障碍的治疗。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4200"/>
              <a:t>老年人睡眠的评估方法</a:t>
            </a:r>
            <a:endParaRPr lang="zh-CN" altLang="en-US" sz="4200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397462 w 1828800"/>
              <a:gd name="connsiteY0" fmla="*/ 0 h 6858000"/>
              <a:gd name="connisteX1" fmla="*/ 93533 w 1828800"/>
              <a:gd name="connsiteY1" fmla="*/ 2115208 h 6858000"/>
              <a:gd name="connisteX2" fmla="*/ 1070104 w 1828800"/>
              <a:gd name="connsiteY2" fmla="*/ 5843966 h 6858000"/>
              <a:gd name="connisteX3" fmla="*/ 1663631 w 1828800"/>
              <a:gd name="connsiteY3" fmla="*/ 6850492 h 6858000"/>
              <a:gd name="connisteX4" fmla="*/ 1828800 w 1828800"/>
              <a:gd name="connsiteY4" fmla="*/ 6858000 h 6858000"/>
              <a:gd name="connisteX5" fmla="*/ 1828800 w 1828800"/>
              <a:gd name="connsiteY5" fmla="*/ 7507 h 6858000"/>
              <a:gd name="connisteX6" fmla="*/ 397462 w 1828800"/>
              <a:gd name="connsiteY6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28800" h="6858000">
                <a:moveTo>
                  <a:pt x="397462" y="0"/>
                </a:moveTo>
                <a:cubicBezTo>
                  <a:pt x="24369" y="611880"/>
                  <a:pt x="-107021" y="1368912"/>
                  <a:pt x="93534" y="2115208"/>
                </a:cubicBezTo>
                <a:lnTo>
                  <a:pt x="1070104" y="5843967"/>
                </a:lnTo>
                <a:cubicBezTo>
                  <a:pt x="1176933" y="6241493"/>
                  <a:pt x="1386916" y="6583982"/>
                  <a:pt x="1663632" y="6850493"/>
                </a:cubicBezTo>
                <a:lnTo>
                  <a:pt x="1828800" y="6858000"/>
                </a:lnTo>
                <a:lnTo>
                  <a:pt x="1828800" y="7507"/>
                </a:lnTo>
                <a:lnTo>
                  <a:pt x="397462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睡眠的发生机制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09600" y="1828800"/>
            <a:ext cx="9220200" cy="1422400"/>
            <a:chOff x="960" y="2880"/>
            <a:chExt cx="14520" cy="2240"/>
          </a:xfrm>
        </p:grpSpPr>
        <p:sp>
          <p:nvSpPr>
            <p:cNvPr id="4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960" y="288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200" y="2880"/>
              <a:ext cx="4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昼夜节律的影响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200" y="3680"/>
              <a:ext cx="41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老年人的生物钟可能紊乱，昼夜节律的改变会影响睡眠模式和质量。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6000" y="288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6240" y="2880"/>
              <a:ext cx="4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神经递质的作用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6240" y="3680"/>
              <a:ext cx="41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神经递质如血清素和褪黑素在调节睡眠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-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觉醒周期中起关键作用。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9"/>
              </p:custDataLst>
            </p:nvPr>
          </p:nvSpPr>
          <p:spPr>
            <a:xfrm>
              <a:off x="11040" y="288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1280" y="2880"/>
              <a:ext cx="4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睡眠周期的阶段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11280" y="3680"/>
              <a:ext cx="41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老年人的睡眠周期可能发生变化，深睡眠阶段减少，影响睡眠的恢复功能。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3" name="图片 12" descr="C:/Users/mingsheng111035/AppData/Roaming/Kingsoft/office6/wppai/generateppt/94cd89af-bb38-48ae-b43f-1b1da720cf96.jpg94cd89af-bb38-48ae-b43f-1b1da720cf96"/>
          <p:cNvPicPr preferRelativeResize="0"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1278" r="1278"/>
          <a:stretch>
            <a:fillRect/>
          </a:stretch>
        </p:blipFill>
        <p:spPr>
          <a:xfrm>
            <a:off x="609603" y="3708404"/>
            <a:ext cx="10972800" cy="2540000"/>
          </a:xfrm>
          <a:custGeom>
            <a:avLst/>
            <a:gdLst>
              <a:gd name="connisteX0" fmla="*/ 0 w 10972800"/>
              <a:gd name="connsiteY0" fmla="*/ 304796 h 2540002"/>
              <a:gd name="connisteX1" fmla="*/ 304796 w 10972800"/>
              <a:gd name="connsiteY1" fmla="*/ 0 h 2540002"/>
              <a:gd name="connisteX2" fmla="*/ 10668003 w 10972800"/>
              <a:gd name="connsiteY2" fmla="*/ 0 h 2540002"/>
              <a:gd name="connisteX3" fmla="*/ 10972800 w 10972800"/>
              <a:gd name="connsiteY3" fmla="*/ 304796 h 2540002"/>
              <a:gd name="connisteX4" fmla="*/ 10972800 w 10972800"/>
              <a:gd name="connsiteY4" fmla="*/ 2235195 h 2540002"/>
              <a:gd name="connisteX5" fmla="*/ 10668003 w 10972800"/>
              <a:gd name="connsiteY5" fmla="*/ 2540002 h 2540002"/>
              <a:gd name="connisteX6" fmla="*/ 304796 w 10972800"/>
              <a:gd name="connsiteY6" fmla="*/ 2540002 h 2540002"/>
              <a:gd name="connisteX7" fmla="*/ 0 w 10972800"/>
              <a:gd name="connsiteY7" fmla="*/ 2235195 h 2540002"/>
              <a:gd name="connisteX8" fmla="*/ 0 w 10972800"/>
              <a:gd name="connsiteY8" fmla="*/ 304796 h 2540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2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10668003" y="0"/>
                </a:lnTo>
                <a:cubicBezTo>
                  <a:pt x="10836335" y="0"/>
                  <a:pt x="10972800" y="136465"/>
                  <a:pt x="10972800" y="304797"/>
                </a:cubicBezTo>
                <a:lnTo>
                  <a:pt x="10972800" y="2235196"/>
                </a:lnTo>
                <a:cubicBezTo>
                  <a:pt x="10972800" y="2403537"/>
                  <a:pt x="10836335" y="2540002"/>
                  <a:pt x="10668003" y="2540002"/>
                </a:cubicBezTo>
                <a:lnTo>
                  <a:pt x="304797" y="2540002"/>
                </a:lnTo>
                <a:cubicBezTo>
                  <a:pt x="136465" y="2540002"/>
                  <a:pt x="0" y="2403537"/>
                  <a:pt x="0" y="2235196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14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752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ctr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老年人睡眠的评估方法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609603" y="1828800"/>
            <a:ext cx="7390765" cy="4418965"/>
          </a:xfrm>
          <a:custGeom>
            <a:avLst/>
            <a:gdLst>
              <a:gd name="connisteX0" fmla="*/ 0 w 7391396"/>
              <a:gd name="connsiteY0" fmla="*/ 304796 h 4419596"/>
              <a:gd name="connisteX1" fmla="*/ 304796 w 7391396"/>
              <a:gd name="connsiteY1" fmla="*/ 0 h 4419596"/>
              <a:gd name="connisteX2" fmla="*/ 7391396 w 7391396"/>
              <a:gd name="connsiteY2" fmla="*/ 0 h 4419596"/>
              <a:gd name="connisteX3" fmla="*/ 7391396 w 7391396"/>
              <a:gd name="connsiteY3" fmla="*/ 4419596 h 4419596"/>
              <a:gd name="connisteX4" fmla="*/ 304796 w 7391396"/>
              <a:gd name="connsiteY4" fmla="*/ 4419596 h 4419596"/>
              <a:gd name="connisteX5" fmla="*/ 0 w 7391396"/>
              <a:gd name="connsiteY5" fmla="*/ 4114800 h 4419596"/>
              <a:gd name="connisteX6" fmla="*/ 0 w 7391396"/>
              <a:gd name="connsiteY6" fmla="*/ 304796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397" h="4419597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7391397" y="0"/>
                </a:lnTo>
                <a:lnTo>
                  <a:pt x="7391397" y="4419597"/>
                </a:lnTo>
                <a:lnTo>
                  <a:pt x="304797" y="4419597"/>
                </a:lnTo>
                <a:cubicBezTo>
                  <a:pt x="136465" y="4419597"/>
                  <a:pt x="0" y="4283141"/>
                  <a:pt x="0" y="4114800"/>
                </a:cubicBezTo>
                <a:lnTo>
                  <a:pt x="0" y="304797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066800" y="2362200"/>
            <a:ext cx="6553200" cy="3352800"/>
            <a:chOff x="1680" y="3720"/>
            <a:chExt cx="10320" cy="5280"/>
          </a:xfrm>
        </p:grpSpPr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80" y="372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问卷调查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680" y="460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通过使用匹兹堡睡眠质量指数（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PSQI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）等问卷，评估老年人的睡眠质量。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1680" y="668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可穿戴设备监测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1680" y="756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使用智能手表或睡眠追踪器来监测老年人的睡眠时长、深度和中断情况。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7140" y="372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睡眠日记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7140" y="460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让老年人记录自己的睡眠模式和习惯，以分析其睡眠周期和潜在问题。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140" y="6680"/>
              <a:ext cx="48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多导睡眠图监测</a:t>
              </a:r>
              <a:endParaRPr lang="zh-CN" altLang="en-US" sz="2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7140" y="7560"/>
              <a:ext cx="48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在睡眠实验室中使用多导睡眠图（</a:t>
              </a:r>
              <a:r>
                <a:rPr lang="en-US" altLang="zh-CN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PSG</a:t>
              </a:r>
              <a:r>
                <a:rPr lang="zh-CN" altLang="en-US" sz="1600">
                  <a:solidFill>
                    <a:schemeClr val="bg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）进行详细监测，以评估睡眠结构和呼吸事件。</a:t>
              </a:r>
              <a:endParaRPr lang="zh-CN" altLang="en-US" sz="16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2" name="图片 11" descr="C:/Users/mingsheng111035/AppData/Roaming/Kingsoft/office6/wppai/generateppt/b49aab4313623f82db9dc7c119373689.jpgb49aab4313623f82db9dc7c119373689"/>
          <p:cNvPicPr preferRelativeResize="0"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9477" r="9477"/>
          <a:stretch>
            <a:fillRect/>
          </a:stretch>
        </p:blipFill>
        <p:spPr>
          <a:xfrm>
            <a:off x="8001000" y="1828800"/>
            <a:ext cx="3581400" cy="4418965"/>
          </a:xfrm>
          <a:custGeom>
            <a:avLst/>
            <a:gdLst>
              <a:gd name="connisteX0" fmla="*/ 0 w 3581403"/>
              <a:gd name="connsiteY0" fmla="*/ 0 h 4419596"/>
              <a:gd name="connisteX1" fmla="*/ 3276596 w 3581403"/>
              <a:gd name="connsiteY1" fmla="*/ 0 h 4419596"/>
              <a:gd name="connisteX2" fmla="*/ 3581403 w 3581403"/>
              <a:gd name="connsiteY2" fmla="*/ 304796 h 4419596"/>
              <a:gd name="connisteX3" fmla="*/ 3581403 w 3581403"/>
              <a:gd name="connsiteY3" fmla="*/ 4114800 h 4419596"/>
              <a:gd name="connisteX4" fmla="*/ 3276596 w 3581403"/>
              <a:gd name="connsiteY4" fmla="*/ 4419596 h 4419596"/>
              <a:gd name="connisteX5" fmla="*/ 0 w 3581403"/>
              <a:gd name="connsiteY5" fmla="*/ 4419596 h 4419596"/>
              <a:gd name="connisteX6" fmla="*/ 0 w 3581403"/>
              <a:gd name="connsiteY6" fmla="*/ 0 h 44195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3" h="4419597">
                <a:moveTo>
                  <a:pt x="0" y="0"/>
                </a:moveTo>
                <a:lnTo>
                  <a:pt x="3276597" y="0"/>
                </a:lnTo>
                <a:cubicBezTo>
                  <a:pt x="3444938" y="0"/>
                  <a:pt x="3581403" y="136465"/>
                  <a:pt x="3581403" y="304797"/>
                </a:cubicBezTo>
                <a:lnTo>
                  <a:pt x="3581403" y="4114800"/>
                </a:lnTo>
                <a:cubicBezTo>
                  <a:pt x="3581403" y="4283141"/>
                  <a:pt x="3444938" y="4419597"/>
                  <a:pt x="3276597" y="4419597"/>
                </a:cubicBezTo>
                <a:lnTo>
                  <a:pt x="0" y="4419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谢谢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2000"/>
              <a:t>THE END</a:t>
            </a:r>
            <a:endParaRPr lang="zh-CN" altLang="en-US" sz="2000"/>
          </a:p>
          <a:p>
            <a:endParaRPr lang="zh-CN" altLang="en-US" sz="20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283075" y="1944370"/>
            <a:ext cx="7375525" cy="2907030"/>
            <a:chOff x="6745" y="3062"/>
            <a:chExt cx="11615" cy="4578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6745" y="30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01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8700" y="31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9120" y="31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老年人睡眠障碍的表现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2915" y="306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02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4870" y="316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5290" y="316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睡眠障碍的定义和影响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6745" y="610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03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8700" y="620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9120" y="620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照护员的职责和照护技术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12915" y="6102"/>
              <a:ext cx="1670" cy="15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lnSpc>
                  <a:spcPct val="109000"/>
                </a:lnSpc>
              </a:pPr>
              <a:r>
                <a:rPr lang="en-US" altLang="en-US" sz="5800">
                  <a:solidFill>
                    <a:schemeClr val="accent4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04</a:t>
              </a:r>
              <a:endParaRPr lang="en-US" altLang="en-US" sz="58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3"/>
              </p:custDataLst>
            </p:nvPr>
          </p:nvSpPr>
          <p:spPr>
            <a:xfrm>
              <a:off x="14870" y="6200"/>
              <a:ext cx="20" cy="144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15290" y="6200"/>
              <a:ext cx="307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老年人睡眠的评估方法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4200"/>
              <a:t>老年人睡眠障碍的表现</a:t>
            </a:r>
            <a:endParaRPr lang="zh-CN" altLang="en-US" sz="420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7531099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失眠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mingsheng111035/AppData/Local/Temp/figmazip/slide_4b2a074d1e2bf7ea\datas\装饰-12001&amp;12758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pic>
        <p:nvPicPr>
          <p:cNvPr id="5" name="图片 4" descr="C:/Users/mingsheng111035/AppData/Local/Temp/figmazip/slide_4b2a074d1e2bf7ea\datas\氛围图-12001&amp;127599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09603" y="1828800"/>
            <a:ext cx="9143994" cy="4418965"/>
            <a:chOff x="960" y="2880"/>
            <a:chExt cx="14400" cy="6959"/>
          </a:xfrm>
        </p:grpSpPr>
        <p:sp>
          <p:nvSpPr>
            <p:cNvPr id="6" name="任意多边形 5"/>
            <p:cNvSpPr/>
            <p:nvPr>
              <p:custDataLst>
                <p:tags r:id="rId9"/>
              </p:custDataLst>
            </p:nvPr>
          </p:nvSpPr>
          <p:spPr>
            <a:xfrm>
              <a:off x="960" y="2880"/>
              <a:ext cx="6959" cy="6959"/>
            </a:xfrm>
            <a:custGeom>
              <a:avLst/>
              <a:gdLst>
                <a:gd name="connisteX0" fmla="*/ 0 w 4419596"/>
                <a:gd name="connsiteY0" fmla="*/ 304796 h 4419596"/>
                <a:gd name="connisteX1" fmla="*/ 304796 w 4419596"/>
                <a:gd name="connsiteY1" fmla="*/ 0 h 4419596"/>
                <a:gd name="connisteX2" fmla="*/ 4114800 w 4419596"/>
                <a:gd name="connsiteY2" fmla="*/ 0 h 4419596"/>
                <a:gd name="connisteX3" fmla="*/ 4419596 w 4419596"/>
                <a:gd name="connsiteY3" fmla="*/ 304796 h 4419596"/>
                <a:gd name="connisteX4" fmla="*/ 4419596 w 4419596"/>
                <a:gd name="connsiteY4" fmla="*/ 4114800 h 4419596"/>
                <a:gd name="connisteX5" fmla="*/ 4114800 w 4419596"/>
                <a:gd name="connsiteY5" fmla="*/ 4419596 h 4419596"/>
                <a:gd name="connisteX6" fmla="*/ 304796 w 4419596"/>
                <a:gd name="connsiteY6" fmla="*/ 4419596 h 4419596"/>
                <a:gd name="connisteX7" fmla="*/ 0 w 4419596"/>
                <a:gd name="connsiteY7" fmla="*/ 4114800 h 4419596"/>
                <a:gd name="connisteX8" fmla="*/ 0 w 4419596"/>
                <a:gd name="connsiteY8" fmla="*/ 304796 h 4419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4419597" h="4419597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4114800" y="0"/>
                  </a:lnTo>
                  <a:cubicBezTo>
                    <a:pt x="4283141" y="0"/>
                    <a:pt x="4419597" y="136465"/>
                    <a:pt x="4419597" y="304797"/>
                  </a:cubicBezTo>
                  <a:lnTo>
                    <a:pt x="4419597" y="4114800"/>
                  </a:lnTo>
                  <a:cubicBezTo>
                    <a:pt x="4419597" y="4283141"/>
                    <a:pt x="4283141" y="4419597"/>
                    <a:pt x="4114800" y="4419597"/>
                  </a:cubicBezTo>
                  <a:lnTo>
                    <a:pt x="304797" y="4419597"/>
                  </a:lnTo>
                  <a:cubicBezTo>
                    <a:pt x="136465" y="4419597"/>
                    <a:pt x="0" y="4283141"/>
                    <a:pt x="0" y="4114800"/>
                  </a:cubicBezTo>
                  <a:lnTo>
                    <a:pt x="0" y="304797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 descr="C:/Users/mingsheng111035/AppData/Roaming/Kingsoft/office6/wppai/generateppt/33532001491ff12121d175c95c17f376.jpg33532001491ff12121d175c95c17f376"/>
            <p:cNvPicPr preferRelativeResize="0"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13324" t="14" r="13324" b="-14"/>
            <a:stretch>
              <a:fillRect/>
            </a:stretch>
          </p:blipFill>
          <p:spPr>
            <a:xfrm>
              <a:off x="2600" y="3400"/>
              <a:ext cx="3680" cy="3680"/>
            </a:xfrm>
            <a:custGeom>
              <a:avLst/>
              <a:gdLst>
                <a:gd name="connisteX0" fmla="*/ 0 w 2336804"/>
                <a:gd name="connsiteY0" fmla="*/ 1168402 h 2336804"/>
                <a:gd name="connisteX1" fmla="*/ 1168402 w 2336804"/>
                <a:gd name="connsiteY1" fmla="*/ 0 h 2336804"/>
                <a:gd name="connisteX2" fmla="*/ 1168402 w 2336804"/>
                <a:gd name="connsiteY2" fmla="*/ 0 h 2336804"/>
                <a:gd name="connisteX3" fmla="*/ 2336804 w 2336804"/>
                <a:gd name="connsiteY3" fmla="*/ 1168402 h 2336804"/>
                <a:gd name="connisteX4" fmla="*/ 2336804 w 2336804"/>
                <a:gd name="connsiteY4" fmla="*/ 1168402 h 2336804"/>
                <a:gd name="connisteX5" fmla="*/ 1168402 w 2336804"/>
                <a:gd name="connsiteY5" fmla="*/ 2336804 h 2336804"/>
                <a:gd name="connisteX6" fmla="*/ 1168402 w 2336804"/>
                <a:gd name="connsiteY6" fmla="*/ 2336804 h 2336804"/>
                <a:gd name="connisteX7" fmla="*/ 0 w 2336804"/>
                <a:gd name="connsiteY7" fmla="*/ 1168402 h 2336804"/>
                <a:gd name="connisteX8" fmla="*/ 0 w 2336804"/>
                <a:gd name="connsiteY8" fmla="*/ 1168402 h 23368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2336804" h="2336804">
                  <a:moveTo>
                    <a:pt x="0" y="1168402"/>
                  </a:moveTo>
                  <a:cubicBezTo>
                    <a:pt x="0" y="523110"/>
                    <a:pt x="523110" y="0"/>
                    <a:pt x="1168402" y="0"/>
                  </a:cubicBezTo>
                  <a:lnTo>
                    <a:pt x="1168402" y="0"/>
                  </a:lnTo>
                  <a:cubicBezTo>
                    <a:pt x="1813685" y="0"/>
                    <a:pt x="2336804" y="523110"/>
                    <a:pt x="2336804" y="1168402"/>
                  </a:cubicBezTo>
                  <a:lnTo>
                    <a:pt x="2336804" y="1168402"/>
                  </a:lnTo>
                  <a:cubicBezTo>
                    <a:pt x="2336804" y="1813685"/>
                    <a:pt x="1813685" y="2336804"/>
                    <a:pt x="1168402" y="2336804"/>
                  </a:cubicBezTo>
                  <a:lnTo>
                    <a:pt x="1168402" y="2336804"/>
                  </a:lnTo>
                  <a:cubicBezTo>
                    <a:pt x="523110" y="2336804"/>
                    <a:pt x="0" y="1813685"/>
                    <a:pt x="0" y="1168402"/>
                  </a:cubicBezTo>
                  <a:lnTo>
                    <a:pt x="0" y="1168402"/>
                  </a:lnTo>
                  <a:close/>
                </a:path>
              </a:pathLst>
            </a:custGeom>
            <a:blipFill rotWithShape="1">
              <a:blip r:embed="rId12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2" name="任意多边形 11"/>
            <p:cNvSpPr/>
            <p:nvPr>
              <p:custDataLst>
                <p:tags r:id="rId13"/>
              </p:custDataLst>
            </p:nvPr>
          </p:nvSpPr>
          <p:spPr>
            <a:xfrm>
              <a:off x="8400" y="2880"/>
              <a:ext cx="6960" cy="6959"/>
            </a:xfrm>
            <a:custGeom>
              <a:avLst/>
              <a:gdLst>
                <a:gd name="connisteX0" fmla="*/ 0 w 4419596"/>
                <a:gd name="connsiteY0" fmla="*/ 304796 h 4419596"/>
                <a:gd name="connisteX1" fmla="*/ 304796 w 4419596"/>
                <a:gd name="connsiteY1" fmla="*/ 0 h 4419596"/>
                <a:gd name="connisteX2" fmla="*/ 4114800 w 4419596"/>
                <a:gd name="connsiteY2" fmla="*/ 0 h 4419596"/>
                <a:gd name="connisteX3" fmla="*/ 4419596 w 4419596"/>
                <a:gd name="connsiteY3" fmla="*/ 304796 h 4419596"/>
                <a:gd name="connisteX4" fmla="*/ 4419596 w 4419596"/>
                <a:gd name="connsiteY4" fmla="*/ 4114800 h 4419596"/>
                <a:gd name="connisteX5" fmla="*/ 4114800 w 4419596"/>
                <a:gd name="connsiteY5" fmla="*/ 4419596 h 4419596"/>
                <a:gd name="connisteX6" fmla="*/ 304796 w 4419596"/>
                <a:gd name="connsiteY6" fmla="*/ 4419596 h 4419596"/>
                <a:gd name="connisteX7" fmla="*/ 0 w 4419596"/>
                <a:gd name="connsiteY7" fmla="*/ 4114800 h 4419596"/>
                <a:gd name="connisteX8" fmla="*/ 0 w 4419596"/>
                <a:gd name="connsiteY8" fmla="*/ 304796 h 4419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4419597" h="4419597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4114800" y="0"/>
                  </a:lnTo>
                  <a:cubicBezTo>
                    <a:pt x="4283141" y="0"/>
                    <a:pt x="4419597" y="136465"/>
                    <a:pt x="4419597" y="304797"/>
                  </a:cubicBezTo>
                  <a:lnTo>
                    <a:pt x="4419597" y="4114800"/>
                  </a:lnTo>
                  <a:cubicBezTo>
                    <a:pt x="4419597" y="4283141"/>
                    <a:pt x="4283141" y="4419597"/>
                    <a:pt x="4114800" y="4419597"/>
                  </a:cubicBezTo>
                  <a:lnTo>
                    <a:pt x="304797" y="4419597"/>
                  </a:lnTo>
                  <a:cubicBezTo>
                    <a:pt x="136465" y="4419597"/>
                    <a:pt x="0" y="4283141"/>
                    <a:pt x="0" y="4114800"/>
                  </a:cubicBezTo>
                  <a:lnTo>
                    <a:pt x="0" y="304797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C:/Users/mingsheng111035/AppData/Roaming/Kingsoft/office6/wppai/generateppt/7de4252d50891491984da6181669c389.jpg7de4252d50891491984da6181669c389"/>
            <p:cNvPicPr preferRelativeResize="0"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rcRect l="16706" r="16647"/>
            <a:stretch>
              <a:fillRect/>
            </a:stretch>
          </p:blipFill>
          <p:spPr>
            <a:xfrm>
              <a:off x="10040" y="3400"/>
              <a:ext cx="3680" cy="3680"/>
            </a:xfrm>
            <a:custGeom>
              <a:avLst/>
              <a:gdLst>
                <a:gd name="connisteX0" fmla="*/ 0 w 2336804"/>
                <a:gd name="connsiteY0" fmla="*/ 1168402 h 2336804"/>
                <a:gd name="connisteX1" fmla="*/ 1168402 w 2336804"/>
                <a:gd name="connsiteY1" fmla="*/ 0 h 2336804"/>
                <a:gd name="connisteX2" fmla="*/ 1168402 w 2336804"/>
                <a:gd name="connsiteY2" fmla="*/ 0 h 2336804"/>
                <a:gd name="connisteX3" fmla="*/ 2336804 w 2336804"/>
                <a:gd name="connsiteY3" fmla="*/ 1168402 h 2336804"/>
                <a:gd name="connisteX4" fmla="*/ 2336804 w 2336804"/>
                <a:gd name="connsiteY4" fmla="*/ 1168402 h 2336804"/>
                <a:gd name="connisteX5" fmla="*/ 1168402 w 2336804"/>
                <a:gd name="connsiteY5" fmla="*/ 2336804 h 2336804"/>
                <a:gd name="connisteX6" fmla="*/ 1168402 w 2336804"/>
                <a:gd name="connsiteY6" fmla="*/ 2336804 h 2336804"/>
                <a:gd name="connisteX7" fmla="*/ 0 w 2336804"/>
                <a:gd name="connsiteY7" fmla="*/ 1168402 h 2336804"/>
                <a:gd name="connisteX8" fmla="*/ 0 w 2336804"/>
                <a:gd name="connsiteY8" fmla="*/ 1168402 h 23368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2336804" h="2336804">
                  <a:moveTo>
                    <a:pt x="0" y="1168402"/>
                  </a:moveTo>
                  <a:cubicBezTo>
                    <a:pt x="0" y="523110"/>
                    <a:pt x="523110" y="0"/>
                    <a:pt x="1168402" y="0"/>
                  </a:cubicBezTo>
                  <a:lnTo>
                    <a:pt x="1168402" y="0"/>
                  </a:lnTo>
                  <a:cubicBezTo>
                    <a:pt x="1813685" y="0"/>
                    <a:pt x="2336804" y="523110"/>
                    <a:pt x="2336804" y="1168402"/>
                  </a:cubicBezTo>
                  <a:lnTo>
                    <a:pt x="2336804" y="1168402"/>
                  </a:lnTo>
                  <a:cubicBezTo>
                    <a:pt x="2336804" y="1813685"/>
                    <a:pt x="1813685" y="2336804"/>
                    <a:pt x="1168402" y="2336804"/>
                  </a:cubicBezTo>
                  <a:lnTo>
                    <a:pt x="1168402" y="2336804"/>
                  </a:lnTo>
                  <a:cubicBezTo>
                    <a:pt x="523110" y="2336804"/>
                    <a:pt x="0" y="1813685"/>
                    <a:pt x="0" y="1168402"/>
                  </a:cubicBezTo>
                  <a:lnTo>
                    <a:pt x="0" y="1168402"/>
                  </a:lnTo>
                  <a:close/>
                </a:path>
              </a:pathLst>
            </a:custGeom>
            <a:blipFill rotWithShape="1">
              <a:blip r:embed="rId12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0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1540" y="7560"/>
              <a:ext cx="5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夜间频繁醒来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7"/>
              </p:custDataLst>
            </p:nvPr>
          </p:nvSpPr>
          <p:spPr>
            <a:xfrm>
              <a:off x="1560" y="8360"/>
              <a:ext cx="576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老年人常因尿频或慢性疾病夜间频繁醒来，导致睡眠中断和质量下降。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8"/>
              </p:custDataLst>
            </p:nvPr>
          </p:nvSpPr>
          <p:spPr>
            <a:xfrm>
              <a:off x="8980" y="7560"/>
              <a:ext cx="58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早醒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9"/>
              </p:custDataLst>
            </p:nvPr>
          </p:nvSpPr>
          <p:spPr>
            <a:xfrm>
              <a:off x="9000" y="8360"/>
              <a:ext cx="576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ctr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许多老年人会出现早醒现象，通常在凌晨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3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至</a:t>
              </a:r>
              <a:r>
                <a:rPr lang="en-US" altLang="zh-CN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4</a:t>
              </a: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点醒来后难以再次入睡。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609603"/>
            <a:ext cx="3568702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发作性睡眠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 2" descr="C:/Users/mingsheng111035/AppData/Local/Temp/figmazip/slide_72d14fe9c79ef953\datas\装饰-12001&amp;33333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5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grpSp>
        <p:nvGrpSpPr>
          <p:cNvPr id="17" name="组合 16"/>
          <p:cNvGrpSpPr/>
          <p:nvPr/>
        </p:nvGrpSpPr>
        <p:grpSpPr>
          <a:xfrm>
            <a:off x="4648200" y="609600"/>
            <a:ext cx="7010400" cy="1727200"/>
            <a:chOff x="7320" y="960"/>
            <a:chExt cx="11040" cy="2720"/>
          </a:xfrm>
        </p:grpSpPr>
        <p:sp>
          <p:nvSpPr>
            <p:cNvPr id="5" name="任意多边形 4"/>
            <p:cNvSpPr/>
            <p:nvPr>
              <p:custDataLst>
                <p:tags r:id="rId6"/>
              </p:custDataLst>
            </p:nvPr>
          </p:nvSpPr>
          <p:spPr>
            <a:xfrm>
              <a:off x="7320" y="960"/>
              <a:ext cx="81" cy="2720"/>
            </a:xfrm>
            <a:custGeom>
              <a:avLst/>
              <a:gdLst>
                <a:gd name="connisteX0" fmla="*/ 0 w 50804"/>
                <a:gd name="connsiteY0" fmla="*/ 25402 h 1727201"/>
                <a:gd name="connisteX1" fmla="*/ 25402 w 50804"/>
                <a:gd name="connsiteY1" fmla="*/ 0 h 1727201"/>
                <a:gd name="connisteX2" fmla="*/ 25402 w 50804"/>
                <a:gd name="connsiteY2" fmla="*/ 0 h 1727201"/>
                <a:gd name="connisteX3" fmla="*/ 50804 w 50804"/>
                <a:gd name="connsiteY3" fmla="*/ 25402 h 1727201"/>
                <a:gd name="connisteX4" fmla="*/ 50804 w 50804"/>
                <a:gd name="connsiteY4" fmla="*/ 1701798 h 1727201"/>
                <a:gd name="connisteX5" fmla="*/ 25402 w 50804"/>
                <a:gd name="connsiteY5" fmla="*/ 1727201 h 1727201"/>
                <a:gd name="connisteX6" fmla="*/ 25402 w 50804"/>
                <a:gd name="connsiteY6" fmla="*/ 1727201 h 1727201"/>
                <a:gd name="connisteX7" fmla="*/ 0 w 50804"/>
                <a:gd name="connsiteY7" fmla="*/ 1701798 h 1727201"/>
                <a:gd name="connisteX8" fmla="*/ 0 w 50804"/>
                <a:gd name="connsiteY8" fmla="*/ 25402 h 17272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7560" y="96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白天过度嗜睡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7560" y="1760"/>
              <a:ext cx="31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老年人可能在白天出现无法抗拒的嗜睡，即使夜间睡眠充足也会发生。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9"/>
              </p:custDataLst>
            </p:nvPr>
          </p:nvSpPr>
          <p:spPr>
            <a:xfrm>
              <a:off x="11120" y="960"/>
              <a:ext cx="81" cy="2720"/>
            </a:xfrm>
            <a:custGeom>
              <a:avLst/>
              <a:gdLst>
                <a:gd name="connisteX0" fmla="*/ 0 w 50804"/>
                <a:gd name="connsiteY0" fmla="*/ 25402 h 1727201"/>
                <a:gd name="connisteX1" fmla="*/ 25402 w 50804"/>
                <a:gd name="connsiteY1" fmla="*/ 0 h 1727201"/>
                <a:gd name="connisteX2" fmla="*/ 25402 w 50804"/>
                <a:gd name="connsiteY2" fmla="*/ 0 h 1727201"/>
                <a:gd name="connisteX3" fmla="*/ 50804 w 50804"/>
                <a:gd name="connsiteY3" fmla="*/ 25402 h 1727201"/>
                <a:gd name="connisteX4" fmla="*/ 50804 w 50804"/>
                <a:gd name="connsiteY4" fmla="*/ 1701798 h 1727201"/>
                <a:gd name="connisteX5" fmla="*/ 25402 w 50804"/>
                <a:gd name="connsiteY5" fmla="*/ 1727201 h 1727201"/>
                <a:gd name="connisteX6" fmla="*/ 25402 w 50804"/>
                <a:gd name="connsiteY6" fmla="*/ 1727201 h 1727201"/>
                <a:gd name="connisteX7" fmla="*/ 0 w 50804"/>
                <a:gd name="connsiteY7" fmla="*/ 1701798 h 1727201"/>
                <a:gd name="connisteX8" fmla="*/ 0 w 50804"/>
                <a:gd name="connsiteY8" fmla="*/ 25402 h 17272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11360" y="96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猝倒发作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11360" y="1760"/>
              <a:ext cx="31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在情绪激动时，如大笑或惊讶，老年人可能会突然失去肌肉控制力，但意识清醒。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12"/>
              </p:custDataLst>
            </p:nvPr>
          </p:nvSpPr>
          <p:spPr>
            <a:xfrm>
              <a:off x="14920" y="960"/>
              <a:ext cx="81" cy="2720"/>
            </a:xfrm>
            <a:custGeom>
              <a:avLst/>
              <a:gdLst>
                <a:gd name="connisteX0" fmla="*/ 0 w 50804"/>
                <a:gd name="connsiteY0" fmla="*/ 25402 h 1727201"/>
                <a:gd name="connisteX1" fmla="*/ 25402 w 50804"/>
                <a:gd name="connsiteY1" fmla="*/ 0 h 1727201"/>
                <a:gd name="connisteX2" fmla="*/ 25402 w 50804"/>
                <a:gd name="connsiteY2" fmla="*/ 0 h 1727201"/>
                <a:gd name="connisteX3" fmla="*/ 50804 w 50804"/>
                <a:gd name="connsiteY3" fmla="*/ 25402 h 1727201"/>
                <a:gd name="connisteX4" fmla="*/ 50804 w 50804"/>
                <a:gd name="connsiteY4" fmla="*/ 1701798 h 1727201"/>
                <a:gd name="connisteX5" fmla="*/ 25402 w 50804"/>
                <a:gd name="connsiteY5" fmla="*/ 1727201 h 1727201"/>
                <a:gd name="connisteX6" fmla="*/ 25402 w 50804"/>
                <a:gd name="connsiteY6" fmla="*/ 1727201 h 1727201"/>
                <a:gd name="connisteX7" fmla="*/ 0 w 50804"/>
                <a:gd name="connsiteY7" fmla="*/ 1701798 h 1727201"/>
                <a:gd name="connisteX8" fmla="*/ 0 w 50804"/>
                <a:gd name="connsiteY8" fmla="*/ 25402 h 17272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727201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701799"/>
                  </a:lnTo>
                  <a:cubicBezTo>
                    <a:pt x="50804" y="1715835"/>
                    <a:pt x="39429" y="1727201"/>
                    <a:pt x="25402" y="1727201"/>
                  </a:cubicBezTo>
                  <a:lnTo>
                    <a:pt x="25402" y="1727201"/>
                  </a:lnTo>
                  <a:cubicBezTo>
                    <a:pt x="11375" y="1727201"/>
                    <a:pt x="0" y="1715835"/>
                    <a:pt x="0" y="1701799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15160" y="960"/>
              <a:ext cx="32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睡眠瘫痪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15160" y="1760"/>
              <a:ext cx="3160" cy="19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老年人在入睡或醒来时可能会经历暂时性的身体无法动弹，伴有恐惧感。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  <p:pic>
        <p:nvPicPr>
          <p:cNvPr id="14" name="图片 13" descr="C:/Users/mingsheng111035/AppData/Roaming/Kingsoft/office6/wppai/generateppt/b5fce9bd-4a50-433e-8698-836863088185.jpgb5fce9bd-4a50-433e-8698-836863088185"/>
          <p:cNvPicPr preferRelativeResize="0"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1225" r="1252"/>
          <a:stretch>
            <a:fillRect/>
          </a:stretch>
        </p:blipFill>
        <p:spPr>
          <a:xfrm>
            <a:off x="609603" y="2794004"/>
            <a:ext cx="10972800" cy="3454400"/>
          </a:xfrm>
          <a:custGeom>
            <a:avLst/>
            <a:gdLst>
              <a:gd name="connisteX0" fmla="*/ 0 w 10972800"/>
              <a:gd name="connsiteY0" fmla="*/ 304796 h 3454402"/>
              <a:gd name="connisteX1" fmla="*/ 304796 w 10972800"/>
              <a:gd name="connsiteY1" fmla="*/ 0 h 3454402"/>
              <a:gd name="connisteX2" fmla="*/ 10668003 w 10972800"/>
              <a:gd name="connsiteY2" fmla="*/ 0 h 3454402"/>
              <a:gd name="connisteX3" fmla="*/ 10972800 w 10972800"/>
              <a:gd name="connsiteY3" fmla="*/ 304796 h 3454402"/>
              <a:gd name="connisteX4" fmla="*/ 10972800 w 10972800"/>
              <a:gd name="connsiteY4" fmla="*/ 3149595 h 3454402"/>
              <a:gd name="connisteX5" fmla="*/ 10668003 w 10972800"/>
              <a:gd name="connsiteY5" fmla="*/ 3454402 h 3454402"/>
              <a:gd name="connisteX6" fmla="*/ 304796 w 10972800"/>
              <a:gd name="connsiteY6" fmla="*/ 3454402 h 3454402"/>
              <a:gd name="connisteX7" fmla="*/ 0 w 10972800"/>
              <a:gd name="connsiteY7" fmla="*/ 3149595 h 3454402"/>
              <a:gd name="connisteX8" fmla="*/ 0 w 10972800"/>
              <a:gd name="connsiteY8" fmla="*/ 304796 h 34544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2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10668003" y="0"/>
                </a:lnTo>
                <a:cubicBezTo>
                  <a:pt x="10836335" y="0"/>
                  <a:pt x="10972800" y="136465"/>
                  <a:pt x="10972800" y="304797"/>
                </a:cubicBezTo>
                <a:lnTo>
                  <a:pt x="10972800" y="3149596"/>
                </a:lnTo>
                <a:cubicBezTo>
                  <a:pt x="10972800" y="3317937"/>
                  <a:pt x="10836335" y="3454402"/>
                  <a:pt x="10668003" y="3454402"/>
                </a:cubicBezTo>
                <a:lnTo>
                  <a:pt x="304797" y="3454402"/>
                </a:lnTo>
                <a:cubicBezTo>
                  <a:pt x="136465" y="3454402"/>
                  <a:pt x="0" y="3317937"/>
                  <a:pt x="0" y="3149596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17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0"/>
            <a:ext cx="1815465" cy="6858000"/>
          </a:xfrm>
          <a:custGeom>
            <a:avLst/>
            <a:gdLst>
              <a:gd name="connisteX0" fmla="*/ 1421398 w 1816098"/>
              <a:gd name="connsiteY0" fmla="*/ 0 h 6858000"/>
              <a:gd name="connisteX1" fmla="*/ 1723214 w 1816098"/>
              <a:gd name="connsiteY1" fmla="*/ 2115208 h 6858000"/>
              <a:gd name="connisteX2" fmla="*/ 753419 w 1816098"/>
              <a:gd name="connsiteY2" fmla="*/ 5843966 h 6858000"/>
              <a:gd name="connisteX3" fmla="*/ 164015 w 1816098"/>
              <a:gd name="connsiteY3" fmla="*/ 6850492 h 6858000"/>
              <a:gd name="connisteX4" fmla="*/ 0 w 1816098"/>
              <a:gd name="connsiteY4" fmla="*/ 6858000 h 6858000"/>
              <a:gd name="connisteX5" fmla="*/ 0 w 1816098"/>
              <a:gd name="connsiteY5" fmla="*/ 7507 h 6858000"/>
              <a:gd name="connisteX6" fmla="*/ 1421398 w 1816098"/>
              <a:gd name="connsiteY6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16099" h="6858000">
                <a:moveTo>
                  <a:pt x="1421398" y="0"/>
                </a:moveTo>
                <a:cubicBezTo>
                  <a:pt x="1791895" y="611880"/>
                  <a:pt x="1922371" y="1368912"/>
                  <a:pt x="1723214" y="2115208"/>
                </a:cubicBezTo>
                <a:lnTo>
                  <a:pt x="753420" y="5843967"/>
                </a:lnTo>
                <a:cubicBezTo>
                  <a:pt x="647340" y="6241493"/>
                  <a:pt x="438821" y="6583982"/>
                  <a:pt x="164016" y="6850493"/>
                </a:cubicBezTo>
                <a:lnTo>
                  <a:pt x="0" y="6858000"/>
                </a:lnTo>
                <a:lnTo>
                  <a:pt x="0" y="7507"/>
                </a:lnTo>
                <a:lnTo>
                  <a:pt x="1421398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/Users/mingsheng111035/AppData/Roaming/Kingsoft/office6/wppai/generateppt/fd3bac3e0624036964764a3ce2d764d2.jpgfd3bac3e0624036964764a3ce2d764d2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4189" r="14189"/>
          <a:stretch>
            <a:fillRect/>
          </a:stretch>
        </p:blipFill>
        <p:spPr>
          <a:xfrm>
            <a:off x="609602" y="609603"/>
            <a:ext cx="4038600" cy="5638800"/>
          </a:xfrm>
          <a:custGeom>
            <a:avLst/>
            <a:gdLst>
              <a:gd name="connisteX0" fmla="*/ 0 w 4038603"/>
              <a:gd name="connsiteY0" fmla="*/ 304796 h 5638803"/>
              <a:gd name="connisteX1" fmla="*/ 304796 w 4038603"/>
              <a:gd name="connsiteY1" fmla="*/ 0 h 5638803"/>
              <a:gd name="connisteX2" fmla="*/ 3733796 w 4038603"/>
              <a:gd name="connsiteY2" fmla="*/ 0 h 5638803"/>
              <a:gd name="connisteX3" fmla="*/ 4038603 w 4038603"/>
              <a:gd name="connsiteY3" fmla="*/ 304796 h 5638803"/>
              <a:gd name="connisteX4" fmla="*/ 4038603 w 4038603"/>
              <a:gd name="connsiteY4" fmla="*/ 5333996 h 5638803"/>
              <a:gd name="connisteX5" fmla="*/ 3733796 w 4038603"/>
              <a:gd name="connsiteY5" fmla="*/ 5638803 h 5638803"/>
              <a:gd name="connisteX6" fmla="*/ 304796 w 4038603"/>
              <a:gd name="connsiteY6" fmla="*/ 5638803 h 5638803"/>
              <a:gd name="connisteX7" fmla="*/ 0 w 4038603"/>
              <a:gd name="connsiteY7" fmla="*/ 5333996 h 5638803"/>
              <a:gd name="connisteX8" fmla="*/ 0 w 4038603"/>
              <a:gd name="connsiteY8" fmla="*/ 304796 h 563880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3" h="5638803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3733797" y="0"/>
                </a:lnTo>
                <a:cubicBezTo>
                  <a:pt x="3902138" y="0"/>
                  <a:pt x="4038603" y="136465"/>
                  <a:pt x="4038603" y="304797"/>
                </a:cubicBezTo>
                <a:lnTo>
                  <a:pt x="4038603" y="5333997"/>
                </a:lnTo>
                <a:cubicBezTo>
                  <a:pt x="4038603" y="5502338"/>
                  <a:pt x="3902138" y="5638803"/>
                  <a:pt x="3733797" y="5638803"/>
                </a:cubicBezTo>
                <a:lnTo>
                  <a:pt x="304797" y="5638803"/>
                </a:lnTo>
                <a:cubicBezTo>
                  <a:pt x="136465" y="5638803"/>
                  <a:pt x="0" y="5502338"/>
                  <a:pt x="0" y="5333997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257800" y="609603"/>
            <a:ext cx="6464296" cy="1524003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睡眠过度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57800" y="2946400"/>
            <a:ext cx="6400800" cy="3302000"/>
            <a:chOff x="8280" y="4640"/>
            <a:chExt cx="10080" cy="5200"/>
          </a:xfrm>
        </p:grpSpPr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>
              <a:off x="8280" y="4640"/>
              <a:ext cx="80" cy="2241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>
              <p:custDataLst>
                <p:tags r:id="rId7"/>
              </p:custDataLst>
            </p:nvPr>
          </p:nvSpPr>
          <p:spPr>
            <a:xfrm>
              <a:off x="8280" y="7600"/>
              <a:ext cx="80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8520" y="464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夜间频繁醒来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9"/>
              </p:custDataLst>
            </p:nvPr>
          </p:nvSpPr>
          <p:spPr>
            <a:xfrm>
              <a:off x="8520" y="544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老年人因夜尿频繁或睡眠质量下降，夜间多次醒来，导致白天过度嗜睡。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0"/>
              </p:custDataLst>
            </p:nvPr>
          </p:nvSpPr>
          <p:spPr>
            <a:xfrm>
              <a:off x="13620" y="4640"/>
              <a:ext cx="81" cy="2241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8520" y="760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睡眠呼吸暂停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2"/>
              </p:custDataLst>
            </p:nvPr>
          </p:nvSpPr>
          <p:spPr>
            <a:xfrm>
              <a:off x="8520" y="840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睡眠呼吸暂停是老年人常见的睡眠障碍，表现为夜间呼吸暂停，白天过度嗜睡。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3"/>
              </p:custDataLst>
            </p:nvPr>
          </p:nvSpPr>
          <p:spPr>
            <a:xfrm>
              <a:off x="13620" y="7600"/>
              <a:ext cx="81" cy="2240"/>
            </a:xfrm>
            <a:custGeom>
              <a:avLst/>
              <a:gdLst>
                <a:gd name="connisteX0" fmla="*/ 0 w 50804"/>
                <a:gd name="connsiteY0" fmla="*/ 25402 h 1422404"/>
                <a:gd name="connisteX1" fmla="*/ 25402 w 50804"/>
                <a:gd name="connsiteY1" fmla="*/ 0 h 1422404"/>
                <a:gd name="connisteX2" fmla="*/ 25402 w 50804"/>
                <a:gd name="connsiteY2" fmla="*/ 0 h 1422404"/>
                <a:gd name="connisteX3" fmla="*/ 50804 w 50804"/>
                <a:gd name="connsiteY3" fmla="*/ 25402 h 1422404"/>
                <a:gd name="connisteX4" fmla="*/ 50804 w 50804"/>
                <a:gd name="connsiteY4" fmla="*/ 1397002 h 1422404"/>
                <a:gd name="connisteX5" fmla="*/ 25402 w 50804"/>
                <a:gd name="connsiteY5" fmla="*/ 1422404 h 1422404"/>
                <a:gd name="connisteX6" fmla="*/ 25402 w 50804"/>
                <a:gd name="connsiteY6" fmla="*/ 1422404 h 1422404"/>
                <a:gd name="connisteX7" fmla="*/ 0 w 50804"/>
                <a:gd name="connsiteY7" fmla="*/ 1397002 h 1422404"/>
                <a:gd name="connisteX8" fmla="*/ 0 w 50804"/>
                <a:gd name="connsiteY8" fmla="*/ 25402 h 142240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50804" h="1422404">
                  <a:moveTo>
                    <a:pt x="0" y="25402"/>
                  </a:moveTo>
                  <a:cubicBezTo>
                    <a:pt x="0" y="11375"/>
                    <a:pt x="11375" y="0"/>
                    <a:pt x="25402" y="0"/>
                  </a:cubicBezTo>
                  <a:lnTo>
                    <a:pt x="25402" y="0"/>
                  </a:lnTo>
                  <a:cubicBezTo>
                    <a:pt x="39429" y="0"/>
                    <a:pt x="50804" y="11375"/>
                    <a:pt x="50804" y="25402"/>
                  </a:cubicBezTo>
                  <a:lnTo>
                    <a:pt x="50804" y="1397002"/>
                  </a:lnTo>
                  <a:cubicBezTo>
                    <a:pt x="50804" y="1411038"/>
                    <a:pt x="39429" y="1422404"/>
                    <a:pt x="25402" y="1422404"/>
                  </a:cubicBezTo>
                  <a:lnTo>
                    <a:pt x="25402" y="1422404"/>
                  </a:lnTo>
                  <a:cubicBezTo>
                    <a:pt x="11375" y="1422404"/>
                    <a:pt x="0" y="1411038"/>
                    <a:pt x="0" y="1397002"/>
                  </a:cubicBezTo>
                  <a:lnTo>
                    <a:pt x="0" y="2540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/>
            </a:gra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13860" y="464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白天打盹时间过长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13860" y="544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老年人白天打盹时间过长，影响夜间睡眠质量，形成恶性循环。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13860" y="7600"/>
              <a:ext cx="45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药物副作用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13860" y="8400"/>
              <a:ext cx="446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某些药物可能引起嗜睡，老年人服用后可能出现白天过度睡眠的情况。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4200"/>
              <a:t>睡眠障碍的定义和影响</a:t>
            </a:r>
            <a:endParaRPr lang="zh-CN" altLang="en-US" sz="4200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397462 w 1828800"/>
              <a:gd name="connsiteY0" fmla="*/ 0 h 6858000"/>
              <a:gd name="connisteX1" fmla="*/ 93533 w 1828800"/>
              <a:gd name="connsiteY1" fmla="*/ 2115208 h 6858000"/>
              <a:gd name="connisteX2" fmla="*/ 1070104 w 1828800"/>
              <a:gd name="connsiteY2" fmla="*/ 5843966 h 6858000"/>
              <a:gd name="connisteX3" fmla="*/ 1663631 w 1828800"/>
              <a:gd name="connsiteY3" fmla="*/ 6850492 h 6858000"/>
              <a:gd name="connisteX4" fmla="*/ 1828800 w 1828800"/>
              <a:gd name="connsiteY4" fmla="*/ 6858000 h 6858000"/>
              <a:gd name="connisteX5" fmla="*/ 1828800 w 1828800"/>
              <a:gd name="connsiteY5" fmla="*/ 7507 h 6858000"/>
              <a:gd name="connisteX6" fmla="*/ 397462 w 1828800"/>
              <a:gd name="connsiteY6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28800" h="6858000">
                <a:moveTo>
                  <a:pt x="397462" y="0"/>
                </a:moveTo>
                <a:cubicBezTo>
                  <a:pt x="24369" y="611880"/>
                  <a:pt x="-107021" y="1368912"/>
                  <a:pt x="93534" y="2115208"/>
                </a:cubicBezTo>
                <a:lnTo>
                  <a:pt x="1070104" y="5843967"/>
                </a:lnTo>
                <a:cubicBezTo>
                  <a:pt x="1176933" y="6241493"/>
                  <a:pt x="1386916" y="6583982"/>
                  <a:pt x="1663632" y="6850493"/>
                </a:cubicBezTo>
                <a:lnTo>
                  <a:pt x="1828800" y="6858000"/>
                </a:lnTo>
                <a:lnTo>
                  <a:pt x="1828800" y="7507"/>
                </a:lnTo>
                <a:lnTo>
                  <a:pt x="397462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睡眠障碍的定义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 3" descr="C:/Users/mingsheng111035/AppData/Local/Temp/figmazip/slide_efa592dd589d2162\datas\装饰-12001&amp;106328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61365" y="0"/>
            <a:ext cx="469900" cy="482600"/>
          </a:xfrm>
          <a:prstGeom prst="rect">
            <a:avLst/>
          </a:prstGeom>
        </p:spPr>
      </p:pic>
      <p:sp>
        <p:nvSpPr>
          <p:cNvPr id="5" name="任意多边形 4"/>
          <p:cNvSpPr/>
          <p:nvPr>
            <p:custDataLst>
              <p:tags r:id="rId6"/>
            </p:custDataLst>
          </p:nvPr>
        </p:nvSpPr>
        <p:spPr>
          <a:xfrm>
            <a:off x="1003298" y="241301"/>
            <a:ext cx="342900" cy="342900"/>
          </a:xfrm>
          <a:custGeom>
            <a:avLst/>
            <a:gdLst>
              <a:gd name="connisteX0" fmla="*/ 0 w 342900"/>
              <a:gd name="connsiteY0" fmla="*/ 0 h 342900"/>
              <a:gd name="connisteX1" fmla="*/ 342900 w 342900"/>
              <a:gd name="connsiteY1" fmla="*/ 0 h 342900"/>
              <a:gd name="connisteX2" fmla="*/ 342900 w 342900"/>
              <a:gd name="connsiteY2" fmla="*/ 342900 h 342900"/>
              <a:gd name="connisteX3" fmla="*/ 0 w 342900"/>
              <a:gd name="connsiteY3" fmla="*/ 342900 h 342900"/>
              <a:gd name="connisteX4" fmla="*/ 0 w 342900"/>
              <a:gd name="connsiteY4" fmla="*/ 171450 h 342900"/>
              <a:gd name="connisteX5" fmla="*/ 0 w 342900"/>
              <a:gd name="connsiteY5" fmla="*/ 0 h 342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/>
          </a:p>
        </p:txBody>
      </p:sp>
      <p:grpSp>
        <p:nvGrpSpPr>
          <p:cNvPr id="18" name="组合 17"/>
          <p:cNvGrpSpPr/>
          <p:nvPr/>
        </p:nvGrpSpPr>
        <p:grpSpPr>
          <a:xfrm>
            <a:off x="609600" y="1828800"/>
            <a:ext cx="9144003" cy="4418965"/>
            <a:chOff x="960" y="2880"/>
            <a:chExt cx="14400" cy="6959"/>
          </a:xfrm>
        </p:grpSpPr>
        <p:sp>
          <p:nvSpPr>
            <p:cNvPr id="6" name="任意多边形 5"/>
            <p:cNvSpPr/>
            <p:nvPr>
              <p:custDataLst>
                <p:tags r:id="rId7"/>
              </p:custDataLst>
            </p:nvPr>
          </p:nvSpPr>
          <p:spPr>
            <a:xfrm>
              <a:off x="960" y="2880"/>
              <a:ext cx="7200" cy="3359"/>
            </a:xfrm>
            <a:custGeom>
              <a:avLst/>
              <a:gdLst>
                <a:gd name="connisteX0" fmla="*/ 0 w 4572000"/>
                <a:gd name="connsiteY0" fmla="*/ 304796 h 2133596"/>
                <a:gd name="connisteX1" fmla="*/ 304796 w 4572000"/>
                <a:gd name="connsiteY1" fmla="*/ 0 h 2133596"/>
                <a:gd name="connisteX2" fmla="*/ 4572000 w 4572000"/>
                <a:gd name="connsiteY2" fmla="*/ 0 h 2133596"/>
                <a:gd name="connisteX3" fmla="*/ 4572000 w 4572000"/>
                <a:gd name="connsiteY3" fmla="*/ 2133596 h 2133596"/>
                <a:gd name="connisteX4" fmla="*/ 304796 w 4572000"/>
                <a:gd name="connsiteY4" fmla="*/ 2133596 h 2133596"/>
                <a:gd name="connisteX5" fmla="*/ 0 w 4572000"/>
                <a:gd name="connsiteY5" fmla="*/ 1828800 h 2133596"/>
                <a:gd name="connisteX6" fmla="*/ 0 w 4572000"/>
                <a:gd name="connsiteY6" fmla="*/ 304796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4572000" h="2133597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4572000" y="0"/>
                  </a:lnTo>
                  <a:lnTo>
                    <a:pt x="4572000" y="2133597"/>
                  </a:lnTo>
                  <a:lnTo>
                    <a:pt x="304797" y="2133597"/>
                  </a:lnTo>
                  <a:cubicBezTo>
                    <a:pt x="136465" y="2133597"/>
                    <a:pt x="0" y="1997141"/>
                    <a:pt x="0" y="1828800"/>
                  </a:cubicBezTo>
                  <a:lnTo>
                    <a:pt x="0" y="304797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1440" y="3440"/>
              <a:ext cx="63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睡眠障碍的医学定义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1440" y="4240"/>
              <a:ext cx="63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睡眠障碍是指影响睡眠质量、时长或时机的任何问题，如失眠、睡眠呼吸暂停等。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9" name="图片 8" descr="C:/Users/mingsheng111035/AppData/Roaming/Kingsoft/office6/wppai/generateppt/0065336a-72f9-40f7-9560-f6efd03c2f54.jpg0065336a-72f9-40f7-9560-f6efd03c2f54"/>
            <p:cNvPicPr preferRelativeResize="0"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446" r="446"/>
            <a:stretch>
              <a:fillRect/>
            </a:stretch>
          </p:blipFill>
          <p:spPr>
            <a:xfrm>
              <a:off x="8160" y="2880"/>
              <a:ext cx="7200" cy="3359"/>
            </a:xfrm>
            <a:custGeom>
              <a:avLst/>
              <a:gdLst>
                <a:gd name="connisteX0" fmla="*/ 0 w 4572000"/>
                <a:gd name="connsiteY0" fmla="*/ 304796 h 2133596"/>
                <a:gd name="connisteX1" fmla="*/ 304796 w 4572000"/>
                <a:gd name="connsiteY1" fmla="*/ 0 h 2133596"/>
                <a:gd name="connisteX2" fmla="*/ 4267203 w 4572000"/>
                <a:gd name="connsiteY2" fmla="*/ 0 h 2133596"/>
                <a:gd name="connisteX3" fmla="*/ 4572000 w 4572000"/>
                <a:gd name="connsiteY3" fmla="*/ 304796 h 2133596"/>
                <a:gd name="connisteX4" fmla="*/ 4572000 w 4572000"/>
                <a:gd name="connsiteY4" fmla="*/ 1828800 h 2133596"/>
                <a:gd name="connisteX5" fmla="*/ 4267203 w 4572000"/>
                <a:gd name="connsiteY5" fmla="*/ 2133596 h 2133596"/>
                <a:gd name="connisteX6" fmla="*/ 304796 w 4572000"/>
                <a:gd name="connsiteY6" fmla="*/ 2133596 h 2133596"/>
                <a:gd name="connisteX7" fmla="*/ 0 w 4572000"/>
                <a:gd name="connsiteY7" fmla="*/ 1828800 h 2133596"/>
                <a:gd name="connisteX8" fmla="*/ 0 w 4572000"/>
                <a:gd name="connsiteY8" fmla="*/ 304796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4572000" h="2133597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4267203" y="0"/>
                  </a:lnTo>
                  <a:cubicBezTo>
                    <a:pt x="4435535" y="0"/>
                    <a:pt x="4572000" y="136465"/>
                    <a:pt x="4572000" y="304797"/>
                  </a:cubicBezTo>
                  <a:lnTo>
                    <a:pt x="4572000" y="1828800"/>
                  </a:lnTo>
                  <a:cubicBezTo>
                    <a:pt x="4572000" y="1997141"/>
                    <a:pt x="4435535" y="2133597"/>
                    <a:pt x="4267203" y="2133597"/>
                  </a:cubicBezTo>
                  <a:lnTo>
                    <a:pt x="304797" y="2133597"/>
                  </a:lnTo>
                  <a:cubicBezTo>
                    <a:pt x="136465" y="2133597"/>
                    <a:pt x="0" y="1997141"/>
                    <a:pt x="0" y="1828800"/>
                  </a:cubicBezTo>
                  <a:lnTo>
                    <a:pt x="0" y="304797"/>
                  </a:lnTo>
                  <a:close/>
                </a:path>
              </a:pathLst>
            </a:custGeom>
            <a:blipFill rotWithShape="1">
              <a:blip r:embed="rId12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pic>
          <p:nvPicPr>
            <p:cNvPr id="12" name="图片 11" descr="C:/Users/mingsheng111035/AppData/Roaming/Kingsoft/office6/wppai/generateppt/ee5534d9-29e1-4ee2-9e84-29e1c6482249.jpgee5534d9-29e1-4ee2-9e84-29e1c6482249"/>
            <p:cNvPicPr preferRelativeResize="0"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463" r="429"/>
            <a:stretch>
              <a:fillRect/>
            </a:stretch>
          </p:blipFill>
          <p:spPr>
            <a:xfrm>
              <a:off x="960" y="6480"/>
              <a:ext cx="7200" cy="3359"/>
            </a:xfrm>
            <a:custGeom>
              <a:avLst/>
              <a:gdLst>
                <a:gd name="connisteX0" fmla="*/ 0 w 4572000"/>
                <a:gd name="connsiteY0" fmla="*/ 304796 h 2133596"/>
                <a:gd name="connisteX1" fmla="*/ 304796 w 4572000"/>
                <a:gd name="connsiteY1" fmla="*/ 0 h 2133596"/>
                <a:gd name="connisteX2" fmla="*/ 4267203 w 4572000"/>
                <a:gd name="connsiteY2" fmla="*/ 0 h 2133596"/>
                <a:gd name="connisteX3" fmla="*/ 4572000 w 4572000"/>
                <a:gd name="connsiteY3" fmla="*/ 304796 h 2133596"/>
                <a:gd name="connisteX4" fmla="*/ 4572000 w 4572000"/>
                <a:gd name="connsiteY4" fmla="*/ 1828800 h 2133596"/>
                <a:gd name="connisteX5" fmla="*/ 4267203 w 4572000"/>
                <a:gd name="connsiteY5" fmla="*/ 2133596 h 2133596"/>
                <a:gd name="connisteX6" fmla="*/ 304796 w 4572000"/>
                <a:gd name="connsiteY6" fmla="*/ 2133596 h 2133596"/>
                <a:gd name="connisteX7" fmla="*/ 0 w 4572000"/>
                <a:gd name="connsiteY7" fmla="*/ 1828800 h 2133596"/>
                <a:gd name="connisteX8" fmla="*/ 0 w 4572000"/>
                <a:gd name="connsiteY8" fmla="*/ 304796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4572000" h="2133597">
                  <a:moveTo>
                    <a:pt x="0" y="304797"/>
                  </a:moveTo>
                  <a:cubicBezTo>
                    <a:pt x="0" y="136465"/>
                    <a:pt x="136465" y="0"/>
                    <a:pt x="304797" y="0"/>
                  </a:cubicBezTo>
                  <a:lnTo>
                    <a:pt x="4267203" y="0"/>
                  </a:lnTo>
                  <a:cubicBezTo>
                    <a:pt x="4435535" y="0"/>
                    <a:pt x="4572000" y="136465"/>
                    <a:pt x="4572000" y="304797"/>
                  </a:cubicBezTo>
                  <a:lnTo>
                    <a:pt x="4572000" y="1828800"/>
                  </a:lnTo>
                  <a:cubicBezTo>
                    <a:pt x="4572000" y="1997141"/>
                    <a:pt x="4435535" y="2133597"/>
                    <a:pt x="4267203" y="2133597"/>
                  </a:cubicBezTo>
                  <a:lnTo>
                    <a:pt x="304797" y="2133597"/>
                  </a:lnTo>
                  <a:cubicBezTo>
                    <a:pt x="136465" y="2133597"/>
                    <a:pt x="0" y="1997141"/>
                    <a:pt x="0" y="1828800"/>
                  </a:cubicBezTo>
                  <a:lnTo>
                    <a:pt x="0" y="304797"/>
                  </a:lnTo>
                  <a:close/>
                </a:path>
              </a:pathLst>
            </a:custGeom>
            <a:blipFill rotWithShape="1">
              <a:blip r:embed="rId12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5" name="任意多边形 14"/>
            <p:cNvSpPr/>
            <p:nvPr>
              <p:custDataLst>
                <p:tags r:id="rId15"/>
              </p:custDataLst>
            </p:nvPr>
          </p:nvSpPr>
          <p:spPr>
            <a:xfrm>
              <a:off x="8160" y="6480"/>
              <a:ext cx="7200" cy="3359"/>
            </a:xfrm>
            <a:custGeom>
              <a:avLst/>
              <a:gdLst>
                <a:gd name="connisteX0" fmla="*/ 0 w 4572000"/>
                <a:gd name="connsiteY0" fmla="*/ 0 h 2133596"/>
                <a:gd name="connisteX1" fmla="*/ 4267203 w 4572000"/>
                <a:gd name="connsiteY1" fmla="*/ 0 h 2133596"/>
                <a:gd name="connisteX2" fmla="*/ 4572000 w 4572000"/>
                <a:gd name="connsiteY2" fmla="*/ 304796 h 2133596"/>
                <a:gd name="connisteX3" fmla="*/ 4572000 w 4572000"/>
                <a:gd name="connsiteY3" fmla="*/ 1828800 h 2133596"/>
                <a:gd name="connisteX4" fmla="*/ 4267203 w 4572000"/>
                <a:gd name="connsiteY4" fmla="*/ 2133596 h 2133596"/>
                <a:gd name="connisteX5" fmla="*/ 0 w 4572000"/>
                <a:gd name="connsiteY5" fmla="*/ 2133596 h 2133596"/>
                <a:gd name="connisteX6" fmla="*/ 0 w 4572000"/>
                <a:gd name="connsiteY6" fmla="*/ 0 h 213359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4572000" h="2133597">
                  <a:moveTo>
                    <a:pt x="0" y="0"/>
                  </a:moveTo>
                  <a:lnTo>
                    <a:pt x="4267203" y="0"/>
                  </a:lnTo>
                  <a:cubicBezTo>
                    <a:pt x="4435535" y="0"/>
                    <a:pt x="4572000" y="136465"/>
                    <a:pt x="4572000" y="304797"/>
                  </a:cubicBezTo>
                  <a:lnTo>
                    <a:pt x="4572000" y="1828800"/>
                  </a:lnTo>
                  <a:cubicBezTo>
                    <a:pt x="4572000" y="1997141"/>
                    <a:pt x="4435535" y="2133597"/>
                    <a:pt x="4267203" y="2133597"/>
                  </a:cubicBezTo>
                  <a:lnTo>
                    <a:pt x="0" y="2133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6"/>
              </p:custDataLst>
            </p:nvPr>
          </p:nvSpPr>
          <p:spPr>
            <a:xfrm>
              <a:off x="8640" y="7040"/>
              <a:ext cx="636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睡眠障碍对生活质量的影响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8640" y="7840"/>
              <a:ext cx="632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长期睡眠障碍会导致日间疲劳、注意力不集中，严重时影响工作和社交活动。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0" y="0"/>
            <a:ext cx="1828800" cy="6858000"/>
          </a:xfrm>
          <a:custGeom>
            <a:avLst/>
            <a:gdLst>
              <a:gd name="connisteX0" fmla="*/ 0 w 1828800"/>
              <a:gd name="connsiteY0" fmla="*/ 0 h 6858000"/>
              <a:gd name="connisteX1" fmla="*/ 1320795 w 1828800"/>
              <a:gd name="connsiteY1" fmla="*/ 0 h 6858000"/>
              <a:gd name="connisteX2" fmla="*/ 1828800 w 1828800"/>
              <a:gd name="connsiteY2" fmla="*/ 508004 h 6858000"/>
              <a:gd name="connisteX3" fmla="*/ 1828800 w 1828800"/>
              <a:gd name="connsiteY3" fmla="*/ 6349995 h 6858000"/>
              <a:gd name="connisteX4" fmla="*/ 1320795 w 1828800"/>
              <a:gd name="connsiteY4" fmla="*/ 6858000 h 6858000"/>
              <a:gd name="connisteX5" fmla="*/ 0 w 1828800"/>
              <a:gd name="connsiteY5" fmla="*/ 6858000 h 6858000"/>
              <a:gd name="connisteX6" fmla="*/ 0 w 1828800"/>
              <a:gd name="connsiteY6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28800" h="6858000">
                <a:moveTo>
                  <a:pt x="0" y="0"/>
                </a:moveTo>
                <a:lnTo>
                  <a:pt x="1320796" y="0"/>
                </a:lnTo>
                <a:cubicBezTo>
                  <a:pt x="1601352" y="0"/>
                  <a:pt x="1828800" y="227439"/>
                  <a:pt x="1828800" y="508004"/>
                </a:cubicBezTo>
                <a:lnTo>
                  <a:pt x="1828800" y="6349996"/>
                </a:lnTo>
                <a:cubicBezTo>
                  <a:pt x="1828800" y="6630552"/>
                  <a:pt x="1601352" y="6858000"/>
                  <a:pt x="1320796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/>
          </a:gra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/Users/mingsheng111035/AppData/Roaming/Kingsoft/office6/wppai/generateppt/601ed6f9-cd64-48d9-bd6c-9fa8b57f1543.jpg601ed6f9-cd64-48d9-bd6c-9fa8b57f1543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610"/>
          <a:stretch>
            <a:fillRect/>
          </a:stretch>
        </p:blipFill>
        <p:spPr>
          <a:xfrm>
            <a:off x="2438403" y="609603"/>
            <a:ext cx="9144000" cy="2488565"/>
          </a:xfrm>
          <a:custGeom>
            <a:avLst/>
            <a:gdLst>
              <a:gd name="connisteX0" fmla="*/ 0 w 9144000"/>
              <a:gd name="connsiteY0" fmla="*/ 304796 h 2489197"/>
              <a:gd name="connisteX1" fmla="*/ 304796 w 9144000"/>
              <a:gd name="connsiteY1" fmla="*/ 0 h 2489197"/>
              <a:gd name="connisteX2" fmla="*/ 8839203 w 9144000"/>
              <a:gd name="connsiteY2" fmla="*/ 0 h 2489197"/>
              <a:gd name="connisteX3" fmla="*/ 9144000 w 9144000"/>
              <a:gd name="connsiteY3" fmla="*/ 304796 h 2489197"/>
              <a:gd name="connisteX4" fmla="*/ 9144000 w 9144000"/>
              <a:gd name="connsiteY4" fmla="*/ 2184401 h 2489197"/>
              <a:gd name="connisteX5" fmla="*/ 8839203 w 9144000"/>
              <a:gd name="connsiteY5" fmla="*/ 2489197 h 2489197"/>
              <a:gd name="connisteX6" fmla="*/ 304796 w 9144000"/>
              <a:gd name="connsiteY6" fmla="*/ 2489197 h 2489197"/>
              <a:gd name="connisteX7" fmla="*/ 0 w 9144000"/>
              <a:gd name="connsiteY7" fmla="*/ 2184401 h 2489197"/>
              <a:gd name="connisteX8" fmla="*/ 0 w 9144000"/>
              <a:gd name="connsiteY8" fmla="*/ 304796 h 24891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0" h="2489198">
                <a:moveTo>
                  <a:pt x="0" y="304797"/>
                </a:moveTo>
                <a:cubicBezTo>
                  <a:pt x="0" y="136465"/>
                  <a:pt x="136465" y="0"/>
                  <a:pt x="304797" y="0"/>
                </a:cubicBezTo>
                <a:lnTo>
                  <a:pt x="8839203" y="0"/>
                </a:lnTo>
                <a:cubicBezTo>
                  <a:pt x="9007535" y="0"/>
                  <a:pt x="9144000" y="136465"/>
                  <a:pt x="9144000" y="304797"/>
                </a:cubicBezTo>
                <a:lnTo>
                  <a:pt x="9144000" y="2184401"/>
                </a:lnTo>
                <a:cubicBezTo>
                  <a:pt x="9144000" y="2352742"/>
                  <a:pt x="9007535" y="2489198"/>
                  <a:pt x="8839203" y="2489198"/>
                </a:cubicBezTo>
                <a:lnTo>
                  <a:pt x="304797" y="2489198"/>
                </a:lnTo>
                <a:cubicBezTo>
                  <a:pt x="136465" y="2489198"/>
                  <a:pt x="0" y="2352742"/>
                  <a:pt x="0" y="2184401"/>
                </a:cubicBezTo>
                <a:lnTo>
                  <a:pt x="0" y="304797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prstClr val="black"/>
                  </a:fgClr>
                </a:pattFill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438403" y="3556001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睡眠障碍的影响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438400" y="4775200"/>
            <a:ext cx="9220200" cy="1473200"/>
            <a:chOff x="3840" y="7520"/>
            <a:chExt cx="14520" cy="2320"/>
          </a:xfrm>
        </p:grpSpPr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3840" y="7520"/>
              <a:ext cx="4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影响认知功能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3840" y="8400"/>
              <a:ext cx="44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睡眠障碍如失眠可导致注意力不集中、记忆力减退，影响日常工作效率和学习能力。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8880" y="7520"/>
              <a:ext cx="4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情绪与心理健康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8880" y="8400"/>
              <a:ext cx="44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长期睡眠问题可能导致情绪波动、焦虑和抑郁，增加心理疾病的风险。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3920" y="7520"/>
              <a:ext cx="4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身体健康问题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13920" y="8400"/>
              <a:ext cx="4400" cy="14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睡眠障碍与多种健康问题相关，如心脏病、高血压和糖尿病等慢性疾病。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0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100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101.xml><?xml version="1.0" encoding="utf-8"?>
<p:tagLst xmlns:p="http://schemas.openxmlformats.org/presentationml/2006/main">
  <p:tag name="KSO_WM_BEAUTIFY_FLAG" val="#wm#"/>
  <p:tag name="KSO_WM_DIAGRAM_GROUP_CODE" val="1"/>
  <p:tag name="KSO_WM_UNIT_INDEX" val="1_2_2"/>
  <p:tag name="KSO_WM_UNIT_TYPE" val="l_h_i"/>
  <p:tag name="KSO_WM_SLIDE_FIGMA_DIAGRAM" val="1"/>
</p:tagLst>
</file>

<file path=ppt/tags/tag102.xml><?xml version="1.0" encoding="utf-8"?>
<p:tagLst xmlns:p="http://schemas.openxmlformats.org/presentationml/2006/main">
  <p:tag name="KSO_WM_BEAUTIFY_FLAG" val="#wm#"/>
  <p:tag name="KSO_WM_DIAGRAM_GROUP_CODE" val="1"/>
  <p:tag name="KSO_WM_UNIT_INDEX" val="1_2_1"/>
  <p:tag name="KSO_WM_UNIT_PRESET_TEXT" val="单击此处添加项标题"/>
  <p:tag name="KSO_WM_UNIT_TEXT_TYPE" val="1"/>
  <p:tag name="KSO_WM_UNIT_TYPE" val="l_h_a"/>
  <p:tag name="KSO_WM_SLIDE_FIGMA_DIAGRAM" val="1"/>
</p:tagLst>
</file>

<file path=ppt/tags/tag103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104.xml><?xml version="1.0" encoding="utf-8"?>
<p:tagLst xmlns:p="http://schemas.openxmlformats.org/presentationml/2006/main">
  <p:tag name="KSO_WM_BEAUTIFY_FLAG" val="#wm#"/>
  <p:tag name="KSO_WM_DIAGRAM_GROUP_CODE" val="1"/>
  <p:tag name="KSO_WM_UNIT_INDEX" val="1_3_2"/>
  <p:tag name="KSO_WM_UNIT_TYPE" val="l_h_i"/>
  <p:tag name="KSO_WM_SLIDE_FIGMA_DIAGRAM" val="1"/>
</p:tagLst>
</file>

<file path=ppt/tags/tag105.xml><?xml version="1.0" encoding="utf-8"?>
<p:tagLst xmlns:p="http://schemas.openxmlformats.org/presentationml/2006/main">
  <p:tag name="KSO_WM_BEAUTIFY_FLAG" val="#wm#"/>
  <p:tag name="KSO_WM_DIAGRAM_GROUP_CODE" val="1"/>
  <p:tag name="KSO_WM_UNIT_INDEX" val="1_3_1"/>
  <p:tag name="KSO_WM_UNIT_PRESET_TEXT" val="单击此处添加项标题"/>
  <p:tag name="KSO_WM_UNIT_TEXT_TYPE" val="1"/>
  <p:tag name="KSO_WM_UNIT_TYPE" val="l_h_a"/>
  <p:tag name="KSO_WM_SLIDE_FIGMA_DIAGRAM" val="1"/>
</p:tagLst>
</file>

<file path=ppt/tags/tag106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107.xml><?xml version="1.0" encoding="utf-8"?>
<p:tagLst xmlns:p="http://schemas.openxmlformats.org/presentationml/2006/main">
  <p:tag name="KSO_WM_BEAUTIFY_FLAG" val="#wm#"/>
  <p:tag name="KSO_WM_DIAGRAM_GROUP_CODE" val="1"/>
  <p:tag name="KSO_WM_UNIT_INDEX" val="1_4_2"/>
  <p:tag name="KSO_WM_UNIT_TYPE" val="l_h_i"/>
  <p:tag name="KSO_WM_SLIDE_FIGMA_DIAGRAM" val="1"/>
</p:tagLst>
</file>

<file path=ppt/tags/tag108.xml><?xml version="1.0" encoding="utf-8"?>
<p:tagLst xmlns:p="http://schemas.openxmlformats.org/presentationml/2006/main">
  <p:tag name="KSO_WM_BEAUTIFY_FLAG" val="#wm#"/>
  <p:tag name="KSO_WM_DIAGRAM_GROUP_CODE" val="1"/>
  <p:tag name="KSO_WM_UNIT_INDEX" val="1_4_1"/>
  <p:tag name="KSO_WM_UNIT_PRESET_TEXT" val="单击此处添加项标题"/>
  <p:tag name="KSO_WM_UNIT_TEXT_TYPE" val="1"/>
  <p:tag name="KSO_WM_UNIT_TYPE" val="l_h_a"/>
  <p:tag name="KSO_WM_SLIDE_FIGMA_DIAGRAM" val="1"/>
</p:tagLst>
</file>

<file path=ppt/tags/tag109.xml><?xml version="1.0" encoding="utf-8"?>
<p:tagLst xmlns:p="http://schemas.openxmlformats.org/presentationml/2006/main">
  <p:tag name="KSO_WM_FIGMA_LIMIT" val=""/>
  <p:tag name="KSO_WM_FIGMA_SLIDE_GROUP" val="2"/>
  <p:tag name="KSO_WM_SLIDE_TYPE" val="contents"/>
  <p:tag name="KSO_WM_TEMPLATE_SUBCATEGORY" val="29"/>
</p:tagLst>
</file>

<file path=ppt/tags/tag11.xml><?xml version="1.0" encoding="utf-8"?>
<p:tagLst xmlns:p="http://schemas.openxmlformats.org/presentationml/2006/main">
  <p:tag name="KSO_WM_BEAUTIFY_FLAG" val="#wm#"/>
  <p:tag name="KSO_WM_UNIT_INDEX" val="8"/>
  <p:tag name="KSO_WM_UNIT_TYPE" val="i"/>
</p:tagLst>
</file>

<file path=ppt/tags/tag11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11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12.xml><?xml version="1.0" encoding="utf-8"?>
<p:tagLst xmlns:p="http://schemas.openxmlformats.org/presentationml/2006/main">
  <p:tag name="KSO_WM_FIGMA_LIMIT" val=""/>
  <p:tag name="KSO_WM_FIGMA_SLIDE_GROUP" val="2"/>
  <p:tag name="KSO_WM_SLIDE_TYPE" val="sectionTitle"/>
  <p:tag name="KSO_WM_TEMPLATE_SUBCATEGORY" val="29"/>
</p:tagLst>
</file>

<file path=ppt/tags/tag113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14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1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16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VCG41N1155840326&quot;}*auto_galley_ai_*1740550812121_1.149_73aec4babf0c-slide-3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2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VCG41N1466291316&quot;}*auto_galley_ai_*1740550812121_1.149_73aec4babf0c-slide-3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请尽量言简意赅的阐述观点。"/>
  <p:tag name="KSO_WM_UNIT_TEXT_TYPE" val="1"/>
  <p:tag name="KSO_WM_UNIT_TYPE" val="l_h_f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请尽量言简意赅的阐述观点。"/>
  <p:tag name="KSO_WM_UNIT_TEXT_TYPE" val="1"/>
  <p:tag name="KSO_WM_UNIT_TYPE" val="l_h_f"/>
</p:tagLst>
</file>

<file path=ppt/tags/tag125.xml><?xml version="1.0" encoding="utf-8"?>
<p:tagLst xmlns:p="http://schemas.openxmlformats.org/presentationml/2006/main">
  <p:tag name="KSO_WM_FIGMA_LIMIT" val=""/>
  <p:tag name="KSO_WM_FIGMA_SLIDE_GROUP" val="32"/>
  <p:tag name="KSO_WM_SLIDE_TYPE" val="text"/>
  <p:tag name="KSO_WM_TEMPLATE_SUBCATEGORY" val="29"/>
</p:tagLst>
</file>

<file path=ppt/tags/tag12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2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28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38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2/b5fce9bd-4a50-433e-8698-836863088185.jpg?Expires=1772086820&amp;AWSAccessKeyId=AKLT9NSy7kh8TIS1UzNqLRY2&amp;Signature=8xpDgWcHZ6oDtpZNFWshjROMbE0%3D&quot;}*auto_ai_ai_*1740550812121_1.149_73aec4babf0c-slide-4"/>
</p:tagLst>
</file>

<file path=ppt/tags/tag139.xml><?xml version="1.0" encoding="utf-8"?>
<p:tagLst xmlns:p="http://schemas.openxmlformats.org/presentationml/2006/main">
  <p:tag name="KSO_WM_FIGMA_LIMIT" val=""/>
  <p:tag name="KSO_WM_FIGMA_SLIDE_GROUP" val="63"/>
  <p:tag name="KSO_WM_SLIDE_TYPE" val="text"/>
  <p:tag name="KSO_WM_TEMPLATE_SUBCATEGORY" val="29"/>
</p:tagLst>
</file>

<file path=ppt/tags/tag14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4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41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1430002422&quot;}*auto_galley_ai_*1740550812121_1.149_73aec4babf0c-slide-5"/>
</p:tagLst>
</file>

<file path=ppt/tags/tag14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5.xml><?xml version="1.0" encoding="utf-8"?>
<p:tagLst xmlns:p="http://schemas.openxmlformats.org/presentationml/2006/main">
  <p:tag name="KSO_WM_FIGMA_LIMIT" val=""/>
  <p:tag name="KSO_WM_FIGMA_SLIDE_GROUP" val="31"/>
  <p:tag name="KSO_WM_SLIDE_TYPE" val="text"/>
  <p:tag name="KSO_WM_TEMPLATE_SUBCATEGORY" val="29"/>
</p:tagLst>
</file>

<file path=ppt/tags/tag15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7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58.xml><?xml version="1.0" encoding="utf-8"?>
<p:tagLst xmlns:p="http://schemas.openxmlformats.org/presentationml/2006/main">
  <p:tag name="KSO_WM_FIGMA_LIMIT" val=""/>
  <p:tag name="KSO_WM_FIGMA_SLIDE_GROUP" val="2"/>
  <p:tag name="KSO_WM_SLIDE_TYPE" val="sectionTitle"/>
  <p:tag name="KSO_WM_TEMPLATE_SUBCATEGORY" val="29"/>
</p:tagLst>
</file>

<file path=ppt/tags/tag15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6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62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http://zh-ai-group.ks3-cn-beijing-internal.ksyun.com/image_generate/image_process/production/202502/0065336a-72f9-40f7-9560-f6efd03c2f54.jpg?Expires=1772086818&amp;AWSAccessKeyId=AKLT9NSy7kh8TIS1UzNqLRY2&amp;Signature=4eqbVFN0tPKsvZHN0SEsCVBe%2BTA%3D&quot;}*auto_ai_ai_*1740550812121_1.149_73aec4babf0c-slide-7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http://zh-ai-group.ks3-cn-beijing-internal.ksyun.com/image_generate/image_process/production/202502/ee5534d9-29e1-4ee2-9e84-29e1c6482249.jpg?Expires=1772086820&amp;AWSAccessKeyId=AKLT9NSy7kh8TIS1UzNqLRY2&amp;Signature=8geFBEPq%2FK%2FLCwr8VlUHyCyfbYs%3D&quot;}*auto_ai_ai_*1740550812121_1.149_73aec4babf0c-slide-7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1.xml><?xml version="1.0" encoding="utf-8"?>
<p:tagLst xmlns:p="http://schemas.openxmlformats.org/presentationml/2006/main">
  <p:tag name="KSO_WM_FIGMA_LIMIT" val=""/>
  <p:tag name="KSO_WM_FIGMA_SLIDE_GROUP" val="27"/>
  <p:tag name="KSO_WM_SLIDE_TYPE" val="text"/>
  <p:tag name="KSO_WM_TEMPLATE_SUBCATEGORY" val="29"/>
</p:tagLst>
</file>

<file path=ppt/tags/tag17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73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2/601ed6f9-cd64-48d9-bd6c-9fa8b57f1543.jpg?Expires=1772086820&amp;AWSAccessKeyId=AKLT9NSy7kh8TIS1UzNqLRY2&amp;Signature=%2BZ2cGzAEwQCytD3bHBrqF1pFXWs%3D&quot;}*auto_ai_ai_*1740550812121_1.149_73aec4babf0c-slide-8"/>
</p:tagLst>
</file>

<file path=ppt/tags/tag17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1.xml><?xml version="1.0" encoding="utf-8"?>
<p:tagLst xmlns:p="http://schemas.openxmlformats.org/presentationml/2006/main">
  <p:tag name="KSO_WM_FIGMA_LIMIT" val=""/>
  <p:tag name="KSO_WM_FIGMA_SLIDE_GROUP" val="52"/>
  <p:tag name="KSO_WM_SLIDE_TYPE" val="text"/>
  <p:tag name="KSO_WM_TEMPLATE_SUBCATEGORY" val="29"/>
</p:tagLst>
</file>

<file path=ppt/tags/tag18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83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184.xml><?xml version="1.0" encoding="utf-8"?>
<p:tagLst xmlns:p="http://schemas.openxmlformats.org/presentationml/2006/main">
  <p:tag name="KSO_WM_FIGMA_LIMIT" val=""/>
  <p:tag name="KSO_WM_FIGMA_SLIDE_GROUP" val="2"/>
  <p:tag name="KSO_WM_SLIDE_TYPE" val="sectionTitle"/>
  <p:tag name="KSO_WM_TEMPLATE_SUBCATEGORY" val="29"/>
</p:tagLst>
</file>

<file path=ppt/tags/tag18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8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8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PIC_SOURCE_TYPE" val="generate_slide_ai*{&quot;ai_type&quot;:&quot;generate_ppt&quot;,&quot;id&quot;:&quot;http://zh-ai-group.ks3-cn-beijing-internal.ksyun.com/image_generate/image_process/production/202502/1d2dbd55-d610-4d4f-8a38-cc81ddf286e7.jpg?Expires=1772086819&amp;AWSAccessKeyId=AKLT9NSy7kh8TIS1UzNqLRY2&amp;Signature=rrM0cAo6OQXI4%2BHedcxE7WVq%2BUs%3D&quot;}*auto_ai_ai_*1740550812121_1.149_73aec4babf0c-slide-10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PIC_SOURCE_TYPE" val="generate_slide_ai*{&quot;ai_type&quot;:&quot;generate_ppt&quot;,&quot;id&quot;:&quot;http://zh-ai-group.ks3-cn-beijing-internal.ksyun.com/image_generate/image_process/production/202502/66016cf8-5585-43b1-9c21-e41cd359dda8.jpg?Expires=1772086819&amp;AWSAccessKeyId=AKLT9NSy7kh8TIS1UzNqLRY2&amp;Signature=uaK%2BonE57CXQsBwg0g%2BE7sYgwr4%3D&quot;}*auto_ai_ai_*1740550812121_1.149_73aec4babf0c-slide-10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9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添加项标题内容"/>
  <p:tag name="KSO_WM_UNIT_TEXT_TYPE" val="1"/>
  <p:tag name="KSO_WM_UNIT_TYPE" val="l_h_a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添加项标题内容"/>
  <p:tag name="KSO_WM_UNIT_TEXT_TYPE" val="1"/>
  <p:tag name="KSO_WM_UNIT_TYPE" val="l_h_a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96.xml><?xml version="1.0" encoding="utf-8"?>
<p:tagLst xmlns:p="http://schemas.openxmlformats.org/presentationml/2006/main">
  <p:tag name="KSO_WM_FIGMA_LIMIT" val=""/>
  <p:tag name="KSO_WM_FIGMA_SLIDE_GROUP" val="3"/>
  <p:tag name="KSO_WM_SLIDE_TYPE" val="text"/>
  <p:tag name="KSO_WM_TEMPLATE_SUBCATEGORY" val="29"/>
</p:tagLst>
</file>

<file path=ppt/tags/tag197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98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99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00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01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1162987177&quot;}*auto_galley_ai_*1740550812121_1.149_73aec4babf0c-slide-11"/>
</p:tagLst>
</file>

<file path=ppt/tags/tag202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2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11.xml><?xml version="1.0" encoding="utf-8"?>
<p:tagLst xmlns:p="http://schemas.openxmlformats.org/presentationml/2006/main">
  <p:tag name="KSO_WM_FIGMA_LIMIT" val=""/>
  <p:tag name="KSO_WM_FIGMA_SLIDE_GROUP" val="61"/>
  <p:tag name="KSO_WM_SLIDE_TYPE" val="text"/>
  <p:tag name="KSO_WM_TEMPLATE_SUBCATEGORY" val="29"/>
</p:tagLst>
</file>

<file path=ppt/tags/tag21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13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</p:tagLst>
</file>

<file path=ppt/tags/tag214.xml><?xml version="1.0" encoding="utf-8"?>
<p:tagLst xmlns:p="http://schemas.openxmlformats.org/presentationml/2006/main">
  <p:tag name="KSO_WM_FIGMA_LIMIT" val=""/>
  <p:tag name="KSO_WM_FIGMA_SLIDE_GROUP" val="2"/>
  <p:tag name="KSO_WM_SLIDE_TYPE" val="sectionTitle"/>
  <p:tag name="KSO_WM_TEMPLATE_SUBCATEGORY" val="29"/>
</p:tagLst>
</file>

<file path=ppt/tags/tag215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1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2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26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http://zh-ai-group.ks3-cn-beijing-internal.ksyun.com/image_generate/image_process/production/202502/94cd89af-bb38-48ae-b43f-1b1da720cf96.jpg?Expires=1772086819&amp;AWSAccessKeyId=AKLT9NSy7kh8TIS1UzNqLRY2&amp;Signature=EVWTnl%2FkODXuxky4yIwgvlLObdM%3D&quot;}*auto_ai_ai_*1740550812121_1.149_73aec4babf0c-slide-13"/>
</p:tagLst>
</file>

<file path=ppt/tags/tag227.xml><?xml version="1.0" encoding="utf-8"?>
<p:tagLst xmlns:p="http://schemas.openxmlformats.org/presentationml/2006/main">
  <p:tag name="KSO_WM_FIGMA_LIMIT" val=""/>
  <p:tag name="KSO_WM_FIGMA_SLIDE_GROUP" val="60"/>
  <p:tag name="KSO_WM_SLIDE_TYPE" val="text"/>
  <p:tag name="KSO_WM_TEMPLATE_SUBCATEGORY" val="29"/>
</p:tagLst>
</file>

<file path=ppt/tags/tag228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22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3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238.xml><?xml version="1.0" encoding="utf-8"?>
<p:tagLst xmlns:p="http://schemas.openxmlformats.org/presentationml/2006/main">
  <p:tag name="KSO_WM_BEAUTIFY_FLAG" val="#wm#"/>
  <p:tag name="KSO_WM_UNIT_INDEX" val="1"/>
  <p:tag name="KSO_WM_UNIT_TYPE" val="d"/>
  <p:tag name="MH_PIC_SOURCE_TYPE" val="generate_slide_ai*{&quot;ai_type&quot;:&quot;generate_ppt&quot;,&quot;id&quot;:&quot;VCG41N1356440995&quot;}*auto_galley_ai_*1740550812121_1.149_73aec4babf0c-slide-14"/>
</p:tagLst>
</file>

<file path=ppt/tags/tag239.xml><?xml version="1.0" encoding="utf-8"?>
<p:tagLst xmlns:p="http://schemas.openxmlformats.org/presentationml/2006/main">
  <p:tag name="KSO_WM_FIGMA_LIMIT" val=""/>
  <p:tag name="KSO_WM_FIGMA_SLIDE_GROUP" val="62"/>
  <p:tag name="KSO_WM_SLIDE_TYPE" val="text"/>
  <p:tag name="KSO_WM_TEMPLATE_SUBCATEGORY" val="29"/>
</p:tagLst>
</file>

<file path=ppt/tags/tag24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24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41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42.xml><?xml version="1.0" encoding="utf-8"?>
<p:tagLst xmlns:p="http://schemas.openxmlformats.org/presentationml/2006/main">
  <p:tag name="KSO_WM_FIGMA_LIMIT" val=""/>
  <p:tag name="KSO_WM_FIGMA_SLIDE_GROUP" val="2"/>
  <p:tag name="KSO_WM_SLIDE_TYPE" val="endPage"/>
  <p:tag name="KSO_WM_TEMPLATE_SUBCATEGORY" val="29"/>
</p:tagLst>
</file>

<file path=ppt/tags/tag243.xml><?xml version="1.0" encoding="utf-8"?>
<p:tagLst xmlns:p="http://schemas.openxmlformats.org/presentationml/2006/main">
  <p:tag name="KSO_WM_PRESENTATION_SOURCE" val="WPPAIGeneratePPT"/>
</p:tagLst>
</file>

<file path=ppt/tags/tag25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26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BEAUTIFY_FLAG" val="#wm#"/>
  <p:tag name="KSO_WM_UNIT_INDEX" val="8"/>
  <p:tag name="KSO_WM_UNIT_TYPE" val="i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2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1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75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76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8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3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4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8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8677e2cbf377cd36"/>
</p:tagLst>
</file>

<file path=ppt/tags/tag9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4.xml><?xml version="1.0" encoding="utf-8"?>
<p:tagLst xmlns:p="http://schemas.openxmlformats.org/presentationml/2006/main">
  <p:tag name="KSO_WM_FIGMA_LIMIT" val=""/>
  <p:tag name="KSO_WM_FIGMA_SLIDE_GROUP" val="2"/>
  <p:tag name="KSO_WM_SLIDE_TYPE" val="title"/>
  <p:tag name="KSO_WM_TEMPLATE_SUBCATEGORY" val="29"/>
</p:tagLst>
</file>

<file path=ppt/tags/tag9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6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97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98.xml><?xml version="1.0" encoding="utf-8"?>
<p:tagLst xmlns:p="http://schemas.openxmlformats.org/presentationml/2006/main">
  <p:tag name="KSO_WM_BEAUTIFY_FLAG" val="#wm#"/>
  <p:tag name="KSO_WM_DIAGRAM_GROUP_CODE" val="1"/>
  <p:tag name="KSO_WM_UNIT_INDEX" val="1_1_2"/>
  <p:tag name="KSO_WM_UNIT_TYPE" val="l_h_i"/>
  <p:tag name="KSO_WM_SLIDE_FIGMA_DIAGRAM" val="1"/>
</p:tagLst>
</file>

<file path=ppt/tags/tag99.xml><?xml version="1.0" encoding="utf-8"?>
<p:tagLst xmlns:p="http://schemas.openxmlformats.org/presentationml/2006/main">
  <p:tag name="KSO_WM_BEAUTIFY_FLAG" val="#wm#"/>
  <p:tag name="KSO_WM_DIAGRAM_GROUP_CODE" val="1"/>
  <p:tag name="KSO_WM_UNIT_INDEX" val="1_1_1"/>
  <p:tag name="KSO_WM_UNIT_PRESET_TEXT" val="单击此处添加项标题"/>
  <p:tag name="KSO_WM_UNIT_TEXT_TYPE" val="1"/>
  <p:tag name="KSO_WM_UNIT_TYPE" val="l_h_a"/>
  <p:tag name="KSO_WM_SLIDE_FIGMA_DIAGRAM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蓝色职场简约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6F6F9"/>
      </a:lt2>
      <a:accent1>
        <a:srgbClr val="3B4263"/>
      </a:accent1>
      <a:accent2>
        <a:srgbClr val="0F1122"/>
      </a:accent2>
      <a:accent3>
        <a:srgbClr val="BFDAFF"/>
      </a:accent3>
      <a:accent4>
        <a:srgbClr val="3266EB"/>
      </a:accent4>
      <a:accent5>
        <a:srgbClr val="1D4DF6"/>
      </a:accent5>
      <a:accent6>
        <a:srgbClr val="406EEE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1252</Words>
  <Application>WPS 演示</Application>
  <PresentationFormat>宽屏</PresentationFormat>
  <Paragraphs>169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Microsoft YaHei UI</vt:lpstr>
      <vt:lpstr>WPS</vt:lpstr>
      <vt:lpstr>蓝色职场简约风主题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mingsheng111035</dc:creator>
  <cp:lastModifiedBy>廖明生</cp:lastModifiedBy>
  <cp:revision>3</cp:revision>
  <dcterms:created xsi:type="dcterms:W3CDTF">2023-08-09T12:44:00Z</dcterms:created>
  <dcterms:modified xsi:type="dcterms:W3CDTF">2025-02-26T06:22:52Z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C8EC29D14DD3468CA80F175D7E391A31_13</vt:lpwstr>
  </property>
  <property fmtid="{D5CDD505-2E9C-101B-9397-08002B2CF9AE}" pid="3" name="KSOProductBuildVer">
    <vt:lpwstr>2052-12.1.0.20305</vt:lpwstr>
  </property>
</Properties>
</file>