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1722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1722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1722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E98793F5-578D-4392-B8C5-D41EE21D049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FD9DBD-2A7C-49AF-9F6B-9723A76A19A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6000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2555B-D08D-4682-8294-E6C7C6F606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7826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E8728136-76B9-4E42-B6ED-4633602EAEB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0002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F16BF-6212-4171-8FD4-096408F8BA9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6790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81B14-5992-440E-9E55-5039E2A93D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8183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09762-F5D0-443B-85D1-AA05BE3221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0344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789AEB-762F-4CEC-B138-EBADAF87D58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1797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D7FC0-AA0B-49B8-AFD6-D7C95B75453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1991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18D3E6-0801-4D73-BE10-ADA945C523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0361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81D25-5953-4911-9FA3-93589DA03F3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5854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A21FA-0D80-4C41-B967-4B7083C014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4241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C7DE4E6-217E-4F2B-9B36-401FF0235EF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 2" pitchFamily="18" charset="2"/>
        <a:buChar char="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4375"/>
            <a:ext cx="7772400" cy="1143000"/>
          </a:xfrm>
        </p:spPr>
        <p:txBody>
          <a:bodyPr/>
          <a:lstStyle/>
          <a:p>
            <a:r>
              <a:rPr lang="zh-CN" altLang="en-US" sz="66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49" charset="-122"/>
              </a:rPr>
              <a:t>国家森林公园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6600">
                <a:solidFill>
                  <a:srgbClr val="00FF00"/>
                </a:solidFill>
                <a:latin typeface="隶书" pitchFamily="49" charset="-122"/>
                <a:ea typeface="隶书" pitchFamily="49" charset="-122"/>
              </a:rPr>
              <a:t>美丽的张家界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04800" y="228600"/>
            <a:ext cx="8540750" cy="1143000"/>
          </a:xfrm>
        </p:spPr>
        <p:txBody>
          <a:bodyPr/>
          <a:lstStyle/>
          <a:p>
            <a:r>
              <a:rPr lang="zh-CN" altLang="en-US" sz="3600">
                <a:solidFill>
                  <a:schemeClr val="bg1"/>
                </a:solidFill>
              </a:rPr>
              <a:t>张家界之魂</a:t>
            </a:r>
            <a:r>
              <a:rPr lang="en-US" altLang="zh-CN" sz="3600">
                <a:solidFill>
                  <a:schemeClr val="bg1"/>
                </a:solidFill>
              </a:rPr>
              <a:t>—</a:t>
            </a:r>
            <a:r>
              <a:rPr lang="zh-CN" altLang="en-US" sz="3600">
                <a:solidFill>
                  <a:schemeClr val="bg1"/>
                </a:solidFill>
              </a:rPr>
              <a:t>天门山</a:t>
            </a:r>
          </a:p>
        </p:txBody>
      </p:sp>
      <p:sp>
        <p:nvSpPr>
          <p:cNvPr id="5125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1600200"/>
            <a:ext cx="4191000" cy="4498975"/>
          </a:xfrm>
        </p:spPr>
        <p:txBody>
          <a:bodyPr/>
          <a:lstStyle/>
          <a:p>
            <a:r>
              <a:rPr lang="zh-CN" altLang="en-US" sz="2800"/>
              <a:t>天门山不仅以其神奇独特的地质外貌、秀美无比的自然风景令人瞩目，更因其深远博大的文化内涵、异彩纷呈的人文胜迹闻名遐迩，被尊为张家界的文化之魂、精神之魂，有湘西第一神山的美誉。 </a:t>
            </a:r>
          </a:p>
        </p:txBody>
      </p:sp>
      <p:pic>
        <p:nvPicPr>
          <p:cNvPr id="5127" name="Picture 7" descr="1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828800"/>
            <a:ext cx="4343400" cy="3733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天门洞</a:t>
            </a:r>
            <a:r>
              <a:rPr lang="zh-CN" altLang="en-US"/>
              <a:t> </a:t>
            </a:r>
          </a:p>
        </p:txBody>
      </p:sp>
      <p:sp>
        <p:nvSpPr>
          <p:cNvPr id="7173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457200" y="1752600"/>
            <a:ext cx="4038600" cy="4525963"/>
          </a:xfrm>
        </p:spPr>
        <p:txBody>
          <a:bodyPr/>
          <a:lstStyle/>
          <a:p>
            <a:r>
              <a:rPr lang="zh-CN" altLang="en-US" sz="2600"/>
              <a:t>天门洞，世界最高海拔的天然穿山溶洞，拔地依天，态势崔嵬，宛若一道通天的门户，令人为大自然的神奇力量而震撼。因风力的奇妙作用，经常有团团云雾从洞内穿过，有时更有绚丽的霞光穿洞而出，形成奇特迷幻的壮观景象。</a:t>
            </a:r>
          </a:p>
        </p:txBody>
      </p:sp>
      <p:pic>
        <p:nvPicPr>
          <p:cNvPr id="7175" name="Picture 7" descr="2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1375" y="1790700"/>
            <a:ext cx="4191000" cy="4117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鬼谷洞</a:t>
            </a:r>
            <a:r>
              <a:rPr lang="zh-CN" altLang="en-US"/>
              <a:t> </a:t>
            </a:r>
          </a:p>
        </p:txBody>
      </p:sp>
      <p:sp>
        <p:nvSpPr>
          <p:cNvPr id="9221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1600200"/>
            <a:ext cx="4191000" cy="4498975"/>
          </a:xfrm>
        </p:spPr>
        <p:txBody>
          <a:bodyPr/>
          <a:lstStyle/>
          <a:p>
            <a:r>
              <a:rPr lang="zh-CN" altLang="en-US" sz="2600"/>
              <a:t>鬼谷洞又名“迷宫石林”，此地石芽丛生，造型奇特，宛若人工排列般错落有致，青苔苍翠浓密，路径曲折迂回，人入其中好似步入八卦奇阵。相传这里是鬼谷子的盘兵之所，鬼谷先师以石芽排列成演武大阵，培养出了史上著名的军事家孙膑与庞涓。 </a:t>
            </a:r>
          </a:p>
        </p:txBody>
      </p:sp>
      <p:pic>
        <p:nvPicPr>
          <p:cNvPr id="9223" name="Picture 7" descr="3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1666875"/>
            <a:ext cx="4114800" cy="3819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天坛月色">
  <a:themeElements>
    <a:clrScheme name="天坛月色 1">
      <a:dk1>
        <a:srgbClr val="DDDDDD"/>
      </a:dk1>
      <a:lt1>
        <a:srgbClr val="FFFFFF"/>
      </a:lt1>
      <a:dk2>
        <a:srgbClr val="3366CC"/>
      </a:dk2>
      <a:lt2>
        <a:srgbClr val="FFFF66"/>
      </a:lt2>
      <a:accent1>
        <a:srgbClr val="879CC8"/>
      </a:accent1>
      <a:accent2>
        <a:srgbClr val="C0C0C0"/>
      </a:accent2>
      <a:accent3>
        <a:srgbClr val="ADB8E2"/>
      </a:accent3>
      <a:accent4>
        <a:srgbClr val="DADADA"/>
      </a:accent4>
      <a:accent5>
        <a:srgbClr val="C3CBE0"/>
      </a:accent5>
      <a:accent6>
        <a:srgbClr val="AEAEAE"/>
      </a:accent6>
      <a:hlink>
        <a:srgbClr val="66FFFF"/>
      </a:hlink>
      <a:folHlink>
        <a:srgbClr val="CCFFCC"/>
      </a:folHlink>
    </a:clrScheme>
    <a:fontScheme name="天坛月色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天坛月色 1">
        <a:dk1>
          <a:srgbClr val="DDDDDD"/>
        </a:dk1>
        <a:lt1>
          <a:srgbClr val="FFFFFF"/>
        </a:lt1>
        <a:dk2>
          <a:srgbClr val="3366CC"/>
        </a:dk2>
        <a:lt2>
          <a:srgbClr val="FFFF66"/>
        </a:lt2>
        <a:accent1>
          <a:srgbClr val="879CC8"/>
        </a:accent1>
        <a:accent2>
          <a:srgbClr val="C0C0C0"/>
        </a:accent2>
        <a:accent3>
          <a:srgbClr val="ADB8E2"/>
        </a:accent3>
        <a:accent4>
          <a:srgbClr val="DADADA"/>
        </a:accent4>
        <a:accent5>
          <a:srgbClr val="C3CBE0"/>
        </a:accent5>
        <a:accent6>
          <a:srgbClr val="AEAEAE"/>
        </a:accent6>
        <a:hlink>
          <a:srgbClr val="66FFFF"/>
        </a:hlink>
        <a:folHlink>
          <a:srgbClr val="CC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2">
        <a:dk1>
          <a:srgbClr val="C0C0C0"/>
        </a:dk1>
        <a:lt1>
          <a:srgbClr val="FFFFFF"/>
        </a:lt1>
        <a:dk2>
          <a:srgbClr val="006699"/>
        </a:dk2>
        <a:lt2>
          <a:srgbClr val="FFFFFF"/>
        </a:lt2>
        <a:accent1>
          <a:srgbClr val="93B090"/>
        </a:accent1>
        <a:accent2>
          <a:srgbClr val="CCECFF"/>
        </a:accent2>
        <a:accent3>
          <a:srgbClr val="AAB8CA"/>
        </a:accent3>
        <a:accent4>
          <a:srgbClr val="DADADA"/>
        </a:accent4>
        <a:accent5>
          <a:srgbClr val="C8D4C6"/>
        </a:accent5>
        <a:accent6>
          <a:srgbClr val="B9D6E7"/>
        </a:accent6>
        <a:hlink>
          <a:srgbClr val="FFFF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3">
        <a:dk1>
          <a:srgbClr val="DDDDDD"/>
        </a:dk1>
        <a:lt1>
          <a:srgbClr val="FFFFFF"/>
        </a:lt1>
        <a:dk2>
          <a:srgbClr val="7B7BA7"/>
        </a:dk2>
        <a:lt2>
          <a:srgbClr val="FFFF66"/>
        </a:lt2>
        <a:accent1>
          <a:srgbClr val="78AE90"/>
        </a:accent1>
        <a:accent2>
          <a:srgbClr val="B8B8D0"/>
        </a:accent2>
        <a:accent3>
          <a:srgbClr val="BFBFD0"/>
        </a:accent3>
        <a:accent4>
          <a:srgbClr val="DADADA"/>
        </a:accent4>
        <a:accent5>
          <a:srgbClr val="BED3C6"/>
        </a:accent5>
        <a:accent6>
          <a:srgbClr val="A6A6BC"/>
        </a:accent6>
        <a:hlink>
          <a:srgbClr val="66FFCC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4">
        <a:dk1>
          <a:srgbClr val="DDDDDD"/>
        </a:dk1>
        <a:lt1>
          <a:srgbClr val="FFFF00"/>
        </a:lt1>
        <a:dk2>
          <a:srgbClr val="6600CC"/>
        </a:dk2>
        <a:lt2>
          <a:srgbClr val="FFFFFF"/>
        </a:lt2>
        <a:accent1>
          <a:srgbClr val="7296B6"/>
        </a:accent1>
        <a:accent2>
          <a:srgbClr val="FF6600"/>
        </a:accent2>
        <a:accent3>
          <a:srgbClr val="B8AAE2"/>
        </a:accent3>
        <a:accent4>
          <a:srgbClr val="DADA00"/>
        </a:accent4>
        <a:accent5>
          <a:srgbClr val="BCC9D7"/>
        </a:accent5>
        <a:accent6>
          <a:srgbClr val="E75C00"/>
        </a:accent6>
        <a:hlink>
          <a:srgbClr val="99FFCC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5">
        <a:dk1>
          <a:srgbClr val="DDDDDD"/>
        </a:dk1>
        <a:lt1>
          <a:srgbClr val="FFFFFF"/>
        </a:lt1>
        <a:dk2>
          <a:srgbClr val="0099CC"/>
        </a:dk2>
        <a:lt2>
          <a:srgbClr val="CCECFF"/>
        </a:lt2>
        <a:accent1>
          <a:srgbClr val="DD8A79"/>
        </a:accent1>
        <a:accent2>
          <a:srgbClr val="339966"/>
        </a:accent2>
        <a:accent3>
          <a:srgbClr val="AACAE2"/>
        </a:accent3>
        <a:accent4>
          <a:srgbClr val="DADADA"/>
        </a:accent4>
        <a:accent5>
          <a:srgbClr val="EBC4BE"/>
        </a:accent5>
        <a:accent6>
          <a:srgbClr val="2D8A5C"/>
        </a:accent6>
        <a:hlink>
          <a:srgbClr val="FFFF66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6">
        <a:dk1>
          <a:srgbClr val="C0C0C0"/>
        </a:dk1>
        <a:lt1>
          <a:srgbClr val="FFFFFF"/>
        </a:lt1>
        <a:dk2>
          <a:srgbClr val="536DAD"/>
        </a:dk2>
        <a:lt2>
          <a:srgbClr val="66FF66"/>
        </a:lt2>
        <a:accent1>
          <a:srgbClr val="C48AB6"/>
        </a:accent1>
        <a:accent2>
          <a:srgbClr val="FFCCFF"/>
        </a:accent2>
        <a:accent3>
          <a:srgbClr val="B3BAD3"/>
        </a:accent3>
        <a:accent4>
          <a:srgbClr val="DADADA"/>
        </a:accent4>
        <a:accent5>
          <a:srgbClr val="DEC4D7"/>
        </a:accent5>
        <a:accent6>
          <a:srgbClr val="E7B9E7"/>
        </a:accent6>
        <a:hlink>
          <a:srgbClr val="00FFFF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7">
        <a:dk1>
          <a:srgbClr val="C0C0C0"/>
        </a:dk1>
        <a:lt1>
          <a:srgbClr val="FFFF00"/>
        </a:lt1>
        <a:dk2>
          <a:srgbClr val="996633"/>
        </a:dk2>
        <a:lt2>
          <a:srgbClr val="66FFFF"/>
        </a:lt2>
        <a:accent1>
          <a:srgbClr val="CD7C73"/>
        </a:accent1>
        <a:accent2>
          <a:srgbClr val="B6B6CE"/>
        </a:accent2>
        <a:accent3>
          <a:srgbClr val="CAB8AD"/>
        </a:accent3>
        <a:accent4>
          <a:srgbClr val="DADA00"/>
        </a:accent4>
        <a:accent5>
          <a:srgbClr val="E3BFBC"/>
        </a:accent5>
        <a:accent6>
          <a:srgbClr val="A5A5BA"/>
        </a:accent6>
        <a:hlink>
          <a:srgbClr val="000000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8">
        <a:dk1>
          <a:srgbClr val="C0C0C0"/>
        </a:dk1>
        <a:lt1>
          <a:srgbClr val="FFFF66"/>
        </a:lt1>
        <a:dk2>
          <a:srgbClr val="008080"/>
        </a:dk2>
        <a:lt2>
          <a:srgbClr val="FFFF00"/>
        </a:lt2>
        <a:accent1>
          <a:srgbClr val="859CC9"/>
        </a:accent1>
        <a:accent2>
          <a:srgbClr val="FFCCFF"/>
        </a:accent2>
        <a:accent3>
          <a:srgbClr val="AAC0C0"/>
        </a:accent3>
        <a:accent4>
          <a:srgbClr val="DADA56"/>
        </a:accent4>
        <a:accent5>
          <a:srgbClr val="C2CBE1"/>
        </a:accent5>
        <a:accent6>
          <a:srgbClr val="E7B9E7"/>
        </a:accent6>
        <a:hlink>
          <a:srgbClr val="99FFCC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CDESIGNO</Template>
  <TotalTime>242</TotalTime>
  <Words>213</Words>
  <Application>Microsoft Office PowerPoint</Application>
  <PresentationFormat>全屏显示(4:3)</PresentationFormat>
  <Paragraphs>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</vt:lpstr>
      <vt:lpstr>宋体</vt:lpstr>
      <vt:lpstr>Wingdings 2</vt:lpstr>
      <vt:lpstr>黑体</vt:lpstr>
      <vt:lpstr>隶书</vt:lpstr>
      <vt:lpstr>天坛月色</vt:lpstr>
      <vt:lpstr>国家森林公园</vt:lpstr>
      <vt:lpstr>张家界之魂—天门山</vt:lpstr>
      <vt:lpstr>天门洞 </vt:lpstr>
      <vt:lpstr>鬼谷洞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teach101</dc:creator>
  <cp:lastModifiedBy>win2</cp:lastModifiedBy>
  <cp:revision>5</cp:revision>
  <cp:lastPrinted>1601-01-01T00:00:00Z</cp:lastPrinted>
  <dcterms:created xsi:type="dcterms:W3CDTF">1601-01-01T00:00:00Z</dcterms:created>
  <dcterms:modified xsi:type="dcterms:W3CDTF">2016-11-09T07:18:16Z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