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424" r:id="rId2"/>
    <p:sldId id="425" r:id="rId3"/>
    <p:sldId id="393" r:id="rId4"/>
    <p:sldId id="399" r:id="rId5"/>
    <p:sldId id="404" r:id="rId6"/>
    <p:sldId id="410" r:id="rId7"/>
    <p:sldId id="416" r:id="rId8"/>
    <p:sldId id="420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221" autoAdjust="0"/>
  </p:normalViewPr>
  <p:slideViewPr>
    <p:cSldViewPr>
      <p:cViewPr>
        <p:scale>
          <a:sx n="91" d="100"/>
          <a:sy n="91" d="100"/>
        </p:scale>
        <p:origin x="-75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9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标题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日期占位符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C5DD35-6B67-44B6-8B5A-14241035C98D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63D61-92CB-4AB6-A6B0-784310F28C8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F13A-4FE3-4127-AA22-E44D1017F40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5E1AD3F-E556-42A4-8237-CDB5950FC85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3444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4470F60-AA3B-494A-9D86-492ED0377005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6" name="页脚占位符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D8608-06B4-45B1-AB78-795C829ABD16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24A9E-CBC7-47EC-B34A-99301E5299E1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16DCC-BC14-45FC-9AC0-8ED215587C55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2" name="内容占位符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4" name="内容占位符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FDBB7-C450-4D12-8B3D-05D6957ACB67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F0F49-87D3-466E-96C0-6A18D220950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内容占位符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1" name="标题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2F7665D-4A88-4B92-9FA5-4FA40FB4C389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67DE5A-76E9-4D0F-9333-CB7C2C6DB6C4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FA0F766-3DE1-4C05-8BA9-0CB39DCC314C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中国各地各民族饮茶风俗</a:t>
            </a:r>
          </a:p>
        </p:txBody>
      </p:sp>
    </p:spTree>
    <p:extLst>
      <p:ext uri="{BB962C8B-B14F-4D97-AF65-F5344CB8AC3E}">
        <p14:creationId xmlns:p14="http://schemas.microsoft.com/office/powerpoint/2010/main" val="1032232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藏族的</a:t>
            </a:r>
            <a:r>
              <a:rPr lang="zh-CN" altLang="en-US" sz="2800" dirty="0" smtClean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酥油茶</a:t>
            </a:r>
            <a:endParaRPr lang="en-US" altLang="zh-CN" sz="2800" dirty="0" smtClean="0">
              <a:solidFill>
                <a:srgbClr val="FF9900"/>
              </a:solidFill>
              <a:latin typeface="黑体" pitchFamily="2" charset="-122"/>
              <a:ea typeface="黑体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维吾尔族的奶茶和香</a:t>
            </a:r>
            <a:r>
              <a:rPr lang="zh-CN" altLang="en-US" sz="2800" dirty="0" smtClean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茶</a:t>
            </a:r>
            <a:endParaRPr lang="en-US" altLang="zh-CN" sz="2800" dirty="0" smtClean="0">
              <a:solidFill>
                <a:srgbClr val="FF9900"/>
              </a:solidFill>
              <a:latin typeface="黑体" pitchFamily="2" charset="-122"/>
              <a:ea typeface="黑体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rgbClr val="FF9900"/>
                </a:solidFill>
                <a:latin typeface="黑体" pitchFamily="2" charset="-122"/>
                <a:ea typeface="黑体" pitchFamily="2" charset="-122"/>
                <a:hlinkClick r:id="rId2" action="ppaction://hlinksldjump"/>
              </a:rPr>
              <a:t>云南的盐巴</a:t>
            </a:r>
            <a:r>
              <a:rPr lang="zh-CN" altLang="en-US" sz="2800" dirty="0" smtClean="0">
                <a:solidFill>
                  <a:srgbClr val="FF9900"/>
                </a:solidFill>
                <a:latin typeface="黑体" pitchFamily="2" charset="-122"/>
                <a:ea typeface="黑体" pitchFamily="2" charset="-122"/>
                <a:hlinkClick r:id="rId2" action="ppaction://hlinksldjump"/>
              </a:rPr>
              <a:t>茶</a:t>
            </a:r>
            <a:endParaRPr lang="en-US" altLang="zh-CN" sz="2800" dirty="0" smtClean="0">
              <a:solidFill>
                <a:srgbClr val="FF9900"/>
              </a:solidFill>
              <a:latin typeface="黑体" pitchFamily="2" charset="-122"/>
              <a:ea typeface="黑体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湖南桃花源的擂</a:t>
            </a:r>
            <a:r>
              <a:rPr lang="zh-CN" altLang="en-US" sz="2800" dirty="0" smtClean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茶</a:t>
            </a:r>
            <a:endParaRPr lang="en-US" altLang="zh-CN" sz="2800" dirty="0" smtClean="0">
              <a:solidFill>
                <a:srgbClr val="FF9900"/>
              </a:solidFill>
              <a:latin typeface="黑体" pitchFamily="2" charset="-122"/>
              <a:ea typeface="黑体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桂北的打</a:t>
            </a:r>
            <a:r>
              <a:rPr lang="zh-CN" altLang="en-US" sz="2800" dirty="0" smtClean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油茶</a:t>
            </a:r>
            <a:endParaRPr lang="en-US" altLang="zh-CN" sz="2800" dirty="0" smtClean="0">
              <a:solidFill>
                <a:srgbClr val="FF9900"/>
              </a:solidFill>
              <a:latin typeface="黑体" pitchFamily="2" charset="-122"/>
              <a:ea typeface="黑体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dirty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白族的三道茶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3351461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20000"/>
              </a:spcBef>
              <a:buFont typeface="Wingdings" pitchFamily="2" charset="2"/>
              <a:buChar char=""/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酥油茶的原料：</a:t>
            </a:r>
            <a:r>
              <a:rPr lang="zh-CN" altLang="en-US" sz="2400" dirty="0">
                <a:solidFill>
                  <a:srgbClr val="FFCCFF"/>
                </a:solidFill>
                <a:latin typeface="黑体" pitchFamily="2" charset="-122"/>
                <a:ea typeface="黑体" pitchFamily="2" charset="-122"/>
              </a:rPr>
              <a:t>茶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（康砖或金尖），</a:t>
            </a:r>
            <a:r>
              <a:rPr lang="zh-CN" altLang="en-US" sz="2400" dirty="0">
                <a:solidFill>
                  <a:srgbClr val="FFCCFF"/>
                </a:solidFill>
                <a:latin typeface="黑体" pitchFamily="2" charset="-122"/>
                <a:ea typeface="黑体" pitchFamily="2" charset="-122"/>
              </a:rPr>
              <a:t>酥油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，佐料（核桃泥、芝麻粉、花生仁、瓜子仁、松子仁、鸡蛋以及</a:t>
            </a:r>
            <a:r>
              <a:rPr lang="zh-CN" altLang="en-US" sz="2400" dirty="0">
                <a:solidFill>
                  <a:srgbClr val="FFCCFF"/>
                </a:solidFill>
                <a:latin typeface="黑体" pitchFamily="2" charset="-122"/>
                <a:ea typeface="黑体" pitchFamily="2" charset="-122"/>
              </a:rPr>
              <a:t>盐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等）</a:t>
            </a:r>
          </a:p>
          <a:p>
            <a:pPr>
              <a:spcBef>
                <a:spcPct val="20000"/>
              </a:spcBef>
              <a:buFont typeface="Wingdings" pitchFamily="2" charset="2"/>
              <a:buChar char=""/>
            </a:pPr>
            <a:r>
              <a:rPr lang="zh-CN" altLang="en-US" sz="2400" dirty="0">
                <a:ea typeface="黑体" pitchFamily="2" charset="-122"/>
              </a:rPr>
              <a:t>酥油茶的工具：打茶筒，锅，壶，碗，瓢等。</a:t>
            </a:r>
          </a:p>
          <a:p>
            <a:pPr>
              <a:spcBef>
                <a:spcPct val="20000"/>
              </a:spcBef>
              <a:buFont typeface="Wingdings" pitchFamily="2" charset="2"/>
              <a:buChar char=""/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酥油茶的加工方法：⑴煮茶：茶水比为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：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80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。煮约半个小时。⑵茶汤过滤于加有佐料的打茶筒中。⑶打茶</a:t>
            </a:r>
          </a:p>
          <a:p>
            <a:pPr>
              <a:spcBef>
                <a:spcPct val="20000"/>
              </a:spcBef>
              <a:buFont typeface="Wingdings" pitchFamily="2" charset="2"/>
              <a:buChar char=""/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酥油茶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涩中带甘，咸里透香。既可暧身，又可美容。常与糌粑一起食用。</a:t>
            </a:r>
          </a:p>
          <a:p>
            <a:pPr>
              <a:spcBef>
                <a:spcPct val="20000"/>
              </a:spcBef>
              <a:buFont typeface="Wingdings" pitchFamily="2" charset="2"/>
              <a:buChar char=""/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藏人待客规矩：最初的几碗茶不要喝干，每次碗中都应剩下一些，最后一碗要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一饮而尽</a:t>
            </a:r>
            <a:r>
              <a:rPr lang="en-US" altLang="zh-CN" dirty="0" smtClean="0"/>
              <a:t>.</a:t>
            </a:r>
            <a:endParaRPr lang="zh-CN" altLang="en-US" sz="24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400" dirty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藏族的</a:t>
            </a:r>
            <a:r>
              <a:rPr lang="zh-CN" altLang="en-US" sz="4400" dirty="0" smtClean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酥油茶</a:t>
            </a:r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天山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以北的维族人爱饮奶茶；天山以南的维族人喜饮香茶。</a:t>
            </a:r>
          </a:p>
          <a:p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奶茶原料：</a:t>
            </a:r>
            <a:r>
              <a:rPr lang="zh-CN" altLang="en-US" sz="2400" dirty="0">
                <a:solidFill>
                  <a:srgbClr val="FF66FF"/>
                </a:solidFill>
                <a:latin typeface="黑体" pitchFamily="2" charset="-122"/>
                <a:ea typeface="黑体" pitchFamily="2" charset="-122"/>
              </a:rPr>
              <a:t>茶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（茯砖茶），</a:t>
            </a:r>
            <a:r>
              <a:rPr lang="zh-CN" altLang="en-US" sz="2400" dirty="0">
                <a:solidFill>
                  <a:srgbClr val="FF66FF"/>
                </a:solidFill>
                <a:latin typeface="黑体" pitchFamily="2" charset="-122"/>
                <a:ea typeface="黑体" pitchFamily="2" charset="-122"/>
              </a:rPr>
              <a:t>奶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（牛、羊奶或奶疙瘩），佐料（</a:t>
            </a:r>
            <a:r>
              <a:rPr lang="zh-CN" altLang="en-US" sz="2400" dirty="0">
                <a:solidFill>
                  <a:srgbClr val="FF66FF"/>
                </a:solidFill>
                <a:latin typeface="黑体" pitchFamily="2" charset="-122"/>
                <a:ea typeface="黑体" pitchFamily="2" charset="-122"/>
              </a:rPr>
              <a:t>盐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或糖、核桃仁等）</a:t>
            </a:r>
          </a:p>
          <a:p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奶茶加工方法：  先在炉上烧大半壶水，同时，将茯砖茶敲碎。待水烧开后，抓一把茶放入壶内，煮沸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4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、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分钟，加上一碗奶和适量盐，用茶勺搅和几下让奶与茶融合后，再煮上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约分钟即可</a:t>
            </a:r>
          </a:p>
          <a:p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待客时很讲究礼节，并常用烤羊肉、馕、奶油、蜂蜜、苹果、奶茶等食品佐茶</a:t>
            </a: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zh-CN" altLang="en-US" sz="24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400" dirty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维吾尔族的奶茶和香</a:t>
            </a:r>
            <a:r>
              <a:rPr lang="zh-CN" altLang="en-US" sz="4400" dirty="0" smtClean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茶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盐巴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茶是云南的纳西族、僳僳族、普米族、怒族、苗族等少数民族最喜爱的一种日常饮料。</a:t>
            </a:r>
          </a:p>
          <a:p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盐巴茶的</a:t>
            </a:r>
            <a:r>
              <a:rPr lang="zh-CN" altLang="en-US" sz="2400" dirty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原料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：当地产的晒青毛茶或饼茶、盐巴</a:t>
            </a:r>
          </a:p>
          <a:p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盐巴茶的</a:t>
            </a:r>
            <a:r>
              <a:rPr lang="zh-CN" altLang="en-US" sz="2400" dirty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茶具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： 小瓦罐，茶盅等。</a:t>
            </a:r>
          </a:p>
          <a:p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盐巴茶制作方法：先将瓦罐烤热，掰一块饼茶捣散放入其中烘烤，烤至茶</a:t>
            </a:r>
            <a:r>
              <a:rPr lang="zh-CN" altLang="en-US" sz="2400" dirty="0">
                <a:latin typeface="Arial"/>
                <a:ea typeface="黑体" pitchFamily="2" charset="-122"/>
              </a:rPr>
              <a:t>“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噼啪</a:t>
            </a:r>
            <a:r>
              <a:rPr lang="zh-CN" altLang="en-US" sz="2400" dirty="0">
                <a:latin typeface="Arial"/>
                <a:ea typeface="黑体" pitchFamily="2" charset="-122"/>
              </a:rPr>
              <a:t>”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作响，有焦香时，向罐内缓缓冲入开水，煨煮约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分钟，放入一块盐巴，用筷子搅几下，即可将茶汤倒入茶盅。一般只倒至茶盅的一半，用开水冲淡饮用。</a:t>
            </a:r>
          </a:p>
          <a:p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此茶汤色橙黄，带有焦茶香，茶味中带有咸味，特别解乏。</a:t>
            </a:r>
          </a:p>
          <a:p>
            <a:endParaRPr lang="zh-CN" alt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400" dirty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云南的盐巴</a:t>
            </a:r>
            <a:r>
              <a:rPr lang="zh-CN" altLang="en-US" sz="4400" dirty="0" smtClean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茶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3600" lvl="1"/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又</a:t>
            </a:r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叫</a:t>
            </a:r>
            <a:r>
              <a:rPr lang="zh-CN" altLang="en-US" sz="2800" dirty="0">
                <a:latin typeface="Arial"/>
                <a:ea typeface="黑体" pitchFamily="2" charset="-122"/>
              </a:rPr>
              <a:t>“</a:t>
            </a:r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三生汤</a:t>
            </a:r>
            <a:r>
              <a:rPr lang="zh-CN" altLang="en-US" sz="2800" dirty="0">
                <a:latin typeface="Arial"/>
                <a:ea typeface="黑体" pitchFamily="2" charset="-122"/>
              </a:rPr>
              <a:t>”</a:t>
            </a:r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，是用生茶叶、生姜、生米经擂碎加水烹煮而成的一种多味茶。</a:t>
            </a:r>
          </a:p>
          <a:p>
            <a:r>
              <a:rPr lang="zh-CN" altLang="en-US" sz="2800" dirty="0">
                <a:solidFill>
                  <a:srgbClr val="FFCCFF"/>
                </a:solidFill>
                <a:latin typeface="黑体" pitchFamily="2" charset="-122"/>
                <a:ea typeface="黑体" pitchFamily="2" charset="-122"/>
              </a:rPr>
              <a:t>擂茶的制作方法：</a:t>
            </a:r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 依各人口味，按一定比例将用水浸泡过的生米、生姜、生茶叶装入陶制钵中，用山楂木棒用力捣碎成糊状（茶脚子）。将茶脚子入锅煮或用沸水冲调，即成可饮用的擂茶。</a:t>
            </a:r>
          </a:p>
          <a:p>
            <a:r>
              <a:rPr lang="zh-CN" altLang="en-US" sz="2800" dirty="0">
                <a:ea typeface="黑体" pitchFamily="2" charset="-122"/>
              </a:rPr>
              <a:t>擂茶色如黄奶，姜、米、茶三香并发，别有滋味。</a:t>
            </a:r>
          </a:p>
          <a:p>
            <a:r>
              <a:rPr lang="zh-CN" altLang="en-US" sz="2800" dirty="0">
                <a:ea typeface="黑体" pitchFamily="2" charset="-122"/>
              </a:rPr>
              <a:t>擂茶最初是作药用的。</a:t>
            </a:r>
          </a:p>
          <a:p>
            <a:r>
              <a:rPr lang="zh-CN" altLang="en-US" sz="2800" dirty="0">
                <a:ea typeface="黑体" pitchFamily="2" charset="-122"/>
              </a:rPr>
              <a:t>随着时代的进步，擂茶的原料已由原来的“三生”增加为多种既美味可口，又有一定保健效果的材料。如炒花生、炒黄豆、炒芝麻、陈皮、藿香、莲子、芡实、枸杞、红枣等等。</a:t>
            </a:r>
          </a:p>
          <a:p>
            <a:endParaRPr lang="zh-CN" altLang="en-US" dirty="0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400" dirty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湖南桃花源的擂</a:t>
            </a:r>
            <a:r>
              <a:rPr lang="zh-CN" altLang="en-US" sz="4400" dirty="0" smtClean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茶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ct val="60000"/>
              </a:spcBef>
            </a:pPr>
            <a:r>
              <a:rPr lang="zh-CN" altLang="en-US" sz="2400" dirty="0" smtClean="0">
                <a:latin typeface="黑体" pitchFamily="2" charset="-122"/>
                <a:ea typeface="黑体" pitchFamily="2" charset="-122"/>
              </a:rPr>
              <a:t>居住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在广西北部及与湖南、贵州交界地区的瑶、侗、壮、苗、汉等民族人民都喜欢喝打油茶。</a:t>
            </a:r>
          </a:p>
          <a:p>
            <a:pPr>
              <a:spcBef>
                <a:spcPct val="50000"/>
              </a:spcBef>
            </a:pP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油茶的原料：茶叶（特制的抹茶或新鲜幼嫩的芽叶），菜子油，食盐，葱，姜，米花，芝麻，花生，黄豆，糯米粑，以及鱼、虾、肉等</a:t>
            </a:r>
            <a:endParaRPr lang="en-US" altLang="zh-CN" sz="2400" dirty="0">
              <a:latin typeface="黑体" pitchFamily="2" charset="-122"/>
              <a:ea typeface="黑体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CCFF"/>
                </a:solidFill>
                <a:latin typeface="黑体" pitchFamily="2" charset="-122"/>
                <a:ea typeface="黑体" pitchFamily="2" charset="-122"/>
              </a:rPr>
              <a:t>油茶的制作方法：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  把锅放在火上烧热，放油入锅，等油面冒青烟时，立即向锅内倒入茶叶翻炒。当茶叶发出清香时，再加入芝麻、花生米、生姜之类，少顷，放水加盖煮沸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～</a:t>
            </a:r>
            <a:r>
              <a:rPr lang="en-US" altLang="zh-CN" sz="2400" dirty="0"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2400" dirty="0">
                <a:latin typeface="黑体" pitchFamily="2" charset="-122"/>
                <a:ea typeface="黑体" pitchFamily="2" charset="-122"/>
              </a:rPr>
              <a:t>分钟。待茶汤快要起锅时，再撒上一把葱花和食盐即成。</a:t>
            </a:r>
          </a:p>
          <a:p>
            <a:endParaRPr lang="zh-CN" alt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400" dirty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桂北的打</a:t>
            </a:r>
            <a:r>
              <a:rPr lang="zh-CN" altLang="en-US" sz="4400" dirty="0" smtClean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油茶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zh-CN" altLang="en-US" sz="2800" dirty="0">
                <a:solidFill>
                  <a:srgbClr val="FFCCFF"/>
                </a:solidFill>
                <a:latin typeface="黑体" pitchFamily="2" charset="-122"/>
                <a:ea typeface="黑体" pitchFamily="2" charset="-122"/>
              </a:rPr>
              <a:t>第一道茶</a:t>
            </a:r>
            <a:r>
              <a:rPr lang="en-US" altLang="zh-CN" sz="2800" dirty="0">
                <a:solidFill>
                  <a:srgbClr val="FFCCFF"/>
                </a:solidFill>
                <a:latin typeface="Arial"/>
                <a:ea typeface="黑体" pitchFamily="2" charset="-122"/>
              </a:rPr>
              <a:t>——</a:t>
            </a:r>
            <a:r>
              <a:rPr lang="zh-CN" altLang="en-US" sz="2800" dirty="0">
                <a:solidFill>
                  <a:srgbClr val="FFCCFF"/>
                </a:solidFill>
                <a:latin typeface="黑体" pitchFamily="2" charset="-122"/>
                <a:ea typeface="黑体" pitchFamily="2" charset="-122"/>
              </a:rPr>
              <a:t>苦茶：</a:t>
            </a:r>
          </a:p>
          <a:p>
            <a:pPr lvl="1"/>
            <a:r>
              <a:rPr lang="zh-CN" altLang="en-US" dirty="0">
                <a:latin typeface="黑体" pitchFamily="2" charset="-122"/>
                <a:ea typeface="黑体" pitchFamily="2" charset="-122"/>
              </a:rPr>
              <a:t>将茶装在一烤热的小砂罐中烧烤至微黄，并带焦香，立即向罐中注入沸水，泡一会儿即成苦茶</a:t>
            </a:r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。苦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茶是倒进一</a:t>
            </a:r>
            <a:r>
              <a:rPr lang="zh-CN" altLang="en-US" dirty="0">
                <a:latin typeface="Arial"/>
                <a:ea typeface="黑体" pitchFamily="2" charset="-122"/>
              </a:rPr>
              <a:t>“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牛眼睛盅</a:t>
            </a:r>
            <a:r>
              <a:rPr lang="zh-CN" altLang="en-US" dirty="0">
                <a:latin typeface="Arial"/>
                <a:ea typeface="黑体" pitchFamily="2" charset="-122"/>
              </a:rPr>
              <a:t>”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小杯中，客人要一饮而尽</a:t>
            </a:r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。此</a:t>
            </a:r>
            <a:r>
              <a:rPr lang="zh-CN" altLang="en-US" dirty="0">
                <a:latin typeface="黑体" pitchFamily="2" charset="-122"/>
                <a:ea typeface="黑体" pitchFamily="2" charset="-122"/>
              </a:rPr>
              <a:t>道茶色如琥珀，焦香扑鼻，滋味苦涩。</a:t>
            </a:r>
          </a:p>
          <a:p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白族人认为此茶寓意了做人的道理：</a:t>
            </a:r>
            <a:r>
              <a:rPr lang="zh-CN" altLang="en-US" sz="2800" dirty="0">
                <a:latin typeface="Arial"/>
                <a:ea typeface="黑体" pitchFamily="2" charset="-122"/>
              </a:rPr>
              <a:t>“</a:t>
            </a:r>
            <a:r>
              <a:rPr lang="zh-CN" altLang="en-US" sz="2800" dirty="0">
                <a:solidFill>
                  <a:srgbClr val="FF66FF"/>
                </a:solidFill>
                <a:latin typeface="黑体" pitchFamily="2" charset="-122"/>
                <a:ea typeface="黑体" pitchFamily="2" charset="-122"/>
              </a:rPr>
              <a:t>要立业，就要先吃苦</a:t>
            </a:r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。</a:t>
            </a:r>
            <a:r>
              <a:rPr lang="zh-CN" altLang="en-US" sz="2800" dirty="0">
                <a:latin typeface="Arial"/>
                <a:ea typeface="黑体" pitchFamily="2" charset="-122"/>
              </a:rPr>
              <a:t>”</a:t>
            </a:r>
            <a:endParaRPr lang="zh-CN" altLang="en-US" sz="2800" dirty="0">
              <a:latin typeface="黑体" pitchFamily="2" charset="-122"/>
              <a:ea typeface="黑体" pitchFamily="2" charset="-122"/>
            </a:endParaRPr>
          </a:p>
          <a:p>
            <a:r>
              <a:rPr lang="zh-CN" altLang="en-US" sz="2800" dirty="0">
                <a:solidFill>
                  <a:srgbClr val="FFCCFF"/>
                </a:solidFill>
                <a:ea typeface="黑体" pitchFamily="2" charset="-122"/>
              </a:rPr>
              <a:t>第二道茶</a:t>
            </a:r>
            <a:r>
              <a:rPr lang="en-US" altLang="zh-CN" sz="2800" dirty="0">
                <a:solidFill>
                  <a:srgbClr val="FFCCFF"/>
                </a:solidFill>
                <a:ea typeface="黑体" pitchFamily="2" charset="-122"/>
              </a:rPr>
              <a:t>——</a:t>
            </a:r>
            <a:r>
              <a:rPr lang="zh-CN" altLang="en-US" sz="2800" dirty="0">
                <a:solidFill>
                  <a:srgbClr val="FFCCFF"/>
                </a:solidFill>
                <a:ea typeface="黑体" pitchFamily="2" charset="-122"/>
              </a:rPr>
              <a:t>甜茶：</a:t>
            </a:r>
          </a:p>
          <a:p>
            <a:pPr lvl="1"/>
            <a:r>
              <a:rPr lang="zh-CN" altLang="en-US" dirty="0">
                <a:ea typeface="黑体" pitchFamily="2" charset="-122"/>
              </a:rPr>
              <a:t>重新注水泡茶，同时在一小碗里放上红糖和核桃（或白糖、蜂蜜、炒熟的白芝麻、核桃片、牛乳酪片等），用茶汤冲泡至八分满时敬给客人。</a:t>
            </a:r>
          </a:p>
          <a:p>
            <a:r>
              <a:rPr lang="zh-CN" altLang="en-US" sz="2800" dirty="0">
                <a:ea typeface="黑体" pitchFamily="2" charset="-122"/>
              </a:rPr>
              <a:t>此茶甜中带香。其寓意是：“</a:t>
            </a:r>
            <a:r>
              <a:rPr lang="zh-CN" altLang="en-US" sz="2800" dirty="0">
                <a:solidFill>
                  <a:srgbClr val="FF66FF"/>
                </a:solidFill>
                <a:ea typeface="黑体" pitchFamily="2" charset="-122"/>
              </a:rPr>
              <a:t>人生在世，做什么事，只有吃得了苦，才会有甜香来</a:t>
            </a:r>
            <a:r>
              <a:rPr lang="zh-CN" altLang="en-US" sz="2800" dirty="0">
                <a:ea typeface="黑体" pitchFamily="2" charset="-122"/>
              </a:rPr>
              <a:t>。”</a:t>
            </a:r>
          </a:p>
          <a:p>
            <a:r>
              <a:rPr lang="zh-CN" altLang="en-US" sz="2800" dirty="0">
                <a:solidFill>
                  <a:srgbClr val="FFCCFF"/>
                </a:solidFill>
                <a:latin typeface="黑体" pitchFamily="2" charset="-122"/>
                <a:ea typeface="黑体" pitchFamily="2" charset="-122"/>
              </a:rPr>
              <a:t>第三道茶</a:t>
            </a:r>
            <a:r>
              <a:rPr lang="en-US" altLang="zh-CN" sz="2800" dirty="0">
                <a:solidFill>
                  <a:srgbClr val="FFCCFF"/>
                </a:solidFill>
                <a:latin typeface="Arial"/>
                <a:ea typeface="黑体" pitchFamily="2" charset="-122"/>
              </a:rPr>
              <a:t>——</a:t>
            </a:r>
            <a:r>
              <a:rPr lang="zh-CN" altLang="en-US" sz="2800" dirty="0">
                <a:solidFill>
                  <a:srgbClr val="FFCCFF"/>
                </a:solidFill>
                <a:latin typeface="黑体" pitchFamily="2" charset="-122"/>
                <a:ea typeface="黑体" pitchFamily="2" charset="-122"/>
              </a:rPr>
              <a:t>回味茶：</a:t>
            </a:r>
          </a:p>
          <a:p>
            <a:pPr lvl="1"/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先将</a:t>
            </a:r>
            <a:r>
              <a:rPr lang="en-US" altLang="zh-CN" sz="2800" dirty="0"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～</a:t>
            </a:r>
            <a:r>
              <a:rPr lang="en-US" altLang="zh-CN" sz="2800" dirty="0">
                <a:latin typeface="黑体" pitchFamily="2" charset="-122"/>
                <a:ea typeface="黑体" pitchFamily="2" charset="-122"/>
              </a:rPr>
              <a:t>5</a:t>
            </a:r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粒花椒、生姜片放入原茶壶中用沸水冲泡煮沸。再将一满匙蜂蜜放入杯中，冲入沸腾的茶水，以半杯为度。</a:t>
            </a:r>
          </a:p>
          <a:p>
            <a:r>
              <a:rPr lang="zh-CN" altLang="en-US" sz="2800" dirty="0">
                <a:latin typeface="黑体" pitchFamily="2" charset="-122"/>
                <a:ea typeface="黑体" pitchFamily="2" charset="-122"/>
              </a:rPr>
              <a:t>此茶苦、甜、麻、辣各味俱全，令人回味无穷，告诫人们</a:t>
            </a:r>
            <a:r>
              <a:rPr lang="zh-CN" altLang="en-US" sz="2800" dirty="0">
                <a:solidFill>
                  <a:srgbClr val="FF66FF"/>
                </a:solidFill>
                <a:latin typeface="黑体" pitchFamily="2" charset="-122"/>
                <a:ea typeface="黑体" pitchFamily="2" charset="-122"/>
              </a:rPr>
              <a:t>要常常</a:t>
            </a:r>
            <a:r>
              <a:rPr lang="zh-CN" altLang="en-US" sz="2800" dirty="0">
                <a:solidFill>
                  <a:srgbClr val="FF66FF"/>
                </a:solidFill>
                <a:latin typeface="Arial"/>
                <a:ea typeface="黑体" pitchFamily="2" charset="-122"/>
              </a:rPr>
              <a:t>“</a:t>
            </a:r>
            <a:r>
              <a:rPr lang="zh-CN" altLang="en-US" sz="2800" dirty="0">
                <a:solidFill>
                  <a:srgbClr val="FF66FF"/>
                </a:solidFill>
                <a:latin typeface="黑体" pitchFamily="2" charset="-122"/>
                <a:ea typeface="黑体" pitchFamily="2" charset="-122"/>
              </a:rPr>
              <a:t>回味</a:t>
            </a:r>
            <a:r>
              <a:rPr lang="zh-CN" altLang="en-US" sz="2800" dirty="0">
                <a:solidFill>
                  <a:srgbClr val="FF66FF"/>
                </a:solidFill>
                <a:latin typeface="Arial"/>
                <a:ea typeface="黑体" pitchFamily="2" charset="-122"/>
              </a:rPr>
              <a:t>”</a:t>
            </a:r>
            <a:r>
              <a:rPr lang="zh-CN" altLang="en-US" sz="2800" dirty="0">
                <a:solidFill>
                  <a:srgbClr val="FF66FF"/>
                </a:solidFill>
                <a:latin typeface="黑体" pitchFamily="2" charset="-122"/>
                <a:ea typeface="黑体" pitchFamily="2" charset="-122"/>
              </a:rPr>
              <a:t>，牢牢记住</a:t>
            </a:r>
            <a:r>
              <a:rPr lang="zh-CN" altLang="en-US" sz="2800" dirty="0">
                <a:solidFill>
                  <a:srgbClr val="FF66FF"/>
                </a:solidFill>
                <a:latin typeface="Arial"/>
                <a:ea typeface="黑体" pitchFamily="2" charset="-122"/>
              </a:rPr>
              <a:t>“</a:t>
            </a:r>
            <a:r>
              <a:rPr lang="zh-CN" altLang="en-US" sz="2800" dirty="0">
                <a:solidFill>
                  <a:srgbClr val="FF66FF"/>
                </a:solidFill>
                <a:latin typeface="黑体" pitchFamily="2" charset="-122"/>
                <a:ea typeface="黑体" pitchFamily="2" charset="-122"/>
              </a:rPr>
              <a:t>先苦后甜</a:t>
            </a:r>
            <a:r>
              <a:rPr lang="zh-CN" altLang="en-US" sz="2800" dirty="0">
                <a:solidFill>
                  <a:srgbClr val="FF66FF"/>
                </a:solidFill>
                <a:latin typeface="Arial"/>
                <a:ea typeface="黑体" pitchFamily="2" charset="-122"/>
              </a:rPr>
              <a:t>”</a:t>
            </a:r>
            <a:r>
              <a:rPr lang="zh-CN" altLang="en-US" sz="2800" dirty="0">
                <a:solidFill>
                  <a:srgbClr val="FF66FF"/>
                </a:solidFill>
                <a:latin typeface="黑体" pitchFamily="2" charset="-122"/>
                <a:ea typeface="黑体" pitchFamily="2" charset="-122"/>
              </a:rPr>
              <a:t>的哲理</a:t>
            </a:r>
            <a:r>
              <a:rPr lang="zh-CN" altLang="en-US" sz="2800" dirty="0" smtClean="0">
                <a:latin typeface="黑体" pitchFamily="2" charset="-122"/>
                <a:ea typeface="黑体" pitchFamily="2" charset="-122"/>
              </a:rPr>
              <a:t>。</a:t>
            </a:r>
            <a:endParaRPr lang="zh-CN" altLang="en-US" sz="2800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400" dirty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白族的三道</a:t>
            </a:r>
            <a:r>
              <a:rPr lang="zh-CN" altLang="en-US" sz="4400" dirty="0" smtClean="0">
                <a:solidFill>
                  <a:srgbClr val="FF9900"/>
                </a:solidFill>
                <a:latin typeface="黑体" pitchFamily="2" charset="-122"/>
                <a:ea typeface="黑体" pitchFamily="2" charset="-122"/>
              </a:rPr>
              <a:t>茶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纸张">
  <a:themeElements>
    <a:clrScheme name="纸张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纸张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纸张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279</TotalTime>
  <Words>1079</Words>
  <Application>Microsoft Office PowerPoint</Application>
  <PresentationFormat>全屏显示(4:3)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纸张</vt:lpstr>
      <vt:lpstr>中国各地各民族饮茶风俗</vt:lpstr>
      <vt:lpstr>目录</vt:lpstr>
      <vt:lpstr>藏族的酥油茶</vt:lpstr>
      <vt:lpstr>维吾尔族的奶茶和香茶</vt:lpstr>
      <vt:lpstr>云南的盐巴茶</vt:lpstr>
      <vt:lpstr>湖南桃花源的擂茶</vt:lpstr>
      <vt:lpstr>桂北的打油茶</vt:lpstr>
      <vt:lpstr>白族的三道茶</vt:lpstr>
    </vt:vector>
  </TitlesOfParts>
  <Company>Iacon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第一节  茶道茶艺 基本知识</dc:title>
  <dc:creator>HL</dc:creator>
  <cp:lastModifiedBy>Administrator</cp:lastModifiedBy>
  <cp:revision>17</cp:revision>
  <dcterms:created xsi:type="dcterms:W3CDTF">2009-10-15T01:20:22Z</dcterms:created>
  <dcterms:modified xsi:type="dcterms:W3CDTF">2015-11-19T14:05:33Z</dcterms:modified>
</cp:coreProperties>
</file>