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6"/>
  </p:notesMasterIdLst>
  <p:handoutMasterIdLst>
    <p:handoutMasterId r:id="rId7"/>
  </p:handoutMasterIdLst>
  <p:sldIdLst>
    <p:sldId id="323" r:id="rId2"/>
    <p:sldId id="301" r:id="rId3"/>
    <p:sldId id="296" r:id="rId4"/>
    <p:sldId id="257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BDD"/>
    <a:srgbClr val="008000"/>
    <a:srgbClr val="E6FAFE"/>
    <a:srgbClr val="CC9900"/>
    <a:srgbClr val="FF9900"/>
    <a:srgbClr val="CCCC00"/>
    <a:srgbClr val="FFFF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1" autoAdjust="0"/>
    <p:restoredTop sz="94660" autoAdjust="0"/>
  </p:normalViewPr>
  <p:slideViewPr>
    <p:cSldViewPr>
      <p:cViewPr varScale="1">
        <p:scale>
          <a:sx n="91" d="100"/>
          <a:sy n="91" d="100"/>
        </p:scale>
        <p:origin x="-108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81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194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94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78B225-18B5-4841-A7AA-1E3CE8BF6B6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13529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196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6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96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96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C3801BD-FC3C-4D42-8868-CB1805A4517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83260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CF7F2-FE75-4506-B915-C96467756125}" type="datetimeFigureOut">
              <a:rPr lang="zh-CN" altLang="en-US" smtClean="0"/>
              <a:t>2015/9/3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E511-F58E-4EF0-8E4C-D2BB4E84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871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CF7F2-FE75-4506-B915-C96467756125}" type="datetimeFigureOut">
              <a:rPr lang="zh-CN" altLang="en-US" smtClean="0"/>
              <a:t>2015/9/3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E511-F58E-4EF0-8E4C-D2BB4E84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840938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CF7F2-FE75-4506-B915-C96467756125}" type="datetimeFigureOut">
              <a:rPr lang="zh-CN" altLang="en-US" smtClean="0"/>
              <a:t>2015/9/3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E511-F58E-4EF0-8E4C-D2BB4E84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781184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CF7F2-FE75-4506-B915-C96467756125}" type="datetimeFigureOut">
              <a:rPr lang="zh-CN" altLang="en-US" smtClean="0"/>
              <a:t>2015/9/3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E511-F58E-4EF0-8E4C-D2BB4E84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351953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CF7F2-FE75-4506-B915-C96467756125}" type="datetimeFigureOut">
              <a:rPr lang="zh-CN" altLang="en-US" smtClean="0"/>
              <a:t>2015/9/3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E511-F58E-4EF0-8E4C-D2BB4E84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124266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CF7F2-FE75-4506-B915-C96467756125}" type="datetimeFigureOut">
              <a:rPr lang="zh-CN" altLang="en-US" smtClean="0"/>
              <a:t>2015/9/3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E511-F58E-4EF0-8E4C-D2BB4E84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653617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CF7F2-FE75-4506-B915-C96467756125}" type="datetimeFigureOut">
              <a:rPr lang="zh-CN" altLang="en-US" smtClean="0"/>
              <a:t>2015/9/3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E511-F58E-4EF0-8E4C-D2BB4E84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3309232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CF7F2-FE75-4506-B915-C96467756125}" type="datetimeFigureOut">
              <a:rPr lang="zh-CN" altLang="en-US" smtClean="0"/>
              <a:t>2015/9/3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E511-F58E-4EF0-8E4C-D2BB4E84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180334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CF7F2-FE75-4506-B915-C96467756125}" type="datetimeFigureOut">
              <a:rPr lang="zh-CN" altLang="en-US" smtClean="0"/>
              <a:t>2015/9/3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E511-F58E-4EF0-8E4C-D2BB4E84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791977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CF7F2-FE75-4506-B915-C96467756125}" type="datetimeFigureOut">
              <a:rPr lang="zh-CN" altLang="en-US" smtClean="0"/>
              <a:t>2015/9/3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E511-F58E-4EF0-8E4C-D2BB4E84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333190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CF7F2-FE75-4506-B915-C96467756125}" type="datetimeFigureOut">
              <a:rPr lang="zh-CN" altLang="en-US" smtClean="0"/>
              <a:t>2015/9/3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E511-F58E-4EF0-8E4C-D2BB4E84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123524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CF7F2-FE75-4506-B915-C96467756125}" type="datetimeFigureOut">
              <a:rPr lang="zh-CN" altLang="en-US" smtClean="0"/>
              <a:t>2015/9/3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6E511-F58E-4EF0-8E4C-D2BB4E84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905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ransition>
    <p:pull dir="r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0" name="Rectangle 4"/>
          <p:cNvSpPr>
            <a:spLocks noGrp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r>
              <a:rPr lang="zh-CN" altLang="en-US" sz="540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环境保护</a:t>
            </a:r>
            <a:r>
              <a:rPr lang="zh-CN" altLang="en-US" sz="540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</a:t>
            </a:r>
            <a:r>
              <a:rPr lang="zh-CN" altLang="en-US" sz="540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</a:t>
            </a:r>
            <a:endParaRPr lang="zh-CN" altLang="en-US" sz="540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3500" dirty="0">
                <a:latin typeface="楷体_GB2312" pitchFamily="49" charset="-122"/>
                <a:ea typeface="楷体_GB2312" pitchFamily="49" charset="-122"/>
              </a:rPr>
              <a:t>法律法规</a:t>
            </a:r>
            <a:endParaRPr lang="zh-TW" altLang="en-US" sz="35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9444" name="Rectangle 4"/>
          <p:cNvSpPr>
            <a:spLocks noGrp="1" noChangeArrowheads="1"/>
          </p:cNvSpPr>
          <p:nvPr>
            <p:ph idx="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、中华人民共和国环境保护法；</a:t>
            </a:r>
          </a:p>
          <a:p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、专业法、单行法</a:t>
            </a:r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水、气、固废（含危废）、噪声、环评、清洁生产促进法等）；</a:t>
            </a:r>
          </a:p>
          <a:p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、环境保护行政法规；</a:t>
            </a:r>
          </a:p>
          <a:p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、地方法规；</a:t>
            </a:r>
          </a:p>
          <a:p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、集团环境保护管理办法；</a:t>
            </a:r>
          </a:p>
          <a:p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、相关标准； </a:t>
            </a:r>
          </a:p>
          <a:p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7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、其他部门法中有关环境保护的规范；</a:t>
            </a:r>
          </a:p>
          <a:p>
            <a:r>
              <a:rPr lang="en-US" altLang="zh-CN" sz="2400"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、国际公约。</a:t>
            </a:r>
          </a:p>
          <a:p>
            <a:endParaRPr lang="en-US" altLang="zh-CN" sz="240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中国环保立法的历程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09600" indent="-609600">
              <a:buClr>
                <a:schemeClr val="folHlink"/>
              </a:buClr>
              <a:buSzPct val="60000"/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1. 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六十年代后期开始，中国局部地区的环境污染问题开始出现</a:t>
            </a:r>
            <a:r>
              <a:rPr lang="zh-TW" altLang="en-US" dirty="0" smtClean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；</a:t>
            </a:r>
          </a:p>
          <a:p>
            <a:pPr marL="609600" indent="-609600">
              <a:buClr>
                <a:schemeClr val="folHlink"/>
              </a:buClr>
              <a:buSzPct val="60000"/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2. 1973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年，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关于保护和改善环境的若干规定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；</a:t>
            </a:r>
          </a:p>
          <a:p>
            <a:pPr marL="609600" indent="-609600">
              <a:buClr>
                <a:schemeClr val="folHlink"/>
              </a:buClr>
              <a:buSzPct val="60000"/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3. 1979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年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月，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中华人民共和国环境保护法（试行）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；</a:t>
            </a:r>
          </a:p>
          <a:p>
            <a:pPr marL="609600" indent="-609600">
              <a:buClr>
                <a:schemeClr val="folHlink"/>
              </a:buClr>
              <a:buSzPct val="60000"/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4. 1982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年宪法修订时，正式将环境保护确定我国的一项基本国策。</a:t>
            </a:r>
            <a:r>
              <a:rPr lang="zh-TW" altLang="en-US" dirty="0" smtClean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 smtClean="0">
              <a:latin typeface="楷体_GB2312" pitchFamily="49" charset="-122"/>
              <a:ea typeface="楷体_GB2312" pitchFamily="49" charset="-122"/>
            </a:endParaRPr>
          </a:p>
          <a:p>
            <a:pPr marL="609600" indent="-609600">
              <a:buClr>
                <a:schemeClr val="folHlink"/>
              </a:buClr>
              <a:buSzPct val="60000"/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5. 1989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年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12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月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26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日</a:t>
            </a:r>
            <a:r>
              <a:rPr lang="zh-TW" altLang="en-US" dirty="0" smtClean="0"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中华人民共和国环境保护法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正式颁布</a:t>
            </a:r>
            <a:r>
              <a:rPr lang="zh-TW" altLang="en-US" dirty="0" smtClean="0">
                <a:latin typeface="楷体_GB2312" pitchFamily="49" charset="-122"/>
                <a:ea typeface="楷体_GB2312" pitchFamily="49" charset="-122"/>
              </a:rPr>
              <a:t>；</a:t>
            </a:r>
          </a:p>
          <a:p>
            <a:pPr marL="609600" indent="-609600">
              <a:buClr>
                <a:schemeClr val="folHlink"/>
              </a:buClr>
              <a:buSzPct val="60000"/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6. 1997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年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月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刑法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新修改时，在刑法分则中专门增加了一节环境污染和环境破坏罪的规定。</a:t>
            </a:r>
            <a:r>
              <a:rPr lang="zh-TW" altLang="en-US" dirty="0" smtClean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323" name="Rectangle 1027"/>
          <p:cNvSpPr>
            <a:spLocks noChangeArrowheads="1"/>
          </p:cNvSpPr>
          <p:nvPr/>
        </p:nvSpPr>
        <p:spPr bwMode="auto">
          <a:xfrm>
            <a:off x="611188" y="1341438"/>
            <a:ext cx="7924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zh-CN" altLang="en-US" sz="24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现已颁布的主要的环境法律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09600" indent="-609600">
              <a:lnSpc>
                <a:spcPct val="120000"/>
              </a:lnSpc>
              <a:buClr>
                <a:schemeClr val="folHlink"/>
              </a:buClr>
              <a:buSzPct val="60000"/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1.《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中华人民共和国</a:t>
            </a:r>
            <a:r>
              <a:rPr lang="zh-CN" altLang="en-US" dirty="0" smtClean="0">
                <a:solidFill>
                  <a:schemeClr val="hlink"/>
                </a:solidFill>
                <a:latin typeface="楷体_GB2312" pitchFamily="49" charset="-122"/>
                <a:ea typeface="楷体_GB2312" pitchFamily="49" charset="-122"/>
              </a:rPr>
              <a:t>环境保护法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》</a:t>
            </a:r>
          </a:p>
          <a:p>
            <a:pPr marL="609600" indent="-609600">
              <a:lnSpc>
                <a:spcPct val="120000"/>
              </a:lnSpc>
              <a:buClr>
                <a:schemeClr val="folHlink"/>
              </a:buClr>
              <a:buSzPct val="60000"/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2.《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中华人民共和国</a:t>
            </a:r>
            <a:r>
              <a:rPr lang="zh-CN" altLang="en-US" dirty="0" smtClean="0">
                <a:solidFill>
                  <a:schemeClr val="hlink"/>
                </a:solidFill>
                <a:latin typeface="楷体_GB2312" pitchFamily="49" charset="-122"/>
                <a:ea typeface="楷体_GB2312" pitchFamily="49" charset="-122"/>
              </a:rPr>
              <a:t>环境影响评价法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》</a:t>
            </a:r>
          </a:p>
          <a:p>
            <a:pPr marL="609600" indent="-609600">
              <a:lnSpc>
                <a:spcPct val="120000"/>
              </a:lnSpc>
              <a:buClr>
                <a:schemeClr val="folHlink"/>
              </a:buClr>
              <a:buSzPct val="60000"/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3.《</a:t>
            </a:r>
            <a:r>
              <a:rPr lang="zh-TW" altLang="en-US" dirty="0" smtClean="0">
                <a:latin typeface="楷体_GB2312" pitchFamily="49" charset="-122"/>
                <a:ea typeface="楷体_GB2312" pitchFamily="49" charset="-122"/>
              </a:rPr>
              <a:t>中华人民共和国</a:t>
            </a:r>
            <a:r>
              <a:rPr lang="zh-TW" altLang="en-US" dirty="0" smtClean="0">
                <a:solidFill>
                  <a:schemeClr val="hlink"/>
                </a:solidFill>
                <a:latin typeface="楷体_GB2312" pitchFamily="49" charset="-122"/>
                <a:ea typeface="楷体_GB2312" pitchFamily="49" charset="-122"/>
              </a:rPr>
              <a:t>清洁生产促进法</a:t>
            </a: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》</a:t>
            </a:r>
          </a:p>
          <a:p>
            <a:pPr marL="609600" indent="-609600">
              <a:lnSpc>
                <a:spcPct val="120000"/>
              </a:lnSpc>
              <a:buClr>
                <a:schemeClr val="folHlink"/>
              </a:buClr>
              <a:buSzPct val="60000"/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4.《</a:t>
            </a:r>
            <a:r>
              <a:rPr lang="zh-TW" altLang="en-US" dirty="0" smtClean="0">
                <a:latin typeface="楷体_GB2312" pitchFamily="49" charset="-122"/>
                <a:ea typeface="楷体_GB2312" pitchFamily="49" charset="-122"/>
              </a:rPr>
              <a:t>中华人民共和国</a:t>
            </a:r>
            <a:r>
              <a:rPr lang="zh-TW" altLang="en-US" dirty="0" smtClean="0">
                <a:solidFill>
                  <a:schemeClr val="hlink"/>
                </a:solidFill>
                <a:latin typeface="楷体_GB2312" pitchFamily="49" charset="-122"/>
                <a:ea typeface="楷体_GB2312" pitchFamily="49" charset="-122"/>
              </a:rPr>
              <a:t>大气污染防治法</a:t>
            </a:r>
            <a:r>
              <a:rPr lang="zh-TW" altLang="en-US" dirty="0" smtClean="0">
                <a:latin typeface="楷体_GB2312" pitchFamily="49" charset="-122"/>
                <a:ea typeface="楷体_GB2312" pitchFamily="49" charset="-122"/>
              </a:rPr>
              <a:t>》</a:t>
            </a:r>
          </a:p>
          <a:p>
            <a:pPr marL="609600" indent="-609600">
              <a:lnSpc>
                <a:spcPct val="120000"/>
              </a:lnSpc>
              <a:buClr>
                <a:schemeClr val="folHlink"/>
              </a:buClr>
              <a:buSzPct val="60000"/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5.《</a:t>
            </a:r>
            <a:r>
              <a:rPr lang="zh-TW" altLang="en-US" dirty="0" smtClean="0">
                <a:latin typeface="楷体_GB2312" pitchFamily="49" charset="-122"/>
                <a:ea typeface="楷体_GB2312" pitchFamily="49" charset="-122"/>
              </a:rPr>
              <a:t>中华人民共和国</a:t>
            </a:r>
            <a:r>
              <a:rPr lang="zh-TW" altLang="en-US" dirty="0" smtClean="0">
                <a:solidFill>
                  <a:schemeClr val="hlink"/>
                </a:solidFill>
                <a:latin typeface="楷体_GB2312" pitchFamily="49" charset="-122"/>
                <a:ea typeface="楷体_GB2312" pitchFamily="49" charset="-122"/>
              </a:rPr>
              <a:t>水污染防治法</a:t>
            </a:r>
            <a:r>
              <a:rPr lang="zh-TW" altLang="en-US" dirty="0" smtClean="0">
                <a:latin typeface="楷体_GB2312" pitchFamily="49" charset="-122"/>
                <a:ea typeface="楷体_GB2312" pitchFamily="49" charset="-122"/>
              </a:rPr>
              <a:t>》</a:t>
            </a:r>
          </a:p>
          <a:p>
            <a:pPr marL="609600" indent="-609600">
              <a:lnSpc>
                <a:spcPct val="120000"/>
              </a:lnSpc>
              <a:buClr>
                <a:schemeClr val="folHlink"/>
              </a:buClr>
              <a:buSzPct val="60000"/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6.《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中华人民共和国</a:t>
            </a:r>
            <a:r>
              <a:rPr lang="zh-CN" altLang="en-US" dirty="0" smtClean="0">
                <a:solidFill>
                  <a:schemeClr val="hlink"/>
                </a:solidFill>
                <a:latin typeface="楷体_GB2312" pitchFamily="49" charset="-122"/>
                <a:ea typeface="楷体_GB2312" pitchFamily="49" charset="-122"/>
              </a:rPr>
              <a:t>固体废物污染环境防治法</a:t>
            </a:r>
            <a:r>
              <a:rPr lang="zh-TW" altLang="en-US" dirty="0" smtClean="0">
                <a:latin typeface="楷体_GB2312" pitchFamily="49" charset="-122"/>
                <a:ea typeface="楷体_GB2312" pitchFamily="49" charset="-122"/>
              </a:rPr>
              <a:t>》 </a:t>
            </a:r>
          </a:p>
          <a:p>
            <a:pPr marL="609600" indent="-609600">
              <a:lnSpc>
                <a:spcPct val="120000"/>
              </a:lnSpc>
              <a:buClr>
                <a:schemeClr val="folHlink"/>
              </a:buClr>
              <a:buSzPct val="60000"/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7.《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中华人民共和国</a:t>
            </a:r>
            <a:r>
              <a:rPr lang="zh-CN" altLang="en-US" dirty="0" smtClean="0">
                <a:solidFill>
                  <a:schemeClr val="hlink"/>
                </a:solidFill>
                <a:latin typeface="楷体_GB2312" pitchFamily="49" charset="-122"/>
                <a:ea typeface="楷体_GB2312" pitchFamily="49" charset="-122"/>
              </a:rPr>
              <a:t>环境噪声污染防治法</a:t>
            </a:r>
            <a:r>
              <a:rPr lang="zh-TW" altLang="en-US" dirty="0" smtClean="0">
                <a:latin typeface="楷体_GB2312" pitchFamily="49" charset="-122"/>
                <a:ea typeface="楷体_GB2312" pitchFamily="49" charset="-122"/>
              </a:rPr>
              <a:t>》 </a:t>
            </a:r>
          </a:p>
          <a:p>
            <a:pPr marL="609600" indent="-609600">
              <a:lnSpc>
                <a:spcPct val="120000"/>
              </a:lnSpc>
              <a:buClr>
                <a:schemeClr val="folHlink"/>
              </a:buClr>
              <a:buSzPct val="60000"/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8. 《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中华人民共和国</a:t>
            </a:r>
            <a:r>
              <a:rPr lang="zh-CN" altLang="en-US" dirty="0" smtClean="0">
                <a:solidFill>
                  <a:schemeClr val="hlink"/>
                </a:solidFill>
                <a:latin typeface="楷体_GB2312" pitchFamily="49" charset="-122"/>
                <a:ea typeface="楷体_GB2312" pitchFamily="49" charset="-122"/>
              </a:rPr>
              <a:t>海洋环境保护法</a:t>
            </a:r>
            <a:r>
              <a:rPr lang="zh-TW" altLang="en-US" dirty="0" smtClean="0">
                <a:latin typeface="楷体_GB2312" pitchFamily="49" charset="-122"/>
                <a:ea typeface="楷体_GB2312" pitchFamily="49" charset="-122"/>
              </a:rPr>
              <a:t>》</a:t>
            </a:r>
            <a:endParaRPr lang="zh-TW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marL="609600" indent="-609600">
              <a:lnSpc>
                <a:spcPct val="120000"/>
              </a:lnSpc>
              <a:buClr>
                <a:schemeClr val="folHlink"/>
              </a:buClr>
              <a:buSzPct val="60000"/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9. </a:t>
            </a:r>
            <a:r>
              <a:rPr lang="en-US" altLang="zh-CN" dirty="0" smtClean="0">
                <a:ea typeface="楷体_GB2312" pitchFamily="49" charset="-122"/>
              </a:rPr>
              <a:t>《</a:t>
            </a:r>
            <a:r>
              <a:rPr lang="zh-CN" altLang="en-US" dirty="0" smtClean="0">
                <a:ea typeface="楷体_GB2312" pitchFamily="49" charset="-122"/>
              </a:rPr>
              <a:t>中华人民共和国</a:t>
            </a:r>
            <a:r>
              <a:rPr lang="zh-CN" altLang="en-US" dirty="0" smtClean="0">
                <a:solidFill>
                  <a:schemeClr val="hlink"/>
                </a:solidFill>
                <a:ea typeface="楷体_GB2312" pitchFamily="49" charset="-122"/>
              </a:rPr>
              <a:t>环境影响评价法</a:t>
            </a:r>
            <a:r>
              <a:rPr lang="zh-TW" altLang="en-US" dirty="0" smtClean="0">
                <a:ea typeface="楷体_GB2312" pitchFamily="49" charset="-122"/>
              </a:rPr>
              <a:t>》</a:t>
            </a:r>
            <a:endParaRPr lang="en-US" altLang="zh-CN" dirty="0" smtClean="0">
              <a:ea typeface="楷体_GB2312" pitchFamily="49" charset="-122"/>
            </a:endParaRPr>
          </a:p>
        </p:txBody>
      </p:sp>
      <p:sp>
        <p:nvSpPr>
          <p:cNvPr id="142341" name="Rectangle 5"/>
          <p:cNvSpPr>
            <a:spLocks noChangeArrowheads="1"/>
          </p:cNvSpPr>
          <p:nvPr/>
        </p:nvSpPr>
        <p:spPr bwMode="auto">
          <a:xfrm>
            <a:off x="1066800" y="1196975"/>
            <a:ext cx="7010400" cy="459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lnSpc>
                <a:spcPct val="12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altLang="zh-CN" dirty="0">
              <a:ea typeface="楷体_GB2312" pitchFamily="49" charset="-122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1835</TotalTime>
  <Words>250</Words>
  <Application>Microsoft Office PowerPoint</Application>
  <PresentationFormat>全屏显示(4:3)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主题​​</vt:lpstr>
      <vt:lpstr>环境保护基本知识</vt:lpstr>
      <vt:lpstr>法律法规</vt:lpstr>
      <vt:lpstr>中国环保立法的历程</vt:lpstr>
      <vt:lpstr>现已颁布的主要的环境法律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环  境  法  律  基  本  知  识</dc:title>
  <dc:creator>黄浩宇</dc:creator>
  <cp:lastModifiedBy>Windows 用户</cp:lastModifiedBy>
  <cp:revision>428</cp:revision>
  <dcterms:created xsi:type="dcterms:W3CDTF">2003-07-10T14:37:11Z</dcterms:created>
  <dcterms:modified xsi:type="dcterms:W3CDTF">2015-09-03T09:46:39Z</dcterms:modified>
</cp:coreProperties>
</file>