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42" r:id="rId1"/>
  </p:sldMasterIdLst>
  <p:notesMasterIdLst>
    <p:notesMasterId r:id="rId7"/>
  </p:notesMasterIdLst>
  <p:sldIdLst>
    <p:sldId id="256" r:id="rId2"/>
    <p:sldId id="257" r:id="rId3"/>
    <p:sldId id="374" r:id="rId4"/>
    <p:sldId id="849" r:id="rId5"/>
    <p:sldId id="703" r:id="rId6"/>
  </p:sldIdLst>
  <p:sldSz cx="6858000" cy="9144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-1794" y="354"/>
      </p:cViewPr>
      <p:guideLst>
        <p:guide orient="horz" pos="2912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4B3042C7-C865-4A05-9AD8-FEC6D83F8084}" type="datetimeFigureOut">
              <a:rPr lang="zh-CN" altLang="en-US"/>
              <a:pPr>
                <a:defRPr/>
              </a:pPr>
              <a:t>2015/9/23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 smtClean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noProof="0" smtClean="0"/>
              <a:t>单击此处编辑母版文本样式</a:t>
            </a:r>
          </a:p>
          <a:p>
            <a:pPr lvl="1"/>
            <a:r>
              <a:rPr lang="zh-CN" altLang="en-US" noProof="0" smtClean="0"/>
              <a:t>第二级</a:t>
            </a:r>
          </a:p>
          <a:p>
            <a:pPr lvl="2"/>
            <a:r>
              <a:rPr lang="zh-CN" altLang="en-US" noProof="0" smtClean="0"/>
              <a:t>第三级</a:t>
            </a:r>
          </a:p>
          <a:p>
            <a:pPr lvl="3"/>
            <a:r>
              <a:rPr lang="zh-CN" altLang="en-US" noProof="0" smtClean="0"/>
              <a:t>第四级</a:t>
            </a:r>
          </a:p>
          <a:p>
            <a:pPr lvl="4"/>
            <a:r>
              <a:rPr lang="zh-CN" altLang="en-US" noProof="0" smtClean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18A1DE9C-92E7-4698-B899-4E78FE5B630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82301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2143125" y="685800"/>
            <a:ext cx="257175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0115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zh-CN" altLang="en-US" smtClean="0"/>
          </a:p>
        </p:txBody>
      </p:sp>
      <p:sp>
        <p:nvSpPr>
          <p:cNvPr id="90116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9pPr>
          </a:lstStyle>
          <a:p>
            <a:pPr eaLnBrk="1" hangingPunct="1"/>
            <a:fld id="{384041C1-F2FD-4471-9807-7234A494CD3A}" type="slidenum">
              <a:rPr lang="zh-CN" altLang="en-US" sz="1200" smtClean="0"/>
              <a:pPr eaLnBrk="1" hangingPunct="1"/>
              <a:t>1</a:t>
            </a:fld>
            <a:endParaRPr lang="zh-CN" altLang="en-US" sz="120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2143125" y="685800"/>
            <a:ext cx="257175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1139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zh-CN" altLang="en-US" smtClean="0"/>
          </a:p>
        </p:txBody>
      </p:sp>
      <p:sp>
        <p:nvSpPr>
          <p:cNvPr id="91140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9pPr>
          </a:lstStyle>
          <a:p>
            <a:pPr eaLnBrk="1" hangingPunct="1"/>
            <a:fld id="{03D43872-84B6-4C0E-A9A5-B3D46374852A}" type="slidenum">
              <a:rPr lang="zh-CN" altLang="en-US" sz="1200" smtClean="0"/>
              <a:pPr eaLnBrk="1" hangingPunct="1"/>
              <a:t>2</a:t>
            </a:fld>
            <a:endParaRPr lang="zh-CN" altLang="en-US" sz="1200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2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2143125" y="685800"/>
            <a:ext cx="257175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163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zh-CN" altLang="en-US" smtClean="0"/>
          </a:p>
        </p:txBody>
      </p:sp>
      <p:sp>
        <p:nvSpPr>
          <p:cNvPr id="92164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9pPr>
          </a:lstStyle>
          <a:p>
            <a:pPr eaLnBrk="1" hangingPunct="1"/>
            <a:fld id="{F6A9E9B8-F283-42A2-A2C3-0C9E9C0B5050}" type="slidenum">
              <a:rPr lang="zh-CN" altLang="en-US" sz="1200" smtClean="0"/>
              <a:pPr eaLnBrk="1" hangingPunct="1"/>
              <a:t>3</a:t>
            </a:fld>
            <a:endParaRPr lang="zh-CN" altLang="en-US" sz="1200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2143125" y="685800"/>
            <a:ext cx="257175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318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zh-CN" altLang="en-US" smtClean="0"/>
          </a:p>
        </p:txBody>
      </p:sp>
      <p:sp>
        <p:nvSpPr>
          <p:cNvPr id="9318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9pPr>
          </a:lstStyle>
          <a:p>
            <a:pPr eaLnBrk="1" hangingPunct="1"/>
            <a:fld id="{DBE97F8D-0DE1-4666-8C41-35097E2324EF}" type="slidenum">
              <a:rPr lang="zh-CN" altLang="en-US" sz="1200" smtClean="0"/>
              <a:pPr eaLnBrk="1" hangingPunct="1"/>
              <a:t>4</a:t>
            </a:fld>
            <a:endParaRPr lang="zh-CN" altLang="en-US" sz="1200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2143125" y="685800"/>
            <a:ext cx="257175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4211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zh-CN" altLang="en-US" smtClean="0"/>
          </a:p>
        </p:txBody>
      </p:sp>
      <p:sp>
        <p:nvSpPr>
          <p:cNvPr id="94212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宋体" pitchFamily="2" charset="-122"/>
              </a:defRPr>
            </a:lvl9pPr>
          </a:lstStyle>
          <a:p>
            <a:pPr eaLnBrk="1" hangingPunct="1"/>
            <a:fld id="{A0240878-D12E-437E-ABE2-174120426E85}" type="slidenum">
              <a:rPr lang="zh-CN" altLang="en-US" sz="1200" smtClean="0"/>
              <a:pPr eaLnBrk="1" hangingPunct="1"/>
              <a:t>5</a:t>
            </a:fld>
            <a:endParaRPr lang="zh-CN" altLang="en-US" sz="120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45B4CDB-7E1A-40D0-BB92-10F4833E54B5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11915998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ABD4050-0BA1-473C-A131-944FC6073664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18171650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01D6915-7C37-420E-B5C5-CCF0776907C5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292740456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57252" y="812800"/>
            <a:ext cx="5829300" cy="15240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877491" y="2595033"/>
            <a:ext cx="2857500" cy="5486400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3849291" y="2595033"/>
            <a:ext cx="2857500" cy="5486400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zh-CN"/>
          </a:p>
        </p:txBody>
      </p:sp>
      <p:sp>
        <p:nvSpPr>
          <p:cNvPr id="6" name="页脚占位符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zh-CN"/>
          </a:p>
        </p:txBody>
      </p:sp>
      <p:sp>
        <p:nvSpPr>
          <p:cNvPr id="7" name="灯片编号占位符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EA30E1-0EE1-4DF5-91E2-941100E15D72}" type="slidenum">
              <a:rPr lang="zh-CN" altLang="zh-CN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19046212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E71255D-A348-4AD6-910B-F85F4295424A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25203104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73D40-7668-4A8F-B4B6-D7DAAB746409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40068393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D8A52F5-FC39-4938-8533-A808D2AC557F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31713503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A9B5BD5-11F0-4518-96DF-EA7E588538A9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11860398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D05C67-9C82-41F9-B2AF-47B5370843D8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6713391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AB1D81-D9CE-4D60-9904-17828F91A190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31253928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DB044D4-4B3D-4389-AC6A-6829793E0CCD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19715176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681DAD-1D4D-46F5-8C33-2B99338C2328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28989960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zh-CN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zh-CN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DC96B521-1445-4DBE-B559-1A2A8E73135B}" type="slidenum">
              <a:rPr lang="zh-CN" altLang="zh-CN" smtClean="0"/>
              <a:pPr>
                <a:defRPr/>
              </a:pPr>
              <a:t>‹#›</a:t>
            </a:fld>
            <a:endParaRPr lang="zh-CN" altLang="zh-CN"/>
          </a:p>
        </p:txBody>
      </p:sp>
    </p:spTree>
    <p:extLst>
      <p:ext uri="{BB962C8B-B14F-4D97-AF65-F5344CB8AC3E}">
        <p14:creationId xmlns:p14="http://schemas.microsoft.com/office/powerpoint/2010/main" val="24807629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3" r:id="rId1"/>
    <p:sldLayoutId id="2147483944" r:id="rId2"/>
    <p:sldLayoutId id="2147483945" r:id="rId3"/>
    <p:sldLayoutId id="2147483946" r:id="rId4"/>
    <p:sldLayoutId id="2147483947" r:id="rId5"/>
    <p:sldLayoutId id="2147483948" r:id="rId6"/>
    <p:sldLayoutId id="2147483949" r:id="rId7"/>
    <p:sldLayoutId id="2147483950" r:id="rId8"/>
    <p:sldLayoutId id="2147483951" r:id="rId9"/>
    <p:sldLayoutId id="2147483952" r:id="rId10"/>
    <p:sldLayoutId id="2147483953" r:id="rId11"/>
    <p:sldLayoutId id="2147483954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标题 8"/>
          <p:cNvSpPr>
            <a:spLocks noGrp="1"/>
          </p:cNvSpPr>
          <p:nvPr>
            <p:ph type="ctrTitle"/>
          </p:nvPr>
        </p:nvSpPr>
        <p:spPr>
          <a:xfrm>
            <a:off x="400051" y="1787691"/>
            <a:ext cx="5888736" cy="2438400"/>
          </a:xfrm>
          <a:ln>
            <a:miter lim="800000"/>
            <a:headEnd/>
            <a:tailEnd/>
          </a:ln>
        </p:spPr>
        <p:txBody>
          <a:bodyPr>
            <a:normAutofit/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zh-CN" altLang="en-US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建筑安全生产监管情况</a:t>
            </a:r>
            <a:r>
              <a:rPr lang="en-US" altLang="zh-CN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/>
            </a:r>
            <a:br>
              <a:rPr lang="en-US" altLang="zh-CN" b="1" dirty="0" smtClean="0">
                <a:latin typeface="黑体" panose="02010609060101010101" pitchFamily="49" charset="-122"/>
                <a:ea typeface="黑体" panose="02010609060101010101" pitchFamily="49" charset="-122"/>
              </a:rPr>
            </a:br>
            <a:r>
              <a:rPr lang="zh-CN" altLang="en-US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介      绍</a:t>
            </a:r>
            <a:endParaRPr lang="zh-CN" altLang="en-US" b="1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2" name="副标题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04664" y="923595"/>
            <a:ext cx="6172200" cy="1524000"/>
          </a:xfrm>
        </p:spPr>
        <p:txBody>
          <a:bodyPr/>
          <a:lstStyle/>
          <a:p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主要内容</a:t>
            </a:r>
            <a:endParaRPr lang="zh-CN" altLang="en-US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42900" y="3035830"/>
            <a:ext cx="6172200" cy="5396972"/>
          </a:xfrm>
        </p:spPr>
        <p:txBody>
          <a:bodyPr/>
          <a:lstStyle/>
          <a:p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一、安全生产概述</a:t>
            </a:r>
            <a:endParaRPr lang="en-US" altLang="zh-CN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二、建筑安全生产基本情况</a:t>
            </a:r>
            <a:endParaRPr lang="en-US" altLang="zh-CN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三、建筑安全生产监管现状</a:t>
            </a:r>
            <a:endParaRPr lang="en-US" altLang="zh-CN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四、面临的形势及问题</a:t>
            </a:r>
            <a:endParaRPr lang="en-US" altLang="zh-CN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五、建筑安全监管对策措施</a:t>
            </a:r>
            <a:endParaRPr lang="zh-CN" altLang="en-US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>
          <a:ln>
            <a:miter lim="800000"/>
            <a:headEnd/>
            <a:tailEnd/>
          </a:ln>
        </p:spPr>
        <p:txBody>
          <a:bodyPr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36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一、安全生产概述</a:t>
            </a:r>
            <a:endParaRPr lang="zh-CN" altLang="en-US" sz="3600" b="1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04664" y="2339752"/>
            <a:ext cx="6172200" cy="5386545"/>
          </a:xfrm>
        </p:spPr>
        <p:txBody>
          <a:bodyPr/>
          <a:lstStyle/>
          <a:p>
            <a:pPr marL="0" indent="0">
              <a:buNone/>
            </a:pPr>
            <a:r>
              <a:rPr lang="en-US" altLang="zh-CN" dirty="0">
                <a:latin typeface="黑体" panose="02010609060101010101" pitchFamily="49" charset="-122"/>
                <a:ea typeface="黑体" panose="02010609060101010101" pitchFamily="49" charset="-122"/>
              </a:rPr>
              <a:t>1.</a:t>
            </a:r>
            <a:r>
              <a:rPr lang="zh-CN" altLang="en-US" dirty="0">
                <a:latin typeface="黑体" panose="02010609060101010101" pitchFamily="49" charset="-122"/>
                <a:ea typeface="黑体" panose="02010609060101010101" pitchFamily="49" charset="-122"/>
              </a:rPr>
              <a:t>安全生产基本概念</a:t>
            </a:r>
            <a:endParaRPr lang="en-US" altLang="zh-CN" dirty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marL="0" indent="0">
              <a:buNone/>
            </a:pPr>
            <a:r>
              <a:rPr lang="en-US" altLang="zh-CN" dirty="0">
                <a:latin typeface="黑体" panose="02010609060101010101" pitchFamily="49" charset="-122"/>
                <a:ea typeface="黑体" panose="02010609060101010101" pitchFamily="49" charset="-122"/>
              </a:rPr>
              <a:t>2.</a:t>
            </a:r>
            <a:r>
              <a:rPr lang="zh-CN" altLang="en-US" dirty="0">
                <a:latin typeface="黑体" panose="02010609060101010101" pitchFamily="49" charset="-122"/>
                <a:ea typeface="黑体" panose="02010609060101010101" pitchFamily="49" charset="-122"/>
              </a:rPr>
              <a:t>事故致因原理</a:t>
            </a:r>
          </a:p>
          <a:p>
            <a:endParaRPr lang="zh-CN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标题 4"/>
          <p:cNvSpPr>
            <a:spLocks noGrp="1"/>
          </p:cNvSpPr>
          <p:nvPr>
            <p:ph type="title"/>
          </p:nvPr>
        </p:nvSpPr>
        <p:spPr>
          <a:xfrm>
            <a:off x="351236" y="1595969"/>
            <a:ext cx="5183981" cy="1056217"/>
          </a:xfrm>
        </p:spPr>
        <p:txBody>
          <a:bodyPr>
            <a:normAutofit fontScale="90000"/>
          </a:bodyPr>
          <a:lstStyle/>
          <a:p>
            <a:r>
              <a:rPr lang="zh-CN" altLang="en-US" sz="3600" b="1" dirty="0">
                <a:latin typeface="黑体" panose="02010609060101010101" pitchFamily="49" charset="-122"/>
                <a:ea typeface="黑体" panose="02010609060101010101" pitchFamily="49" charset="-122"/>
              </a:rPr>
              <a:t>二、建筑安全生产基本情况</a:t>
            </a:r>
            <a:endParaRPr lang="en-US" altLang="zh-CN" sz="3600" b="1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13315" name="内容占位符 6"/>
          <p:cNvSpPr>
            <a:spLocks noGrp="1"/>
          </p:cNvSpPr>
          <p:nvPr>
            <p:ph idx="1"/>
          </p:nvPr>
        </p:nvSpPr>
        <p:spPr>
          <a:xfrm>
            <a:off x="836713" y="3515883"/>
            <a:ext cx="5563082" cy="3168387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en-US" altLang="zh-CN" dirty="0" smtClean="0">
                <a:latin typeface="黑体" panose="02010609060101010101" pitchFamily="49" charset="-122"/>
                <a:ea typeface="黑体" panose="02010609060101010101" pitchFamily="49" charset="-122"/>
              </a:rPr>
              <a:t>1.</a:t>
            </a:r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近年来</a:t>
            </a:r>
            <a:r>
              <a:rPr lang="zh-CN" altLang="en-US" dirty="0">
                <a:latin typeface="黑体" panose="02010609060101010101" pitchFamily="49" charset="-122"/>
                <a:ea typeface="黑体" panose="02010609060101010101" pitchFamily="49" charset="-122"/>
              </a:rPr>
              <a:t>我国建筑业发展</a:t>
            </a:r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迅速</a:t>
            </a:r>
            <a:endParaRPr lang="en-US" altLang="zh-CN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marL="0" indent="0">
              <a:buNone/>
            </a:pPr>
            <a:r>
              <a:rPr lang="en-US" altLang="zh-CN" dirty="0" smtClean="0">
                <a:latin typeface="黑体" panose="02010609060101010101" pitchFamily="49" charset="-122"/>
                <a:ea typeface="黑体" panose="02010609060101010101" pitchFamily="49" charset="-122"/>
              </a:rPr>
              <a:t>2.</a:t>
            </a:r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建筑业</a:t>
            </a:r>
            <a:r>
              <a:rPr lang="zh-CN" altLang="en-US" dirty="0">
                <a:latin typeface="黑体" panose="02010609060101010101" pitchFamily="49" charset="-122"/>
                <a:ea typeface="黑体" panose="02010609060101010101" pitchFamily="49" charset="-122"/>
              </a:rPr>
              <a:t>具有高危行业特点</a:t>
            </a:r>
          </a:p>
          <a:p>
            <a:pPr marL="0" indent="0">
              <a:buNone/>
            </a:pPr>
            <a:r>
              <a:rPr lang="en-US" altLang="zh-CN" dirty="0" smtClean="0">
                <a:latin typeface="黑体" panose="02010609060101010101" pitchFamily="49" charset="-122"/>
                <a:ea typeface="黑体" panose="02010609060101010101" pitchFamily="49" charset="-122"/>
              </a:rPr>
              <a:t>3.</a:t>
            </a:r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建筑安全</a:t>
            </a:r>
            <a:r>
              <a:rPr lang="zh-CN" altLang="en-US" dirty="0">
                <a:latin typeface="黑体" panose="02010609060101010101" pitchFamily="49" charset="-122"/>
                <a:ea typeface="黑体" panose="02010609060101010101" pitchFamily="49" charset="-122"/>
              </a:rPr>
              <a:t>生产总体形势</a:t>
            </a:r>
          </a:p>
          <a:p>
            <a:pPr marL="0" lvl="0" indent="0">
              <a:buNone/>
            </a:pPr>
            <a:endParaRPr lang="zh-CN" altLang="en-US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350658" y="347531"/>
            <a:ext cx="6172200" cy="1524000"/>
          </a:xfrm>
        </p:spPr>
        <p:txBody>
          <a:bodyPr>
            <a:normAutofit/>
          </a:bodyPr>
          <a:lstStyle/>
          <a:p>
            <a:r>
              <a:rPr lang="zh-CN" altLang="en-US" sz="3600" b="1" dirty="0">
                <a:latin typeface="黑体" panose="02010609060101010101" pitchFamily="49" charset="-122"/>
                <a:ea typeface="黑体" panose="02010609060101010101" pitchFamily="49" charset="-122"/>
              </a:rPr>
              <a:t>安全生产涉及五个要素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主题1">
  <a:themeElements>
    <a:clrScheme name="w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FE19FF"/>
      </a:hlink>
      <a:folHlink>
        <a:srgbClr val="800080"/>
      </a:folHlink>
    </a:clrScheme>
    <a:fontScheme name="自定义 1">
      <a:majorFont>
        <a:latin typeface="Arial"/>
        <a:ea typeface="宋体"/>
        <a:cs typeface=""/>
      </a:majorFont>
      <a:minorFont>
        <a:latin typeface="楷体"/>
        <a:ea typeface="宋体"/>
        <a:cs typeface=""/>
      </a:minorFont>
    </a:fontScheme>
    <a:fmtScheme name="穿越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主题1</Template>
  <TotalTime>1086</TotalTime>
  <Pages>0</Pages>
  <Words>86</Words>
  <Characters>0</Characters>
  <Application>Microsoft Office PowerPoint</Application>
  <DocSecurity>0</DocSecurity>
  <PresentationFormat>全屏显示(4:3)</PresentationFormat>
  <Lines>0</Lines>
  <Paragraphs>20</Paragraphs>
  <Slides>5</Slides>
  <Notes>5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6" baseType="lpstr">
      <vt:lpstr>主题1</vt:lpstr>
      <vt:lpstr>建筑安全生产监管情况 介      绍</vt:lpstr>
      <vt:lpstr>主要内容</vt:lpstr>
      <vt:lpstr>一、安全生产概述</vt:lpstr>
      <vt:lpstr>二、建筑安全生产基本情况</vt:lpstr>
      <vt:lpstr>安全生产涉及五个要素</vt:lpstr>
    </vt:vector>
  </TitlesOfParts>
  <LinksUpToDate>false</LinksUpToDate>
  <CharactersWithSpaces>0</CharactersWithSpaces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张强</dc:creator>
  <cp:lastModifiedBy>谭忠兵</cp:lastModifiedBy>
  <cp:revision>275</cp:revision>
  <cp:lastPrinted>1899-12-30T00:00:00Z</cp:lastPrinted>
  <dcterms:created xsi:type="dcterms:W3CDTF">2006-11-23T00:42:25Z</dcterms:created>
  <dcterms:modified xsi:type="dcterms:W3CDTF">2015-09-23T12:10:00Z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2052-6.6.0.2671</vt:lpwstr>
  </property>
</Properties>
</file>

<file path=docProps/thumbnail.jpeg>
</file>