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7"/>
  </p:notesMasterIdLst>
  <p:sldIdLst>
    <p:sldId id="997" r:id="rId2"/>
    <p:sldId id="995" r:id="rId3"/>
    <p:sldId id="701" r:id="rId4"/>
    <p:sldId id="709" r:id="rId5"/>
    <p:sldId id="998" r:id="rId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rgbClr val="FF0000"/>
        </a:solidFill>
        <a:latin typeface="Arial" charset="0"/>
        <a:ea typeface="黑体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99"/>
    <a:srgbClr val="CC0000"/>
    <a:srgbClr val="CC6600"/>
    <a:srgbClr val="CC99FF"/>
    <a:srgbClr val="003300"/>
    <a:srgbClr val="FF00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>
        <p:scale>
          <a:sx n="94" d="100"/>
          <a:sy n="94" d="100"/>
        </p:scale>
        <p:origin x="144" y="1200"/>
      </p:cViewPr>
      <p:guideLst>
        <p:guide orient="horz" pos="2205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fld id="{4F12444A-320F-4DDB-83A0-1AFB3259143E}" type="datetimeFigureOut">
              <a:rPr lang="zh-CN" altLang="en-US"/>
              <a:pPr/>
              <a:t>2015/11/19 Thursday</a:t>
            </a:fld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fld id="{111D6CE8-D5A4-4D86-AB08-1508A0DAF8C1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99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/>
              <a:t>而空腹血糖高于正常，但尚未达到糖尿病水平，即≥</a:t>
            </a:r>
            <a:r>
              <a:rPr lang="en-US"/>
              <a:t>6.1mmol/L(≥110mg/dl)</a:t>
            </a:r>
            <a:r>
              <a:rPr lang="zh-CN" altLang="en-US"/>
              <a:t>但</a:t>
            </a:r>
            <a:r>
              <a:rPr lang="en-US"/>
              <a:t>&lt;7.0mmol/L(&lt;126mg/dl)</a:t>
            </a:r>
            <a:r>
              <a:rPr lang="zh-CN" altLang="en-US"/>
              <a:t>。空腹血糖受损也是从正常过渡到糖尿病的一个过渡阶段，在这阶段，患者如果注意饮食疗法和运动疗法（也许还可加一些口服降糖药）的话，血糖有可能逐渐变为正常。否则也有可能发展成为糖尿病。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/>
              <a:t>环境因素：指环境中存在大量影响人类健康的因素。</a:t>
            </a:r>
          </a:p>
          <a:p>
            <a:r>
              <a:rPr lang="zh-CN" altLang="en-US"/>
              <a:t>生活方式：不合理饮食、缺乏体育锻炼、吸烟、酗酒和滥用药物等。</a:t>
            </a:r>
          </a:p>
          <a:p>
            <a:r>
              <a:rPr lang="zh-CN" altLang="en-US"/>
              <a:t>卫生服务：卫生服务是保障人民健康，防病治病的综合措施。它主要指医疗保健制度、卫生资源等。 </a:t>
            </a:r>
          </a:p>
          <a:p>
            <a:r>
              <a:rPr lang="zh-CN" altLang="en-US"/>
              <a:t>遗传因素：遗传因素影响机体对某些疾病的敏感度，使之不受影响，受影响或致病。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FC369-C31D-4073-A849-74C53CEA475F}" type="slidenum">
              <a:rPr lang="zh-CN" alt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35BE8-E708-41AA-B89F-396A1324A7AA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7FBE2-1D12-4F38-B3A1-D73AF7112305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93D3-EDD9-4D4C-BDFF-021D20AB8414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28ACA-6414-4BF1-8E4A-D158F639C804}" type="slidenum">
              <a:rPr lang="zh-CN" alt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EE6AB-0729-46DB-8BF2-7C280B584E43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D650F-5F10-4E8B-8829-E0CCE66F0E82}" type="slidenum">
              <a:rPr lang="zh-CN" alt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631BF-F2D0-44B4-8138-9C220A1F7D06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BC4F5-E1EF-4653-BDDA-26C6C8311045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61EE-48A5-4D00-AE7E-08844AD11CF5}" type="slidenum">
              <a:rPr lang="zh-CN" alt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934C7-6DC5-4448-82A5-A6157AD35306}" type="slidenum">
              <a:rPr lang="zh-CN" alt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1421A660-C661-48D0-9E84-5D1218652B3E}" type="slidenum">
              <a:rPr lang="zh-CN" alt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居民健康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48341"/>
            <a:ext cx="1164031" cy="18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开始语</a:t>
            </a:r>
            <a:endParaRPr lang="zh-CN" alt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随着年龄的增长，人们的精神和体力的逐渐地衰退，这是不可避免的。但是，在一个健康长寿的生命之中，保持精神和生活状态良好则是完全可能的。</a:t>
            </a:r>
          </a:p>
          <a:p>
            <a:r>
              <a:rPr lang="zh-CN" altLang="en-US" dirty="0" smtClean="0"/>
              <a:t>但是在我们变老的过程中，各个由于年老引起的退化性疾病：骨质疏松，视力减退，心脏病，中风，糖尿病无时不在摧毁我们的健康。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dirty="0" smtClean="0"/>
              <a:t>居民死因</a:t>
            </a:r>
            <a:endParaRPr lang="zh-CN" altLang="en-US" dirty="0">
              <a:sym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1800" smtClean="0">
                <a:solidFill>
                  <a:srgbClr val="FF0000"/>
                </a:solidFill>
              </a:rPr>
              <a:t>13</a:t>
            </a:r>
            <a:r>
              <a:rPr lang="zh-CN" altLang="en-US" sz="1800" smtClean="0">
                <a:solidFill>
                  <a:srgbClr val="FF0000"/>
                </a:solidFill>
              </a:rPr>
              <a:t>亿人口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超重</a:t>
            </a:r>
            <a:r>
              <a:rPr lang="en-US" sz="1800" smtClean="0"/>
              <a:t>2.4</a:t>
            </a:r>
            <a:r>
              <a:rPr lang="zh-CN" altLang="en-US" sz="1800" smtClean="0"/>
              <a:t>亿（其中肥胖</a:t>
            </a:r>
            <a:r>
              <a:rPr lang="en-US" sz="1800" smtClean="0"/>
              <a:t>7000</a:t>
            </a:r>
            <a:r>
              <a:rPr lang="zh-CN" altLang="en-US" sz="1800" smtClean="0"/>
              <a:t>余万）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高血压</a:t>
            </a:r>
            <a:r>
              <a:rPr lang="en-US" sz="1800" smtClean="0"/>
              <a:t>1.6</a:t>
            </a:r>
            <a:r>
              <a:rPr lang="zh-CN" altLang="en-US" sz="1800" smtClean="0"/>
              <a:t>亿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高血脂</a:t>
            </a:r>
            <a:r>
              <a:rPr lang="en-US" sz="1800" smtClean="0"/>
              <a:t>1.6</a:t>
            </a:r>
            <a:r>
              <a:rPr lang="zh-CN" altLang="en-US" sz="1800" smtClean="0"/>
              <a:t>亿</a:t>
            </a:r>
          </a:p>
          <a:p>
            <a:pPr>
              <a:lnSpc>
                <a:spcPct val="90000"/>
              </a:lnSpc>
            </a:pPr>
            <a:r>
              <a:rPr lang="zh-CN" altLang="en-US" sz="1800" smtClean="0">
                <a:solidFill>
                  <a:srgbClr val="FF0000"/>
                </a:solidFill>
              </a:rPr>
              <a:t>每年新发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肿瘤</a:t>
            </a:r>
            <a:r>
              <a:rPr lang="en-US" sz="1800" smtClean="0"/>
              <a:t>100</a:t>
            </a:r>
            <a:r>
              <a:rPr lang="zh-CN" altLang="en-US" sz="1800" smtClean="0"/>
              <a:t>万例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脑血管病</a:t>
            </a:r>
            <a:r>
              <a:rPr lang="en-US" sz="1800" smtClean="0"/>
              <a:t>200</a:t>
            </a:r>
            <a:r>
              <a:rPr lang="zh-CN" altLang="en-US" sz="1800" smtClean="0"/>
              <a:t>万例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心血管病</a:t>
            </a:r>
            <a:r>
              <a:rPr lang="en-US" sz="1800" smtClean="0"/>
              <a:t>300</a:t>
            </a:r>
            <a:r>
              <a:rPr lang="zh-CN" altLang="en-US" sz="1800" smtClean="0"/>
              <a:t>万例</a:t>
            </a:r>
          </a:p>
          <a:p>
            <a:pPr>
              <a:lnSpc>
                <a:spcPct val="90000"/>
              </a:lnSpc>
            </a:pPr>
            <a:r>
              <a:rPr lang="zh-CN" altLang="en-US" sz="1800" smtClean="0">
                <a:solidFill>
                  <a:srgbClr val="FF0000"/>
                </a:solidFill>
              </a:rPr>
              <a:t>糖尿病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</a:t>
            </a:r>
            <a:r>
              <a:rPr lang="en-US" sz="1800" smtClean="0"/>
              <a:t>60</a:t>
            </a:r>
            <a:r>
              <a:rPr lang="zh-CN" altLang="en-US" sz="1800" smtClean="0"/>
              <a:t>岁以上人群</a:t>
            </a:r>
            <a:r>
              <a:rPr lang="en-US" sz="1800" smtClean="0"/>
              <a:t>2</a:t>
            </a:r>
            <a:r>
              <a:rPr lang="zh-CN" altLang="en-US" sz="1800" smtClean="0"/>
              <a:t>型糖尿病患病率高达</a:t>
            </a:r>
            <a:r>
              <a:rPr lang="en-US" sz="1800" smtClean="0"/>
              <a:t>11.34</a:t>
            </a:r>
            <a:r>
              <a:rPr lang="zh-CN" altLang="en-US" sz="1800" smtClean="0"/>
              <a:t>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smtClean="0"/>
              <a:t>             65</a:t>
            </a:r>
            <a:r>
              <a:rPr lang="zh-CN" altLang="en-US" sz="1800" smtClean="0"/>
              <a:t>岁</a:t>
            </a:r>
            <a:r>
              <a:rPr lang="en-US" sz="1800" smtClean="0"/>
              <a:t>-74</a:t>
            </a:r>
            <a:r>
              <a:rPr lang="zh-CN" altLang="en-US" sz="1800" smtClean="0"/>
              <a:t>岁 糖尿病人和</a:t>
            </a:r>
            <a:r>
              <a:rPr lang="en-US" sz="1800" smtClean="0"/>
              <a:t>IGT</a:t>
            </a:r>
            <a:r>
              <a:rPr lang="zh-CN" altLang="en-US" sz="1800" smtClean="0"/>
              <a:t>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                 </a:t>
            </a:r>
            <a:r>
              <a:rPr lang="en-US" sz="1800" smtClean="0"/>
              <a:t>=</a:t>
            </a:r>
            <a:r>
              <a:rPr lang="zh-CN" altLang="en-US" sz="1800" smtClean="0"/>
              <a:t>该年龄段总人数的</a:t>
            </a:r>
            <a:r>
              <a:rPr lang="en-US" sz="1800" smtClean="0"/>
              <a:t>40</a:t>
            </a:r>
            <a:r>
              <a:rPr lang="zh-CN" altLang="en-US" sz="1800" smtClean="0"/>
              <a:t>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smtClean="0"/>
              <a:t>             预测到</a:t>
            </a:r>
            <a:r>
              <a:rPr lang="en-US" sz="1800" smtClean="0"/>
              <a:t>2025</a:t>
            </a:r>
            <a:r>
              <a:rPr lang="zh-CN" altLang="en-US" sz="1800" smtClean="0"/>
              <a:t>年中国糖尿病人数将达</a:t>
            </a:r>
            <a:r>
              <a:rPr lang="en-US" sz="1800" smtClean="0"/>
              <a:t>5000</a:t>
            </a:r>
            <a:r>
              <a:rPr lang="zh-CN" altLang="en-US" sz="1800" smtClean="0"/>
              <a:t>万</a:t>
            </a:r>
            <a:r>
              <a:rPr lang="zh-CN" altLang="en-US" sz="2400" smtClean="0"/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2400" b="1" smtClean="0"/>
              <a:t>    </a:t>
            </a:r>
            <a:r>
              <a:rPr lang="zh-CN" altLang="en-US" sz="2400" b="1" smtClean="0">
                <a:solidFill>
                  <a:srgbClr val="FF0000"/>
                </a:solidFill>
              </a:rPr>
              <a:t> 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健康长寿决定因素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/>
              <a:t>遗传</a:t>
            </a:r>
            <a:r>
              <a:rPr lang="en-US" altLang="zh-CN" dirty="0"/>
              <a:t>15%</a:t>
            </a:r>
            <a:r>
              <a:rPr lang="zh-CN" altLang="en-US" dirty="0"/>
              <a:t>（出生缺陷，高血压、糖尿病、肿瘤等疾病的发生有关。）</a:t>
            </a:r>
            <a:endParaRPr lang="en-US" altLang="zh-CN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dirty="0"/>
              <a:t>外因</a:t>
            </a:r>
            <a:r>
              <a:rPr lang="en-US" altLang="zh-CN" dirty="0"/>
              <a:t>85%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zh-CN" altLang="en-US" dirty="0" smtClean="0"/>
              <a:t>社会</a:t>
            </a:r>
            <a:r>
              <a:rPr lang="zh-CN" altLang="en-US" dirty="0"/>
              <a:t>因素</a:t>
            </a:r>
            <a:r>
              <a:rPr lang="en-US" altLang="zh-CN" dirty="0"/>
              <a:t>10%</a:t>
            </a:r>
            <a:r>
              <a:rPr lang="zh-CN" altLang="en-US" dirty="0"/>
              <a:t>（经济、人口、文化教育 ）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zh-CN" altLang="en-US" dirty="0" smtClean="0"/>
              <a:t>医疗</a:t>
            </a:r>
            <a:r>
              <a:rPr lang="zh-CN" altLang="en-US" dirty="0"/>
              <a:t>因素</a:t>
            </a:r>
            <a:r>
              <a:rPr lang="en-US" altLang="zh-CN" dirty="0"/>
              <a:t>8%</a:t>
            </a:r>
            <a:r>
              <a:rPr lang="zh-CN" altLang="en-US" dirty="0"/>
              <a:t>（诊疗服务可及性，作用的发挥 ）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zh-CN" altLang="en-US" dirty="0" smtClean="0"/>
              <a:t>环境因素</a:t>
            </a:r>
            <a:r>
              <a:rPr lang="en-US" altLang="zh-CN" dirty="0"/>
              <a:t>7%</a:t>
            </a:r>
            <a:r>
              <a:rPr lang="zh-CN" altLang="en-US" dirty="0"/>
              <a:t>（自然环境）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zh-CN" altLang="en-US" dirty="0" smtClean="0"/>
              <a:t>生活</a:t>
            </a:r>
            <a:r>
              <a:rPr lang="zh-CN" altLang="en-US" dirty="0"/>
              <a:t>行为和生活方式</a:t>
            </a:r>
            <a:r>
              <a:rPr lang="en-US" altLang="zh-CN" dirty="0"/>
              <a:t>60%</a:t>
            </a:r>
            <a:r>
              <a:rPr lang="zh-CN" altLang="en-US" dirty="0"/>
              <a:t>（</a:t>
            </a:r>
            <a:r>
              <a:rPr lang="zh-CN" altLang="en-US" dirty="0">
                <a:sym typeface="Arial" charset="0"/>
              </a:rPr>
              <a:t>营养，运动，心理</a:t>
            </a:r>
            <a:r>
              <a:rPr lang="zh-CN" altLang="en-US" dirty="0" smtClean="0">
                <a:sym typeface="Arial" charset="0"/>
              </a:rPr>
              <a:t>）</a:t>
            </a:r>
            <a:endParaRPr lang="zh-CN" altLang="en-US" dirty="0"/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755650" y="4868863"/>
            <a:ext cx="8137525" cy="136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zh-CN" altLang="en-US" sz="2000" b="1">
              <a:solidFill>
                <a:schemeClr val="tx1"/>
              </a:solidFill>
              <a:sym typeface="Arial" charset="0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世界卫生组织提出的</a:t>
            </a:r>
            <a:r>
              <a:rPr lang="en-US" altLang="zh-CN" dirty="0"/>
              <a:t>12</a:t>
            </a:r>
            <a:r>
              <a:rPr lang="zh-CN" altLang="en-US" dirty="0"/>
              <a:t>项影响健康因素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1、营养不良；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2、不安全饮用水，不良环境卫生；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3、不安全性行为；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4、家庭和个人卫生；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5、吸烟；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6、饮酒；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7、职业病危害；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8、高血压；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9、缺少体力活动；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10、药物滥用；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11、空气污染；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dirty="0"/>
              <a:t>12、交通事故和暴力</a:t>
            </a:r>
            <a:r>
              <a:rPr lang="zh-CN" altLang="en-US" dirty="0" smtClean="0"/>
              <a:t>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47825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217</TotalTime>
  <Pages>0</Pages>
  <Words>476</Words>
  <Characters>0</Characters>
  <Application>Microsoft Office PowerPoint</Application>
  <DocSecurity>0</DocSecurity>
  <PresentationFormat>全屏显示(4:3)</PresentationFormat>
  <Lines>0</Lines>
  <Paragraphs>44</Paragraphs>
  <Slides>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NewsPrint</vt:lpstr>
      <vt:lpstr>居民健康</vt:lpstr>
      <vt:lpstr>开始语</vt:lpstr>
      <vt:lpstr>居民死因</vt:lpstr>
      <vt:lpstr>健康长寿决定因素</vt:lpstr>
      <vt:lpstr>世界卫生组织提出的12项影响健康因素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春天就要远去</dc:title>
  <dc:creator>daisy</dc:creator>
  <cp:lastModifiedBy>Administrator</cp:lastModifiedBy>
  <cp:revision>90</cp:revision>
  <cp:lastPrinted>1899-12-30T00:00:00Z</cp:lastPrinted>
  <dcterms:created xsi:type="dcterms:W3CDTF">2009-05-17T06:03:36Z</dcterms:created>
  <dcterms:modified xsi:type="dcterms:W3CDTF">2015-11-19T14:54:10Z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