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260" r:id="rId2"/>
    <p:sldId id="1261" r:id="rId3"/>
    <p:sldId id="1262" r:id="rId4"/>
    <p:sldId id="1103" r:id="rId5"/>
    <p:sldId id="1217" r:id="rId6"/>
    <p:sldId id="1263" r:id="rId7"/>
    <p:sldId id="1206" r:id="rId8"/>
    <p:sldId id="1218" r:id="rId9"/>
    <p:sldId id="1222" r:id="rId10"/>
    <p:sldId id="1264" r:id="rId11"/>
    <p:sldId id="1208" r:id="rId12"/>
    <p:sldId id="1223" r:id="rId13"/>
    <p:sldId id="1224" r:id="rId14"/>
    <p:sldId id="1225" r:id="rId15"/>
    <p:sldId id="1226" r:id="rId16"/>
    <p:sldId id="1227" r:id="rId17"/>
    <p:sldId id="1228" r:id="rId18"/>
    <p:sldId id="1265" r:id="rId19"/>
    <p:sldId id="1210" r:id="rId20"/>
    <p:sldId id="1229" r:id="rId21"/>
    <p:sldId id="1230" r:id="rId22"/>
    <p:sldId id="1244" r:id="rId23"/>
    <p:sldId id="1245" r:id="rId24"/>
    <p:sldId id="1246" r:id="rId25"/>
    <p:sldId id="1231" r:id="rId26"/>
    <p:sldId id="1266" r:id="rId27"/>
    <p:sldId id="1212" r:id="rId28"/>
    <p:sldId id="1247" r:id="rId29"/>
    <p:sldId id="1248" r:id="rId30"/>
    <p:sldId id="1249" r:id="rId31"/>
    <p:sldId id="1267" r:id="rId32"/>
    <p:sldId id="1214" r:id="rId33"/>
    <p:sldId id="1258" r:id="rId34"/>
    <p:sldId id="1268" r:id="rId35"/>
  </p:sldIdLst>
  <p:sldSz cx="12196763" cy="6858000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2"/>
    <a:srgbClr val="FD7B3F"/>
    <a:srgbClr val="1DB5CD"/>
    <a:srgbClr val="247390"/>
    <a:srgbClr val="B8B8B8"/>
    <a:srgbClr val="EAEAEA"/>
    <a:srgbClr val="EEEEEE"/>
    <a:srgbClr val="FFBC43"/>
    <a:srgbClr val="E69400"/>
    <a:srgbClr val="FFB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6210" autoAdjust="0"/>
  </p:normalViewPr>
  <p:slideViewPr>
    <p:cSldViewPr snapToObjects="1">
      <p:cViewPr varScale="1">
        <p:scale>
          <a:sx n="70" d="100"/>
          <a:sy n="70" d="100"/>
        </p:scale>
        <p:origin x="660" y="48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1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2017/8/15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52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4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0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4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46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18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6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F549-28B3-4DF3-8AC3-40F169C8E8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361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1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41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09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6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24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29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65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65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07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8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0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68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50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7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3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409749" y="627765"/>
            <a:ext cx="91170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5"/>
          <p:cNvSpPr/>
          <p:nvPr userDrawn="1"/>
        </p:nvSpPr>
        <p:spPr bwMode="auto">
          <a:xfrm>
            <a:off x="10631119" y="195484"/>
            <a:ext cx="1235075" cy="442913"/>
          </a:xfrm>
          <a:custGeom>
            <a:avLst/>
            <a:gdLst>
              <a:gd name="T0" fmla="*/ 201 w 1654"/>
              <a:gd name="T1" fmla="*/ 0 h 554"/>
              <a:gd name="T2" fmla="*/ 1654 w 1654"/>
              <a:gd name="T3" fmla="*/ 0 h 554"/>
              <a:gd name="T4" fmla="*/ 1453 w 1654"/>
              <a:gd name="T5" fmla="*/ 554 h 554"/>
              <a:gd name="T6" fmla="*/ 0 w 1654"/>
              <a:gd name="T7" fmla="*/ 554 h 554"/>
              <a:gd name="T8" fmla="*/ 201 w 1654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4" h="554">
                <a:moveTo>
                  <a:pt x="201" y="0"/>
                </a:moveTo>
                <a:lnTo>
                  <a:pt x="1654" y="0"/>
                </a:lnTo>
                <a:lnTo>
                  <a:pt x="1453" y="554"/>
                </a:lnTo>
                <a:lnTo>
                  <a:pt x="0" y="554"/>
                </a:lnTo>
                <a:lnTo>
                  <a:pt x="2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6"/>
          <p:cNvSpPr/>
          <p:nvPr userDrawn="1"/>
        </p:nvSpPr>
        <p:spPr bwMode="auto">
          <a:xfrm>
            <a:off x="102929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7"/>
          <p:cNvSpPr/>
          <p:nvPr userDrawn="1"/>
        </p:nvSpPr>
        <p:spPr bwMode="auto">
          <a:xfrm>
            <a:off x="9958019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8"/>
          <p:cNvSpPr/>
          <p:nvPr userDrawn="1"/>
        </p:nvSpPr>
        <p:spPr bwMode="auto">
          <a:xfrm>
            <a:off x="9619882" y="195484"/>
            <a:ext cx="427038" cy="442913"/>
          </a:xfrm>
          <a:custGeom>
            <a:avLst/>
            <a:gdLst>
              <a:gd name="T0" fmla="*/ 202 w 571"/>
              <a:gd name="T1" fmla="*/ 0 h 554"/>
              <a:gd name="T2" fmla="*/ 571 w 571"/>
              <a:gd name="T3" fmla="*/ 0 h 554"/>
              <a:gd name="T4" fmla="*/ 369 w 571"/>
              <a:gd name="T5" fmla="*/ 554 h 554"/>
              <a:gd name="T6" fmla="*/ 0 w 571"/>
              <a:gd name="T7" fmla="*/ 554 h 554"/>
              <a:gd name="T8" fmla="*/ 202 w 571"/>
              <a:gd name="T9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54">
                <a:moveTo>
                  <a:pt x="202" y="0"/>
                </a:moveTo>
                <a:lnTo>
                  <a:pt x="571" y="0"/>
                </a:lnTo>
                <a:lnTo>
                  <a:pt x="369" y="554"/>
                </a:lnTo>
                <a:lnTo>
                  <a:pt x="0" y="554"/>
                </a:lnTo>
                <a:lnTo>
                  <a:pt x="2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火之战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61578" y="6381328"/>
            <a:ext cx="609600" cy="6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614284" y="2638485"/>
            <a:ext cx="5544616" cy="10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Tx/>
            </a:pPr>
            <a:r>
              <a:rPr lang="en-US" altLang="zh-CN" sz="4400" b="1" kern="0" dirty="0">
                <a:solidFill>
                  <a:schemeClr val="tx1"/>
                </a:solidFill>
                <a:latin typeface="+mj-ea"/>
              </a:rPr>
              <a:t>QC</a:t>
            </a:r>
            <a:r>
              <a:rPr lang="zh-CN" altLang="en-US" sz="4400" b="1" kern="0" dirty="0">
                <a:solidFill>
                  <a:schemeClr val="tx1"/>
                </a:solidFill>
                <a:latin typeface="+mj-ea"/>
              </a:rPr>
              <a:t>小组活动成果汇报</a:t>
            </a:r>
            <a:endParaRPr lang="zh-CN" sz="4400" b="1" kern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6214" y="3613478"/>
            <a:ext cx="60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这里输入公司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418070" y="3848508"/>
            <a:ext cx="1813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</a:t>
            </a:r>
            <a:r>
              <a:rPr lang="en-US" altLang="zh-CN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</a:t>
            </a:r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部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8928055" y="3852296"/>
            <a:ext cx="14654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汇报人：</a:t>
            </a:r>
            <a:r>
              <a:rPr lang="en-US" altLang="zh-CN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XXX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1068" y="1286848"/>
            <a:ext cx="2099443" cy="1832616"/>
            <a:chOff x="1397291" y="3132277"/>
            <a:chExt cx="1948823" cy="1702026"/>
          </a:xfrm>
          <a:solidFill>
            <a:srgbClr val="247390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Freeform 7"/>
            <p:cNvSpPr/>
            <p:nvPr/>
          </p:nvSpPr>
          <p:spPr bwMode="auto">
            <a:xfrm>
              <a:off x="1464784" y="3195616"/>
              <a:ext cx="1813839" cy="157534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22592" y="2203155"/>
            <a:ext cx="2099443" cy="1832616"/>
            <a:chOff x="2893203" y="3983290"/>
            <a:chExt cx="1948823" cy="1702026"/>
          </a:xfrm>
        </p:grpSpPr>
        <p:sp>
          <p:nvSpPr>
            <p:cNvPr id="12" name="Freeform 6"/>
            <p:cNvSpPr/>
            <p:nvPr/>
          </p:nvSpPr>
          <p:spPr bwMode="auto">
            <a:xfrm>
              <a:off x="2893203" y="3983290"/>
              <a:ext cx="1948823" cy="1702026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911599" y="3997067"/>
              <a:ext cx="1920125" cy="166765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6">
                <a:grayscl/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26430" y="1271689"/>
            <a:ext cx="2099443" cy="1832616"/>
            <a:chOff x="4381974" y="3118200"/>
            <a:chExt cx="1948823" cy="1702026"/>
          </a:xfrm>
        </p:grpSpPr>
        <p:sp>
          <p:nvSpPr>
            <p:cNvPr id="18" name="Freeform 6"/>
            <p:cNvSpPr/>
            <p:nvPr/>
          </p:nvSpPr>
          <p:spPr bwMode="auto">
            <a:xfrm>
              <a:off x="4381974" y="3118200"/>
              <a:ext cx="1948823" cy="1702026"/>
            </a:xfrm>
            <a:custGeom>
              <a:avLst/>
              <a:gdLst>
                <a:gd name="T0" fmla="*/ 4479 w 4516"/>
                <a:gd name="T1" fmla="*/ 2074 h 3947"/>
                <a:gd name="T2" fmla="*/ 3967 w 4516"/>
                <a:gd name="T3" fmla="*/ 2960 h 3947"/>
                <a:gd name="T4" fmla="*/ 3455 w 4516"/>
                <a:gd name="T5" fmla="*/ 3847 h 3947"/>
                <a:gd name="T6" fmla="*/ 3282 w 4516"/>
                <a:gd name="T7" fmla="*/ 3947 h 3947"/>
                <a:gd name="T8" fmla="*/ 2258 w 4516"/>
                <a:gd name="T9" fmla="*/ 3947 h 3947"/>
                <a:gd name="T10" fmla="*/ 1234 w 4516"/>
                <a:gd name="T11" fmla="*/ 3947 h 3947"/>
                <a:gd name="T12" fmla="*/ 1061 w 4516"/>
                <a:gd name="T13" fmla="*/ 3847 h 3947"/>
                <a:gd name="T14" fmla="*/ 549 w 4516"/>
                <a:gd name="T15" fmla="*/ 2960 h 3947"/>
                <a:gd name="T16" fmla="*/ 37 w 4516"/>
                <a:gd name="T17" fmla="*/ 2074 h 3947"/>
                <a:gd name="T18" fmla="*/ 37 w 4516"/>
                <a:gd name="T19" fmla="*/ 1874 h 3947"/>
                <a:gd name="T20" fmla="*/ 549 w 4516"/>
                <a:gd name="T21" fmla="*/ 987 h 3947"/>
                <a:gd name="T22" fmla="*/ 1061 w 4516"/>
                <a:gd name="T23" fmla="*/ 100 h 3947"/>
                <a:gd name="T24" fmla="*/ 1234 w 4516"/>
                <a:gd name="T25" fmla="*/ 0 h 3947"/>
                <a:gd name="T26" fmla="*/ 2258 w 4516"/>
                <a:gd name="T27" fmla="*/ 0 h 3947"/>
                <a:gd name="T28" fmla="*/ 3282 w 4516"/>
                <a:gd name="T29" fmla="*/ 0 h 3947"/>
                <a:gd name="T30" fmla="*/ 3455 w 4516"/>
                <a:gd name="T31" fmla="*/ 100 h 3947"/>
                <a:gd name="T32" fmla="*/ 3967 w 4516"/>
                <a:gd name="T33" fmla="*/ 987 h 3947"/>
                <a:gd name="T34" fmla="*/ 4479 w 4516"/>
                <a:gd name="T35" fmla="*/ 1874 h 3947"/>
                <a:gd name="T36" fmla="*/ 4479 w 4516"/>
                <a:gd name="T37" fmla="*/ 2074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6" h="3947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gradFill>
              <a:gsLst>
                <a:gs pos="0">
                  <a:srgbClr val="067FC9"/>
                </a:gs>
                <a:gs pos="100000">
                  <a:srgbClr val="00B2CA"/>
                </a:gs>
              </a:gsLst>
              <a:lin ang="2700000" scaled="1"/>
            </a:gra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409097" y="3142284"/>
              <a:ext cx="1892395" cy="164357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20524" y="3137520"/>
            <a:ext cx="2099443" cy="1832616"/>
            <a:chOff x="4376494" y="4851074"/>
            <a:chExt cx="1948823" cy="1702026"/>
          </a:xfrm>
          <a:solidFill>
            <a:srgbClr val="247390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Freeform 7"/>
            <p:cNvSpPr/>
            <p:nvPr/>
          </p:nvSpPr>
          <p:spPr bwMode="auto">
            <a:xfrm>
              <a:off x="4427423" y="4896965"/>
              <a:ext cx="1831226" cy="159044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FD7B3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844624" y="3535896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合作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29128" y="1712718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accent2"/>
                </a:solidFill>
              </a:rPr>
              <a:t>团结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038929" y="4094060"/>
            <a:ext cx="2099443" cy="1832616"/>
            <a:chOff x="4376494" y="4851074"/>
            <a:chExt cx="1948823" cy="1702026"/>
          </a:xfrm>
          <a:solidFill>
            <a:srgbClr val="247390"/>
          </a:solidFill>
        </p:grpSpPr>
        <p:grpSp>
          <p:nvGrpSpPr>
            <p:cNvPr id="33" name="组合 32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7"/>
            <p:cNvSpPr/>
            <p:nvPr/>
          </p:nvSpPr>
          <p:spPr bwMode="auto">
            <a:xfrm>
              <a:off x="4427423" y="4896965"/>
              <a:ext cx="1831226" cy="159044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8157" y="3170068"/>
            <a:ext cx="2099443" cy="1832616"/>
            <a:chOff x="1397291" y="3132277"/>
            <a:chExt cx="1948823" cy="1702026"/>
          </a:xfrm>
          <a:solidFill>
            <a:srgbClr val="247390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0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rgbClr val="1DB5CD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" name="Freeform 7"/>
            <p:cNvSpPr/>
            <p:nvPr/>
          </p:nvSpPr>
          <p:spPr bwMode="auto">
            <a:xfrm>
              <a:off x="1464784" y="3195616"/>
              <a:ext cx="1813839" cy="157534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DB5CD"/>
            </a:solidFill>
            <a:ln w="7938" cap="flat">
              <a:solidFill>
                <a:srgbClr val="1DB5CD"/>
              </a:solidFill>
              <a:prstDash val="solid"/>
              <a:miter lim="800000"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31844" y="3541702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accent2"/>
                </a:solidFill>
              </a:rPr>
              <a:t>认真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87564" y="4518206"/>
            <a:ext cx="1710551" cy="8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dirty="0" smtClean="0">
                <a:solidFill>
                  <a:schemeClr val="accent2"/>
                </a:solidFill>
              </a:rPr>
              <a:t>仔细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227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</a:t>
            </a:r>
            <a:r>
              <a:rPr lang="en-US" sz="7200" b="1" dirty="0" smtClean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03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3517" y="343465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目标设计及原因分析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643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39851" y="1146517"/>
            <a:ext cx="386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我们遵循</a:t>
            </a:r>
            <a:r>
              <a:rPr lang="en-US" altLang="zh-CN" dirty="0"/>
              <a:t>PDCA</a:t>
            </a:r>
            <a:r>
              <a:rPr lang="zh-CN" altLang="en-US" dirty="0"/>
              <a:t>的原则，制作了时间计划推进表：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9851" y="5081672"/>
            <a:ext cx="2261542" cy="452748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8089" y="4418097"/>
            <a:ext cx="2263606" cy="4527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51784" y="3800559"/>
            <a:ext cx="2263606" cy="452748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57780" y="3208422"/>
            <a:ext cx="2261542" cy="45274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4591037" y="1799727"/>
            <a:ext cx="1371827" cy="2425566"/>
          </a:xfrm>
          <a:custGeom>
            <a:avLst/>
            <a:gdLst>
              <a:gd name="T0" fmla="*/ 988 w 2410"/>
              <a:gd name="T1" fmla="*/ 0 h 4251"/>
              <a:gd name="T2" fmla="*/ 1323 w 2410"/>
              <a:gd name="T3" fmla="*/ 335 h 4251"/>
              <a:gd name="T4" fmla="*/ 988 w 2410"/>
              <a:gd name="T5" fmla="*/ 670 h 4251"/>
              <a:gd name="T6" fmla="*/ 653 w 2410"/>
              <a:gd name="T7" fmla="*/ 335 h 4251"/>
              <a:gd name="T8" fmla="*/ 988 w 2410"/>
              <a:gd name="T9" fmla="*/ 0 h 4251"/>
              <a:gd name="T10" fmla="*/ 670 w 2410"/>
              <a:gd name="T11" fmla="*/ 917 h 4251"/>
              <a:gd name="T12" fmla="*/ 1244 w 2410"/>
              <a:gd name="T13" fmla="*/ 882 h 4251"/>
              <a:gd name="T14" fmla="*/ 2002 w 2410"/>
              <a:gd name="T15" fmla="*/ 1085 h 4251"/>
              <a:gd name="T16" fmla="*/ 2152 w 2410"/>
              <a:gd name="T17" fmla="*/ 1438 h 4251"/>
              <a:gd name="T18" fmla="*/ 1332 w 2410"/>
              <a:gd name="T19" fmla="*/ 1367 h 4251"/>
              <a:gd name="T20" fmla="*/ 1341 w 2410"/>
              <a:gd name="T21" fmla="*/ 1949 h 4251"/>
              <a:gd name="T22" fmla="*/ 2020 w 2410"/>
              <a:gd name="T23" fmla="*/ 2126 h 4251"/>
              <a:gd name="T24" fmla="*/ 2196 w 2410"/>
              <a:gd name="T25" fmla="*/ 2372 h 4251"/>
              <a:gd name="T26" fmla="*/ 2364 w 2410"/>
              <a:gd name="T27" fmla="*/ 2990 h 4251"/>
              <a:gd name="T28" fmla="*/ 1976 w 2410"/>
              <a:gd name="T29" fmla="*/ 3087 h 4251"/>
              <a:gd name="T30" fmla="*/ 1791 w 2410"/>
              <a:gd name="T31" fmla="*/ 2443 h 4251"/>
              <a:gd name="T32" fmla="*/ 1067 w 2410"/>
              <a:gd name="T33" fmla="*/ 2302 h 4251"/>
              <a:gd name="T34" fmla="*/ 1023 w 2410"/>
              <a:gd name="T35" fmla="*/ 2364 h 4251"/>
              <a:gd name="T36" fmla="*/ 979 w 2410"/>
              <a:gd name="T37" fmla="*/ 4031 h 4251"/>
              <a:gd name="T38" fmla="*/ 600 w 2410"/>
              <a:gd name="T39" fmla="*/ 4013 h 4251"/>
              <a:gd name="T40" fmla="*/ 618 w 2410"/>
              <a:gd name="T41" fmla="*/ 1385 h 4251"/>
              <a:gd name="T42" fmla="*/ 388 w 2410"/>
              <a:gd name="T43" fmla="*/ 1552 h 4251"/>
              <a:gd name="T44" fmla="*/ 415 w 2410"/>
              <a:gd name="T45" fmla="*/ 2037 h 4251"/>
              <a:gd name="T46" fmla="*/ 44 w 2410"/>
              <a:gd name="T47" fmla="*/ 2055 h 4251"/>
              <a:gd name="T48" fmla="*/ 0 w 2410"/>
              <a:gd name="T49" fmla="*/ 1499 h 4251"/>
              <a:gd name="T50" fmla="*/ 150 w 2410"/>
              <a:gd name="T51" fmla="*/ 1270 h 4251"/>
              <a:gd name="T52" fmla="*/ 670 w 2410"/>
              <a:gd name="T53" fmla="*/ 917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0" h="4251">
                <a:moveTo>
                  <a:pt x="988" y="0"/>
                </a:moveTo>
                <a:cubicBezTo>
                  <a:pt x="1173" y="0"/>
                  <a:pt x="1323" y="150"/>
                  <a:pt x="1323" y="335"/>
                </a:cubicBezTo>
                <a:cubicBezTo>
                  <a:pt x="1323" y="520"/>
                  <a:pt x="1173" y="670"/>
                  <a:pt x="988" y="670"/>
                </a:cubicBezTo>
                <a:cubicBezTo>
                  <a:pt x="803" y="670"/>
                  <a:pt x="653" y="520"/>
                  <a:pt x="653" y="335"/>
                </a:cubicBezTo>
                <a:cubicBezTo>
                  <a:pt x="653" y="150"/>
                  <a:pt x="803" y="0"/>
                  <a:pt x="988" y="0"/>
                </a:cubicBezTo>
                <a:close/>
                <a:moveTo>
                  <a:pt x="670" y="917"/>
                </a:moveTo>
                <a:cubicBezTo>
                  <a:pt x="859" y="740"/>
                  <a:pt x="1050" y="736"/>
                  <a:pt x="1244" y="882"/>
                </a:cubicBezTo>
                <a:cubicBezTo>
                  <a:pt x="1499" y="1067"/>
                  <a:pt x="1752" y="1135"/>
                  <a:pt x="2002" y="1085"/>
                </a:cubicBezTo>
                <a:cubicBezTo>
                  <a:pt x="2276" y="1023"/>
                  <a:pt x="2363" y="1358"/>
                  <a:pt x="2152" y="1438"/>
                </a:cubicBezTo>
                <a:cubicBezTo>
                  <a:pt x="1879" y="1496"/>
                  <a:pt x="1605" y="1473"/>
                  <a:pt x="1332" y="1367"/>
                </a:cubicBezTo>
                <a:cubicBezTo>
                  <a:pt x="1335" y="1561"/>
                  <a:pt x="1338" y="1755"/>
                  <a:pt x="1341" y="1949"/>
                </a:cubicBezTo>
                <a:cubicBezTo>
                  <a:pt x="1567" y="2008"/>
                  <a:pt x="1793" y="2067"/>
                  <a:pt x="2020" y="2126"/>
                </a:cubicBezTo>
                <a:cubicBezTo>
                  <a:pt x="2122" y="2153"/>
                  <a:pt x="2159" y="2262"/>
                  <a:pt x="2196" y="2372"/>
                </a:cubicBezTo>
                <a:cubicBezTo>
                  <a:pt x="2252" y="2578"/>
                  <a:pt x="2308" y="2784"/>
                  <a:pt x="2364" y="2990"/>
                </a:cubicBezTo>
                <a:cubicBezTo>
                  <a:pt x="2410" y="3266"/>
                  <a:pt x="2061" y="3341"/>
                  <a:pt x="1976" y="3087"/>
                </a:cubicBezTo>
                <a:cubicBezTo>
                  <a:pt x="1914" y="2872"/>
                  <a:pt x="1852" y="2658"/>
                  <a:pt x="1791" y="2443"/>
                </a:cubicBezTo>
                <a:cubicBezTo>
                  <a:pt x="1549" y="2396"/>
                  <a:pt x="1308" y="2349"/>
                  <a:pt x="1067" y="2302"/>
                </a:cubicBezTo>
                <a:cubicBezTo>
                  <a:pt x="1032" y="2296"/>
                  <a:pt x="1023" y="2317"/>
                  <a:pt x="1023" y="2364"/>
                </a:cubicBezTo>
                <a:cubicBezTo>
                  <a:pt x="1009" y="2919"/>
                  <a:pt x="994" y="3475"/>
                  <a:pt x="979" y="4031"/>
                </a:cubicBezTo>
                <a:cubicBezTo>
                  <a:pt x="972" y="4251"/>
                  <a:pt x="597" y="4212"/>
                  <a:pt x="600" y="4013"/>
                </a:cubicBezTo>
                <a:cubicBezTo>
                  <a:pt x="666" y="3134"/>
                  <a:pt x="687" y="2257"/>
                  <a:pt x="618" y="1385"/>
                </a:cubicBezTo>
                <a:cubicBezTo>
                  <a:pt x="541" y="1441"/>
                  <a:pt x="465" y="1496"/>
                  <a:pt x="388" y="1552"/>
                </a:cubicBezTo>
                <a:cubicBezTo>
                  <a:pt x="397" y="1714"/>
                  <a:pt x="406" y="1876"/>
                  <a:pt x="415" y="2037"/>
                </a:cubicBezTo>
                <a:cubicBezTo>
                  <a:pt x="385" y="2216"/>
                  <a:pt x="96" y="2239"/>
                  <a:pt x="44" y="2055"/>
                </a:cubicBezTo>
                <a:cubicBezTo>
                  <a:pt x="30" y="1870"/>
                  <a:pt x="15" y="1685"/>
                  <a:pt x="0" y="1499"/>
                </a:cubicBezTo>
                <a:cubicBezTo>
                  <a:pt x="17" y="1419"/>
                  <a:pt x="44" y="1339"/>
                  <a:pt x="150" y="1270"/>
                </a:cubicBezTo>
                <a:cubicBezTo>
                  <a:pt x="324" y="1152"/>
                  <a:pt x="497" y="1035"/>
                  <a:pt x="670" y="9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675347" y="3989627"/>
            <a:ext cx="1522413" cy="895350"/>
          </a:xfrm>
          <a:custGeom>
            <a:avLst/>
            <a:gdLst>
              <a:gd name="T0" fmla="*/ 0 w 2070"/>
              <a:gd name="T1" fmla="*/ 1214 h 1214"/>
              <a:gd name="T2" fmla="*/ 2070 w 2070"/>
              <a:gd name="T3" fmla="*/ 177 h 1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0" h="1214">
                <a:moveTo>
                  <a:pt x="0" y="1214"/>
                </a:moveTo>
                <a:cubicBezTo>
                  <a:pt x="269" y="321"/>
                  <a:pt x="979" y="0"/>
                  <a:pt x="2070" y="177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7463642" y="2708514"/>
            <a:ext cx="1522413" cy="895350"/>
          </a:xfrm>
          <a:custGeom>
            <a:avLst/>
            <a:gdLst>
              <a:gd name="T0" fmla="*/ 0 w 2071"/>
              <a:gd name="T1" fmla="*/ 1214 h 1214"/>
              <a:gd name="T2" fmla="*/ 2071 w 2071"/>
              <a:gd name="T3" fmla="*/ 178 h 1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" h="1214">
                <a:moveTo>
                  <a:pt x="0" y="1214"/>
                </a:moveTo>
                <a:cubicBezTo>
                  <a:pt x="270" y="321"/>
                  <a:pt x="979" y="0"/>
                  <a:pt x="2071" y="178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4"/>
          <p:cNvSpPr txBox="1"/>
          <p:nvPr/>
        </p:nvSpPr>
        <p:spPr>
          <a:xfrm>
            <a:off x="1203379" y="5107782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2"/>
                </a:solidFill>
                <a:latin typeface="+mj-ea"/>
                <a:ea typeface="+mj-ea"/>
              </a:rPr>
              <a:t>P</a:t>
            </a:r>
            <a:r>
              <a:rPr lang="en-US" altLang="zh-CN" sz="200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>
                <a:solidFill>
                  <a:schemeClr val="accent2"/>
                </a:solidFill>
                <a:latin typeface="+mj-ea"/>
                <a:ea typeface="+mj-ea"/>
              </a:rPr>
              <a:t>计划</a:t>
            </a:r>
            <a:r>
              <a:rPr lang="en-US" altLang="zh-CN" sz="200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858236" y="5614935"/>
            <a:ext cx="223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2017.5.3—6.25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869093" y="4423312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D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实施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3511839" y="5025499"/>
            <a:ext cx="227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2017.6.26—7.20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5220" y="3832656"/>
            <a:ext cx="188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C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检查确认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894" y="4339809"/>
            <a:ext cx="224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2017.7.21—8.23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9053509" y="3216825"/>
            <a:ext cx="14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A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反省</a:t>
            </a:r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8702584" y="3760968"/>
            <a:ext cx="224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2017.8.24—9.7</a:t>
            </a:r>
            <a:endParaRPr lang="en-US" altLang="zh-CN" sz="2400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1114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3.1  </a:t>
            </a:r>
            <a:r>
              <a:rPr lang="zh-CN" altLang="en-US"/>
              <a:t>活动计划编制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42"/>
          <p:cNvGraphicFramePr>
            <a:graphicFrameLocks noGrp="1"/>
          </p:cNvGraphicFramePr>
          <p:nvPr/>
        </p:nvGraphicFramePr>
        <p:xfrm>
          <a:off x="1178895" y="1045890"/>
          <a:ext cx="10032977" cy="5498388"/>
        </p:xfrm>
        <a:graphic>
          <a:graphicData uri="http://schemas.openxmlformats.org/drawingml/2006/table">
            <a:tbl>
              <a:tblPr/>
              <a:tblGrid>
                <a:gridCol w="378741"/>
                <a:gridCol w="1433810"/>
                <a:gridCol w="1373742"/>
                <a:gridCol w="311461"/>
                <a:gridCol w="504344"/>
                <a:gridCol w="401930"/>
                <a:gridCol w="401930"/>
                <a:gridCol w="401930"/>
                <a:gridCol w="401930"/>
                <a:gridCol w="403863"/>
                <a:gridCol w="401930"/>
                <a:gridCol w="401930"/>
                <a:gridCol w="403861"/>
                <a:gridCol w="399998"/>
                <a:gridCol w="403861"/>
                <a:gridCol w="380674"/>
                <a:gridCol w="421254"/>
                <a:gridCol w="405794"/>
                <a:gridCol w="399997"/>
                <a:gridCol w="399997"/>
              </a:tblGrid>
              <a:tr h="22614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管理项目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实施项目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担   当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计划日程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kumimoji="1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kumimoji="1" lang="zh-CN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92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一周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二周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三周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ea"/>
                          <a:ea typeface="+mj-ea"/>
                        </a:rPr>
                        <a:t>四周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109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P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课题选定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公司领导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课题选定理由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公司领导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制定活动计划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唐良刚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设定目标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目标可行性分析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全体组员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要因分析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要因确认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制定对策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130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D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对策实施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陈小娇、周世恩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  <a:tr h="30210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C</a:t>
                      </a: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对策效果确认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卓小红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成果比较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王平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210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ea"/>
                          <a:ea typeface="+mj-ea"/>
                        </a:rPr>
                        <a:t>A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5506" marR="85506" marT="42753" marB="42753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标准化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周令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  <a:tr h="302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反省及后计划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全员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  <a:tr h="3107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活动报告作成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唐良刚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91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8091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13290" marR="113290" marT="56645" marB="56645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366968" y="2341385"/>
            <a:ext cx="6735400" cy="4068661"/>
            <a:chOff x="4366968" y="2341385"/>
            <a:chExt cx="6735400" cy="4068661"/>
          </a:xfrm>
        </p:grpSpPr>
        <p:grpSp>
          <p:nvGrpSpPr>
            <p:cNvPr id="5" name="组合 4"/>
            <p:cNvGrpSpPr/>
            <p:nvPr/>
          </p:nvGrpSpPr>
          <p:grpSpPr>
            <a:xfrm>
              <a:off x="4366968" y="2341385"/>
              <a:ext cx="304732" cy="103529"/>
              <a:chOff x="4442197" y="980728"/>
              <a:chExt cx="304732" cy="103529"/>
            </a:xfrm>
          </p:grpSpPr>
          <p:cxnSp>
            <p:nvCxnSpPr>
              <p:cNvPr id="46" name="直接连接符 4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接连接符 4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组合 5"/>
            <p:cNvGrpSpPr/>
            <p:nvPr/>
          </p:nvGrpSpPr>
          <p:grpSpPr>
            <a:xfrm>
              <a:off x="4669118" y="2651485"/>
              <a:ext cx="304732" cy="103529"/>
              <a:chOff x="4442197" y="980728"/>
              <a:chExt cx="304732" cy="103529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直接连接符 4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组合 6"/>
            <p:cNvGrpSpPr/>
            <p:nvPr/>
          </p:nvGrpSpPr>
          <p:grpSpPr>
            <a:xfrm>
              <a:off x="5034878" y="3001342"/>
              <a:ext cx="304732" cy="103529"/>
              <a:chOff x="4442197" y="980728"/>
              <a:chExt cx="304732" cy="103529"/>
            </a:xfrm>
          </p:grpSpPr>
          <p:cxnSp>
            <p:nvCxnSpPr>
              <p:cNvPr id="42" name="直接连接符 4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接连接符 4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组合 7"/>
            <p:cNvGrpSpPr/>
            <p:nvPr/>
          </p:nvGrpSpPr>
          <p:grpSpPr>
            <a:xfrm>
              <a:off x="5377778" y="3296617"/>
              <a:ext cx="304732" cy="103529"/>
              <a:chOff x="4442197" y="980728"/>
              <a:chExt cx="304732" cy="103529"/>
            </a:xfrm>
          </p:grpSpPr>
          <p:cxnSp>
            <p:nvCxnSpPr>
              <p:cNvPr id="40" name="直接连接符 3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直接连接符 4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组合 8"/>
            <p:cNvGrpSpPr/>
            <p:nvPr/>
          </p:nvGrpSpPr>
          <p:grpSpPr>
            <a:xfrm>
              <a:off x="5787353" y="3563317"/>
              <a:ext cx="304732" cy="103529"/>
              <a:chOff x="4442197" y="980728"/>
              <a:chExt cx="304732" cy="103529"/>
            </a:xfrm>
          </p:grpSpPr>
          <p:cxnSp>
            <p:nvCxnSpPr>
              <p:cNvPr id="38" name="直接连接符 37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接连接符 38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6177878" y="3810967"/>
              <a:ext cx="304732" cy="103529"/>
              <a:chOff x="4442197" y="980728"/>
              <a:chExt cx="304732" cy="103529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连接符 3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组合 10"/>
            <p:cNvGrpSpPr/>
            <p:nvPr/>
          </p:nvGrpSpPr>
          <p:grpSpPr>
            <a:xfrm>
              <a:off x="6539828" y="4163392"/>
              <a:ext cx="418516" cy="156541"/>
              <a:chOff x="4442197" y="980728"/>
              <a:chExt cx="304732" cy="103529"/>
            </a:xfrm>
          </p:grpSpPr>
          <p:cxnSp>
            <p:nvCxnSpPr>
              <p:cNvPr id="34" name="直接连接符 3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接连接符 3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组合 11"/>
            <p:cNvGrpSpPr/>
            <p:nvPr/>
          </p:nvGrpSpPr>
          <p:grpSpPr>
            <a:xfrm>
              <a:off x="7016078" y="4430092"/>
              <a:ext cx="304732" cy="103529"/>
              <a:chOff x="4442197" y="980728"/>
              <a:chExt cx="304732" cy="103529"/>
            </a:xfrm>
          </p:grpSpPr>
          <p:cxnSp>
            <p:nvCxnSpPr>
              <p:cNvPr id="32" name="直接连接符 3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接连接符 3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组合 12"/>
            <p:cNvGrpSpPr/>
            <p:nvPr/>
          </p:nvGrpSpPr>
          <p:grpSpPr>
            <a:xfrm>
              <a:off x="7644728" y="4782517"/>
              <a:ext cx="1040698" cy="142424"/>
              <a:chOff x="4442197" y="980728"/>
              <a:chExt cx="304732" cy="103529"/>
            </a:xfrm>
          </p:grpSpPr>
          <p:cxnSp>
            <p:nvCxnSpPr>
              <p:cNvPr id="30" name="直接连接符 2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接连接符 3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组合 13"/>
            <p:cNvGrpSpPr/>
            <p:nvPr/>
          </p:nvGrpSpPr>
          <p:grpSpPr>
            <a:xfrm>
              <a:off x="8759152" y="5039692"/>
              <a:ext cx="1686449" cy="183034"/>
              <a:chOff x="4442197" y="980728"/>
              <a:chExt cx="304732" cy="103529"/>
            </a:xfrm>
          </p:grpSpPr>
          <p:cxnSp>
            <p:nvCxnSpPr>
              <p:cNvPr id="28" name="直接连接符 27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直接连接符 28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组合 14"/>
            <p:cNvGrpSpPr/>
            <p:nvPr/>
          </p:nvGrpSpPr>
          <p:grpSpPr>
            <a:xfrm>
              <a:off x="10616528" y="5392117"/>
              <a:ext cx="304732" cy="103529"/>
              <a:chOff x="4442197" y="980728"/>
              <a:chExt cx="304732" cy="103529"/>
            </a:xfrm>
          </p:grpSpPr>
          <p:cxnSp>
            <p:nvCxnSpPr>
              <p:cNvPr id="26" name="直接连接符 25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接连接符 26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10711911" y="5706442"/>
              <a:ext cx="304732" cy="103529"/>
              <a:chOff x="4442197" y="980728"/>
              <a:chExt cx="304732" cy="103529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组合 16"/>
            <p:cNvGrpSpPr/>
            <p:nvPr/>
          </p:nvGrpSpPr>
          <p:grpSpPr>
            <a:xfrm>
              <a:off x="10711911" y="5963617"/>
              <a:ext cx="304732" cy="103529"/>
              <a:chOff x="4442197" y="980728"/>
              <a:chExt cx="304732" cy="103529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22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组合 18"/>
            <p:cNvGrpSpPr/>
            <p:nvPr/>
          </p:nvGrpSpPr>
          <p:grpSpPr>
            <a:xfrm>
              <a:off x="10797636" y="6306517"/>
              <a:ext cx="304732" cy="103529"/>
              <a:chOff x="4442197" y="980728"/>
              <a:chExt cx="304732" cy="103529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4442197" y="980728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直接连接符 20"/>
              <p:cNvCxnSpPr/>
              <p:nvPr/>
            </p:nvCxnSpPr>
            <p:spPr bwMode="auto">
              <a:xfrm>
                <a:off x="4442197" y="1084257"/>
                <a:ext cx="30473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8" name="文本框 47"/>
          <p:cNvSpPr txBox="1"/>
          <p:nvPr/>
        </p:nvSpPr>
        <p:spPr>
          <a:xfrm>
            <a:off x="309216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/>
              <a:t>3.1  </a:t>
            </a:r>
            <a:r>
              <a:rPr lang="zh-CN" altLang="en-US" dirty="0"/>
              <a:t>活动计划编制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2137548" y="1384030"/>
            <a:ext cx="2991118" cy="3568656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8007500" y="2580005"/>
            <a:ext cx="1990496" cy="2374828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9"/>
          <p:cNvSpPr txBox="1"/>
          <p:nvPr/>
        </p:nvSpPr>
        <p:spPr>
          <a:xfrm>
            <a:off x="2529392" y="1936963"/>
            <a:ext cx="216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2"/>
                </a:solidFill>
              </a:rPr>
              <a:t>不良品率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89039" y="2294978"/>
            <a:ext cx="349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sz="6000" dirty="0">
                <a:solidFill>
                  <a:schemeClr val="accent2"/>
                </a:solidFill>
                <a:latin typeface="Lifeline JL" panose="00000400000000000000" pitchFamily="2" charset="0"/>
              </a:rPr>
              <a:t>10.75%</a:t>
            </a:r>
            <a:endParaRPr lang="zh-CN" altLang="en-US" sz="6000" dirty="0">
              <a:solidFill>
                <a:schemeClr val="accent2"/>
              </a:solidFill>
              <a:latin typeface="Lifeline JL" panose="00000400000000000000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393799" y="3470158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latin typeface="Lifeline JL" panose="00000400000000000000" pitchFamily="2" charset="0"/>
                <a:ea typeface="+mj-ea"/>
              </a:rPr>
              <a:t>1.5%</a:t>
            </a:r>
            <a:endParaRPr lang="zh-CN" altLang="en-US" sz="4400" dirty="0">
              <a:solidFill>
                <a:schemeClr val="accent2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8203416" y="3150205"/>
            <a:ext cx="16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>
                <a:solidFill>
                  <a:schemeClr val="accent2"/>
                </a:solidFill>
              </a:rPr>
              <a:t>不良品率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 rot="2090263">
            <a:off x="5066924" y="1542871"/>
            <a:ext cx="2918159" cy="1184274"/>
          </a:xfrm>
          <a:custGeom>
            <a:avLst/>
            <a:gdLst>
              <a:gd name="T0" fmla="*/ 0 w 3011"/>
              <a:gd name="T1" fmla="*/ 1039 h 1039"/>
              <a:gd name="T2" fmla="*/ 3011 w 3011"/>
              <a:gd name="T3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1" h="1039">
                <a:moveTo>
                  <a:pt x="0" y="1039"/>
                </a:moveTo>
                <a:cubicBezTo>
                  <a:pt x="843" y="475"/>
                  <a:pt x="1863" y="107"/>
                  <a:pt x="3011" y="0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764557">
            <a:off x="5646172" y="1203107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降低  </a:t>
            </a:r>
            <a:r>
              <a:rPr lang="en-US" altLang="zh-CN" sz="3600" dirty="0">
                <a:solidFill>
                  <a:schemeClr val="bg2"/>
                </a:solidFill>
                <a:latin typeface="Lifeline JL" panose="00000400000000000000" pitchFamily="2" charset="0"/>
                <a:ea typeface="+mj-ea"/>
              </a:rPr>
              <a:t>9.25%</a:t>
            </a:r>
            <a:endParaRPr lang="zh-CN" altLang="en-US" sz="2400" dirty="0">
              <a:solidFill>
                <a:schemeClr val="bg2"/>
              </a:solidFill>
              <a:latin typeface="Lifeline JL" panose="00000400000000000000" pitchFamily="2" charset="0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56961" y="1526272"/>
            <a:ext cx="846768" cy="846768"/>
            <a:chOff x="1856961" y="1526272"/>
            <a:chExt cx="846768" cy="846768"/>
          </a:xfrm>
        </p:grpSpPr>
        <p:sp>
          <p:nvSpPr>
            <p:cNvPr id="12" name="椭圆 11"/>
            <p:cNvSpPr/>
            <p:nvPr/>
          </p:nvSpPr>
          <p:spPr bwMode="auto">
            <a:xfrm>
              <a:off x="1856961" y="1526272"/>
              <a:ext cx="846768" cy="846768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1787" y="172874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accent2"/>
                  </a:solidFill>
                  <a:latin typeface="+mj-ea"/>
                  <a:ea typeface="+mj-ea"/>
                </a:rPr>
                <a:t>现状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98626" y="2536655"/>
            <a:ext cx="703706" cy="703706"/>
            <a:chOff x="7898626" y="2536655"/>
            <a:chExt cx="703706" cy="703706"/>
          </a:xfrm>
        </p:grpSpPr>
        <p:sp>
          <p:nvSpPr>
            <p:cNvPr id="15" name="椭圆 14"/>
            <p:cNvSpPr/>
            <p:nvPr/>
          </p:nvSpPr>
          <p:spPr bwMode="auto">
            <a:xfrm>
              <a:off x="7898626" y="2536655"/>
              <a:ext cx="703706" cy="703706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01665" y="269749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latin typeface="+mj-ea"/>
                  <a:ea typeface="+mj-ea"/>
                </a:rPr>
                <a:t>目标</a:t>
              </a: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994327" y="5101389"/>
            <a:ext cx="10469791" cy="126396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46202" y="5271389"/>
            <a:ext cx="109787" cy="8499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1390559" y="5271389"/>
            <a:ext cx="109787" cy="8499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98155" y="5258735"/>
            <a:ext cx="9840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目标设定背景： 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客户对我司提出堵油孔工序漏序的改善要求，市场对堵油孔漏序的改善要求。</a:t>
            </a:r>
            <a:endParaRPr lang="en-US" altLang="zh-CN" sz="2000">
              <a:solidFill>
                <a:schemeClr val="accent1"/>
              </a:solidFill>
              <a:latin typeface="+mn-ea"/>
              <a:ea typeface="+mn-ea"/>
            </a:endParaRPr>
          </a:p>
          <a:p>
            <a:pPr algn="just"/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目标设定：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堵油孔工序漏序数量由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10.75%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降低到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1.5%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，大幅提升产品质量。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0481" y="142599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3.2  </a:t>
            </a:r>
            <a:r>
              <a:rPr lang="zh-CN" altLang="en-US"/>
              <a:t>目标设定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9870" y="1473881"/>
            <a:ext cx="416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本小组在20</a:t>
            </a:r>
            <a:r>
              <a:rPr lang="en-US" altLang="zh-CN" dirty="0">
                <a:solidFill>
                  <a:schemeClr val="accent1"/>
                </a:solidFill>
                <a:latin typeface="+mn-ea"/>
                <a:ea typeface="+mn-ea"/>
              </a:rPr>
              <a:t>16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年的品质改善活动取得了较好的改善效果，同时积累了一定的品质改善经验。</a:t>
            </a:r>
          </a:p>
        </p:txBody>
      </p:sp>
      <p:sp>
        <p:nvSpPr>
          <p:cNvPr id="4" name="矩形 3"/>
          <p:cNvSpPr/>
          <p:nvPr/>
        </p:nvSpPr>
        <p:spPr>
          <a:xfrm>
            <a:off x="1489869" y="5022599"/>
            <a:ext cx="417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圈组成员改善意识强烈，具有很强的改善能力和很高的改善激情，对本次QC活动的热情极高。</a:t>
            </a:r>
          </a:p>
        </p:txBody>
      </p:sp>
      <p:sp>
        <p:nvSpPr>
          <p:cNvPr id="5" name="矩形 4"/>
          <p:cNvSpPr/>
          <p:nvPr/>
        </p:nvSpPr>
        <p:spPr>
          <a:xfrm>
            <a:off x="1489869" y="3197372"/>
            <a:ext cx="3441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该课题已经得到公司高层及各部门领导的大力支持，技术、人力资源、财力都能得到保障。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954365" y="1240687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5010473" y="2909771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954365" y="4583639"/>
            <a:ext cx="1568016" cy="138971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tx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7431" y="167393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有经验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2872" y="3346326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有支持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07429" y="5022599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latin typeface="+mj-ea"/>
                <a:ea typeface="+mj-ea"/>
              </a:rPr>
              <a:t>有激情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816087" y="2562726"/>
            <a:ext cx="2453802" cy="2190896"/>
            <a:chOff x="1235090" y="1108075"/>
            <a:chExt cx="2000250" cy="1785938"/>
          </a:xfrm>
        </p:grpSpPr>
        <p:sp>
          <p:nvSpPr>
            <p:cNvPr id="13" name="Freeform 5"/>
            <p:cNvSpPr/>
            <p:nvPr/>
          </p:nvSpPr>
          <p:spPr bwMode="auto">
            <a:xfrm>
              <a:off x="1235090" y="1108075"/>
              <a:ext cx="2000250" cy="1785938"/>
            </a:xfrm>
            <a:custGeom>
              <a:avLst/>
              <a:gdLst>
                <a:gd name="T0" fmla="*/ 2156 w 2759"/>
                <a:gd name="T1" fmla="*/ 133 h 2444"/>
                <a:gd name="T2" fmla="*/ 2434 w 2759"/>
                <a:gd name="T3" fmla="*/ 614 h 2444"/>
                <a:gd name="T4" fmla="*/ 2709 w 2759"/>
                <a:gd name="T5" fmla="*/ 1090 h 2444"/>
                <a:gd name="T6" fmla="*/ 2712 w 2759"/>
                <a:gd name="T7" fmla="*/ 1350 h 2444"/>
                <a:gd name="T8" fmla="*/ 2434 w 2759"/>
                <a:gd name="T9" fmla="*/ 1831 h 2444"/>
                <a:gd name="T10" fmla="*/ 2159 w 2759"/>
                <a:gd name="T11" fmla="*/ 2307 h 2444"/>
                <a:gd name="T12" fmla="*/ 1935 w 2759"/>
                <a:gd name="T13" fmla="*/ 2439 h 2444"/>
                <a:gd name="T14" fmla="*/ 1380 w 2759"/>
                <a:gd name="T15" fmla="*/ 2439 h 2444"/>
                <a:gd name="T16" fmla="*/ 829 w 2759"/>
                <a:gd name="T17" fmla="*/ 2439 h 2444"/>
                <a:gd name="T18" fmla="*/ 603 w 2759"/>
                <a:gd name="T19" fmla="*/ 2312 h 2444"/>
                <a:gd name="T20" fmla="*/ 326 w 2759"/>
                <a:gd name="T21" fmla="*/ 1831 h 2444"/>
                <a:gd name="T22" fmla="*/ 51 w 2759"/>
                <a:gd name="T23" fmla="*/ 1354 h 2444"/>
                <a:gd name="T24" fmla="*/ 48 w 2759"/>
                <a:gd name="T25" fmla="*/ 1095 h 2444"/>
                <a:gd name="T26" fmla="*/ 326 w 2759"/>
                <a:gd name="T27" fmla="*/ 614 h 2444"/>
                <a:gd name="T28" fmla="*/ 601 w 2759"/>
                <a:gd name="T29" fmla="*/ 137 h 2444"/>
                <a:gd name="T30" fmla="*/ 824 w 2759"/>
                <a:gd name="T31" fmla="*/ 5 h 2444"/>
                <a:gd name="T32" fmla="*/ 1380 w 2759"/>
                <a:gd name="T33" fmla="*/ 5 h 2444"/>
                <a:gd name="T34" fmla="*/ 1930 w 2759"/>
                <a:gd name="T35" fmla="*/ 5 h 2444"/>
                <a:gd name="T36" fmla="*/ 2156 w 2759"/>
                <a:gd name="T37" fmla="*/ 13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9" h="2444">
                  <a:moveTo>
                    <a:pt x="2156" y="133"/>
                  </a:moveTo>
                  <a:lnTo>
                    <a:pt x="2434" y="614"/>
                  </a:lnTo>
                  <a:cubicBezTo>
                    <a:pt x="2525" y="773"/>
                    <a:pt x="2617" y="932"/>
                    <a:pt x="2709" y="1090"/>
                  </a:cubicBezTo>
                  <a:cubicBezTo>
                    <a:pt x="2759" y="1168"/>
                    <a:pt x="2755" y="1271"/>
                    <a:pt x="2712" y="1350"/>
                  </a:cubicBezTo>
                  <a:lnTo>
                    <a:pt x="2434" y="1831"/>
                  </a:lnTo>
                  <a:cubicBezTo>
                    <a:pt x="2342" y="1990"/>
                    <a:pt x="2250" y="2149"/>
                    <a:pt x="2159" y="2307"/>
                  </a:cubicBezTo>
                  <a:cubicBezTo>
                    <a:pt x="2117" y="2390"/>
                    <a:pt x="2025" y="2438"/>
                    <a:pt x="1935" y="2439"/>
                  </a:cubicBezTo>
                  <a:lnTo>
                    <a:pt x="1380" y="2439"/>
                  </a:lnTo>
                  <a:cubicBezTo>
                    <a:pt x="1196" y="2439"/>
                    <a:pt x="1013" y="2439"/>
                    <a:pt x="829" y="2439"/>
                  </a:cubicBezTo>
                  <a:cubicBezTo>
                    <a:pt x="737" y="2444"/>
                    <a:pt x="650" y="2389"/>
                    <a:pt x="603" y="2312"/>
                  </a:cubicBezTo>
                  <a:lnTo>
                    <a:pt x="326" y="1831"/>
                  </a:lnTo>
                  <a:cubicBezTo>
                    <a:pt x="234" y="1672"/>
                    <a:pt x="142" y="1513"/>
                    <a:pt x="51" y="1354"/>
                  </a:cubicBezTo>
                  <a:cubicBezTo>
                    <a:pt x="0" y="1277"/>
                    <a:pt x="4" y="1173"/>
                    <a:pt x="48" y="1095"/>
                  </a:cubicBezTo>
                  <a:lnTo>
                    <a:pt x="326" y="614"/>
                  </a:lnTo>
                  <a:cubicBezTo>
                    <a:pt x="417" y="455"/>
                    <a:pt x="509" y="296"/>
                    <a:pt x="601" y="137"/>
                  </a:cubicBezTo>
                  <a:cubicBezTo>
                    <a:pt x="643" y="55"/>
                    <a:pt x="735" y="7"/>
                    <a:pt x="824" y="5"/>
                  </a:cubicBezTo>
                  <a:lnTo>
                    <a:pt x="1380" y="5"/>
                  </a:lnTo>
                  <a:cubicBezTo>
                    <a:pt x="1563" y="5"/>
                    <a:pt x="1747" y="5"/>
                    <a:pt x="1930" y="5"/>
                  </a:cubicBezTo>
                  <a:cubicBezTo>
                    <a:pt x="2022" y="0"/>
                    <a:pt x="2110" y="56"/>
                    <a:pt x="2156" y="133"/>
                  </a:cubicBez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283509" y="1154113"/>
              <a:ext cx="1903413" cy="1693863"/>
            </a:xfrm>
            <a:custGeom>
              <a:avLst/>
              <a:gdLst>
                <a:gd name="T0" fmla="*/ 2060 w 2654"/>
                <a:gd name="T1" fmla="*/ 107 h 2342"/>
                <a:gd name="T2" fmla="*/ 1880 w 2654"/>
                <a:gd name="T3" fmla="*/ 4 h 2342"/>
                <a:gd name="T4" fmla="*/ 1878 w 2654"/>
                <a:gd name="T5" fmla="*/ 4 h 2342"/>
                <a:gd name="T6" fmla="*/ 1877 w 2654"/>
                <a:gd name="T7" fmla="*/ 4 h 2342"/>
                <a:gd name="T8" fmla="*/ 1327 w 2654"/>
                <a:gd name="T9" fmla="*/ 4 h 2342"/>
                <a:gd name="T10" fmla="*/ 772 w 2654"/>
                <a:gd name="T11" fmla="*/ 4 h 2342"/>
                <a:gd name="T12" fmla="*/ 592 w 2654"/>
                <a:gd name="T13" fmla="*/ 109 h 2342"/>
                <a:gd name="T14" fmla="*/ 592 w 2654"/>
                <a:gd name="T15" fmla="*/ 110 h 2342"/>
                <a:gd name="T16" fmla="*/ 591 w 2654"/>
                <a:gd name="T17" fmla="*/ 111 h 2342"/>
                <a:gd name="T18" fmla="*/ 316 w 2654"/>
                <a:gd name="T19" fmla="*/ 588 h 2342"/>
                <a:gd name="T20" fmla="*/ 39 w 2654"/>
                <a:gd name="T21" fmla="*/ 1068 h 2342"/>
                <a:gd name="T22" fmla="*/ 39 w 2654"/>
                <a:gd name="T23" fmla="*/ 1276 h 2342"/>
                <a:gd name="T24" fmla="*/ 40 w 2654"/>
                <a:gd name="T25" fmla="*/ 1277 h 2342"/>
                <a:gd name="T26" fmla="*/ 41 w 2654"/>
                <a:gd name="T27" fmla="*/ 1278 h 2342"/>
                <a:gd name="T28" fmla="*/ 316 w 2654"/>
                <a:gd name="T29" fmla="*/ 1755 h 2342"/>
                <a:gd name="T30" fmla="*/ 593 w 2654"/>
                <a:gd name="T31" fmla="*/ 2235 h 2342"/>
                <a:gd name="T32" fmla="*/ 774 w 2654"/>
                <a:gd name="T33" fmla="*/ 2339 h 2342"/>
                <a:gd name="T34" fmla="*/ 775 w 2654"/>
                <a:gd name="T35" fmla="*/ 2338 h 2342"/>
                <a:gd name="T36" fmla="*/ 776 w 2654"/>
                <a:gd name="T37" fmla="*/ 2338 h 2342"/>
                <a:gd name="T38" fmla="*/ 1327 w 2654"/>
                <a:gd name="T39" fmla="*/ 2338 h 2342"/>
                <a:gd name="T40" fmla="*/ 1881 w 2654"/>
                <a:gd name="T41" fmla="*/ 2338 h 2342"/>
                <a:gd name="T42" fmla="*/ 2061 w 2654"/>
                <a:gd name="T43" fmla="*/ 2234 h 2342"/>
                <a:gd name="T44" fmla="*/ 2062 w 2654"/>
                <a:gd name="T45" fmla="*/ 2233 h 2342"/>
                <a:gd name="T46" fmla="*/ 2062 w 2654"/>
                <a:gd name="T47" fmla="*/ 2231 h 2342"/>
                <a:gd name="T48" fmla="*/ 2337 w 2654"/>
                <a:gd name="T49" fmla="*/ 1755 h 2342"/>
                <a:gd name="T50" fmla="*/ 2615 w 2654"/>
                <a:gd name="T51" fmla="*/ 1274 h 2342"/>
                <a:gd name="T52" fmla="*/ 2614 w 2654"/>
                <a:gd name="T53" fmla="*/ 1067 h 2342"/>
                <a:gd name="T54" fmla="*/ 2613 w 2654"/>
                <a:gd name="T55" fmla="*/ 1066 h 2342"/>
                <a:gd name="T56" fmla="*/ 2613 w 2654"/>
                <a:gd name="T57" fmla="*/ 1064 h 2342"/>
                <a:gd name="T58" fmla="*/ 2337 w 2654"/>
                <a:gd name="T59" fmla="*/ 588 h 2342"/>
                <a:gd name="T60" fmla="*/ 2060 w 2654"/>
                <a:gd name="T61" fmla="*/ 107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4" h="2342">
                  <a:moveTo>
                    <a:pt x="2060" y="107"/>
                  </a:moveTo>
                  <a:cubicBezTo>
                    <a:pt x="2023" y="46"/>
                    <a:pt x="1953" y="0"/>
                    <a:pt x="1880" y="4"/>
                  </a:cubicBezTo>
                  <a:lnTo>
                    <a:pt x="1878" y="4"/>
                  </a:lnTo>
                  <a:lnTo>
                    <a:pt x="1877" y="4"/>
                  </a:lnTo>
                  <a:cubicBezTo>
                    <a:pt x="1694" y="4"/>
                    <a:pt x="1510" y="4"/>
                    <a:pt x="1327" y="4"/>
                  </a:cubicBezTo>
                  <a:lnTo>
                    <a:pt x="772" y="4"/>
                  </a:lnTo>
                  <a:cubicBezTo>
                    <a:pt x="700" y="5"/>
                    <a:pt x="626" y="44"/>
                    <a:pt x="592" y="109"/>
                  </a:cubicBezTo>
                  <a:lnTo>
                    <a:pt x="592" y="110"/>
                  </a:lnTo>
                  <a:lnTo>
                    <a:pt x="591" y="111"/>
                  </a:lnTo>
                  <a:cubicBezTo>
                    <a:pt x="499" y="270"/>
                    <a:pt x="408" y="429"/>
                    <a:pt x="316" y="588"/>
                  </a:cubicBezTo>
                  <a:lnTo>
                    <a:pt x="39" y="1068"/>
                  </a:lnTo>
                  <a:cubicBezTo>
                    <a:pt x="4" y="1131"/>
                    <a:pt x="0" y="1215"/>
                    <a:pt x="39" y="1276"/>
                  </a:cubicBezTo>
                  <a:lnTo>
                    <a:pt x="40" y="1277"/>
                  </a:lnTo>
                  <a:lnTo>
                    <a:pt x="41" y="1278"/>
                  </a:lnTo>
                  <a:cubicBezTo>
                    <a:pt x="133" y="1437"/>
                    <a:pt x="224" y="1596"/>
                    <a:pt x="316" y="1755"/>
                  </a:cubicBezTo>
                  <a:lnTo>
                    <a:pt x="593" y="2235"/>
                  </a:lnTo>
                  <a:cubicBezTo>
                    <a:pt x="630" y="2297"/>
                    <a:pt x="701" y="2342"/>
                    <a:pt x="774" y="2339"/>
                  </a:cubicBezTo>
                  <a:lnTo>
                    <a:pt x="775" y="2338"/>
                  </a:lnTo>
                  <a:lnTo>
                    <a:pt x="776" y="2338"/>
                  </a:lnTo>
                  <a:cubicBezTo>
                    <a:pt x="960" y="2338"/>
                    <a:pt x="1143" y="2338"/>
                    <a:pt x="1327" y="2338"/>
                  </a:cubicBezTo>
                  <a:lnTo>
                    <a:pt x="1881" y="2338"/>
                  </a:lnTo>
                  <a:cubicBezTo>
                    <a:pt x="1953" y="2337"/>
                    <a:pt x="2028" y="2299"/>
                    <a:pt x="2061" y="2234"/>
                  </a:cubicBezTo>
                  <a:lnTo>
                    <a:pt x="2062" y="2233"/>
                  </a:lnTo>
                  <a:lnTo>
                    <a:pt x="2062" y="2231"/>
                  </a:lnTo>
                  <a:cubicBezTo>
                    <a:pt x="2154" y="2073"/>
                    <a:pt x="2246" y="1914"/>
                    <a:pt x="2337" y="1755"/>
                  </a:cubicBezTo>
                  <a:lnTo>
                    <a:pt x="2615" y="1274"/>
                  </a:lnTo>
                  <a:cubicBezTo>
                    <a:pt x="2650" y="1212"/>
                    <a:pt x="2654" y="1128"/>
                    <a:pt x="2614" y="1067"/>
                  </a:cubicBezTo>
                  <a:lnTo>
                    <a:pt x="2613" y="1066"/>
                  </a:lnTo>
                  <a:lnTo>
                    <a:pt x="2613" y="1064"/>
                  </a:lnTo>
                  <a:cubicBezTo>
                    <a:pt x="2521" y="906"/>
                    <a:pt x="2429" y="747"/>
                    <a:pt x="2337" y="588"/>
                  </a:cubicBezTo>
                  <a:lnTo>
                    <a:pt x="2060" y="107"/>
                  </a:ln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dash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8028846" y="3127576"/>
            <a:ext cx="2031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accent2"/>
                </a:solidFill>
                <a:latin typeface="+mn-ea"/>
                <a:ea typeface="+mn-ea"/>
              </a:rPr>
              <a:t>攻关改善的</a:t>
            </a:r>
            <a:endParaRPr lang="en-US" altLang="zh-CN" sz="200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3600" b="1">
                <a:solidFill>
                  <a:schemeClr val="accent2"/>
                </a:solidFill>
                <a:latin typeface="+mn-ea"/>
                <a:ea typeface="+mn-ea"/>
              </a:rPr>
              <a:t>目标可行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416778" y="2392923"/>
            <a:ext cx="612068" cy="531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 flipH="1">
            <a:off x="7416778" y="4330007"/>
            <a:ext cx="612068" cy="531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>
            <a:off x="6738371" y="3607271"/>
            <a:ext cx="98444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文本框 19"/>
          <p:cNvSpPr txBox="1"/>
          <p:nvPr/>
        </p:nvSpPr>
        <p:spPr>
          <a:xfrm>
            <a:off x="319849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3.3  </a:t>
            </a:r>
            <a:r>
              <a:rPr lang="zh-CN" altLang="en-US"/>
              <a:t>目标可行性分析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6431" y="962862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小组开会进行讨论，广泛收集意见，认真研究归纳，作出因果图如下：</a:t>
            </a:r>
          </a:p>
        </p:txBody>
      </p:sp>
      <p:pic>
        <p:nvPicPr>
          <p:cNvPr id="4" name="Picture 2" descr="C:\Documents and Settings\Administrator\My Documents\商务图片\Nipic_2457331_20110113224908934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93" y="991787"/>
            <a:ext cx="4729634" cy="58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111879" y="2810535"/>
            <a:ext cx="269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+mj-ea"/>
                <a:ea typeface="+mj-ea"/>
              </a:rPr>
              <a:t>质量巡查不到位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77246" y="3531832"/>
            <a:ext cx="404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/>
                </a:solidFill>
                <a:latin typeface="+mj-ea"/>
                <a:ea typeface="+mj-ea"/>
              </a:rPr>
              <a:t>技术交底不完善</a:t>
            </a:r>
          </a:p>
        </p:txBody>
      </p:sp>
      <p:sp>
        <p:nvSpPr>
          <p:cNvPr id="7" name="矩形 6"/>
          <p:cNvSpPr/>
          <p:nvPr/>
        </p:nvSpPr>
        <p:spPr>
          <a:xfrm>
            <a:off x="2325335" y="5591097"/>
            <a:ext cx="380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ea"/>
                <a:ea typeface="+mj-ea"/>
              </a:rPr>
              <a:t>材料质量不合格</a:t>
            </a:r>
          </a:p>
        </p:txBody>
      </p:sp>
      <p:sp>
        <p:nvSpPr>
          <p:cNvPr id="8" name="矩形 7"/>
          <p:cNvSpPr/>
          <p:nvPr/>
        </p:nvSpPr>
        <p:spPr>
          <a:xfrm>
            <a:off x="5111138" y="4588722"/>
            <a:ext cx="264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箱体内加固不到位</a:t>
            </a:r>
          </a:p>
        </p:txBody>
      </p:sp>
      <p:sp>
        <p:nvSpPr>
          <p:cNvPr id="9" name="矩形 8"/>
          <p:cNvSpPr/>
          <p:nvPr/>
        </p:nvSpPr>
        <p:spPr>
          <a:xfrm>
            <a:off x="3128630" y="4186932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箱体封口不严密</a:t>
            </a:r>
          </a:p>
        </p:txBody>
      </p:sp>
      <p:sp>
        <p:nvSpPr>
          <p:cNvPr id="10" name="矩形 9"/>
          <p:cNvSpPr/>
          <p:nvPr/>
        </p:nvSpPr>
        <p:spPr>
          <a:xfrm>
            <a:off x="1034141" y="3561419"/>
            <a:ext cx="269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外部固定不牢固</a:t>
            </a:r>
          </a:p>
        </p:txBody>
      </p:sp>
      <p:sp>
        <p:nvSpPr>
          <p:cNvPr id="11" name="矩形 10"/>
          <p:cNvSpPr/>
          <p:nvPr/>
        </p:nvSpPr>
        <p:spPr>
          <a:xfrm>
            <a:off x="1093828" y="4593552"/>
            <a:ext cx="353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/>
                </a:solidFill>
                <a:latin typeface="+mj-ea"/>
                <a:ea typeface="+mj-ea"/>
              </a:rPr>
              <a:t>成品保护不到位</a:t>
            </a:r>
          </a:p>
        </p:txBody>
      </p:sp>
      <p:sp>
        <p:nvSpPr>
          <p:cNvPr id="12" name="矩形 11"/>
          <p:cNvSpPr/>
          <p:nvPr/>
        </p:nvSpPr>
        <p:spPr>
          <a:xfrm>
            <a:off x="854082" y="2233190"/>
            <a:ext cx="377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钢模合模时损坏配电箱</a:t>
            </a:r>
          </a:p>
        </p:txBody>
      </p:sp>
      <p:sp>
        <p:nvSpPr>
          <p:cNvPr id="13" name="矩形 12"/>
          <p:cNvSpPr/>
          <p:nvPr/>
        </p:nvSpPr>
        <p:spPr>
          <a:xfrm>
            <a:off x="3574909" y="4713860"/>
            <a:ext cx="293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+mj-ea"/>
                <a:ea typeface="+mj-ea"/>
              </a:rPr>
              <a:t>……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2638" y="2698563"/>
            <a:ext cx="293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+mj-ea"/>
                <a:ea typeface="+mj-ea"/>
              </a:rPr>
              <a:t>……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1746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6548" y="1126383"/>
            <a:ext cx="928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全体圈员采用头脑风暴法对造成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SM154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油孔堵头工序漏序不良原因进行了分析：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943357" y="3024857"/>
            <a:ext cx="103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岗位技能不足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6760598" y="2273725"/>
            <a:ext cx="823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作业不熟练</a:t>
            </a:r>
          </a:p>
        </p:txBody>
      </p:sp>
      <p:sp>
        <p:nvSpPr>
          <p:cNvPr id="6" name="矩形 5"/>
          <p:cNvSpPr/>
          <p:nvPr/>
        </p:nvSpPr>
        <p:spPr>
          <a:xfrm>
            <a:off x="7166895" y="3648500"/>
            <a:ext cx="993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生产技能较差</a:t>
            </a:r>
          </a:p>
        </p:txBody>
      </p:sp>
      <p:sp>
        <p:nvSpPr>
          <p:cNvPr id="7" name="矩形 6"/>
          <p:cNvSpPr/>
          <p:nvPr/>
        </p:nvSpPr>
        <p:spPr>
          <a:xfrm>
            <a:off x="6897276" y="4947464"/>
            <a:ext cx="960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光线不足</a:t>
            </a:r>
          </a:p>
        </p:txBody>
      </p:sp>
      <p:sp>
        <p:nvSpPr>
          <p:cNvPr id="8" name="矩形 7"/>
          <p:cNvSpPr/>
          <p:nvPr/>
        </p:nvSpPr>
        <p:spPr>
          <a:xfrm>
            <a:off x="6267366" y="5620486"/>
            <a:ext cx="1123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未安装照明</a:t>
            </a:r>
          </a:p>
        </p:txBody>
      </p:sp>
      <p:sp>
        <p:nvSpPr>
          <p:cNvPr id="9" name="矩形 8"/>
          <p:cNvSpPr/>
          <p:nvPr/>
        </p:nvSpPr>
        <p:spPr>
          <a:xfrm>
            <a:off x="5184562" y="5218567"/>
            <a:ext cx="1176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作业区混乱</a:t>
            </a:r>
          </a:p>
        </p:txBody>
      </p:sp>
      <p:sp>
        <p:nvSpPr>
          <p:cNvPr id="10" name="矩形 9"/>
          <p:cNvSpPr/>
          <p:nvPr/>
        </p:nvSpPr>
        <p:spPr>
          <a:xfrm>
            <a:off x="5268607" y="2346209"/>
            <a:ext cx="890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物流堆放混乱</a:t>
            </a:r>
          </a:p>
        </p:txBody>
      </p:sp>
      <p:sp>
        <p:nvSpPr>
          <p:cNvPr id="11" name="矩形 10"/>
          <p:cNvSpPr/>
          <p:nvPr/>
        </p:nvSpPr>
        <p:spPr>
          <a:xfrm>
            <a:off x="5430838" y="3052546"/>
            <a:ext cx="1179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标识不明</a:t>
            </a:r>
          </a:p>
        </p:txBody>
      </p:sp>
      <p:sp>
        <p:nvSpPr>
          <p:cNvPr id="12" name="矩形 11"/>
          <p:cNvSpPr/>
          <p:nvPr/>
        </p:nvSpPr>
        <p:spPr>
          <a:xfrm>
            <a:off x="3930897" y="3383004"/>
            <a:ext cx="130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作业标准编制、设计不合理</a:t>
            </a:r>
          </a:p>
        </p:txBody>
      </p:sp>
      <p:sp>
        <p:nvSpPr>
          <p:cNvPr id="13" name="矩形 12"/>
          <p:cNvSpPr/>
          <p:nvPr/>
        </p:nvSpPr>
        <p:spPr>
          <a:xfrm>
            <a:off x="3646843" y="2581347"/>
            <a:ext cx="106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作业流程不规范</a:t>
            </a:r>
          </a:p>
        </p:txBody>
      </p:sp>
      <p:sp>
        <p:nvSpPr>
          <p:cNvPr id="14" name="矩形 13"/>
          <p:cNvSpPr/>
          <p:nvPr/>
        </p:nvSpPr>
        <p:spPr>
          <a:xfrm>
            <a:off x="4159335" y="5155478"/>
            <a:ext cx="924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加工方法不对</a:t>
            </a:r>
          </a:p>
        </p:txBody>
      </p:sp>
      <p:sp>
        <p:nvSpPr>
          <p:cNvPr id="15" name="矩形 14"/>
          <p:cNvSpPr/>
          <p:nvPr/>
        </p:nvSpPr>
        <p:spPr>
          <a:xfrm>
            <a:off x="2836119" y="4932985"/>
            <a:ext cx="80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accent1"/>
                </a:solidFill>
                <a:latin typeface="+mj-ea"/>
                <a:ea typeface="+mj-ea"/>
              </a:rPr>
              <a:t>部品不合格</a:t>
            </a:r>
          </a:p>
        </p:txBody>
      </p:sp>
      <p:sp>
        <p:nvSpPr>
          <p:cNvPr id="16" name="矩形 15"/>
          <p:cNvSpPr/>
          <p:nvPr/>
        </p:nvSpPr>
        <p:spPr>
          <a:xfrm>
            <a:off x="2371774" y="3153855"/>
            <a:ext cx="890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堵头直径小</a:t>
            </a:r>
          </a:p>
        </p:txBody>
      </p:sp>
      <p:sp>
        <p:nvSpPr>
          <p:cNvPr id="17" name="矩形 16"/>
          <p:cNvSpPr/>
          <p:nvPr/>
        </p:nvSpPr>
        <p:spPr>
          <a:xfrm>
            <a:off x="2841843" y="3868299"/>
            <a:ext cx="76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2495"/>
            <a:r>
              <a:rPr kumimoji="1" lang="zh-CN" altLang="en-US" sz="1400" dirty="0">
                <a:solidFill>
                  <a:schemeClr val="bg2"/>
                </a:solidFill>
                <a:latin typeface="+mj-ea"/>
                <a:ea typeface="+mj-ea"/>
              </a:rPr>
              <a:t>底孔直径大</a:t>
            </a:r>
          </a:p>
        </p:txBody>
      </p:sp>
      <p:sp>
        <p:nvSpPr>
          <p:cNvPr id="19" name="Freeform 6"/>
          <p:cNvSpPr/>
          <p:nvPr/>
        </p:nvSpPr>
        <p:spPr bwMode="auto">
          <a:xfrm>
            <a:off x="2713038" y="2745213"/>
            <a:ext cx="1249363" cy="1479550"/>
          </a:xfrm>
          <a:custGeom>
            <a:avLst/>
            <a:gdLst>
              <a:gd name="T0" fmla="*/ 1527 w 1710"/>
              <a:gd name="T1" fmla="*/ 2026 h 2026"/>
              <a:gd name="T2" fmla="*/ 1710 w 1710"/>
              <a:gd name="T3" fmla="*/ 2026 h 2026"/>
              <a:gd name="T4" fmla="*/ 0 w 1710"/>
              <a:gd name="T5" fmla="*/ 0 h 2026"/>
              <a:gd name="T6" fmla="*/ 1527 w 1710"/>
              <a:gd name="T7" fmla="*/ 2026 h 2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0" h="2026">
                <a:moveTo>
                  <a:pt x="1527" y="2026"/>
                </a:moveTo>
                <a:cubicBezTo>
                  <a:pt x="1588" y="2026"/>
                  <a:pt x="1649" y="2026"/>
                  <a:pt x="1710" y="2026"/>
                </a:cubicBezTo>
                <a:cubicBezTo>
                  <a:pt x="1424" y="992"/>
                  <a:pt x="831" y="346"/>
                  <a:pt x="0" y="0"/>
                </a:cubicBezTo>
                <a:cubicBezTo>
                  <a:pt x="738" y="473"/>
                  <a:pt x="1306" y="1095"/>
                  <a:pt x="1527" y="2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/>
          <p:nvPr/>
        </p:nvSpPr>
        <p:spPr bwMode="auto">
          <a:xfrm>
            <a:off x="4398963" y="2273725"/>
            <a:ext cx="1008063" cy="1819275"/>
          </a:xfrm>
          <a:custGeom>
            <a:avLst/>
            <a:gdLst>
              <a:gd name="T0" fmla="*/ 1198 w 1380"/>
              <a:gd name="T1" fmla="*/ 2489 h 2489"/>
              <a:gd name="T2" fmla="*/ 1380 w 1380"/>
              <a:gd name="T3" fmla="*/ 2489 h 2489"/>
              <a:gd name="T4" fmla="*/ 0 w 1380"/>
              <a:gd name="T5" fmla="*/ 0 h 2489"/>
              <a:gd name="T6" fmla="*/ 1198 w 1380"/>
              <a:gd name="T7" fmla="*/ 2489 h 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0" h="2489">
                <a:moveTo>
                  <a:pt x="1198" y="2489"/>
                </a:moveTo>
                <a:cubicBezTo>
                  <a:pt x="1258" y="2489"/>
                  <a:pt x="1319" y="2489"/>
                  <a:pt x="1380" y="2489"/>
                </a:cubicBezTo>
                <a:cubicBezTo>
                  <a:pt x="1305" y="1219"/>
                  <a:pt x="817" y="425"/>
                  <a:pt x="0" y="0"/>
                </a:cubicBezTo>
                <a:cubicBezTo>
                  <a:pt x="748" y="580"/>
                  <a:pt x="1212" y="1345"/>
                  <a:pt x="1198" y="24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5541963" y="1841925"/>
            <a:ext cx="1384300" cy="2251075"/>
          </a:xfrm>
          <a:custGeom>
            <a:avLst/>
            <a:gdLst>
              <a:gd name="T0" fmla="*/ 1651 w 1894"/>
              <a:gd name="T1" fmla="*/ 3065 h 3080"/>
              <a:gd name="T2" fmla="*/ 1889 w 1894"/>
              <a:gd name="T3" fmla="*/ 3080 h 3080"/>
              <a:gd name="T4" fmla="*/ 0 w 1894"/>
              <a:gd name="T5" fmla="*/ 0 h 3080"/>
              <a:gd name="T6" fmla="*/ 1651 w 1894"/>
              <a:gd name="T7" fmla="*/ 3065 h 3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4" h="3080">
                <a:moveTo>
                  <a:pt x="1651" y="3065"/>
                </a:moveTo>
                <a:cubicBezTo>
                  <a:pt x="1711" y="3065"/>
                  <a:pt x="1828" y="3080"/>
                  <a:pt x="1889" y="3080"/>
                </a:cubicBezTo>
                <a:cubicBezTo>
                  <a:pt x="1894" y="1541"/>
                  <a:pt x="1369" y="658"/>
                  <a:pt x="0" y="0"/>
                </a:cubicBezTo>
                <a:cubicBezTo>
                  <a:pt x="1251" y="755"/>
                  <a:pt x="1678" y="1585"/>
                  <a:pt x="1651" y="30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988176" y="1927650"/>
            <a:ext cx="1438275" cy="2328863"/>
          </a:xfrm>
          <a:custGeom>
            <a:avLst/>
            <a:gdLst>
              <a:gd name="T0" fmla="*/ 1722 w 1969"/>
              <a:gd name="T1" fmla="*/ 3182 h 3187"/>
              <a:gd name="T2" fmla="*/ 1953 w 1969"/>
              <a:gd name="T3" fmla="*/ 3187 h 3187"/>
              <a:gd name="T4" fmla="*/ 0 w 1969"/>
              <a:gd name="T5" fmla="*/ 0 h 3187"/>
              <a:gd name="T6" fmla="*/ 1722 w 1969"/>
              <a:gd name="T7" fmla="*/ 3182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9" h="3187">
                <a:moveTo>
                  <a:pt x="1722" y="3182"/>
                </a:moveTo>
                <a:cubicBezTo>
                  <a:pt x="1783" y="3182"/>
                  <a:pt x="1892" y="3187"/>
                  <a:pt x="1953" y="3187"/>
                </a:cubicBezTo>
                <a:cubicBezTo>
                  <a:pt x="1969" y="1622"/>
                  <a:pt x="1343" y="627"/>
                  <a:pt x="0" y="0"/>
                </a:cubicBezTo>
                <a:cubicBezTo>
                  <a:pt x="1228" y="712"/>
                  <a:pt x="1730" y="1607"/>
                  <a:pt x="1722" y="3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0"/>
          <p:cNvSpPr/>
          <p:nvPr/>
        </p:nvSpPr>
        <p:spPr bwMode="auto">
          <a:xfrm>
            <a:off x="2941834" y="3128365"/>
            <a:ext cx="241104" cy="85162"/>
          </a:xfrm>
          <a:custGeom>
            <a:avLst/>
            <a:gdLst>
              <a:gd name="T0" fmla="*/ 796 w 796"/>
              <a:gd name="T1" fmla="*/ 154 h 154"/>
              <a:gd name="T2" fmla="*/ 0 w 796"/>
              <a:gd name="T3" fmla="*/ 52 h 154"/>
              <a:gd name="T4" fmla="*/ 719 w 796"/>
              <a:gd name="T5" fmla="*/ 29 h 154"/>
              <a:gd name="T6" fmla="*/ 796 w 796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54">
                <a:moveTo>
                  <a:pt x="796" y="154"/>
                </a:moveTo>
                <a:cubicBezTo>
                  <a:pt x="529" y="81"/>
                  <a:pt x="264" y="58"/>
                  <a:pt x="0" y="52"/>
                </a:cubicBezTo>
                <a:cubicBezTo>
                  <a:pt x="216" y="0"/>
                  <a:pt x="464" y="3"/>
                  <a:pt x="719" y="29"/>
                </a:cubicBezTo>
                <a:cubicBezTo>
                  <a:pt x="748" y="76"/>
                  <a:pt x="767" y="108"/>
                  <a:pt x="796" y="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1"/>
          <p:cNvSpPr/>
          <p:nvPr/>
        </p:nvSpPr>
        <p:spPr bwMode="auto">
          <a:xfrm>
            <a:off x="3294259" y="3627227"/>
            <a:ext cx="241104" cy="86361"/>
          </a:xfrm>
          <a:custGeom>
            <a:avLst/>
            <a:gdLst>
              <a:gd name="T0" fmla="*/ 795 w 795"/>
              <a:gd name="T1" fmla="*/ 155 h 155"/>
              <a:gd name="T2" fmla="*/ 0 w 795"/>
              <a:gd name="T3" fmla="*/ 53 h 155"/>
              <a:gd name="T4" fmla="*/ 719 w 795"/>
              <a:gd name="T5" fmla="*/ 30 h 155"/>
              <a:gd name="T6" fmla="*/ 795 w 795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5">
                <a:moveTo>
                  <a:pt x="795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7" y="77"/>
                  <a:pt x="767" y="108"/>
                  <a:pt x="795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2"/>
          <p:cNvSpPr/>
          <p:nvPr/>
        </p:nvSpPr>
        <p:spPr bwMode="auto">
          <a:xfrm>
            <a:off x="3526034" y="4087215"/>
            <a:ext cx="241104" cy="85162"/>
          </a:xfrm>
          <a:custGeom>
            <a:avLst/>
            <a:gdLst>
              <a:gd name="T0" fmla="*/ 795 w 795"/>
              <a:gd name="T1" fmla="*/ 155 h 155"/>
              <a:gd name="T2" fmla="*/ 0 w 795"/>
              <a:gd name="T3" fmla="*/ 53 h 155"/>
              <a:gd name="T4" fmla="*/ 719 w 795"/>
              <a:gd name="T5" fmla="*/ 30 h 155"/>
              <a:gd name="T6" fmla="*/ 795 w 795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5">
                <a:moveTo>
                  <a:pt x="795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8" y="76"/>
                  <a:pt x="767" y="108"/>
                  <a:pt x="795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3"/>
          <p:cNvSpPr/>
          <p:nvPr/>
        </p:nvSpPr>
        <p:spPr bwMode="auto">
          <a:xfrm>
            <a:off x="4967452" y="3724876"/>
            <a:ext cx="233199" cy="83962"/>
          </a:xfrm>
          <a:custGeom>
            <a:avLst/>
            <a:gdLst>
              <a:gd name="T0" fmla="*/ 768 w 768"/>
              <a:gd name="T1" fmla="*/ 152 h 152"/>
              <a:gd name="T2" fmla="*/ 0 w 768"/>
              <a:gd name="T3" fmla="*/ 52 h 152"/>
              <a:gd name="T4" fmla="*/ 718 w 768"/>
              <a:gd name="T5" fmla="*/ 29 h 152"/>
              <a:gd name="T6" fmla="*/ 768 w 768"/>
              <a:gd name="T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152">
                <a:moveTo>
                  <a:pt x="768" y="152"/>
                </a:moveTo>
                <a:cubicBezTo>
                  <a:pt x="501" y="78"/>
                  <a:pt x="263" y="58"/>
                  <a:pt x="0" y="52"/>
                </a:cubicBezTo>
                <a:cubicBezTo>
                  <a:pt x="215" y="0"/>
                  <a:pt x="464" y="3"/>
                  <a:pt x="718" y="29"/>
                </a:cubicBezTo>
                <a:cubicBezTo>
                  <a:pt x="747" y="76"/>
                  <a:pt x="748" y="97"/>
                  <a:pt x="768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4"/>
          <p:cNvSpPr/>
          <p:nvPr/>
        </p:nvSpPr>
        <p:spPr bwMode="auto">
          <a:xfrm>
            <a:off x="4876997" y="3263302"/>
            <a:ext cx="241104" cy="85162"/>
          </a:xfrm>
          <a:custGeom>
            <a:avLst/>
            <a:gdLst>
              <a:gd name="T0" fmla="*/ 795 w 795"/>
              <a:gd name="T1" fmla="*/ 154 h 154"/>
              <a:gd name="T2" fmla="*/ 0 w 795"/>
              <a:gd name="T3" fmla="*/ 52 h 154"/>
              <a:gd name="T4" fmla="*/ 719 w 795"/>
              <a:gd name="T5" fmla="*/ 29 h 154"/>
              <a:gd name="T6" fmla="*/ 795 w 795"/>
              <a:gd name="T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54">
                <a:moveTo>
                  <a:pt x="795" y="154"/>
                </a:moveTo>
                <a:cubicBezTo>
                  <a:pt x="528" y="81"/>
                  <a:pt x="264" y="58"/>
                  <a:pt x="0" y="52"/>
                </a:cubicBezTo>
                <a:cubicBezTo>
                  <a:pt x="215" y="0"/>
                  <a:pt x="464" y="3"/>
                  <a:pt x="719" y="29"/>
                </a:cubicBezTo>
                <a:cubicBezTo>
                  <a:pt x="747" y="76"/>
                  <a:pt x="767" y="108"/>
                  <a:pt x="795" y="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5"/>
          <p:cNvSpPr/>
          <p:nvPr/>
        </p:nvSpPr>
        <p:spPr bwMode="auto">
          <a:xfrm>
            <a:off x="4661097" y="2787052"/>
            <a:ext cx="241104" cy="85162"/>
          </a:xfrm>
          <a:custGeom>
            <a:avLst/>
            <a:gdLst>
              <a:gd name="T0" fmla="*/ 796 w 796"/>
              <a:gd name="T1" fmla="*/ 155 h 155"/>
              <a:gd name="T2" fmla="*/ 0 w 796"/>
              <a:gd name="T3" fmla="*/ 53 h 155"/>
              <a:gd name="T4" fmla="*/ 719 w 796"/>
              <a:gd name="T5" fmla="*/ 30 h 155"/>
              <a:gd name="T6" fmla="*/ 796 w 796"/>
              <a:gd name="T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55">
                <a:moveTo>
                  <a:pt x="796" y="155"/>
                </a:moveTo>
                <a:cubicBezTo>
                  <a:pt x="528" y="81"/>
                  <a:pt x="264" y="58"/>
                  <a:pt x="0" y="53"/>
                </a:cubicBezTo>
                <a:cubicBezTo>
                  <a:pt x="216" y="0"/>
                  <a:pt x="464" y="3"/>
                  <a:pt x="719" y="30"/>
                </a:cubicBezTo>
                <a:cubicBezTo>
                  <a:pt x="748" y="76"/>
                  <a:pt x="767" y="108"/>
                  <a:pt x="796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/>
          <p:nvPr/>
        </p:nvSpPr>
        <p:spPr bwMode="auto">
          <a:xfrm>
            <a:off x="6408902" y="3477790"/>
            <a:ext cx="233199" cy="115148"/>
          </a:xfrm>
          <a:custGeom>
            <a:avLst/>
            <a:gdLst>
              <a:gd name="T0" fmla="*/ 769 w 769"/>
              <a:gd name="T1" fmla="*/ 210 h 210"/>
              <a:gd name="T2" fmla="*/ 0 w 769"/>
              <a:gd name="T3" fmla="*/ 30 h 210"/>
              <a:gd name="T4" fmla="*/ 719 w 769"/>
              <a:gd name="T5" fmla="*/ 83 h 210"/>
              <a:gd name="T6" fmla="*/ 769 w 769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210">
                <a:moveTo>
                  <a:pt x="769" y="210"/>
                </a:moveTo>
                <a:cubicBezTo>
                  <a:pt x="501" y="109"/>
                  <a:pt x="264" y="63"/>
                  <a:pt x="0" y="30"/>
                </a:cubicBezTo>
                <a:cubicBezTo>
                  <a:pt x="216" y="0"/>
                  <a:pt x="464" y="29"/>
                  <a:pt x="719" y="83"/>
                </a:cubicBezTo>
                <a:cubicBezTo>
                  <a:pt x="748" y="132"/>
                  <a:pt x="748" y="153"/>
                  <a:pt x="769" y="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/>
          <p:nvPr/>
        </p:nvSpPr>
        <p:spPr bwMode="auto">
          <a:xfrm>
            <a:off x="6286695" y="2899516"/>
            <a:ext cx="241105" cy="118747"/>
          </a:xfrm>
          <a:custGeom>
            <a:avLst/>
            <a:gdLst>
              <a:gd name="T0" fmla="*/ 796 w 796"/>
              <a:gd name="T1" fmla="*/ 215 h 215"/>
              <a:gd name="T2" fmla="*/ 0 w 796"/>
              <a:gd name="T3" fmla="*/ 29 h 215"/>
              <a:gd name="T4" fmla="*/ 719 w 796"/>
              <a:gd name="T5" fmla="*/ 82 h 215"/>
              <a:gd name="T6" fmla="*/ 796 w 796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215">
                <a:moveTo>
                  <a:pt x="796" y="215"/>
                </a:moveTo>
                <a:cubicBezTo>
                  <a:pt x="528" y="113"/>
                  <a:pt x="264" y="62"/>
                  <a:pt x="0" y="29"/>
                </a:cubicBezTo>
                <a:cubicBezTo>
                  <a:pt x="216" y="0"/>
                  <a:pt x="464" y="28"/>
                  <a:pt x="719" y="82"/>
                </a:cubicBezTo>
                <a:cubicBezTo>
                  <a:pt x="748" y="131"/>
                  <a:pt x="767" y="165"/>
                  <a:pt x="796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8"/>
          <p:cNvSpPr/>
          <p:nvPr/>
        </p:nvSpPr>
        <p:spPr bwMode="auto">
          <a:xfrm>
            <a:off x="5933343" y="2305791"/>
            <a:ext cx="240445" cy="118747"/>
          </a:xfrm>
          <a:custGeom>
            <a:avLst/>
            <a:gdLst>
              <a:gd name="T0" fmla="*/ 795 w 795"/>
              <a:gd name="T1" fmla="*/ 215 h 215"/>
              <a:gd name="T2" fmla="*/ 0 w 795"/>
              <a:gd name="T3" fmla="*/ 30 h 215"/>
              <a:gd name="T4" fmla="*/ 718 w 795"/>
              <a:gd name="T5" fmla="*/ 83 h 215"/>
              <a:gd name="T6" fmla="*/ 795 w 795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215">
                <a:moveTo>
                  <a:pt x="795" y="215"/>
                </a:moveTo>
                <a:cubicBezTo>
                  <a:pt x="528" y="114"/>
                  <a:pt x="263" y="63"/>
                  <a:pt x="0" y="30"/>
                </a:cubicBezTo>
                <a:cubicBezTo>
                  <a:pt x="215" y="0"/>
                  <a:pt x="463" y="29"/>
                  <a:pt x="718" y="83"/>
                </a:cubicBezTo>
                <a:cubicBezTo>
                  <a:pt x="747" y="132"/>
                  <a:pt x="766" y="166"/>
                  <a:pt x="795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9"/>
          <p:cNvSpPr/>
          <p:nvPr/>
        </p:nvSpPr>
        <p:spPr bwMode="auto">
          <a:xfrm>
            <a:off x="7947849" y="3619077"/>
            <a:ext cx="232540" cy="115148"/>
          </a:xfrm>
          <a:custGeom>
            <a:avLst/>
            <a:gdLst>
              <a:gd name="T0" fmla="*/ 768 w 768"/>
              <a:gd name="T1" fmla="*/ 210 h 210"/>
              <a:gd name="T2" fmla="*/ 0 w 768"/>
              <a:gd name="T3" fmla="*/ 30 h 210"/>
              <a:gd name="T4" fmla="*/ 719 w 768"/>
              <a:gd name="T5" fmla="*/ 82 h 210"/>
              <a:gd name="T6" fmla="*/ 768 w 768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210">
                <a:moveTo>
                  <a:pt x="768" y="210"/>
                </a:moveTo>
                <a:cubicBezTo>
                  <a:pt x="501" y="108"/>
                  <a:pt x="263" y="63"/>
                  <a:pt x="0" y="30"/>
                </a:cubicBezTo>
                <a:cubicBezTo>
                  <a:pt x="215" y="0"/>
                  <a:pt x="464" y="29"/>
                  <a:pt x="719" y="82"/>
                </a:cubicBezTo>
                <a:cubicBezTo>
                  <a:pt x="747" y="132"/>
                  <a:pt x="748" y="153"/>
                  <a:pt x="768" y="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0"/>
          <p:cNvSpPr/>
          <p:nvPr/>
        </p:nvSpPr>
        <p:spPr bwMode="auto">
          <a:xfrm>
            <a:off x="7805933" y="3037629"/>
            <a:ext cx="241105" cy="118747"/>
          </a:xfrm>
          <a:custGeom>
            <a:avLst/>
            <a:gdLst>
              <a:gd name="T0" fmla="*/ 796 w 796"/>
              <a:gd name="T1" fmla="*/ 215 h 215"/>
              <a:gd name="T2" fmla="*/ 0 w 796"/>
              <a:gd name="T3" fmla="*/ 30 h 215"/>
              <a:gd name="T4" fmla="*/ 719 w 796"/>
              <a:gd name="T5" fmla="*/ 82 h 215"/>
              <a:gd name="T6" fmla="*/ 796 w 796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215">
                <a:moveTo>
                  <a:pt x="796" y="215"/>
                </a:moveTo>
                <a:cubicBezTo>
                  <a:pt x="528" y="114"/>
                  <a:pt x="264" y="63"/>
                  <a:pt x="0" y="30"/>
                </a:cubicBezTo>
                <a:cubicBezTo>
                  <a:pt x="216" y="0"/>
                  <a:pt x="464" y="29"/>
                  <a:pt x="719" y="82"/>
                </a:cubicBezTo>
                <a:cubicBezTo>
                  <a:pt x="748" y="132"/>
                  <a:pt x="767" y="166"/>
                  <a:pt x="796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1"/>
          <p:cNvSpPr/>
          <p:nvPr/>
        </p:nvSpPr>
        <p:spPr bwMode="auto">
          <a:xfrm>
            <a:off x="7507484" y="2505428"/>
            <a:ext cx="241105" cy="117547"/>
          </a:xfrm>
          <a:custGeom>
            <a:avLst/>
            <a:gdLst>
              <a:gd name="T0" fmla="*/ 795 w 795"/>
              <a:gd name="T1" fmla="*/ 215 h 215"/>
              <a:gd name="T2" fmla="*/ 0 w 795"/>
              <a:gd name="T3" fmla="*/ 30 h 215"/>
              <a:gd name="T4" fmla="*/ 719 w 795"/>
              <a:gd name="T5" fmla="*/ 82 h 215"/>
              <a:gd name="T6" fmla="*/ 795 w 795"/>
              <a:gd name="T7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215">
                <a:moveTo>
                  <a:pt x="795" y="215"/>
                </a:moveTo>
                <a:cubicBezTo>
                  <a:pt x="528" y="113"/>
                  <a:pt x="263" y="63"/>
                  <a:pt x="0" y="30"/>
                </a:cubicBezTo>
                <a:cubicBezTo>
                  <a:pt x="215" y="0"/>
                  <a:pt x="464" y="29"/>
                  <a:pt x="719" y="82"/>
                </a:cubicBezTo>
                <a:cubicBezTo>
                  <a:pt x="747" y="132"/>
                  <a:pt x="767" y="165"/>
                  <a:pt x="795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757238" y="3340525"/>
            <a:ext cx="10553701" cy="2947988"/>
            <a:chOff x="757238" y="3340525"/>
            <a:chExt cx="10553701" cy="2947988"/>
          </a:xfrm>
        </p:grpSpPr>
        <p:sp>
          <p:nvSpPr>
            <p:cNvPr id="36" name="Freeform 5"/>
            <p:cNvSpPr/>
            <p:nvPr/>
          </p:nvSpPr>
          <p:spPr bwMode="auto">
            <a:xfrm>
              <a:off x="757238" y="3483400"/>
              <a:ext cx="2068513" cy="2414588"/>
            </a:xfrm>
            <a:custGeom>
              <a:avLst/>
              <a:gdLst>
                <a:gd name="T0" fmla="*/ 220 w 2832"/>
                <a:gd name="T1" fmla="*/ 133 h 3305"/>
                <a:gd name="T2" fmla="*/ 2037 w 2832"/>
                <a:gd name="T3" fmla="*/ 616 h 3305"/>
                <a:gd name="T4" fmla="*/ 2789 w 2832"/>
                <a:gd name="T5" fmla="*/ 1197 h 3305"/>
                <a:gd name="T6" fmla="*/ 2693 w 2832"/>
                <a:gd name="T7" fmla="*/ 1272 h 3305"/>
                <a:gd name="T8" fmla="*/ 2742 w 2832"/>
                <a:gd name="T9" fmla="*/ 1852 h 3305"/>
                <a:gd name="T10" fmla="*/ 2832 w 2832"/>
                <a:gd name="T11" fmla="*/ 1995 h 3305"/>
                <a:gd name="T12" fmla="*/ 2725 w 2832"/>
                <a:gd name="T13" fmla="*/ 2100 h 3305"/>
                <a:gd name="T14" fmla="*/ 1886 w 2832"/>
                <a:gd name="T15" fmla="*/ 2884 h 3305"/>
                <a:gd name="T16" fmla="*/ 0 w 2832"/>
                <a:gd name="T17" fmla="*/ 3059 h 3305"/>
                <a:gd name="T18" fmla="*/ 430 w 2832"/>
                <a:gd name="T19" fmla="*/ 2543 h 3305"/>
                <a:gd name="T20" fmla="*/ 1048 w 2832"/>
                <a:gd name="T21" fmla="*/ 2089 h 3305"/>
                <a:gd name="T22" fmla="*/ 812 w 2832"/>
                <a:gd name="T23" fmla="*/ 1240 h 3305"/>
                <a:gd name="T24" fmla="*/ 554 w 2832"/>
                <a:gd name="T25" fmla="*/ 713 h 3305"/>
                <a:gd name="T26" fmla="*/ 220 w 2832"/>
                <a:gd name="T27" fmla="*/ 133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2" h="3305">
                  <a:moveTo>
                    <a:pt x="220" y="133"/>
                  </a:moveTo>
                  <a:cubicBezTo>
                    <a:pt x="1087" y="0"/>
                    <a:pt x="1679" y="176"/>
                    <a:pt x="2037" y="616"/>
                  </a:cubicBezTo>
                  <a:cubicBezTo>
                    <a:pt x="2253" y="807"/>
                    <a:pt x="2541" y="976"/>
                    <a:pt x="2789" y="1197"/>
                  </a:cubicBezTo>
                  <a:cubicBezTo>
                    <a:pt x="2757" y="1222"/>
                    <a:pt x="2725" y="1247"/>
                    <a:pt x="2693" y="1272"/>
                  </a:cubicBezTo>
                  <a:cubicBezTo>
                    <a:pt x="2534" y="1475"/>
                    <a:pt x="2600" y="1675"/>
                    <a:pt x="2742" y="1852"/>
                  </a:cubicBezTo>
                  <a:cubicBezTo>
                    <a:pt x="2782" y="1903"/>
                    <a:pt x="2806" y="1951"/>
                    <a:pt x="2832" y="1995"/>
                  </a:cubicBezTo>
                  <a:cubicBezTo>
                    <a:pt x="2789" y="2016"/>
                    <a:pt x="2749" y="2050"/>
                    <a:pt x="2725" y="2100"/>
                  </a:cubicBezTo>
                  <a:cubicBezTo>
                    <a:pt x="2533" y="2541"/>
                    <a:pt x="2236" y="2766"/>
                    <a:pt x="1886" y="2884"/>
                  </a:cubicBezTo>
                  <a:cubicBezTo>
                    <a:pt x="1182" y="3146"/>
                    <a:pt x="324" y="3305"/>
                    <a:pt x="0" y="3059"/>
                  </a:cubicBezTo>
                  <a:cubicBezTo>
                    <a:pt x="257" y="3012"/>
                    <a:pt x="378" y="2832"/>
                    <a:pt x="430" y="2543"/>
                  </a:cubicBezTo>
                  <a:cubicBezTo>
                    <a:pt x="469" y="2397"/>
                    <a:pt x="770" y="2249"/>
                    <a:pt x="1048" y="2089"/>
                  </a:cubicBezTo>
                  <a:cubicBezTo>
                    <a:pt x="1199" y="1999"/>
                    <a:pt x="1300" y="1566"/>
                    <a:pt x="812" y="1240"/>
                  </a:cubicBezTo>
                  <a:cubicBezTo>
                    <a:pt x="696" y="1169"/>
                    <a:pt x="605" y="1013"/>
                    <a:pt x="554" y="713"/>
                  </a:cubicBezTo>
                  <a:cubicBezTo>
                    <a:pt x="523" y="464"/>
                    <a:pt x="368" y="301"/>
                    <a:pt x="220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2997201" y="4332713"/>
              <a:ext cx="1228725" cy="339725"/>
            </a:xfrm>
            <a:custGeom>
              <a:avLst/>
              <a:gdLst>
                <a:gd name="T0" fmla="*/ 0 w 1684"/>
                <a:gd name="T1" fmla="*/ 293 h 465"/>
                <a:gd name="T2" fmla="*/ 1682 w 1684"/>
                <a:gd name="T3" fmla="*/ 0 h 465"/>
                <a:gd name="T4" fmla="*/ 1684 w 1684"/>
                <a:gd name="T5" fmla="*/ 199 h 465"/>
                <a:gd name="T6" fmla="*/ 26 w 1684"/>
                <a:gd name="T7" fmla="*/ 465 h 465"/>
                <a:gd name="T8" fmla="*/ 0 w 1684"/>
                <a:gd name="T9" fmla="*/ 2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465">
                  <a:moveTo>
                    <a:pt x="0" y="293"/>
                  </a:moveTo>
                  <a:cubicBezTo>
                    <a:pt x="433" y="139"/>
                    <a:pt x="1096" y="22"/>
                    <a:pt x="1682" y="0"/>
                  </a:cubicBezTo>
                  <a:cubicBezTo>
                    <a:pt x="1682" y="57"/>
                    <a:pt x="1684" y="141"/>
                    <a:pt x="1684" y="199"/>
                  </a:cubicBezTo>
                  <a:cubicBezTo>
                    <a:pt x="1108" y="222"/>
                    <a:pt x="555" y="339"/>
                    <a:pt x="26" y="465"/>
                  </a:cubicBezTo>
                  <a:cubicBezTo>
                    <a:pt x="14" y="407"/>
                    <a:pt x="11" y="350"/>
                    <a:pt x="0" y="2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422776" y="4239050"/>
              <a:ext cx="1266825" cy="222250"/>
            </a:xfrm>
            <a:custGeom>
              <a:avLst/>
              <a:gdLst>
                <a:gd name="T0" fmla="*/ 0 w 1733"/>
                <a:gd name="T1" fmla="*/ 97 h 306"/>
                <a:gd name="T2" fmla="*/ 1733 w 1733"/>
                <a:gd name="T3" fmla="*/ 8 h 306"/>
                <a:gd name="T4" fmla="*/ 1733 w 1733"/>
                <a:gd name="T5" fmla="*/ 225 h 306"/>
                <a:gd name="T6" fmla="*/ 10 w 1733"/>
                <a:gd name="T7" fmla="*/ 306 h 306"/>
                <a:gd name="T8" fmla="*/ 0 w 1733"/>
                <a:gd name="T9" fmla="*/ 9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3" h="306">
                  <a:moveTo>
                    <a:pt x="0" y="97"/>
                  </a:moveTo>
                  <a:cubicBezTo>
                    <a:pt x="460" y="36"/>
                    <a:pt x="1123" y="0"/>
                    <a:pt x="1733" y="8"/>
                  </a:cubicBezTo>
                  <a:cubicBezTo>
                    <a:pt x="1733" y="65"/>
                    <a:pt x="1733" y="168"/>
                    <a:pt x="1733" y="225"/>
                  </a:cubicBezTo>
                  <a:cubicBezTo>
                    <a:pt x="1123" y="216"/>
                    <a:pt x="570" y="244"/>
                    <a:pt x="10" y="306"/>
                  </a:cubicBezTo>
                  <a:cubicBezTo>
                    <a:pt x="13" y="248"/>
                    <a:pt x="12" y="155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5851526" y="4212063"/>
              <a:ext cx="1320800" cy="222250"/>
            </a:xfrm>
            <a:custGeom>
              <a:avLst/>
              <a:gdLst>
                <a:gd name="T0" fmla="*/ 8 w 1807"/>
                <a:gd name="T1" fmla="*/ 23 h 304"/>
                <a:gd name="T2" fmla="*/ 1807 w 1807"/>
                <a:gd name="T3" fmla="*/ 79 h 304"/>
                <a:gd name="T4" fmla="*/ 1789 w 1807"/>
                <a:gd name="T5" fmla="*/ 304 h 304"/>
                <a:gd name="T6" fmla="*/ 0 w 1807"/>
                <a:gd name="T7" fmla="*/ 240 h 304"/>
                <a:gd name="T8" fmla="*/ 8 w 1807"/>
                <a:gd name="T9" fmla="*/ 2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7" h="304">
                  <a:moveTo>
                    <a:pt x="8" y="23"/>
                  </a:moveTo>
                  <a:cubicBezTo>
                    <a:pt x="489" y="0"/>
                    <a:pt x="1177" y="19"/>
                    <a:pt x="1807" y="79"/>
                  </a:cubicBezTo>
                  <a:cubicBezTo>
                    <a:pt x="1802" y="138"/>
                    <a:pt x="1794" y="245"/>
                    <a:pt x="1789" y="304"/>
                  </a:cubicBezTo>
                  <a:cubicBezTo>
                    <a:pt x="1158" y="242"/>
                    <a:pt x="584" y="223"/>
                    <a:pt x="0" y="240"/>
                  </a:cubicBezTo>
                  <a:cubicBezTo>
                    <a:pt x="9" y="180"/>
                    <a:pt x="16" y="84"/>
                    <a:pt x="8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7316789" y="4300963"/>
              <a:ext cx="1411288" cy="420688"/>
            </a:xfrm>
            <a:custGeom>
              <a:avLst/>
              <a:gdLst>
                <a:gd name="T0" fmla="*/ 8 w 1931"/>
                <a:gd name="T1" fmla="*/ 0 h 576"/>
                <a:gd name="T2" fmla="*/ 1931 w 1931"/>
                <a:gd name="T3" fmla="*/ 276 h 576"/>
                <a:gd name="T4" fmla="*/ 1794 w 1931"/>
                <a:gd name="T5" fmla="*/ 576 h 576"/>
                <a:gd name="T6" fmla="*/ 0 w 1931"/>
                <a:gd name="T7" fmla="*/ 238 h 576"/>
                <a:gd name="T8" fmla="*/ 8 w 1931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1" h="576">
                  <a:moveTo>
                    <a:pt x="8" y="0"/>
                  </a:moveTo>
                  <a:cubicBezTo>
                    <a:pt x="516" y="52"/>
                    <a:pt x="1337" y="195"/>
                    <a:pt x="1931" y="276"/>
                  </a:cubicBezTo>
                  <a:cubicBezTo>
                    <a:pt x="1926" y="335"/>
                    <a:pt x="1799" y="517"/>
                    <a:pt x="1794" y="576"/>
                  </a:cubicBezTo>
                  <a:cubicBezTo>
                    <a:pt x="1158" y="455"/>
                    <a:pt x="498" y="275"/>
                    <a:pt x="0" y="238"/>
                  </a:cubicBezTo>
                  <a:cubicBezTo>
                    <a:pt x="8" y="178"/>
                    <a:pt x="16" y="61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701089" y="3340525"/>
              <a:ext cx="2609850" cy="2947988"/>
              <a:chOff x="8701089" y="3340525"/>
              <a:chExt cx="2609850" cy="2947988"/>
            </a:xfrm>
          </p:grpSpPr>
          <p:sp>
            <p:nvSpPr>
              <p:cNvPr id="42" name="Freeform 26"/>
              <p:cNvSpPr/>
              <p:nvPr/>
            </p:nvSpPr>
            <p:spPr bwMode="auto">
              <a:xfrm>
                <a:off x="8701089" y="3340525"/>
                <a:ext cx="2609850" cy="2947988"/>
              </a:xfrm>
              <a:custGeom>
                <a:avLst/>
                <a:gdLst>
                  <a:gd name="T0" fmla="*/ 1507 w 3571"/>
                  <a:gd name="T1" fmla="*/ 0 h 4034"/>
                  <a:gd name="T2" fmla="*/ 260 w 3571"/>
                  <a:gd name="T3" fmla="*/ 2451 h 4034"/>
                  <a:gd name="T4" fmla="*/ 507 w 3571"/>
                  <a:gd name="T5" fmla="*/ 3601 h 4034"/>
                  <a:gd name="T6" fmla="*/ 255 w 3571"/>
                  <a:gd name="T7" fmla="*/ 3845 h 4034"/>
                  <a:gd name="T8" fmla="*/ 346 w 3571"/>
                  <a:gd name="T9" fmla="*/ 3947 h 4034"/>
                  <a:gd name="T10" fmla="*/ 3098 w 3571"/>
                  <a:gd name="T11" fmla="*/ 2966 h 4034"/>
                  <a:gd name="T12" fmla="*/ 3528 w 3571"/>
                  <a:gd name="T13" fmla="*/ 2816 h 4034"/>
                  <a:gd name="T14" fmla="*/ 3571 w 3571"/>
                  <a:gd name="T15" fmla="*/ 2246 h 4034"/>
                  <a:gd name="T16" fmla="*/ 3291 w 3571"/>
                  <a:gd name="T17" fmla="*/ 1978 h 4034"/>
                  <a:gd name="T18" fmla="*/ 1507 w 3571"/>
                  <a:gd name="T19" fmla="*/ 0 h 4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1" h="4034">
                    <a:moveTo>
                      <a:pt x="1507" y="0"/>
                    </a:moveTo>
                    <a:cubicBezTo>
                      <a:pt x="828" y="168"/>
                      <a:pt x="0" y="1403"/>
                      <a:pt x="260" y="2451"/>
                    </a:cubicBezTo>
                    <a:cubicBezTo>
                      <a:pt x="318" y="2917"/>
                      <a:pt x="742" y="3121"/>
                      <a:pt x="507" y="3601"/>
                    </a:cubicBezTo>
                    <a:cubicBezTo>
                      <a:pt x="414" y="3690"/>
                      <a:pt x="348" y="3756"/>
                      <a:pt x="255" y="3845"/>
                    </a:cubicBezTo>
                    <a:cubicBezTo>
                      <a:pt x="201" y="3903"/>
                      <a:pt x="204" y="3961"/>
                      <a:pt x="346" y="3947"/>
                    </a:cubicBezTo>
                    <a:cubicBezTo>
                      <a:pt x="1206" y="4034"/>
                      <a:pt x="2178" y="3679"/>
                      <a:pt x="3098" y="2966"/>
                    </a:cubicBezTo>
                    <a:cubicBezTo>
                      <a:pt x="3236" y="2865"/>
                      <a:pt x="3379" y="2817"/>
                      <a:pt x="3528" y="2816"/>
                    </a:cubicBezTo>
                    <a:cubicBezTo>
                      <a:pt x="3423" y="2588"/>
                      <a:pt x="3360" y="2373"/>
                      <a:pt x="3571" y="2246"/>
                    </a:cubicBezTo>
                    <a:cubicBezTo>
                      <a:pt x="3458" y="2179"/>
                      <a:pt x="3361" y="2095"/>
                      <a:pt x="3291" y="1978"/>
                    </a:cubicBezTo>
                    <a:cubicBezTo>
                      <a:pt x="2833" y="978"/>
                      <a:pt x="2121" y="151"/>
                      <a:pt x="15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27"/>
              <p:cNvSpPr>
                <a:spLocks noChangeArrowheads="1"/>
              </p:cNvSpPr>
              <p:nvPr/>
            </p:nvSpPr>
            <p:spPr bwMode="auto">
              <a:xfrm>
                <a:off x="9402764" y="3577063"/>
                <a:ext cx="922338" cy="1471613"/>
              </a:xfrm>
              <a:prstGeom prst="ellipse">
                <a:avLst/>
              </a:prstGeom>
              <a:solidFill>
                <a:schemeClr val="accent1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/>
            </p:nvSpPr>
            <p:spPr bwMode="auto">
              <a:xfrm>
                <a:off x="9496426" y="3677075"/>
                <a:ext cx="796925" cy="1271588"/>
              </a:xfrm>
              <a:prstGeom prst="ellipse">
                <a:avLst/>
              </a:prstGeom>
              <a:solidFill>
                <a:srgbClr val="FFFFFF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9858376" y="4102525"/>
                <a:ext cx="228600" cy="365125"/>
              </a:xfrm>
              <a:prstGeom prst="ellipse">
                <a:avLst/>
              </a:prstGeom>
              <a:solidFill>
                <a:schemeClr val="accent1"/>
              </a:solidFill>
              <a:ln w="14288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Freeform 30"/>
          <p:cNvSpPr/>
          <p:nvPr/>
        </p:nvSpPr>
        <p:spPr bwMode="auto">
          <a:xfrm>
            <a:off x="2787651" y="4818488"/>
            <a:ext cx="1241425" cy="1103313"/>
          </a:xfrm>
          <a:custGeom>
            <a:avLst/>
            <a:gdLst>
              <a:gd name="T0" fmla="*/ 1515 w 1698"/>
              <a:gd name="T1" fmla="*/ 0 h 1510"/>
              <a:gd name="T2" fmla="*/ 1698 w 1698"/>
              <a:gd name="T3" fmla="*/ 0 h 1510"/>
              <a:gd name="T4" fmla="*/ 0 w 1698"/>
              <a:gd name="T5" fmla="*/ 1510 h 1510"/>
              <a:gd name="T6" fmla="*/ 1515 w 1698"/>
              <a:gd name="T7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8" h="1510">
                <a:moveTo>
                  <a:pt x="1515" y="0"/>
                </a:moveTo>
                <a:cubicBezTo>
                  <a:pt x="1576" y="0"/>
                  <a:pt x="1637" y="0"/>
                  <a:pt x="1698" y="0"/>
                </a:cubicBezTo>
                <a:cubicBezTo>
                  <a:pt x="1512" y="899"/>
                  <a:pt x="854" y="1360"/>
                  <a:pt x="0" y="1510"/>
                </a:cubicBezTo>
                <a:cubicBezTo>
                  <a:pt x="786" y="1238"/>
                  <a:pt x="1360" y="844"/>
                  <a:pt x="1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31"/>
          <p:cNvSpPr/>
          <p:nvPr/>
        </p:nvSpPr>
        <p:spPr bwMode="auto">
          <a:xfrm>
            <a:off x="4421188" y="4605763"/>
            <a:ext cx="1009650" cy="1289050"/>
          </a:xfrm>
          <a:custGeom>
            <a:avLst/>
            <a:gdLst>
              <a:gd name="T0" fmla="*/ 1198 w 1381"/>
              <a:gd name="T1" fmla="*/ 0 h 1766"/>
              <a:gd name="T2" fmla="*/ 1381 w 1381"/>
              <a:gd name="T3" fmla="*/ 0 h 1766"/>
              <a:gd name="T4" fmla="*/ 0 w 1381"/>
              <a:gd name="T5" fmla="*/ 1766 h 1766"/>
              <a:gd name="T6" fmla="*/ 1198 w 1381"/>
              <a:gd name="T7" fmla="*/ 0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1" h="1766">
                <a:moveTo>
                  <a:pt x="1198" y="0"/>
                </a:moveTo>
                <a:cubicBezTo>
                  <a:pt x="1259" y="0"/>
                  <a:pt x="1320" y="0"/>
                  <a:pt x="1381" y="0"/>
                </a:cubicBezTo>
                <a:cubicBezTo>
                  <a:pt x="1305" y="901"/>
                  <a:pt x="818" y="1464"/>
                  <a:pt x="0" y="1766"/>
                </a:cubicBezTo>
                <a:cubicBezTo>
                  <a:pt x="748" y="1354"/>
                  <a:pt x="1213" y="811"/>
                  <a:pt x="11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2"/>
          <p:cNvSpPr/>
          <p:nvPr/>
        </p:nvSpPr>
        <p:spPr bwMode="auto">
          <a:xfrm>
            <a:off x="5456238" y="4627988"/>
            <a:ext cx="1430338" cy="1290638"/>
          </a:xfrm>
          <a:custGeom>
            <a:avLst/>
            <a:gdLst>
              <a:gd name="T0" fmla="*/ 1683 w 1958"/>
              <a:gd name="T1" fmla="*/ 8 h 1766"/>
              <a:gd name="T2" fmla="*/ 1958 w 1958"/>
              <a:gd name="T3" fmla="*/ 0 h 1766"/>
              <a:gd name="T4" fmla="*/ 0 w 1958"/>
              <a:gd name="T5" fmla="*/ 1766 h 1766"/>
              <a:gd name="T6" fmla="*/ 1683 w 1958"/>
              <a:gd name="T7" fmla="*/ 8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8" h="1766">
                <a:moveTo>
                  <a:pt x="1683" y="8"/>
                </a:moveTo>
                <a:cubicBezTo>
                  <a:pt x="1744" y="8"/>
                  <a:pt x="1898" y="0"/>
                  <a:pt x="1958" y="0"/>
                </a:cubicBezTo>
                <a:cubicBezTo>
                  <a:pt x="1764" y="869"/>
                  <a:pt x="1240" y="1446"/>
                  <a:pt x="0" y="1766"/>
                </a:cubicBezTo>
                <a:cubicBezTo>
                  <a:pt x="1107" y="1352"/>
                  <a:pt x="1465" y="862"/>
                  <a:pt x="1683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"/>
          <p:cNvSpPr/>
          <p:nvPr/>
        </p:nvSpPr>
        <p:spPr bwMode="auto">
          <a:xfrm>
            <a:off x="6770689" y="4877225"/>
            <a:ext cx="1520825" cy="1314450"/>
          </a:xfrm>
          <a:custGeom>
            <a:avLst/>
            <a:gdLst>
              <a:gd name="T0" fmla="*/ 1811 w 2080"/>
              <a:gd name="T1" fmla="*/ 9 h 1800"/>
              <a:gd name="T2" fmla="*/ 2080 w 2080"/>
              <a:gd name="T3" fmla="*/ 0 h 1800"/>
              <a:gd name="T4" fmla="*/ 0 w 2080"/>
              <a:gd name="T5" fmla="*/ 1800 h 1800"/>
              <a:gd name="T6" fmla="*/ 1811 w 2080"/>
              <a:gd name="T7" fmla="*/ 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1800">
                <a:moveTo>
                  <a:pt x="1811" y="9"/>
                </a:moveTo>
                <a:cubicBezTo>
                  <a:pt x="1858" y="9"/>
                  <a:pt x="2034" y="0"/>
                  <a:pt x="2080" y="0"/>
                </a:cubicBezTo>
                <a:cubicBezTo>
                  <a:pt x="1877" y="932"/>
                  <a:pt x="1169" y="1578"/>
                  <a:pt x="0" y="1800"/>
                </a:cubicBezTo>
                <a:cubicBezTo>
                  <a:pt x="1055" y="1452"/>
                  <a:pt x="1600" y="946"/>
                  <a:pt x="1811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4"/>
          <p:cNvSpPr/>
          <p:nvPr/>
        </p:nvSpPr>
        <p:spPr bwMode="auto">
          <a:xfrm>
            <a:off x="3251395" y="5482027"/>
            <a:ext cx="241105" cy="58774"/>
          </a:xfrm>
          <a:custGeom>
            <a:avLst/>
            <a:gdLst>
              <a:gd name="T0" fmla="*/ 795 w 795"/>
              <a:gd name="T1" fmla="*/ 0 h 106"/>
              <a:gd name="T2" fmla="*/ 0 w 795"/>
              <a:gd name="T3" fmla="*/ 51 h 106"/>
              <a:gd name="T4" fmla="*/ 719 w 795"/>
              <a:gd name="T5" fmla="*/ 94 h 106"/>
              <a:gd name="T6" fmla="*/ 795 w 795"/>
              <a:gd name="T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5" h="106">
                <a:moveTo>
                  <a:pt x="795" y="0"/>
                </a:moveTo>
                <a:cubicBezTo>
                  <a:pt x="528" y="48"/>
                  <a:pt x="264" y="56"/>
                  <a:pt x="0" y="51"/>
                </a:cubicBezTo>
                <a:cubicBezTo>
                  <a:pt x="215" y="99"/>
                  <a:pt x="464" y="106"/>
                  <a:pt x="719" y="94"/>
                </a:cubicBezTo>
                <a:cubicBezTo>
                  <a:pt x="747" y="59"/>
                  <a:pt x="767" y="35"/>
                  <a:pt x="7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5"/>
          <p:cNvSpPr/>
          <p:nvPr/>
        </p:nvSpPr>
        <p:spPr bwMode="auto">
          <a:xfrm>
            <a:off x="3549846" y="5085963"/>
            <a:ext cx="241105" cy="56375"/>
          </a:xfrm>
          <a:custGeom>
            <a:avLst/>
            <a:gdLst>
              <a:gd name="T0" fmla="*/ 796 w 796"/>
              <a:gd name="T1" fmla="*/ 0 h 101"/>
              <a:gd name="T2" fmla="*/ 0 w 796"/>
              <a:gd name="T3" fmla="*/ 39 h 101"/>
              <a:gd name="T4" fmla="*/ 719 w 796"/>
              <a:gd name="T5" fmla="*/ 93 h 101"/>
              <a:gd name="T6" fmla="*/ 796 w 796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01">
                <a:moveTo>
                  <a:pt x="796" y="0"/>
                </a:moveTo>
                <a:cubicBezTo>
                  <a:pt x="529" y="44"/>
                  <a:pt x="264" y="48"/>
                  <a:pt x="0" y="39"/>
                </a:cubicBezTo>
                <a:cubicBezTo>
                  <a:pt x="216" y="91"/>
                  <a:pt x="464" y="101"/>
                  <a:pt x="719" y="93"/>
                </a:cubicBezTo>
                <a:cubicBezTo>
                  <a:pt x="748" y="59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6"/>
          <p:cNvSpPr/>
          <p:nvPr/>
        </p:nvSpPr>
        <p:spPr bwMode="auto">
          <a:xfrm>
            <a:off x="4999202" y="4908975"/>
            <a:ext cx="233199" cy="53976"/>
          </a:xfrm>
          <a:custGeom>
            <a:avLst/>
            <a:gdLst>
              <a:gd name="T0" fmla="*/ 768 w 768"/>
              <a:gd name="T1" fmla="*/ 0 h 98"/>
              <a:gd name="T2" fmla="*/ 0 w 768"/>
              <a:gd name="T3" fmla="*/ 33 h 98"/>
              <a:gd name="T4" fmla="*/ 718 w 768"/>
              <a:gd name="T5" fmla="*/ 92 h 98"/>
              <a:gd name="T6" fmla="*/ 768 w 768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8" h="98">
                <a:moveTo>
                  <a:pt x="768" y="0"/>
                </a:moveTo>
                <a:cubicBezTo>
                  <a:pt x="501" y="42"/>
                  <a:pt x="263" y="44"/>
                  <a:pt x="0" y="33"/>
                </a:cubicBezTo>
                <a:cubicBezTo>
                  <a:pt x="215" y="86"/>
                  <a:pt x="464" y="98"/>
                  <a:pt x="718" y="92"/>
                </a:cubicBezTo>
                <a:cubicBezTo>
                  <a:pt x="747" y="57"/>
                  <a:pt x="748" y="41"/>
                  <a:pt x="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7"/>
          <p:cNvSpPr/>
          <p:nvPr/>
        </p:nvSpPr>
        <p:spPr bwMode="auto">
          <a:xfrm>
            <a:off x="4641388" y="5486825"/>
            <a:ext cx="241763" cy="53976"/>
          </a:xfrm>
          <a:custGeom>
            <a:avLst/>
            <a:gdLst>
              <a:gd name="T0" fmla="*/ 796 w 796"/>
              <a:gd name="T1" fmla="*/ 0 h 97"/>
              <a:gd name="T2" fmla="*/ 0 w 796"/>
              <a:gd name="T3" fmla="*/ 28 h 97"/>
              <a:gd name="T4" fmla="*/ 719 w 796"/>
              <a:gd name="T5" fmla="*/ 92 h 97"/>
              <a:gd name="T6" fmla="*/ 796 w 796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97">
                <a:moveTo>
                  <a:pt x="796" y="0"/>
                </a:moveTo>
                <a:cubicBezTo>
                  <a:pt x="529" y="40"/>
                  <a:pt x="264" y="41"/>
                  <a:pt x="0" y="28"/>
                </a:cubicBezTo>
                <a:cubicBezTo>
                  <a:pt x="216" y="83"/>
                  <a:pt x="464" y="97"/>
                  <a:pt x="719" y="92"/>
                </a:cubicBezTo>
                <a:cubicBezTo>
                  <a:pt x="748" y="58"/>
                  <a:pt x="767" y="34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8"/>
          <p:cNvSpPr/>
          <p:nvPr/>
        </p:nvSpPr>
        <p:spPr bwMode="auto">
          <a:xfrm>
            <a:off x="6326351" y="4976778"/>
            <a:ext cx="233200" cy="62372"/>
          </a:xfrm>
          <a:custGeom>
            <a:avLst/>
            <a:gdLst>
              <a:gd name="T0" fmla="*/ 769 w 769"/>
              <a:gd name="T1" fmla="*/ 0 h 113"/>
              <a:gd name="T2" fmla="*/ 0 w 769"/>
              <a:gd name="T3" fmla="*/ 69 h 113"/>
              <a:gd name="T4" fmla="*/ 719 w 769"/>
              <a:gd name="T5" fmla="*/ 95 h 113"/>
              <a:gd name="T6" fmla="*/ 769 w 769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113">
                <a:moveTo>
                  <a:pt x="769" y="0"/>
                </a:moveTo>
                <a:cubicBezTo>
                  <a:pt x="501" y="55"/>
                  <a:pt x="264" y="68"/>
                  <a:pt x="0" y="69"/>
                </a:cubicBezTo>
                <a:cubicBezTo>
                  <a:pt x="216" y="112"/>
                  <a:pt x="464" y="113"/>
                  <a:pt x="719" y="95"/>
                </a:cubicBezTo>
                <a:cubicBezTo>
                  <a:pt x="748" y="59"/>
                  <a:pt x="748" y="43"/>
                  <a:pt x="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9"/>
          <p:cNvSpPr/>
          <p:nvPr/>
        </p:nvSpPr>
        <p:spPr bwMode="auto">
          <a:xfrm>
            <a:off x="5796159" y="5563025"/>
            <a:ext cx="241104" cy="53976"/>
          </a:xfrm>
          <a:custGeom>
            <a:avLst/>
            <a:gdLst>
              <a:gd name="T0" fmla="*/ 796 w 796"/>
              <a:gd name="T1" fmla="*/ 0 h 97"/>
              <a:gd name="T2" fmla="*/ 0 w 796"/>
              <a:gd name="T3" fmla="*/ 30 h 97"/>
              <a:gd name="T4" fmla="*/ 719 w 796"/>
              <a:gd name="T5" fmla="*/ 93 h 97"/>
              <a:gd name="T6" fmla="*/ 796 w 796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97">
                <a:moveTo>
                  <a:pt x="796" y="0"/>
                </a:moveTo>
                <a:cubicBezTo>
                  <a:pt x="529" y="41"/>
                  <a:pt x="264" y="42"/>
                  <a:pt x="0" y="30"/>
                </a:cubicBezTo>
                <a:cubicBezTo>
                  <a:pt x="216" y="84"/>
                  <a:pt x="464" y="97"/>
                  <a:pt x="719" y="93"/>
                </a:cubicBezTo>
                <a:cubicBezTo>
                  <a:pt x="748" y="58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"/>
          <p:cNvSpPr/>
          <p:nvPr/>
        </p:nvSpPr>
        <p:spPr bwMode="auto">
          <a:xfrm>
            <a:off x="7743990" y="5132001"/>
            <a:ext cx="233199" cy="56375"/>
          </a:xfrm>
          <a:custGeom>
            <a:avLst/>
            <a:gdLst>
              <a:gd name="T0" fmla="*/ 769 w 769"/>
              <a:gd name="T1" fmla="*/ 0 h 102"/>
              <a:gd name="T2" fmla="*/ 0 w 769"/>
              <a:gd name="T3" fmla="*/ 42 h 102"/>
              <a:gd name="T4" fmla="*/ 719 w 769"/>
              <a:gd name="T5" fmla="*/ 92 h 102"/>
              <a:gd name="T6" fmla="*/ 769 w 769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102">
                <a:moveTo>
                  <a:pt x="769" y="0"/>
                </a:moveTo>
                <a:cubicBezTo>
                  <a:pt x="502" y="45"/>
                  <a:pt x="264" y="50"/>
                  <a:pt x="0" y="42"/>
                </a:cubicBezTo>
                <a:cubicBezTo>
                  <a:pt x="216" y="93"/>
                  <a:pt x="464" y="102"/>
                  <a:pt x="719" y="92"/>
                </a:cubicBezTo>
                <a:cubicBezTo>
                  <a:pt x="748" y="57"/>
                  <a:pt x="748" y="41"/>
                  <a:pt x="7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"/>
          <p:cNvSpPr/>
          <p:nvPr/>
        </p:nvSpPr>
        <p:spPr bwMode="auto">
          <a:xfrm>
            <a:off x="7323335" y="5707064"/>
            <a:ext cx="241104" cy="57574"/>
          </a:xfrm>
          <a:custGeom>
            <a:avLst/>
            <a:gdLst>
              <a:gd name="T0" fmla="*/ 796 w 796"/>
              <a:gd name="T1" fmla="*/ 0 h 103"/>
              <a:gd name="T2" fmla="*/ 0 w 796"/>
              <a:gd name="T3" fmla="*/ 43 h 103"/>
              <a:gd name="T4" fmla="*/ 719 w 796"/>
              <a:gd name="T5" fmla="*/ 94 h 103"/>
              <a:gd name="T6" fmla="*/ 796 w 796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103">
                <a:moveTo>
                  <a:pt x="796" y="0"/>
                </a:moveTo>
                <a:cubicBezTo>
                  <a:pt x="528" y="45"/>
                  <a:pt x="264" y="51"/>
                  <a:pt x="0" y="43"/>
                </a:cubicBezTo>
                <a:cubicBezTo>
                  <a:pt x="216" y="94"/>
                  <a:pt x="464" y="103"/>
                  <a:pt x="719" y="94"/>
                </a:cubicBezTo>
                <a:cubicBezTo>
                  <a:pt x="748" y="59"/>
                  <a:pt x="767" y="35"/>
                  <a:pt x="7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5022318" y="4070578"/>
            <a:ext cx="590949" cy="590949"/>
            <a:chOff x="-2542579" y="3900488"/>
            <a:chExt cx="590949" cy="590949"/>
          </a:xfrm>
        </p:grpSpPr>
        <p:sp>
          <p:nvSpPr>
            <p:cNvPr id="59" name="椭圆 58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-2468792" y="3970241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法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59551" y="4014810"/>
            <a:ext cx="590949" cy="590949"/>
            <a:chOff x="-2542579" y="3900488"/>
            <a:chExt cx="590949" cy="590949"/>
          </a:xfrm>
        </p:grpSpPr>
        <p:sp>
          <p:nvSpPr>
            <p:cNvPr id="62" name="椭圆 61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-2458139" y="3993507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环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955578" y="4223747"/>
            <a:ext cx="590949" cy="590949"/>
            <a:chOff x="-2542579" y="3900488"/>
            <a:chExt cx="590949" cy="590949"/>
          </a:xfrm>
        </p:grpSpPr>
        <p:sp>
          <p:nvSpPr>
            <p:cNvPr id="65" name="椭圆 64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2459894" y="3988095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人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674781" y="4182873"/>
            <a:ext cx="590949" cy="590949"/>
            <a:chOff x="-2542579" y="3900488"/>
            <a:chExt cx="590949" cy="590949"/>
          </a:xfrm>
        </p:grpSpPr>
        <p:sp>
          <p:nvSpPr>
            <p:cNvPr id="68" name="椭圆 67"/>
            <p:cNvSpPr/>
            <p:nvPr/>
          </p:nvSpPr>
          <p:spPr bwMode="auto">
            <a:xfrm>
              <a:off x="-2542579" y="3900488"/>
              <a:ext cx="590949" cy="590949"/>
            </a:xfrm>
            <a:prstGeom prst="ellipse">
              <a:avLst/>
            </a:prstGeom>
            <a:solidFill>
              <a:schemeClr val="bg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-2459919" y="3995907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accent2"/>
                  </a:solidFill>
                  <a:latin typeface="+mj-ea"/>
                  <a:ea typeface="+mj-ea"/>
                </a:rPr>
                <a:t>料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51746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1"/>
          <p:cNvSpPr>
            <a:spLocks noChangeArrowheads="1"/>
          </p:cNvSpPr>
          <p:nvPr/>
        </p:nvSpPr>
        <p:spPr bwMode="auto">
          <a:xfrm>
            <a:off x="2459800" y="948454"/>
            <a:ext cx="7345363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经过分析，得出以下六个末端因素：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345853" y="2226295"/>
            <a:ext cx="316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作业者岗位技能不足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7477711" y="2087465"/>
            <a:ext cx="315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现场照明不足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8254264" y="3821023"/>
            <a:ext cx="19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标识不明确</a:t>
            </a:r>
          </a:p>
        </p:txBody>
      </p:sp>
      <p:sp>
        <p:nvSpPr>
          <p:cNvPr id="7" name="TextBox 25"/>
          <p:cNvSpPr txBox="1"/>
          <p:nvPr/>
        </p:nvSpPr>
        <p:spPr>
          <a:xfrm>
            <a:off x="7421010" y="5574274"/>
            <a:ext cx="28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底孔直径大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2345863" y="5400264"/>
            <a:ext cx="19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堵头直径小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403224" y="3854009"/>
            <a:ext cx="331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作业标准编制不合理</a:t>
            </a:r>
          </a:p>
        </p:txBody>
      </p:sp>
      <p:grpSp>
        <p:nvGrpSpPr>
          <p:cNvPr id="10" name="组合 9"/>
          <p:cNvGrpSpPr/>
          <p:nvPr/>
        </p:nvGrpSpPr>
        <p:grpSpPr>
          <a:xfrm rot="1800000">
            <a:off x="4070228" y="1935468"/>
            <a:ext cx="3889581" cy="4186345"/>
            <a:chOff x="4070228" y="1935468"/>
            <a:chExt cx="3889581" cy="4186345"/>
          </a:xfrm>
        </p:grpSpPr>
        <p:sp>
          <p:nvSpPr>
            <p:cNvPr id="11" name="Isosceles Triangle 3"/>
            <p:cNvSpPr/>
            <p:nvPr/>
          </p:nvSpPr>
          <p:spPr>
            <a:xfrm flipV="1">
              <a:off x="5055728" y="1935468"/>
              <a:ext cx="1897202" cy="1783787"/>
            </a:xfrm>
            <a:custGeom>
              <a:avLst/>
              <a:gdLst/>
              <a:ahLst/>
              <a:cxnLst/>
              <a:rect l="l" t="t" r="r" b="b"/>
              <a:pathLst>
                <a:path w="2188171" h="2057361">
                  <a:moveTo>
                    <a:pt x="1097276" y="2057361"/>
                  </a:moveTo>
                  <a:cubicBezTo>
                    <a:pt x="1443899" y="2057361"/>
                    <a:pt x="2122958" y="1908914"/>
                    <a:pt x="2188171" y="1503241"/>
                  </a:cubicBezTo>
                  <a:cubicBezTo>
                    <a:pt x="2163927" y="1495178"/>
                    <a:pt x="2140286" y="1484410"/>
                    <a:pt x="2117168" y="1471311"/>
                  </a:cubicBezTo>
                  <a:cubicBezTo>
                    <a:pt x="1862564" y="1327050"/>
                    <a:pt x="1560409" y="669709"/>
                    <a:pt x="1264456" y="80415"/>
                  </a:cubicBezTo>
                  <a:lnTo>
                    <a:pt x="1310883" y="0"/>
                  </a:lnTo>
                  <a:lnTo>
                    <a:pt x="778206" y="0"/>
                  </a:lnTo>
                  <a:cubicBezTo>
                    <a:pt x="415839" y="550951"/>
                    <a:pt x="-2358" y="1141295"/>
                    <a:pt x="11" y="1433918"/>
                  </a:cubicBezTo>
                  <a:cubicBezTo>
                    <a:pt x="3148" y="1821495"/>
                    <a:pt x="491273" y="2057361"/>
                    <a:pt x="1097276" y="2057361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Isosceles Triangle 3"/>
            <p:cNvSpPr/>
            <p:nvPr/>
          </p:nvSpPr>
          <p:spPr>
            <a:xfrm rot="14400000" flipH="1">
              <a:off x="6119976" y="2560190"/>
              <a:ext cx="1895880" cy="1783787"/>
            </a:xfrm>
            <a:custGeom>
              <a:avLst/>
              <a:gdLst/>
              <a:ahLst/>
              <a:cxnLst/>
              <a:rect l="l" t="t" r="r" b="b"/>
              <a:pathLst>
                <a:path w="2186646" h="2057361">
                  <a:moveTo>
                    <a:pt x="50507" y="1635375"/>
                  </a:moveTo>
                  <a:cubicBezTo>
                    <a:pt x="190339" y="1901653"/>
                    <a:pt x="604898" y="2057361"/>
                    <a:pt x="1097276" y="2057361"/>
                  </a:cubicBezTo>
                  <a:cubicBezTo>
                    <a:pt x="1439870" y="2057361"/>
                    <a:pt x="2107216" y="1912345"/>
                    <a:pt x="2186646" y="1517443"/>
                  </a:cubicBezTo>
                  <a:cubicBezTo>
                    <a:pt x="2145694" y="1508942"/>
                    <a:pt x="2105984" y="1493643"/>
                    <a:pt x="2067706" y="1471954"/>
                  </a:cubicBezTo>
                  <a:cubicBezTo>
                    <a:pt x="1813102" y="1327693"/>
                    <a:pt x="1510947" y="670352"/>
                    <a:pt x="1214994" y="81058"/>
                  </a:cubicBezTo>
                  <a:lnTo>
                    <a:pt x="1261793" y="0"/>
                  </a:lnTo>
                  <a:lnTo>
                    <a:pt x="778206" y="0"/>
                  </a:lnTo>
                  <a:cubicBezTo>
                    <a:pt x="415839" y="550951"/>
                    <a:pt x="-2358" y="1141294"/>
                    <a:pt x="11" y="1433918"/>
                  </a:cubicBezTo>
                  <a:cubicBezTo>
                    <a:pt x="599" y="1506589"/>
                    <a:pt x="18237" y="1573926"/>
                    <a:pt x="50507" y="1635375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Isosceles Triangle 3"/>
            <p:cNvSpPr/>
            <p:nvPr/>
          </p:nvSpPr>
          <p:spPr>
            <a:xfrm rot="18000000" flipH="1">
              <a:off x="6081888" y="3751502"/>
              <a:ext cx="1890406" cy="1783787"/>
            </a:xfrm>
            <a:custGeom>
              <a:avLst/>
              <a:gdLst/>
              <a:ahLst/>
              <a:cxnLst/>
              <a:rect l="l" t="t" r="r" b="b"/>
              <a:pathLst>
                <a:path w="2180334" h="2057361">
                  <a:moveTo>
                    <a:pt x="252332" y="813832"/>
                  </a:moveTo>
                  <a:cubicBezTo>
                    <a:pt x="102783" y="1066864"/>
                    <a:pt x="-1174" y="1287606"/>
                    <a:pt x="11" y="1433919"/>
                  </a:cubicBezTo>
                  <a:cubicBezTo>
                    <a:pt x="3148" y="1821495"/>
                    <a:pt x="491273" y="2057361"/>
                    <a:pt x="1097276" y="2057361"/>
                  </a:cubicBezTo>
                  <a:cubicBezTo>
                    <a:pt x="1433748" y="2057361"/>
                    <a:pt x="2083468" y="1917482"/>
                    <a:pt x="2180334" y="1537981"/>
                  </a:cubicBezTo>
                  <a:cubicBezTo>
                    <a:pt x="2151229" y="1529910"/>
                    <a:pt x="2122821" y="1517403"/>
                    <a:pt x="2094992" y="1500978"/>
                  </a:cubicBezTo>
                  <a:cubicBezTo>
                    <a:pt x="1798854" y="1326198"/>
                    <a:pt x="1520348" y="691527"/>
                    <a:pt x="1239612" y="114703"/>
                  </a:cubicBezTo>
                  <a:lnTo>
                    <a:pt x="1305836" y="0"/>
                  </a:lnTo>
                  <a:lnTo>
                    <a:pt x="778206" y="0"/>
                  </a:lnTo>
                  <a:cubicBezTo>
                    <a:pt x="597022" y="275475"/>
                    <a:pt x="401881" y="560799"/>
                    <a:pt x="252332" y="813832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Isosceles Triangle 3"/>
            <p:cNvSpPr/>
            <p:nvPr/>
          </p:nvSpPr>
          <p:spPr>
            <a:xfrm rot="7200000">
              <a:off x="4015791" y="2555644"/>
              <a:ext cx="1892661" cy="1783787"/>
            </a:xfrm>
            <a:custGeom>
              <a:avLst/>
              <a:gdLst/>
              <a:ahLst/>
              <a:cxnLst/>
              <a:rect l="l" t="t" r="r" b="b"/>
              <a:pathLst>
                <a:path w="2182933" h="2057361">
                  <a:moveTo>
                    <a:pt x="38879" y="1635374"/>
                  </a:moveTo>
                  <a:cubicBezTo>
                    <a:pt x="20780" y="1600909"/>
                    <a:pt x="7284" y="1564592"/>
                    <a:pt x="0" y="1526256"/>
                  </a:cubicBezTo>
                  <a:cubicBezTo>
                    <a:pt x="22828" y="1518153"/>
                    <a:pt x="45187" y="1507839"/>
                    <a:pt x="67077" y="1495436"/>
                  </a:cubicBezTo>
                  <a:cubicBezTo>
                    <a:pt x="321681" y="1351176"/>
                    <a:pt x="623835" y="693835"/>
                    <a:pt x="919789" y="104541"/>
                  </a:cubicBezTo>
                  <a:lnTo>
                    <a:pt x="859433" y="0"/>
                  </a:lnTo>
                  <a:lnTo>
                    <a:pt x="1410055" y="0"/>
                  </a:lnTo>
                  <a:cubicBezTo>
                    <a:pt x="1769230" y="531536"/>
                    <a:pt x="2179619" y="1090065"/>
                    <a:pt x="2182914" y="1433918"/>
                  </a:cubicBezTo>
                  <a:cubicBezTo>
                    <a:pt x="2187305" y="1892075"/>
                    <a:pt x="1451404" y="2057361"/>
                    <a:pt x="1085649" y="2057361"/>
                  </a:cubicBezTo>
                  <a:cubicBezTo>
                    <a:pt x="593271" y="2057361"/>
                    <a:pt x="178712" y="1901652"/>
                    <a:pt x="38879" y="1635374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Isosceles Triangle 3"/>
            <p:cNvSpPr/>
            <p:nvPr/>
          </p:nvSpPr>
          <p:spPr>
            <a:xfrm>
              <a:off x="5069663" y="4338026"/>
              <a:ext cx="1888806" cy="1783787"/>
            </a:xfrm>
            <a:custGeom>
              <a:avLst/>
              <a:gdLst/>
              <a:ahLst/>
              <a:cxnLst/>
              <a:rect l="l" t="t" r="r" b="b"/>
              <a:pathLst>
                <a:path w="2178487" h="2057361">
                  <a:moveTo>
                    <a:pt x="895695" y="0"/>
                  </a:moveTo>
                  <a:lnTo>
                    <a:pt x="1405609" y="0"/>
                  </a:lnTo>
                  <a:cubicBezTo>
                    <a:pt x="1764784" y="531537"/>
                    <a:pt x="2175173" y="1090065"/>
                    <a:pt x="2178468" y="1433918"/>
                  </a:cubicBezTo>
                  <a:cubicBezTo>
                    <a:pt x="2182859" y="1892075"/>
                    <a:pt x="1446958" y="2057361"/>
                    <a:pt x="1081203" y="2057361"/>
                  </a:cubicBezTo>
                  <a:cubicBezTo>
                    <a:pt x="535014" y="2057361"/>
                    <a:pt x="84582" y="1865759"/>
                    <a:pt x="0" y="1543817"/>
                  </a:cubicBezTo>
                  <a:cubicBezTo>
                    <a:pt x="36694" y="1536726"/>
                    <a:pt x="72316" y="1522332"/>
                    <a:pt x="107037" y="1501840"/>
                  </a:cubicBezTo>
                  <a:cubicBezTo>
                    <a:pt x="403175" y="1327060"/>
                    <a:pt x="681680" y="692388"/>
                    <a:pt x="962417" y="115565"/>
                  </a:cubicBezTo>
                  <a:close/>
                </a:path>
              </a:pathLst>
            </a:custGeom>
            <a:solidFill>
              <a:schemeClr val="tx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Isosceles Triangle 3"/>
            <p:cNvSpPr/>
            <p:nvPr/>
          </p:nvSpPr>
          <p:spPr>
            <a:xfrm rot="3600000">
              <a:off x="4050855" y="3755135"/>
              <a:ext cx="1887866" cy="1783787"/>
            </a:xfrm>
            <a:custGeom>
              <a:avLst/>
              <a:gdLst/>
              <a:ahLst/>
              <a:cxnLst/>
              <a:rect l="l" t="t" r="r" b="b"/>
              <a:pathLst>
                <a:path w="2177404" h="2057361">
                  <a:moveTo>
                    <a:pt x="846196" y="0"/>
                  </a:moveTo>
                  <a:lnTo>
                    <a:pt x="1404526" y="0"/>
                  </a:lnTo>
                  <a:cubicBezTo>
                    <a:pt x="1763701" y="531536"/>
                    <a:pt x="2174090" y="1090065"/>
                    <a:pt x="2177385" y="1433918"/>
                  </a:cubicBezTo>
                  <a:cubicBezTo>
                    <a:pt x="2181776" y="1892075"/>
                    <a:pt x="1445875" y="2057361"/>
                    <a:pt x="1080120" y="2057361"/>
                  </a:cubicBezTo>
                  <a:cubicBezTo>
                    <a:pt x="536352" y="2057361"/>
                    <a:pt x="87494" y="1867454"/>
                    <a:pt x="0" y="1548095"/>
                  </a:cubicBezTo>
                  <a:lnTo>
                    <a:pt x="66534" y="1517422"/>
                  </a:lnTo>
                  <a:cubicBezTo>
                    <a:pt x="362672" y="1342642"/>
                    <a:pt x="641178" y="707971"/>
                    <a:pt x="921914" y="131147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Oval 12"/>
          <p:cNvSpPr/>
          <p:nvPr/>
        </p:nvSpPr>
        <p:spPr>
          <a:xfrm>
            <a:off x="5019639" y="3033261"/>
            <a:ext cx="1990762" cy="1990760"/>
          </a:xfrm>
          <a:prstGeom prst="ellipse">
            <a:avLst/>
          </a:prstGeom>
          <a:solidFill>
            <a:schemeClr val="bg2"/>
          </a:solidFill>
          <a:ln w="5715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50"/>
          <p:cNvSpPr txBox="1"/>
          <p:nvPr/>
        </p:nvSpPr>
        <p:spPr>
          <a:xfrm>
            <a:off x="5293853" y="4143242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六个末端因素</a:t>
            </a:r>
          </a:p>
        </p:txBody>
      </p:sp>
      <p:sp>
        <p:nvSpPr>
          <p:cNvPr id="20" name="Freeform 38"/>
          <p:cNvSpPr>
            <a:spLocks noEditPoints="1"/>
          </p:cNvSpPr>
          <p:nvPr/>
        </p:nvSpPr>
        <p:spPr bwMode="auto">
          <a:xfrm>
            <a:off x="5723512" y="3285784"/>
            <a:ext cx="580842" cy="795340"/>
          </a:xfrm>
          <a:custGeom>
            <a:avLst/>
            <a:gdLst>
              <a:gd name="T0" fmla="*/ 82 w 625"/>
              <a:gd name="T1" fmla="*/ 138 h 853"/>
              <a:gd name="T2" fmla="*/ 69 w 625"/>
              <a:gd name="T3" fmla="*/ 853 h 853"/>
              <a:gd name="T4" fmla="*/ 625 w 625"/>
              <a:gd name="T5" fmla="*/ 210 h 853"/>
              <a:gd name="T6" fmla="*/ 577 w 625"/>
              <a:gd name="T7" fmla="*/ 225 h 853"/>
              <a:gd name="T8" fmla="*/ 71 w 625"/>
              <a:gd name="T9" fmla="*/ 803 h 853"/>
              <a:gd name="T10" fmla="*/ 270 w 625"/>
              <a:gd name="T11" fmla="*/ 91 h 853"/>
              <a:gd name="T12" fmla="*/ 354 w 625"/>
              <a:gd name="T13" fmla="*/ 91 h 853"/>
              <a:gd name="T14" fmla="*/ 311 w 625"/>
              <a:gd name="T15" fmla="*/ 136 h 853"/>
              <a:gd name="T16" fmla="*/ 218 w 625"/>
              <a:gd name="T17" fmla="*/ 93 h 853"/>
              <a:gd name="T18" fmla="*/ 114 w 625"/>
              <a:gd name="T19" fmla="*/ 216 h 853"/>
              <a:gd name="T20" fmla="*/ 510 w 625"/>
              <a:gd name="T21" fmla="*/ 216 h 853"/>
              <a:gd name="T22" fmla="*/ 406 w 625"/>
              <a:gd name="T23" fmla="*/ 93 h 853"/>
              <a:gd name="T24" fmla="*/ 218 w 625"/>
              <a:gd name="T25" fmla="*/ 93 h 853"/>
              <a:gd name="T26" fmla="*/ 220 w 625"/>
              <a:gd name="T27" fmla="*/ 648 h 853"/>
              <a:gd name="T28" fmla="*/ 151 w 625"/>
              <a:gd name="T29" fmla="*/ 667 h 853"/>
              <a:gd name="T30" fmla="*/ 136 w 625"/>
              <a:gd name="T31" fmla="*/ 682 h 853"/>
              <a:gd name="T32" fmla="*/ 220 w 625"/>
              <a:gd name="T33" fmla="*/ 689 h 853"/>
              <a:gd name="T34" fmla="*/ 132 w 625"/>
              <a:gd name="T35" fmla="*/ 732 h 853"/>
              <a:gd name="T36" fmla="*/ 242 w 625"/>
              <a:gd name="T37" fmla="*/ 678 h 853"/>
              <a:gd name="T38" fmla="*/ 242 w 625"/>
              <a:gd name="T39" fmla="*/ 643 h 853"/>
              <a:gd name="T40" fmla="*/ 110 w 625"/>
              <a:gd name="T41" fmla="*/ 650 h 853"/>
              <a:gd name="T42" fmla="*/ 214 w 625"/>
              <a:gd name="T43" fmla="*/ 760 h 853"/>
              <a:gd name="T44" fmla="*/ 214 w 625"/>
              <a:gd name="T45" fmla="*/ 335 h 853"/>
              <a:gd name="T46" fmla="*/ 151 w 625"/>
              <a:gd name="T47" fmla="*/ 354 h 853"/>
              <a:gd name="T48" fmla="*/ 173 w 625"/>
              <a:gd name="T49" fmla="*/ 410 h 853"/>
              <a:gd name="T50" fmla="*/ 132 w 625"/>
              <a:gd name="T51" fmla="*/ 425 h 853"/>
              <a:gd name="T52" fmla="*/ 214 w 625"/>
              <a:gd name="T53" fmla="*/ 313 h 853"/>
              <a:gd name="T54" fmla="*/ 110 w 625"/>
              <a:gd name="T55" fmla="*/ 423 h 853"/>
              <a:gd name="T56" fmla="*/ 241 w 625"/>
              <a:gd name="T57" fmla="*/ 360 h 853"/>
              <a:gd name="T58" fmla="*/ 240 w 625"/>
              <a:gd name="T59" fmla="*/ 330 h 853"/>
              <a:gd name="T60" fmla="*/ 220 w 625"/>
              <a:gd name="T61" fmla="*/ 503 h 853"/>
              <a:gd name="T62" fmla="*/ 136 w 625"/>
              <a:gd name="T63" fmla="*/ 525 h 853"/>
              <a:gd name="T64" fmla="*/ 220 w 625"/>
              <a:gd name="T65" fmla="*/ 581 h 853"/>
              <a:gd name="T66" fmla="*/ 241 w 625"/>
              <a:gd name="T67" fmla="*/ 487 h 853"/>
              <a:gd name="T68" fmla="*/ 110 w 625"/>
              <a:gd name="T69" fmla="*/ 492 h 853"/>
              <a:gd name="T70" fmla="*/ 220 w 625"/>
              <a:gd name="T71" fmla="*/ 602 h 853"/>
              <a:gd name="T72" fmla="*/ 289 w 625"/>
              <a:gd name="T73" fmla="*/ 465 h 853"/>
              <a:gd name="T74" fmla="*/ 326 w 625"/>
              <a:gd name="T75" fmla="*/ 723 h 853"/>
              <a:gd name="T76" fmla="*/ 501 w 625"/>
              <a:gd name="T77" fmla="*/ 669 h 853"/>
              <a:gd name="T78" fmla="*/ 320 w 625"/>
              <a:gd name="T79" fmla="*/ 717 h 853"/>
              <a:gd name="T80" fmla="*/ 501 w 625"/>
              <a:gd name="T81" fmla="*/ 507 h 853"/>
              <a:gd name="T82" fmla="*/ 320 w 625"/>
              <a:gd name="T83" fmla="*/ 410 h 853"/>
              <a:gd name="T84" fmla="*/ 320 w 625"/>
              <a:gd name="T85" fmla="*/ 352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5" h="853">
                <a:moveTo>
                  <a:pt x="47" y="225"/>
                </a:moveTo>
                <a:cubicBezTo>
                  <a:pt x="47" y="201"/>
                  <a:pt x="58" y="189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10"/>
                </a:cubicBezTo>
                <a:lnTo>
                  <a:pt x="0" y="784"/>
                </a:lnTo>
                <a:cubicBezTo>
                  <a:pt x="0" y="819"/>
                  <a:pt x="34" y="853"/>
                  <a:pt x="69" y="853"/>
                </a:cubicBezTo>
                <a:lnTo>
                  <a:pt x="555" y="853"/>
                </a:lnTo>
                <a:cubicBezTo>
                  <a:pt x="590" y="853"/>
                  <a:pt x="625" y="819"/>
                  <a:pt x="625" y="784"/>
                </a:cubicBezTo>
                <a:lnTo>
                  <a:pt x="625" y="210"/>
                </a:lnTo>
                <a:cubicBezTo>
                  <a:pt x="625" y="167"/>
                  <a:pt x="586" y="139"/>
                  <a:pt x="542" y="138"/>
                </a:cubicBezTo>
                <a:lnTo>
                  <a:pt x="542" y="188"/>
                </a:lnTo>
                <a:cubicBezTo>
                  <a:pt x="566" y="189"/>
                  <a:pt x="577" y="201"/>
                  <a:pt x="577" y="225"/>
                </a:cubicBezTo>
                <a:lnTo>
                  <a:pt x="577" y="768"/>
                </a:lnTo>
                <a:cubicBezTo>
                  <a:pt x="577" y="786"/>
                  <a:pt x="570" y="803"/>
                  <a:pt x="553" y="803"/>
                </a:cubicBezTo>
                <a:lnTo>
                  <a:pt x="71" y="803"/>
                </a:lnTo>
                <a:cubicBezTo>
                  <a:pt x="53" y="803"/>
                  <a:pt x="47" y="783"/>
                  <a:pt x="47" y="764"/>
                </a:cubicBezTo>
                <a:lnTo>
                  <a:pt x="47" y="225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5" y="52"/>
                </a:lnTo>
                <a:cubicBezTo>
                  <a:pt x="335" y="52"/>
                  <a:pt x="354" y="71"/>
                  <a:pt x="354" y="91"/>
                </a:cubicBezTo>
                <a:lnTo>
                  <a:pt x="354" y="95"/>
                </a:lnTo>
                <a:cubicBezTo>
                  <a:pt x="354" y="117"/>
                  <a:pt x="335" y="136"/>
                  <a:pt x="313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5" y="93"/>
                  <a:pt x="114" y="104"/>
                  <a:pt x="114" y="128"/>
                </a:cubicBezTo>
                <a:lnTo>
                  <a:pt x="114" y="216"/>
                </a:lnTo>
                <a:cubicBezTo>
                  <a:pt x="114" y="231"/>
                  <a:pt x="124" y="246"/>
                  <a:pt x="138" y="246"/>
                </a:cubicBezTo>
                <a:lnTo>
                  <a:pt x="486" y="246"/>
                </a:lnTo>
                <a:cubicBezTo>
                  <a:pt x="500" y="246"/>
                  <a:pt x="510" y="231"/>
                  <a:pt x="510" y="216"/>
                </a:cubicBezTo>
                <a:lnTo>
                  <a:pt x="510" y="128"/>
                </a:lnTo>
                <a:cubicBezTo>
                  <a:pt x="510" y="104"/>
                  <a:pt x="499" y="93"/>
                  <a:pt x="475" y="93"/>
                </a:cubicBezTo>
                <a:lnTo>
                  <a:pt x="406" y="93"/>
                </a:lnTo>
                <a:cubicBezTo>
                  <a:pt x="406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8"/>
                  <a:pt x="138" y="648"/>
                </a:cubicBezTo>
                <a:lnTo>
                  <a:pt x="220" y="648"/>
                </a:lnTo>
                <a:lnTo>
                  <a:pt x="220" y="654"/>
                </a:lnTo>
                <a:cubicBezTo>
                  <a:pt x="220" y="661"/>
                  <a:pt x="186" y="681"/>
                  <a:pt x="179" y="684"/>
                </a:cubicBezTo>
                <a:cubicBezTo>
                  <a:pt x="174" y="679"/>
                  <a:pt x="160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3" y="693"/>
                  <a:pt x="220" y="689"/>
                </a:cubicBezTo>
                <a:cubicBezTo>
                  <a:pt x="220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39" y="715"/>
                  <a:pt x="242" y="678"/>
                </a:cubicBezTo>
                <a:cubicBezTo>
                  <a:pt x="243" y="659"/>
                  <a:pt x="291" y="642"/>
                  <a:pt x="296" y="624"/>
                </a:cubicBezTo>
                <a:lnTo>
                  <a:pt x="289" y="624"/>
                </a:lnTo>
                <a:cubicBezTo>
                  <a:pt x="275" y="624"/>
                  <a:pt x="253" y="638"/>
                  <a:pt x="242" y="643"/>
                </a:cubicBezTo>
                <a:cubicBezTo>
                  <a:pt x="236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1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1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0" y="336"/>
                  <a:pt x="220" y="341"/>
                </a:cubicBezTo>
                <a:cubicBezTo>
                  <a:pt x="220" y="347"/>
                  <a:pt x="184" y="371"/>
                  <a:pt x="179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7"/>
                  <a:pt x="173" y="410"/>
                </a:cubicBezTo>
                <a:lnTo>
                  <a:pt x="220" y="376"/>
                </a:lnTo>
                <a:lnTo>
                  <a:pt x="220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1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4"/>
                  <a:pt x="241" y="360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0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0" y="492"/>
                </a:lnTo>
                <a:lnTo>
                  <a:pt x="220" y="503"/>
                </a:lnTo>
                <a:lnTo>
                  <a:pt x="179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5"/>
                </a:cubicBezTo>
                <a:cubicBezTo>
                  <a:pt x="136" y="531"/>
                  <a:pt x="167" y="566"/>
                  <a:pt x="173" y="566"/>
                </a:cubicBezTo>
                <a:cubicBezTo>
                  <a:pt x="183" y="566"/>
                  <a:pt x="209" y="536"/>
                  <a:pt x="220" y="533"/>
                </a:cubicBezTo>
                <a:lnTo>
                  <a:pt x="220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1" y="487"/>
                </a:moveTo>
                <a:cubicBezTo>
                  <a:pt x="238" y="480"/>
                  <a:pt x="233" y="471"/>
                  <a:pt x="220" y="471"/>
                </a:cubicBezTo>
                <a:lnTo>
                  <a:pt x="132" y="471"/>
                </a:lnTo>
                <a:cubicBezTo>
                  <a:pt x="121" y="471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2"/>
                  <a:pt x="121" y="602"/>
                  <a:pt x="132" y="602"/>
                </a:cubicBezTo>
                <a:lnTo>
                  <a:pt x="220" y="602"/>
                </a:lnTo>
                <a:cubicBezTo>
                  <a:pt x="252" y="602"/>
                  <a:pt x="242" y="547"/>
                  <a:pt x="241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1" y="487"/>
                </a:lnTo>
                <a:close/>
                <a:moveTo>
                  <a:pt x="320" y="717"/>
                </a:moveTo>
                <a:cubicBezTo>
                  <a:pt x="320" y="722"/>
                  <a:pt x="321" y="723"/>
                  <a:pt x="326" y="723"/>
                </a:cubicBezTo>
                <a:lnTo>
                  <a:pt x="495" y="723"/>
                </a:lnTo>
                <a:cubicBezTo>
                  <a:pt x="500" y="723"/>
                  <a:pt x="501" y="722"/>
                  <a:pt x="501" y="717"/>
                </a:cubicBezTo>
                <a:lnTo>
                  <a:pt x="501" y="669"/>
                </a:lnTo>
                <a:cubicBezTo>
                  <a:pt x="501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7"/>
                </a:lnTo>
                <a:close/>
                <a:moveTo>
                  <a:pt x="320" y="566"/>
                </a:moveTo>
                <a:lnTo>
                  <a:pt x="501" y="566"/>
                </a:lnTo>
                <a:lnTo>
                  <a:pt x="501" y="507"/>
                </a:lnTo>
                <a:lnTo>
                  <a:pt x="320" y="507"/>
                </a:lnTo>
                <a:lnTo>
                  <a:pt x="320" y="566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TextBox 59"/>
          <p:cNvSpPr txBox="1"/>
          <p:nvPr/>
        </p:nvSpPr>
        <p:spPr>
          <a:xfrm>
            <a:off x="4939110" y="2523749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1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2" name="TextBox 60"/>
          <p:cNvSpPr txBox="1"/>
          <p:nvPr/>
        </p:nvSpPr>
        <p:spPr>
          <a:xfrm>
            <a:off x="6326671" y="2259205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2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3" name="TextBox 61"/>
          <p:cNvSpPr txBox="1"/>
          <p:nvPr/>
        </p:nvSpPr>
        <p:spPr>
          <a:xfrm>
            <a:off x="7143830" y="3554860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3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4" name="TextBox 62"/>
          <p:cNvSpPr txBox="1"/>
          <p:nvPr/>
        </p:nvSpPr>
        <p:spPr>
          <a:xfrm>
            <a:off x="6535879" y="4979449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4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5" name="TextBox 63"/>
          <p:cNvSpPr txBox="1"/>
          <p:nvPr/>
        </p:nvSpPr>
        <p:spPr>
          <a:xfrm>
            <a:off x="5073270" y="5020800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5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6" name="TextBox 64"/>
          <p:cNvSpPr txBox="1"/>
          <p:nvPr/>
        </p:nvSpPr>
        <p:spPr>
          <a:xfrm>
            <a:off x="4226473" y="3758751"/>
            <a:ext cx="58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rPr>
              <a:t>6</a:t>
            </a:r>
            <a:endParaRPr lang="zh-CN" altLang="en-US" sz="4000" dirty="0">
              <a:solidFill>
                <a:srgbClr val="F8F8F8"/>
              </a:solidFill>
              <a:latin typeface="Lifeline JL" panose="00000400000000000000" pitchFamily="2" charset="0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0481" y="14259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3.4  </a:t>
            </a:r>
            <a:r>
              <a:rPr lang="zh-CN" altLang="en-US"/>
              <a:t>原因分析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17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</a:t>
            </a:r>
            <a:r>
              <a:rPr lang="en-US" sz="7200" b="1" dirty="0" smtClean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04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02695" y="3153342"/>
            <a:ext cx="693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要因确认及对策</a:t>
            </a:r>
            <a:r>
              <a:rPr lang="zh-CN" altLang="en-US" sz="4800" b="1" dirty="0" smtClean="0">
                <a:solidFill>
                  <a:schemeClr val="accent2"/>
                </a:solidFill>
                <a:latin typeface="+mj-ea"/>
              </a:rPr>
              <a:t>制定</a:t>
            </a:r>
            <a:endParaRPr lang="en-US" altLang="zh-CN" sz="4800" b="1" dirty="0" smtClean="0">
              <a:solidFill>
                <a:schemeClr val="accent2"/>
              </a:solidFill>
              <a:latin typeface="+mj-ea"/>
            </a:endParaRPr>
          </a:p>
          <a:p>
            <a:r>
              <a:rPr lang="zh-CN" altLang="en-US" sz="4800" b="1" dirty="0" smtClean="0">
                <a:solidFill>
                  <a:schemeClr val="accent2"/>
                </a:solidFill>
                <a:latin typeface="+mj-ea"/>
              </a:rPr>
              <a:t>实施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15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1"/>
          <p:cNvSpPr>
            <a:spLocks noChangeArrowheads="1"/>
          </p:cNvSpPr>
          <p:nvPr/>
        </p:nvSpPr>
        <p:spPr bwMode="auto">
          <a:xfrm>
            <a:off x="647832" y="977779"/>
            <a:ext cx="7920038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针对末端因素，小组制定要因确认计划表：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98"/>
          <p:cNvGraphicFramePr>
            <a:graphicFrameLocks noGrp="1"/>
          </p:cNvGraphicFramePr>
          <p:nvPr>
            <p:ph sz="half" idx="1"/>
          </p:nvPr>
        </p:nvGraphicFramePr>
        <p:xfrm>
          <a:off x="769789" y="1565594"/>
          <a:ext cx="10424023" cy="457756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73799"/>
                <a:gridCol w="1641313"/>
                <a:gridCol w="1872208"/>
                <a:gridCol w="2047694"/>
                <a:gridCol w="1785866"/>
                <a:gridCol w="1728192"/>
                <a:gridCol w="774951"/>
              </a:tblGrid>
              <a:tr h="633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岗位技能不足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培训记录、上岗考核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调阅档案资料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取得上岗资格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罗显贵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照明不足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工作时照明状态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现场试验、目测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能清晰地看清作业时的部品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唐良刚、周世恩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8.17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  <a:tr h="633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标识不明确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加工状态标识明确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加工前、加工后标识区分明确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周世恩、陈小娇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8.17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底孔直径过大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底孔直径大小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现场确认、查阅记录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在控制公差范围内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8.19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  <a:tr h="610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堵头直径小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堵头直径大小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现场确认</a:t>
                      </a:r>
                      <a:endParaRPr kumimoji="0" lang="en-US" altLang="zh-CN" sz="160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查阅记录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在控制公差范围内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8.20</a:t>
                      </a:r>
                      <a:endParaRPr kumimoji="0" lang="zh-CN" altLang="en-US" sz="160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作业标准执行</a:t>
                      </a:r>
                      <a:r>
                        <a:rPr lang="zh-CN" altLang="en-US" sz="1600" dirty="0">
                          <a:solidFill>
                            <a:schemeClr val="accent1"/>
                          </a:solidFill>
                        </a:rPr>
                        <a:t>作业标准编制、设计不合理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按作业标准操作是否困难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现场实验、确认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按作业标准操作易执行、不出错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陈小娇、周世恩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8.20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62379" y="17449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4.1  </a:t>
            </a:r>
            <a:r>
              <a:rPr lang="zh-CN" altLang="en-US"/>
              <a:t>要因确认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4324" y="203476"/>
            <a:ext cx="3139948" cy="635239"/>
            <a:chOff x="-3965474" y="185507"/>
            <a:chExt cx="3115540" cy="63030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-2435594" y="504691"/>
              <a:ext cx="1585660" cy="25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6078" tIns="23040" rIns="46078" bIns="23040">
              <a:spAutoFit/>
            </a:bodyPr>
            <a:lstStyle/>
            <a:p>
              <a:pPr algn="ctr" defTabSz="1096833"/>
              <a:r>
                <a:rPr lang="en-CA" sz="1400" b="1" spc="604" dirty="0">
                  <a:solidFill>
                    <a:schemeClr val="bg1">
                      <a:lumMod val="6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  <a:cs typeface="Open Sans" pitchFamily="34" charset="0"/>
                </a:rPr>
                <a:t>DIRECTORY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-3965474" y="185507"/>
              <a:ext cx="1363414" cy="630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96833"/>
              <a:r>
                <a:rPr lang="zh-CN" altLang="en-US" sz="3528" b="1" dirty="0">
                  <a:solidFill>
                    <a:srgbClr val="24739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目  录</a:t>
              </a:r>
              <a:endParaRPr lang="en-CA" altLang="zh-CN" sz="3528" b="1" dirty="0">
                <a:solidFill>
                  <a:srgbClr val="2473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7" name="矩形 21"/>
          <p:cNvSpPr/>
          <p:nvPr/>
        </p:nvSpPr>
        <p:spPr>
          <a:xfrm>
            <a:off x="5833767" y="-19130"/>
            <a:ext cx="556024" cy="206735"/>
          </a:xfrm>
          <a:custGeom>
            <a:avLst/>
            <a:gdLst>
              <a:gd name="connsiteX0" fmla="*/ 0 w 530507"/>
              <a:gd name="connsiteY0" fmla="*/ 0 h 319434"/>
              <a:gd name="connsiteX1" fmla="*/ 530507 w 530507"/>
              <a:gd name="connsiteY1" fmla="*/ 0 h 319434"/>
              <a:gd name="connsiteX2" fmla="*/ 530507 w 530507"/>
              <a:gd name="connsiteY2" fmla="*/ 319434 h 319434"/>
              <a:gd name="connsiteX3" fmla="*/ 0 w 530507"/>
              <a:gd name="connsiteY3" fmla="*/ 319434 h 319434"/>
              <a:gd name="connsiteX4" fmla="*/ 0 w 530507"/>
              <a:gd name="connsiteY4" fmla="*/ 0 h 319434"/>
              <a:gd name="connsiteX0" fmla="*/ 0 w 530507"/>
              <a:gd name="connsiteY0" fmla="*/ 0 h 319434"/>
              <a:gd name="connsiteX1" fmla="*/ 530507 w 530507"/>
              <a:gd name="connsiteY1" fmla="*/ 319434 h 319434"/>
              <a:gd name="connsiteX2" fmla="*/ 0 w 530507"/>
              <a:gd name="connsiteY2" fmla="*/ 319434 h 319434"/>
              <a:gd name="connsiteX3" fmla="*/ 0 w 530507"/>
              <a:gd name="connsiteY3" fmla="*/ 0 h 319434"/>
              <a:gd name="connsiteX0" fmla="*/ 279118 w 279118"/>
              <a:gd name="connsiteY0" fmla="*/ 0 h 319434"/>
              <a:gd name="connsiteX1" fmla="*/ 0 w 279118"/>
              <a:gd name="connsiteY1" fmla="*/ 28921 h 319434"/>
              <a:gd name="connsiteX2" fmla="*/ 279118 w 279118"/>
              <a:gd name="connsiteY2" fmla="*/ 319434 h 319434"/>
              <a:gd name="connsiteX3" fmla="*/ 279118 w 279118"/>
              <a:gd name="connsiteY3" fmla="*/ 0 h 319434"/>
              <a:gd name="connsiteX0" fmla="*/ 288643 w 288643"/>
              <a:gd name="connsiteY0" fmla="*/ 0 h 290859"/>
              <a:gd name="connsiteX1" fmla="*/ 0 w 288643"/>
              <a:gd name="connsiteY1" fmla="*/ 346 h 290859"/>
              <a:gd name="connsiteX2" fmla="*/ 279118 w 288643"/>
              <a:gd name="connsiteY2" fmla="*/ 290859 h 290859"/>
              <a:gd name="connsiteX3" fmla="*/ 288643 w 288643"/>
              <a:gd name="connsiteY3" fmla="*/ 0 h 290859"/>
              <a:gd name="connsiteX0" fmla="*/ 288643 w 288643"/>
              <a:gd name="connsiteY0" fmla="*/ 0 h 157509"/>
              <a:gd name="connsiteX1" fmla="*/ 0 w 288643"/>
              <a:gd name="connsiteY1" fmla="*/ 346 h 157509"/>
              <a:gd name="connsiteX2" fmla="*/ 155293 w 288643"/>
              <a:gd name="connsiteY2" fmla="*/ 157509 h 157509"/>
              <a:gd name="connsiteX3" fmla="*/ 288643 w 288643"/>
              <a:gd name="connsiteY3" fmla="*/ 0 h 157509"/>
              <a:gd name="connsiteX0" fmla="*/ 284981 w 284981"/>
              <a:gd name="connsiteY0" fmla="*/ 3153 h 157163"/>
              <a:gd name="connsiteX1" fmla="*/ 0 w 284981"/>
              <a:gd name="connsiteY1" fmla="*/ 0 h 157163"/>
              <a:gd name="connsiteX2" fmla="*/ 155293 w 284981"/>
              <a:gd name="connsiteY2" fmla="*/ 157163 h 157163"/>
              <a:gd name="connsiteX3" fmla="*/ 284981 w 284981"/>
              <a:gd name="connsiteY3" fmla="*/ 3153 h 157163"/>
              <a:gd name="connsiteX0" fmla="*/ 284981 w 284981"/>
              <a:gd name="connsiteY0" fmla="*/ 3153 h 151913"/>
              <a:gd name="connsiteX1" fmla="*/ 0 w 284981"/>
              <a:gd name="connsiteY1" fmla="*/ 0 h 151913"/>
              <a:gd name="connsiteX2" fmla="*/ 145529 w 284981"/>
              <a:gd name="connsiteY2" fmla="*/ 151913 h 151913"/>
              <a:gd name="connsiteX3" fmla="*/ 284981 w 284981"/>
              <a:gd name="connsiteY3" fmla="*/ 3153 h 15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981" h="151913">
                <a:moveTo>
                  <a:pt x="284981" y="3153"/>
                </a:moveTo>
                <a:lnTo>
                  <a:pt x="0" y="0"/>
                </a:lnTo>
                <a:lnTo>
                  <a:pt x="145529" y="151913"/>
                </a:lnTo>
                <a:lnTo>
                  <a:pt x="284981" y="3153"/>
                </a:lnTo>
                <a:close/>
              </a:path>
            </a:pathLst>
          </a:custGeom>
          <a:solidFill>
            <a:srgbClr val="2473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1833655" y="2364777"/>
            <a:ext cx="8704093" cy="4242031"/>
            <a:chOff x="1846263" y="2559646"/>
            <a:chExt cx="8704093" cy="4242031"/>
          </a:xfrm>
        </p:grpSpPr>
        <p:sp>
          <p:nvSpPr>
            <p:cNvPr id="66" name="Freeform 147"/>
            <p:cNvSpPr>
              <a:spLocks/>
            </p:cNvSpPr>
            <p:nvPr/>
          </p:nvSpPr>
          <p:spPr bwMode="auto">
            <a:xfrm>
              <a:off x="5877984" y="3409951"/>
              <a:ext cx="245533" cy="582084"/>
            </a:xfrm>
            <a:custGeom>
              <a:avLst/>
              <a:gdLst>
                <a:gd name="T0" fmla="*/ 49 w 49"/>
                <a:gd name="T1" fmla="*/ 114 h 116"/>
                <a:gd name="T2" fmla="*/ 49 w 49"/>
                <a:gd name="T3" fmla="*/ 0 h 116"/>
                <a:gd name="T4" fmla="*/ 48 w 49"/>
                <a:gd name="T5" fmla="*/ 0 h 116"/>
                <a:gd name="T6" fmla="*/ 0 w 49"/>
                <a:gd name="T7" fmla="*/ 2 h 116"/>
                <a:gd name="T8" fmla="*/ 11 w 49"/>
                <a:gd name="T9" fmla="*/ 116 h 116"/>
                <a:gd name="T10" fmla="*/ 49 w 49"/>
                <a:gd name="T11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6">
                  <a:moveTo>
                    <a:pt x="49" y="114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32" y="0"/>
                    <a:pt x="16" y="1"/>
                    <a:pt x="0" y="2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4" y="115"/>
                    <a:pt x="36" y="114"/>
                    <a:pt x="49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Freeform 148"/>
            <p:cNvSpPr>
              <a:spLocks/>
            </p:cNvSpPr>
            <p:nvPr/>
          </p:nvSpPr>
          <p:spPr bwMode="auto">
            <a:xfrm>
              <a:off x="6709833" y="3475568"/>
              <a:ext cx="340784" cy="607484"/>
            </a:xfrm>
            <a:custGeom>
              <a:avLst/>
              <a:gdLst>
                <a:gd name="T0" fmla="*/ 34 w 68"/>
                <a:gd name="T1" fmla="*/ 121 h 121"/>
                <a:gd name="T2" fmla="*/ 68 w 68"/>
                <a:gd name="T3" fmla="*/ 11 h 121"/>
                <a:gd name="T4" fmla="*/ 23 w 68"/>
                <a:gd name="T5" fmla="*/ 0 h 121"/>
                <a:gd name="T6" fmla="*/ 0 w 68"/>
                <a:gd name="T7" fmla="*/ 112 h 121"/>
                <a:gd name="T8" fmla="*/ 34 w 68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1">
                  <a:moveTo>
                    <a:pt x="34" y="12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53" y="7"/>
                    <a:pt x="38" y="4"/>
                    <a:pt x="23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5"/>
                    <a:pt x="23" y="118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8" name="Freeform 149"/>
            <p:cNvSpPr>
              <a:spLocks/>
            </p:cNvSpPr>
            <p:nvPr/>
          </p:nvSpPr>
          <p:spPr bwMode="auto">
            <a:xfrm>
              <a:off x="6199718" y="3409951"/>
              <a:ext cx="230717" cy="582084"/>
            </a:xfrm>
            <a:custGeom>
              <a:avLst/>
              <a:gdLst>
                <a:gd name="T0" fmla="*/ 35 w 46"/>
                <a:gd name="T1" fmla="*/ 116 h 116"/>
                <a:gd name="T2" fmla="*/ 46 w 46"/>
                <a:gd name="T3" fmla="*/ 2 h 116"/>
                <a:gd name="T4" fmla="*/ 0 w 46"/>
                <a:gd name="T5" fmla="*/ 0 h 116"/>
                <a:gd name="T6" fmla="*/ 0 w 46"/>
                <a:gd name="T7" fmla="*/ 114 h 116"/>
                <a:gd name="T8" fmla="*/ 35 w 4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6">
                  <a:moveTo>
                    <a:pt x="35" y="116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31" y="0"/>
                    <a:pt x="16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2" y="114"/>
                    <a:pt x="24" y="115"/>
                    <a:pt x="35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9" name="Freeform 150"/>
            <p:cNvSpPr>
              <a:spLocks/>
            </p:cNvSpPr>
            <p:nvPr/>
          </p:nvSpPr>
          <p:spPr bwMode="auto">
            <a:xfrm>
              <a:off x="6449485" y="3424767"/>
              <a:ext cx="300567" cy="603251"/>
            </a:xfrm>
            <a:custGeom>
              <a:avLst/>
              <a:gdLst>
                <a:gd name="T0" fmla="*/ 37 w 60"/>
                <a:gd name="T1" fmla="*/ 119 h 120"/>
                <a:gd name="T2" fmla="*/ 37 w 60"/>
                <a:gd name="T3" fmla="*/ 120 h 120"/>
                <a:gd name="T4" fmla="*/ 60 w 60"/>
                <a:gd name="T5" fmla="*/ 7 h 120"/>
                <a:gd name="T6" fmla="*/ 58 w 60"/>
                <a:gd name="T7" fmla="*/ 7 h 120"/>
                <a:gd name="T8" fmla="*/ 12 w 60"/>
                <a:gd name="T9" fmla="*/ 0 h 120"/>
                <a:gd name="T10" fmla="*/ 0 w 60"/>
                <a:gd name="T11" fmla="*/ 114 h 120"/>
                <a:gd name="T12" fmla="*/ 37 w 60"/>
                <a:gd name="T13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0">
                  <a:moveTo>
                    <a:pt x="37" y="119"/>
                  </a:moveTo>
                  <a:cubicBezTo>
                    <a:pt x="37" y="120"/>
                    <a:pt x="37" y="120"/>
                    <a:pt x="37" y="12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7"/>
                    <a:pt x="58" y="7"/>
                    <a:pt x="58" y="7"/>
                  </a:cubicBezTo>
                  <a:cubicBezTo>
                    <a:pt x="43" y="4"/>
                    <a:pt x="27" y="2"/>
                    <a:pt x="12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3" y="116"/>
                    <a:pt x="25" y="117"/>
                    <a:pt x="37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0" name="Freeform 151"/>
            <p:cNvSpPr>
              <a:spLocks/>
            </p:cNvSpPr>
            <p:nvPr/>
          </p:nvSpPr>
          <p:spPr bwMode="auto">
            <a:xfrm>
              <a:off x="5573185" y="3429002"/>
              <a:ext cx="285751" cy="599017"/>
            </a:xfrm>
            <a:custGeom>
              <a:avLst/>
              <a:gdLst>
                <a:gd name="T0" fmla="*/ 26 w 57"/>
                <a:gd name="T1" fmla="*/ 118 h 119"/>
                <a:gd name="T2" fmla="*/ 57 w 57"/>
                <a:gd name="T3" fmla="*/ 113 h 119"/>
                <a:gd name="T4" fmla="*/ 46 w 57"/>
                <a:gd name="T5" fmla="*/ 0 h 119"/>
                <a:gd name="T6" fmla="*/ 6 w 57"/>
                <a:gd name="T7" fmla="*/ 5 h 119"/>
                <a:gd name="T8" fmla="*/ 0 w 57"/>
                <a:gd name="T9" fmla="*/ 6 h 119"/>
                <a:gd name="T10" fmla="*/ 23 w 57"/>
                <a:gd name="T11" fmla="*/ 119 h 119"/>
                <a:gd name="T12" fmla="*/ 26 w 57"/>
                <a:gd name="T13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19">
                  <a:moveTo>
                    <a:pt x="26" y="118"/>
                  </a:moveTo>
                  <a:cubicBezTo>
                    <a:pt x="36" y="116"/>
                    <a:pt x="47" y="115"/>
                    <a:pt x="57" y="11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3" y="1"/>
                    <a:pt x="19" y="3"/>
                    <a:pt x="6" y="5"/>
                  </a:cubicBezTo>
                  <a:cubicBezTo>
                    <a:pt x="4" y="5"/>
                    <a:pt x="2" y="6"/>
                    <a:pt x="0" y="6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4" y="118"/>
                    <a:pt x="25" y="118"/>
                    <a:pt x="26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1" name="Freeform 152"/>
            <p:cNvSpPr>
              <a:spLocks/>
            </p:cNvSpPr>
            <p:nvPr/>
          </p:nvSpPr>
          <p:spPr bwMode="auto">
            <a:xfrm>
              <a:off x="4972052" y="3560235"/>
              <a:ext cx="385233" cy="607484"/>
            </a:xfrm>
            <a:custGeom>
              <a:avLst/>
              <a:gdLst>
                <a:gd name="T0" fmla="*/ 72 w 77"/>
                <a:gd name="T1" fmla="*/ 110 h 121"/>
                <a:gd name="T2" fmla="*/ 77 w 77"/>
                <a:gd name="T3" fmla="*/ 109 h 121"/>
                <a:gd name="T4" fmla="*/ 44 w 77"/>
                <a:gd name="T5" fmla="*/ 0 h 121"/>
                <a:gd name="T6" fmla="*/ 36 w 77"/>
                <a:gd name="T7" fmla="*/ 2 h 121"/>
                <a:gd name="T8" fmla="*/ 0 w 77"/>
                <a:gd name="T9" fmla="*/ 15 h 121"/>
                <a:gd name="T10" fmla="*/ 44 w 77"/>
                <a:gd name="T11" fmla="*/ 121 h 121"/>
                <a:gd name="T12" fmla="*/ 72 w 77"/>
                <a:gd name="T13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21">
                  <a:moveTo>
                    <a:pt x="72" y="110"/>
                  </a:moveTo>
                  <a:cubicBezTo>
                    <a:pt x="74" y="110"/>
                    <a:pt x="75" y="110"/>
                    <a:pt x="77" y="10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0"/>
                    <a:pt x="38" y="1"/>
                    <a:pt x="36" y="2"/>
                  </a:cubicBezTo>
                  <a:cubicBezTo>
                    <a:pt x="24" y="6"/>
                    <a:pt x="12" y="10"/>
                    <a:pt x="0" y="15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53" y="117"/>
                    <a:pt x="62" y="114"/>
                    <a:pt x="72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2" name="Freeform 153"/>
            <p:cNvSpPr>
              <a:spLocks/>
            </p:cNvSpPr>
            <p:nvPr/>
          </p:nvSpPr>
          <p:spPr bwMode="auto">
            <a:xfrm>
              <a:off x="8498418" y="5135035"/>
              <a:ext cx="605367" cy="438151"/>
            </a:xfrm>
            <a:custGeom>
              <a:avLst/>
              <a:gdLst>
                <a:gd name="T0" fmla="*/ 3 w 121"/>
                <a:gd name="T1" fmla="*/ 60 h 87"/>
                <a:gd name="T2" fmla="*/ 15 w 121"/>
                <a:gd name="T3" fmla="*/ 87 h 87"/>
                <a:gd name="T4" fmla="*/ 121 w 121"/>
                <a:gd name="T5" fmla="*/ 43 h 87"/>
                <a:gd name="T6" fmla="*/ 105 w 121"/>
                <a:gd name="T7" fmla="*/ 9 h 87"/>
                <a:gd name="T8" fmla="*/ 101 w 121"/>
                <a:gd name="T9" fmla="*/ 0 h 87"/>
                <a:gd name="T10" fmla="*/ 0 w 121"/>
                <a:gd name="T11" fmla="*/ 54 h 87"/>
                <a:gd name="T12" fmla="*/ 3 w 121"/>
                <a:gd name="T13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7">
                  <a:moveTo>
                    <a:pt x="3" y="60"/>
                  </a:moveTo>
                  <a:cubicBezTo>
                    <a:pt x="7" y="69"/>
                    <a:pt x="11" y="78"/>
                    <a:pt x="15" y="8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6" y="32"/>
                    <a:pt x="111" y="21"/>
                    <a:pt x="105" y="9"/>
                  </a:cubicBezTo>
                  <a:cubicBezTo>
                    <a:pt x="104" y="6"/>
                    <a:pt x="102" y="3"/>
                    <a:pt x="10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2" y="58"/>
                    <a:pt x="3" y="6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3" name="Freeform 154"/>
            <p:cNvSpPr>
              <a:spLocks/>
            </p:cNvSpPr>
            <p:nvPr/>
          </p:nvSpPr>
          <p:spPr bwMode="auto">
            <a:xfrm>
              <a:off x="4415367" y="3805768"/>
              <a:ext cx="465667" cy="596900"/>
            </a:xfrm>
            <a:custGeom>
              <a:avLst/>
              <a:gdLst>
                <a:gd name="T0" fmla="*/ 93 w 93"/>
                <a:gd name="T1" fmla="*/ 101 h 119"/>
                <a:gd name="T2" fmla="*/ 39 w 93"/>
                <a:gd name="T3" fmla="*/ 0 h 119"/>
                <a:gd name="T4" fmla="*/ 0 w 93"/>
                <a:gd name="T5" fmla="*/ 24 h 119"/>
                <a:gd name="T6" fmla="*/ 63 w 93"/>
                <a:gd name="T7" fmla="*/ 119 h 119"/>
                <a:gd name="T8" fmla="*/ 93 w 93"/>
                <a:gd name="T9" fmla="*/ 10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9">
                  <a:moveTo>
                    <a:pt x="93" y="101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8"/>
                    <a:pt x="13" y="16"/>
                    <a:pt x="0" y="24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3" y="113"/>
                    <a:pt x="83" y="107"/>
                    <a:pt x="93" y="10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4" name="Freeform 155"/>
            <p:cNvSpPr>
              <a:spLocks/>
            </p:cNvSpPr>
            <p:nvPr/>
          </p:nvSpPr>
          <p:spPr bwMode="auto">
            <a:xfrm>
              <a:off x="5262034" y="3475568"/>
              <a:ext cx="351367" cy="611717"/>
            </a:xfrm>
            <a:custGeom>
              <a:avLst/>
              <a:gdLst>
                <a:gd name="T0" fmla="*/ 70 w 70"/>
                <a:gd name="T1" fmla="*/ 112 h 122"/>
                <a:gd name="T2" fmla="*/ 47 w 70"/>
                <a:gd name="T3" fmla="*/ 0 h 122"/>
                <a:gd name="T4" fmla="*/ 0 w 70"/>
                <a:gd name="T5" fmla="*/ 12 h 122"/>
                <a:gd name="T6" fmla="*/ 33 w 70"/>
                <a:gd name="T7" fmla="*/ 122 h 122"/>
                <a:gd name="T8" fmla="*/ 70 w 70"/>
                <a:gd name="T9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70" y="112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4"/>
                    <a:pt x="16" y="7"/>
                    <a:pt x="0" y="1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45" y="118"/>
                    <a:pt x="57" y="115"/>
                    <a:pt x="70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Freeform 156"/>
            <p:cNvSpPr>
              <a:spLocks/>
            </p:cNvSpPr>
            <p:nvPr/>
          </p:nvSpPr>
          <p:spPr bwMode="auto">
            <a:xfrm>
              <a:off x="4682068" y="3666068"/>
              <a:ext cx="436033" cy="611717"/>
            </a:xfrm>
            <a:custGeom>
              <a:avLst/>
              <a:gdLst>
                <a:gd name="T0" fmla="*/ 64 w 87"/>
                <a:gd name="T1" fmla="*/ 116 h 122"/>
                <a:gd name="T2" fmla="*/ 87 w 87"/>
                <a:gd name="T3" fmla="*/ 106 h 122"/>
                <a:gd name="T4" fmla="*/ 44 w 87"/>
                <a:gd name="T5" fmla="*/ 0 h 122"/>
                <a:gd name="T6" fmla="*/ 14 w 87"/>
                <a:gd name="T7" fmla="*/ 14 h 122"/>
                <a:gd name="T8" fmla="*/ 0 w 87"/>
                <a:gd name="T9" fmla="*/ 21 h 122"/>
                <a:gd name="T10" fmla="*/ 54 w 87"/>
                <a:gd name="T11" fmla="*/ 122 h 122"/>
                <a:gd name="T12" fmla="*/ 64 w 87"/>
                <a:gd name="T13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22">
                  <a:moveTo>
                    <a:pt x="64" y="116"/>
                  </a:moveTo>
                  <a:cubicBezTo>
                    <a:pt x="72" y="113"/>
                    <a:pt x="80" y="109"/>
                    <a:pt x="87" y="10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4" y="4"/>
                    <a:pt x="24" y="9"/>
                    <a:pt x="14" y="14"/>
                  </a:cubicBezTo>
                  <a:cubicBezTo>
                    <a:pt x="9" y="16"/>
                    <a:pt x="4" y="18"/>
                    <a:pt x="0" y="21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7" y="120"/>
                    <a:pt x="61" y="118"/>
                    <a:pt x="64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Freeform 157"/>
            <p:cNvSpPr>
              <a:spLocks/>
            </p:cNvSpPr>
            <p:nvPr/>
          </p:nvSpPr>
          <p:spPr bwMode="auto">
            <a:xfrm>
              <a:off x="8688918" y="5723467"/>
              <a:ext cx="605367" cy="340784"/>
            </a:xfrm>
            <a:custGeom>
              <a:avLst/>
              <a:gdLst>
                <a:gd name="T0" fmla="*/ 8 w 121"/>
                <a:gd name="T1" fmla="*/ 68 h 68"/>
                <a:gd name="T2" fmla="*/ 121 w 121"/>
                <a:gd name="T3" fmla="*/ 46 h 68"/>
                <a:gd name="T4" fmla="*/ 109 w 121"/>
                <a:gd name="T5" fmla="*/ 0 h 68"/>
                <a:gd name="T6" fmla="*/ 0 w 121"/>
                <a:gd name="T7" fmla="*/ 33 h 68"/>
                <a:gd name="T8" fmla="*/ 8 w 12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8">
                  <a:moveTo>
                    <a:pt x="8" y="68"/>
                  </a:moveTo>
                  <a:cubicBezTo>
                    <a:pt x="121" y="46"/>
                    <a:pt x="121" y="46"/>
                    <a:pt x="121" y="46"/>
                  </a:cubicBezTo>
                  <a:cubicBezTo>
                    <a:pt x="117" y="30"/>
                    <a:pt x="113" y="15"/>
                    <a:pt x="109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45"/>
                    <a:pt x="6" y="56"/>
                    <a:pt x="8" y="6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Freeform 158"/>
            <p:cNvSpPr>
              <a:spLocks/>
            </p:cNvSpPr>
            <p:nvPr/>
          </p:nvSpPr>
          <p:spPr bwMode="auto">
            <a:xfrm>
              <a:off x="8047567" y="4373034"/>
              <a:ext cx="560917" cy="541867"/>
            </a:xfrm>
            <a:custGeom>
              <a:avLst/>
              <a:gdLst>
                <a:gd name="T0" fmla="*/ 24 w 112"/>
                <a:gd name="T1" fmla="*/ 108 h 108"/>
                <a:gd name="T2" fmla="*/ 112 w 112"/>
                <a:gd name="T3" fmla="*/ 35 h 108"/>
                <a:gd name="T4" fmla="*/ 80 w 112"/>
                <a:gd name="T5" fmla="*/ 0 h 108"/>
                <a:gd name="T6" fmla="*/ 0 w 112"/>
                <a:gd name="T7" fmla="*/ 81 h 108"/>
                <a:gd name="T8" fmla="*/ 24 w 11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8">
                  <a:moveTo>
                    <a:pt x="24" y="108"/>
                  </a:moveTo>
                  <a:cubicBezTo>
                    <a:pt x="112" y="35"/>
                    <a:pt x="112" y="35"/>
                    <a:pt x="112" y="35"/>
                  </a:cubicBezTo>
                  <a:cubicBezTo>
                    <a:pt x="102" y="23"/>
                    <a:pt x="92" y="11"/>
                    <a:pt x="8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" y="90"/>
                    <a:pt x="16" y="99"/>
                    <a:pt x="24" y="10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Freeform 159"/>
            <p:cNvSpPr>
              <a:spLocks/>
            </p:cNvSpPr>
            <p:nvPr/>
          </p:nvSpPr>
          <p:spPr bwMode="auto">
            <a:xfrm>
              <a:off x="8743951" y="6028268"/>
              <a:ext cx="596900" cy="292100"/>
            </a:xfrm>
            <a:custGeom>
              <a:avLst/>
              <a:gdLst>
                <a:gd name="T0" fmla="*/ 5 w 119"/>
                <a:gd name="T1" fmla="*/ 58 h 58"/>
                <a:gd name="T2" fmla="*/ 119 w 119"/>
                <a:gd name="T3" fmla="*/ 47 h 58"/>
                <a:gd name="T4" fmla="*/ 113 w 119"/>
                <a:gd name="T5" fmla="*/ 1 h 58"/>
                <a:gd name="T6" fmla="*/ 113 w 119"/>
                <a:gd name="T7" fmla="*/ 0 h 58"/>
                <a:gd name="T8" fmla="*/ 0 w 119"/>
                <a:gd name="T9" fmla="*/ 22 h 58"/>
                <a:gd name="T10" fmla="*/ 5 w 119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58">
                  <a:moveTo>
                    <a:pt x="5" y="58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31"/>
                    <a:pt x="115" y="16"/>
                    <a:pt x="113" y="1"/>
                  </a:cubicBezTo>
                  <a:cubicBezTo>
                    <a:pt x="113" y="1"/>
                    <a:pt x="113" y="0"/>
                    <a:pt x="11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34"/>
                    <a:pt x="4" y="46"/>
                    <a:pt x="5" y="5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Freeform 160"/>
            <p:cNvSpPr>
              <a:spLocks/>
            </p:cNvSpPr>
            <p:nvPr/>
          </p:nvSpPr>
          <p:spPr bwMode="auto">
            <a:xfrm>
              <a:off x="7852834" y="4157134"/>
              <a:ext cx="546100" cy="567267"/>
            </a:xfrm>
            <a:custGeom>
              <a:avLst/>
              <a:gdLst>
                <a:gd name="T0" fmla="*/ 28 w 109"/>
                <a:gd name="T1" fmla="*/ 113 h 113"/>
                <a:gd name="T2" fmla="*/ 109 w 109"/>
                <a:gd name="T3" fmla="*/ 32 h 113"/>
                <a:gd name="T4" fmla="*/ 73 w 109"/>
                <a:gd name="T5" fmla="*/ 0 h 113"/>
                <a:gd name="T6" fmla="*/ 0 w 109"/>
                <a:gd name="T7" fmla="*/ 88 h 113"/>
                <a:gd name="T8" fmla="*/ 28 w 10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3">
                  <a:moveTo>
                    <a:pt x="28" y="113"/>
                  </a:moveTo>
                  <a:cubicBezTo>
                    <a:pt x="109" y="32"/>
                    <a:pt x="109" y="32"/>
                    <a:pt x="109" y="32"/>
                  </a:cubicBezTo>
                  <a:cubicBezTo>
                    <a:pt x="97" y="21"/>
                    <a:pt x="85" y="10"/>
                    <a:pt x="73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0" y="96"/>
                    <a:pt x="19" y="105"/>
                    <a:pt x="28" y="1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Freeform 161"/>
            <p:cNvSpPr>
              <a:spLocks/>
            </p:cNvSpPr>
            <p:nvPr/>
          </p:nvSpPr>
          <p:spPr bwMode="auto">
            <a:xfrm>
              <a:off x="8604251" y="5427135"/>
              <a:ext cx="609600" cy="385233"/>
            </a:xfrm>
            <a:custGeom>
              <a:avLst/>
              <a:gdLst>
                <a:gd name="T0" fmla="*/ 12 w 122"/>
                <a:gd name="T1" fmla="*/ 77 h 77"/>
                <a:gd name="T2" fmla="*/ 122 w 122"/>
                <a:gd name="T3" fmla="*/ 44 h 77"/>
                <a:gd name="T4" fmla="*/ 106 w 122"/>
                <a:gd name="T5" fmla="*/ 0 h 77"/>
                <a:gd name="T6" fmla="*/ 0 w 122"/>
                <a:gd name="T7" fmla="*/ 43 h 77"/>
                <a:gd name="T8" fmla="*/ 12 w 12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7">
                  <a:moveTo>
                    <a:pt x="12" y="77"/>
                  </a:moveTo>
                  <a:cubicBezTo>
                    <a:pt x="122" y="44"/>
                    <a:pt x="122" y="44"/>
                    <a:pt x="122" y="44"/>
                  </a:cubicBezTo>
                  <a:cubicBezTo>
                    <a:pt x="117" y="29"/>
                    <a:pt x="112" y="14"/>
                    <a:pt x="106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5"/>
                    <a:pt x="8" y="66"/>
                    <a:pt x="12" y="7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Freeform 162"/>
            <p:cNvSpPr>
              <a:spLocks/>
            </p:cNvSpPr>
            <p:nvPr/>
          </p:nvSpPr>
          <p:spPr bwMode="auto">
            <a:xfrm>
              <a:off x="8216900" y="4607984"/>
              <a:ext cx="586317" cy="512233"/>
            </a:xfrm>
            <a:custGeom>
              <a:avLst/>
              <a:gdLst>
                <a:gd name="T0" fmla="*/ 22 w 117"/>
                <a:gd name="T1" fmla="*/ 102 h 102"/>
                <a:gd name="T2" fmla="*/ 117 w 117"/>
                <a:gd name="T3" fmla="*/ 39 h 102"/>
                <a:gd name="T4" fmla="*/ 88 w 117"/>
                <a:gd name="T5" fmla="*/ 0 h 102"/>
                <a:gd name="T6" fmla="*/ 0 w 117"/>
                <a:gd name="T7" fmla="*/ 73 h 102"/>
                <a:gd name="T8" fmla="*/ 22 w 117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2">
                  <a:moveTo>
                    <a:pt x="22" y="102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08" y="26"/>
                    <a:pt x="98" y="13"/>
                    <a:pt x="88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" y="83"/>
                    <a:pt x="15" y="92"/>
                    <a:pt x="22" y="10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Freeform 163"/>
            <p:cNvSpPr>
              <a:spLocks/>
            </p:cNvSpPr>
            <p:nvPr/>
          </p:nvSpPr>
          <p:spPr bwMode="auto">
            <a:xfrm>
              <a:off x="8367185" y="4870451"/>
              <a:ext cx="596900" cy="472017"/>
            </a:xfrm>
            <a:custGeom>
              <a:avLst/>
              <a:gdLst>
                <a:gd name="T0" fmla="*/ 18 w 119"/>
                <a:gd name="T1" fmla="*/ 94 h 94"/>
                <a:gd name="T2" fmla="*/ 119 w 119"/>
                <a:gd name="T3" fmla="*/ 40 h 94"/>
                <a:gd name="T4" fmla="*/ 95 w 119"/>
                <a:gd name="T5" fmla="*/ 0 h 94"/>
                <a:gd name="T6" fmla="*/ 0 w 119"/>
                <a:gd name="T7" fmla="*/ 63 h 94"/>
                <a:gd name="T8" fmla="*/ 18 w 119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4">
                  <a:moveTo>
                    <a:pt x="18" y="94"/>
                  </a:moveTo>
                  <a:cubicBezTo>
                    <a:pt x="119" y="40"/>
                    <a:pt x="119" y="40"/>
                    <a:pt x="119" y="40"/>
                  </a:cubicBezTo>
                  <a:cubicBezTo>
                    <a:pt x="112" y="26"/>
                    <a:pt x="104" y="13"/>
                    <a:pt x="95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" y="73"/>
                    <a:pt x="13" y="83"/>
                    <a:pt x="18" y="9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Freeform 164"/>
            <p:cNvSpPr>
              <a:spLocks/>
            </p:cNvSpPr>
            <p:nvPr/>
          </p:nvSpPr>
          <p:spPr bwMode="auto">
            <a:xfrm>
              <a:off x="6955368" y="3556001"/>
              <a:ext cx="395817" cy="611717"/>
            </a:xfrm>
            <a:custGeom>
              <a:avLst/>
              <a:gdLst>
                <a:gd name="T0" fmla="*/ 35 w 79"/>
                <a:gd name="T1" fmla="*/ 122 h 122"/>
                <a:gd name="T2" fmla="*/ 79 w 79"/>
                <a:gd name="T3" fmla="*/ 16 h 122"/>
                <a:gd name="T4" fmla="*/ 33 w 79"/>
                <a:gd name="T5" fmla="*/ 0 h 122"/>
                <a:gd name="T6" fmla="*/ 0 w 79"/>
                <a:gd name="T7" fmla="*/ 109 h 122"/>
                <a:gd name="T8" fmla="*/ 35 w 79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2">
                  <a:moveTo>
                    <a:pt x="35" y="122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64" y="10"/>
                    <a:pt x="49" y="5"/>
                    <a:pt x="33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2" y="113"/>
                    <a:pt x="24" y="117"/>
                    <a:pt x="35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Freeform 165"/>
            <p:cNvSpPr>
              <a:spLocks/>
            </p:cNvSpPr>
            <p:nvPr/>
          </p:nvSpPr>
          <p:spPr bwMode="auto">
            <a:xfrm>
              <a:off x="7651751" y="3966635"/>
              <a:ext cx="505884" cy="582084"/>
            </a:xfrm>
            <a:custGeom>
              <a:avLst/>
              <a:gdLst>
                <a:gd name="T0" fmla="*/ 28 w 101"/>
                <a:gd name="T1" fmla="*/ 116 h 116"/>
                <a:gd name="T2" fmla="*/ 101 w 101"/>
                <a:gd name="T3" fmla="*/ 28 h 116"/>
                <a:gd name="T4" fmla="*/ 64 w 101"/>
                <a:gd name="T5" fmla="*/ 0 h 116"/>
                <a:gd name="T6" fmla="*/ 0 w 101"/>
                <a:gd name="T7" fmla="*/ 96 h 116"/>
                <a:gd name="T8" fmla="*/ 28 w 101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16">
                  <a:moveTo>
                    <a:pt x="28" y="116"/>
                  </a:moveTo>
                  <a:cubicBezTo>
                    <a:pt x="101" y="28"/>
                    <a:pt x="101" y="28"/>
                    <a:pt x="101" y="28"/>
                  </a:cubicBezTo>
                  <a:cubicBezTo>
                    <a:pt x="89" y="19"/>
                    <a:pt x="76" y="9"/>
                    <a:pt x="64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" y="102"/>
                    <a:pt x="19" y="109"/>
                    <a:pt x="28" y="1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166"/>
            <p:cNvSpPr>
              <a:spLocks/>
            </p:cNvSpPr>
            <p:nvPr/>
          </p:nvSpPr>
          <p:spPr bwMode="auto">
            <a:xfrm>
              <a:off x="7431617" y="3801534"/>
              <a:ext cx="476251" cy="601133"/>
            </a:xfrm>
            <a:custGeom>
              <a:avLst/>
              <a:gdLst>
                <a:gd name="T0" fmla="*/ 31 w 95"/>
                <a:gd name="T1" fmla="*/ 120 h 120"/>
                <a:gd name="T2" fmla="*/ 95 w 95"/>
                <a:gd name="T3" fmla="*/ 25 h 120"/>
                <a:gd name="T4" fmla="*/ 54 w 95"/>
                <a:gd name="T5" fmla="*/ 0 h 120"/>
                <a:gd name="T6" fmla="*/ 0 w 95"/>
                <a:gd name="T7" fmla="*/ 101 h 120"/>
                <a:gd name="T8" fmla="*/ 31 w 9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31" y="120"/>
                  </a:moveTo>
                  <a:cubicBezTo>
                    <a:pt x="95" y="25"/>
                    <a:pt x="95" y="25"/>
                    <a:pt x="95" y="25"/>
                  </a:cubicBezTo>
                  <a:cubicBezTo>
                    <a:pt x="82" y="16"/>
                    <a:pt x="68" y="8"/>
                    <a:pt x="54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0" y="107"/>
                    <a:pt x="21" y="113"/>
                    <a:pt x="31" y="1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Freeform 167"/>
            <p:cNvSpPr>
              <a:spLocks/>
            </p:cNvSpPr>
            <p:nvPr/>
          </p:nvSpPr>
          <p:spPr bwMode="auto">
            <a:xfrm>
              <a:off x="7200900" y="3666068"/>
              <a:ext cx="431800" cy="607484"/>
            </a:xfrm>
            <a:custGeom>
              <a:avLst/>
              <a:gdLst>
                <a:gd name="T0" fmla="*/ 26 w 86"/>
                <a:gd name="T1" fmla="*/ 118 h 121"/>
                <a:gd name="T2" fmla="*/ 32 w 86"/>
                <a:gd name="T3" fmla="*/ 121 h 121"/>
                <a:gd name="T4" fmla="*/ 86 w 86"/>
                <a:gd name="T5" fmla="*/ 20 h 121"/>
                <a:gd name="T6" fmla="*/ 77 w 86"/>
                <a:gd name="T7" fmla="*/ 15 h 121"/>
                <a:gd name="T8" fmla="*/ 44 w 86"/>
                <a:gd name="T9" fmla="*/ 0 h 121"/>
                <a:gd name="T10" fmla="*/ 0 w 86"/>
                <a:gd name="T11" fmla="*/ 106 h 121"/>
                <a:gd name="T12" fmla="*/ 26 w 86"/>
                <a:gd name="T13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21">
                  <a:moveTo>
                    <a:pt x="26" y="118"/>
                  </a:moveTo>
                  <a:cubicBezTo>
                    <a:pt x="28" y="119"/>
                    <a:pt x="30" y="120"/>
                    <a:pt x="32" y="1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3" y="18"/>
                    <a:pt x="80" y="17"/>
                    <a:pt x="77" y="15"/>
                  </a:cubicBezTo>
                  <a:cubicBezTo>
                    <a:pt x="66" y="10"/>
                    <a:pt x="55" y="5"/>
                    <a:pt x="44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" y="110"/>
                    <a:pt x="18" y="113"/>
                    <a:pt x="26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Freeform 168"/>
            <p:cNvSpPr>
              <a:spLocks/>
            </p:cNvSpPr>
            <p:nvPr/>
          </p:nvSpPr>
          <p:spPr bwMode="auto">
            <a:xfrm>
              <a:off x="2978151" y="6028268"/>
              <a:ext cx="596900" cy="292100"/>
            </a:xfrm>
            <a:custGeom>
              <a:avLst/>
              <a:gdLst>
                <a:gd name="T0" fmla="*/ 119 w 119"/>
                <a:gd name="T1" fmla="*/ 22 h 58"/>
                <a:gd name="T2" fmla="*/ 7 w 119"/>
                <a:gd name="T3" fmla="*/ 0 h 58"/>
                <a:gd name="T4" fmla="*/ 0 w 119"/>
                <a:gd name="T5" fmla="*/ 47 h 58"/>
                <a:gd name="T6" fmla="*/ 114 w 119"/>
                <a:gd name="T7" fmla="*/ 58 h 58"/>
                <a:gd name="T8" fmla="*/ 119 w 119"/>
                <a:gd name="T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">
                  <a:moveTo>
                    <a:pt x="119" y="2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15"/>
                    <a:pt x="2" y="31"/>
                    <a:pt x="0" y="4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6" y="46"/>
                    <a:pt x="117" y="34"/>
                    <a:pt x="119" y="2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8" name="Freeform 169"/>
            <p:cNvSpPr>
              <a:spLocks/>
            </p:cNvSpPr>
            <p:nvPr/>
          </p:nvSpPr>
          <p:spPr bwMode="auto">
            <a:xfrm>
              <a:off x="3028951" y="5723467"/>
              <a:ext cx="605367" cy="340784"/>
            </a:xfrm>
            <a:custGeom>
              <a:avLst/>
              <a:gdLst>
                <a:gd name="T0" fmla="*/ 121 w 121"/>
                <a:gd name="T1" fmla="*/ 33 h 68"/>
                <a:gd name="T2" fmla="*/ 12 w 121"/>
                <a:gd name="T3" fmla="*/ 0 h 68"/>
                <a:gd name="T4" fmla="*/ 0 w 121"/>
                <a:gd name="T5" fmla="*/ 46 h 68"/>
                <a:gd name="T6" fmla="*/ 112 w 121"/>
                <a:gd name="T7" fmla="*/ 68 h 68"/>
                <a:gd name="T8" fmla="*/ 121 w 121"/>
                <a:gd name="T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8">
                  <a:moveTo>
                    <a:pt x="121" y="3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7" y="15"/>
                    <a:pt x="3" y="30"/>
                    <a:pt x="0" y="46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5" y="56"/>
                    <a:pt x="118" y="45"/>
                    <a:pt x="121" y="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170"/>
            <p:cNvSpPr>
              <a:spLocks/>
            </p:cNvSpPr>
            <p:nvPr/>
          </p:nvSpPr>
          <p:spPr bwMode="auto">
            <a:xfrm>
              <a:off x="4155018" y="3970868"/>
              <a:ext cx="512233" cy="588433"/>
            </a:xfrm>
            <a:custGeom>
              <a:avLst/>
              <a:gdLst>
                <a:gd name="T0" fmla="*/ 102 w 102"/>
                <a:gd name="T1" fmla="*/ 95 h 117"/>
                <a:gd name="T2" fmla="*/ 39 w 102"/>
                <a:gd name="T3" fmla="*/ 0 h 117"/>
                <a:gd name="T4" fmla="*/ 0 w 102"/>
                <a:gd name="T5" fmla="*/ 28 h 117"/>
                <a:gd name="T6" fmla="*/ 73 w 102"/>
                <a:gd name="T7" fmla="*/ 117 h 117"/>
                <a:gd name="T8" fmla="*/ 102 w 102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17">
                  <a:moveTo>
                    <a:pt x="102" y="95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6" y="9"/>
                    <a:pt x="13" y="18"/>
                    <a:pt x="0" y="28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82" y="109"/>
                    <a:pt x="92" y="102"/>
                    <a:pt x="102" y="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0" name="Freeform 171"/>
            <p:cNvSpPr>
              <a:spLocks/>
            </p:cNvSpPr>
            <p:nvPr/>
          </p:nvSpPr>
          <p:spPr bwMode="auto">
            <a:xfrm>
              <a:off x="3109384" y="5420783"/>
              <a:ext cx="609600" cy="391584"/>
            </a:xfrm>
            <a:custGeom>
              <a:avLst/>
              <a:gdLst>
                <a:gd name="T0" fmla="*/ 116 w 122"/>
                <a:gd name="T1" fmla="*/ 60 h 78"/>
                <a:gd name="T2" fmla="*/ 122 w 122"/>
                <a:gd name="T3" fmla="*/ 44 h 78"/>
                <a:gd name="T4" fmla="*/ 16 w 122"/>
                <a:gd name="T5" fmla="*/ 0 h 78"/>
                <a:gd name="T6" fmla="*/ 8 w 122"/>
                <a:gd name="T7" fmla="*/ 22 h 78"/>
                <a:gd name="T8" fmla="*/ 0 w 122"/>
                <a:gd name="T9" fmla="*/ 45 h 78"/>
                <a:gd name="T10" fmla="*/ 109 w 122"/>
                <a:gd name="T11" fmla="*/ 78 h 78"/>
                <a:gd name="T12" fmla="*/ 116 w 122"/>
                <a:gd name="T1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78">
                  <a:moveTo>
                    <a:pt x="116" y="60"/>
                  </a:moveTo>
                  <a:cubicBezTo>
                    <a:pt x="118" y="55"/>
                    <a:pt x="120" y="49"/>
                    <a:pt x="122" y="4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7"/>
                    <a:pt x="10" y="14"/>
                    <a:pt x="8" y="22"/>
                  </a:cubicBezTo>
                  <a:cubicBezTo>
                    <a:pt x="5" y="29"/>
                    <a:pt x="2" y="37"/>
                    <a:pt x="0" y="45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2"/>
                    <a:pt x="113" y="66"/>
                    <a:pt x="116" y="6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172"/>
            <p:cNvSpPr>
              <a:spLocks/>
            </p:cNvSpPr>
            <p:nvPr/>
          </p:nvSpPr>
          <p:spPr bwMode="auto">
            <a:xfrm>
              <a:off x="3924301" y="4163484"/>
              <a:ext cx="537633" cy="560917"/>
            </a:xfrm>
            <a:custGeom>
              <a:avLst/>
              <a:gdLst>
                <a:gd name="T0" fmla="*/ 104 w 107"/>
                <a:gd name="T1" fmla="*/ 91 h 112"/>
                <a:gd name="T2" fmla="*/ 107 w 107"/>
                <a:gd name="T3" fmla="*/ 89 h 112"/>
                <a:gd name="T4" fmla="*/ 34 w 107"/>
                <a:gd name="T5" fmla="*/ 0 h 112"/>
                <a:gd name="T6" fmla="*/ 29 w 107"/>
                <a:gd name="T7" fmla="*/ 5 h 112"/>
                <a:gd name="T8" fmla="*/ 0 w 107"/>
                <a:gd name="T9" fmla="*/ 31 h 112"/>
                <a:gd name="T10" fmla="*/ 81 w 107"/>
                <a:gd name="T11" fmla="*/ 112 h 112"/>
                <a:gd name="T12" fmla="*/ 104 w 107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2">
                  <a:moveTo>
                    <a:pt x="104" y="91"/>
                  </a:moveTo>
                  <a:cubicBezTo>
                    <a:pt x="105" y="90"/>
                    <a:pt x="106" y="90"/>
                    <a:pt x="107" y="8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31" y="3"/>
                    <a:pt x="29" y="5"/>
                  </a:cubicBezTo>
                  <a:cubicBezTo>
                    <a:pt x="19" y="13"/>
                    <a:pt x="10" y="22"/>
                    <a:pt x="0" y="31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8" y="105"/>
                    <a:pt x="96" y="98"/>
                    <a:pt x="104" y="9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Freeform 173"/>
            <p:cNvSpPr>
              <a:spLocks/>
            </p:cNvSpPr>
            <p:nvPr/>
          </p:nvSpPr>
          <p:spPr bwMode="auto">
            <a:xfrm>
              <a:off x="3710518" y="4373034"/>
              <a:ext cx="565151" cy="541867"/>
            </a:xfrm>
            <a:custGeom>
              <a:avLst/>
              <a:gdLst>
                <a:gd name="T0" fmla="*/ 100 w 113"/>
                <a:gd name="T1" fmla="*/ 95 h 108"/>
                <a:gd name="T2" fmla="*/ 113 w 113"/>
                <a:gd name="T3" fmla="*/ 81 h 108"/>
                <a:gd name="T4" fmla="*/ 33 w 113"/>
                <a:gd name="T5" fmla="*/ 0 h 108"/>
                <a:gd name="T6" fmla="*/ 15 w 113"/>
                <a:gd name="T7" fmla="*/ 19 h 108"/>
                <a:gd name="T8" fmla="*/ 0 w 113"/>
                <a:gd name="T9" fmla="*/ 36 h 108"/>
                <a:gd name="T10" fmla="*/ 89 w 113"/>
                <a:gd name="T11" fmla="*/ 108 h 108"/>
                <a:gd name="T12" fmla="*/ 100 w 113"/>
                <a:gd name="T13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8">
                  <a:moveTo>
                    <a:pt x="100" y="95"/>
                  </a:moveTo>
                  <a:cubicBezTo>
                    <a:pt x="104" y="90"/>
                    <a:pt x="109" y="86"/>
                    <a:pt x="113" y="8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6"/>
                    <a:pt x="21" y="12"/>
                    <a:pt x="15" y="19"/>
                  </a:cubicBezTo>
                  <a:cubicBezTo>
                    <a:pt x="10" y="24"/>
                    <a:pt x="5" y="30"/>
                    <a:pt x="0" y="36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2" y="104"/>
                    <a:pt x="96" y="99"/>
                    <a:pt x="100" y="9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3" name="Freeform 174"/>
            <p:cNvSpPr>
              <a:spLocks/>
            </p:cNvSpPr>
            <p:nvPr/>
          </p:nvSpPr>
          <p:spPr bwMode="auto">
            <a:xfrm>
              <a:off x="3219451" y="5141383"/>
              <a:ext cx="605367" cy="431800"/>
            </a:xfrm>
            <a:custGeom>
              <a:avLst/>
              <a:gdLst>
                <a:gd name="T0" fmla="*/ 121 w 121"/>
                <a:gd name="T1" fmla="*/ 54 h 86"/>
                <a:gd name="T2" fmla="*/ 20 w 121"/>
                <a:gd name="T3" fmla="*/ 0 h 86"/>
                <a:gd name="T4" fmla="*/ 0 w 121"/>
                <a:gd name="T5" fmla="*/ 42 h 86"/>
                <a:gd name="T6" fmla="*/ 106 w 121"/>
                <a:gd name="T7" fmla="*/ 86 h 86"/>
                <a:gd name="T8" fmla="*/ 121 w 121"/>
                <a:gd name="T9" fmla="*/ 5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121" y="5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3"/>
                    <a:pt x="6" y="28"/>
                    <a:pt x="0" y="4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10" y="75"/>
                    <a:pt x="116" y="64"/>
                    <a:pt x="121" y="5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4" name="Freeform 175"/>
            <p:cNvSpPr>
              <a:spLocks/>
            </p:cNvSpPr>
            <p:nvPr/>
          </p:nvSpPr>
          <p:spPr bwMode="auto">
            <a:xfrm>
              <a:off x="3524251" y="4614335"/>
              <a:ext cx="582084" cy="505884"/>
            </a:xfrm>
            <a:custGeom>
              <a:avLst/>
              <a:gdLst>
                <a:gd name="T0" fmla="*/ 96 w 116"/>
                <a:gd name="T1" fmla="*/ 99 h 101"/>
                <a:gd name="T2" fmla="*/ 116 w 116"/>
                <a:gd name="T3" fmla="*/ 72 h 101"/>
                <a:gd name="T4" fmla="*/ 27 w 116"/>
                <a:gd name="T5" fmla="*/ 0 h 101"/>
                <a:gd name="T6" fmla="*/ 2 w 116"/>
                <a:gd name="T7" fmla="*/ 34 h 101"/>
                <a:gd name="T8" fmla="*/ 0 w 116"/>
                <a:gd name="T9" fmla="*/ 37 h 101"/>
                <a:gd name="T10" fmla="*/ 95 w 116"/>
                <a:gd name="T11" fmla="*/ 101 h 101"/>
                <a:gd name="T12" fmla="*/ 96 w 116"/>
                <a:gd name="T1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01">
                  <a:moveTo>
                    <a:pt x="96" y="99"/>
                  </a:moveTo>
                  <a:cubicBezTo>
                    <a:pt x="102" y="90"/>
                    <a:pt x="109" y="81"/>
                    <a:pt x="116" y="7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11"/>
                    <a:pt x="10" y="22"/>
                    <a:pt x="2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0"/>
                    <a:pt x="95" y="99"/>
                    <a:pt x="96" y="99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5" name="Freeform 176"/>
            <p:cNvSpPr>
              <a:spLocks/>
            </p:cNvSpPr>
            <p:nvPr/>
          </p:nvSpPr>
          <p:spPr bwMode="auto">
            <a:xfrm>
              <a:off x="3354918" y="4864101"/>
              <a:ext cx="601133" cy="478367"/>
            </a:xfrm>
            <a:custGeom>
              <a:avLst/>
              <a:gdLst>
                <a:gd name="T0" fmla="*/ 120 w 120"/>
                <a:gd name="T1" fmla="*/ 64 h 95"/>
                <a:gd name="T2" fmla="*/ 25 w 120"/>
                <a:gd name="T3" fmla="*/ 0 h 95"/>
                <a:gd name="T4" fmla="*/ 0 w 120"/>
                <a:gd name="T5" fmla="*/ 41 h 95"/>
                <a:gd name="T6" fmla="*/ 101 w 120"/>
                <a:gd name="T7" fmla="*/ 95 h 95"/>
                <a:gd name="T8" fmla="*/ 120 w 120"/>
                <a:gd name="T9" fmla="*/ 6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5">
                  <a:moveTo>
                    <a:pt x="120" y="64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13"/>
                    <a:pt x="8" y="27"/>
                    <a:pt x="0" y="4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7" y="84"/>
                    <a:pt x="114" y="74"/>
                    <a:pt x="120" y="6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6" name="Freeform 210"/>
            <p:cNvSpPr>
              <a:spLocks/>
            </p:cNvSpPr>
            <p:nvPr/>
          </p:nvSpPr>
          <p:spPr bwMode="auto">
            <a:xfrm>
              <a:off x="2783417" y="3213101"/>
              <a:ext cx="6756400" cy="3126317"/>
            </a:xfrm>
            <a:custGeom>
              <a:avLst/>
              <a:gdLst>
                <a:gd name="T0" fmla="*/ 30 w 1349"/>
                <a:gd name="T1" fmla="*/ 546 h 623"/>
                <a:gd name="T2" fmla="*/ 56 w 1349"/>
                <a:gd name="T3" fmla="*/ 456 h 623"/>
                <a:gd name="T4" fmla="*/ 91 w 1349"/>
                <a:gd name="T5" fmla="*/ 375 h 623"/>
                <a:gd name="T6" fmla="*/ 135 w 1349"/>
                <a:gd name="T7" fmla="*/ 302 h 623"/>
                <a:gd name="T8" fmla="*/ 186 w 1349"/>
                <a:gd name="T9" fmla="*/ 237 h 623"/>
                <a:gd name="T10" fmla="*/ 245 w 1349"/>
                <a:gd name="T11" fmla="*/ 180 h 623"/>
                <a:gd name="T12" fmla="*/ 311 w 1349"/>
                <a:gd name="T13" fmla="*/ 130 h 623"/>
                <a:gd name="T14" fmla="*/ 385 w 1349"/>
                <a:gd name="T15" fmla="*/ 87 h 623"/>
                <a:gd name="T16" fmla="*/ 467 w 1349"/>
                <a:gd name="T17" fmla="*/ 54 h 623"/>
                <a:gd name="T18" fmla="*/ 560 w 1349"/>
                <a:gd name="T19" fmla="*/ 30 h 623"/>
                <a:gd name="T20" fmla="*/ 666 w 1349"/>
                <a:gd name="T21" fmla="*/ 20 h 623"/>
                <a:gd name="T22" fmla="*/ 674 w 1349"/>
                <a:gd name="T23" fmla="*/ 20 h 623"/>
                <a:gd name="T24" fmla="*/ 793 w 1349"/>
                <a:gd name="T25" fmla="*/ 31 h 623"/>
                <a:gd name="T26" fmla="*/ 967 w 1349"/>
                <a:gd name="T27" fmla="*/ 89 h 623"/>
                <a:gd name="T28" fmla="*/ 1263 w 1349"/>
                <a:gd name="T29" fmla="*/ 384 h 623"/>
                <a:gd name="T30" fmla="*/ 1321 w 1349"/>
                <a:gd name="T31" fmla="*/ 558 h 623"/>
                <a:gd name="T32" fmla="*/ 1329 w 1349"/>
                <a:gd name="T33" fmla="*/ 623 h 623"/>
                <a:gd name="T34" fmla="*/ 1349 w 1349"/>
                <a:gd name="T35" fmla="*/ 623 h 623"/>
                <a:gd name="T36" fmla="*/ 1340 w 1349"/>
                <a:gd name="T37" fmla="*/ 555 h 623"/>
                <a:gd name="T38" fmla="*/ 1281 w 1349"/>
                <a:gd name="T39" fmla="*/ 375 h 623"/>
                <a:gd name="T40" fmla="*/ 976 w 1349"/>
                <a:gd name="T41" fmla="*/ 71 h 623"/>
                <a:gd name="T42" fmla="*/ 797 w 1349"/>
                <a:gd name="T43" fmla="*/ 11 h 623"/>
                <a:gd name="T44" fmla="*/ 674 w 1349"/>
                <a:gd name="T45" fmla="*/ 0 h 623"/>
                <a:gd name="T46" fmla="*/ 666 w 1349"/>
                <a:gd name="T47" fmla="*/ 0 h 623"/>
                <a:gd name="T48" fmla="*/ 556 w 1349"/>
                <a:gd name="T49" fmla="*/ 10 h 623"/>
                <a:gd name="T50" fmla="*/ 461 w 1349"/>
                <a:gd name="T51" fmla="*/ 35 h 623"/>
                <a:gd name="T52" fmla="*/ 376 w 1349"/>
                <a:gd name="T53" fmla="*/ 69 h 623"/>
                <a:gd name="T54" fmla="*/ 300 w 1349"/>
                <a:gd name="T55" fmla="*/ 113 h 623"/>
                <a:gd name="T56" fmla="*/ 232 w 1349"/>
                <a:gd name="T57" fmla="*/ 165 h 623"/>
                <a:gd name="T58" fmla="*/ 171 w 1349"/>
                <a:gd name="T59" fmla="*/ 224 h 623"/>
                <a:gd name="T60" fmla="*/ 118 w 1349"/>
                <a:gd name="T61" fmla="*/ 291 h 623"/>
                <a:gd name="T62" fmla="*/ 73 w 1349"/>
                <a:gd name="T63" fmla="*/ 366 h 623"/>
                <a:gd name="T64" fmla="*/ 37 w 1349"/>
                <a:gd name="T65" fmla="*/ 449 h 623"/>
                <a:gd name="T66" fmla="*/ 11 w 1349"/>
                <a:gd name="T67" fmla="*/ 542 h 623"/>
                <a:gd name="T68" fmla="*/ 0 w 1349"/>
                <a:gd name="T69" fmla="*/ 623 h 623"/>
                <a:gd name="T70" fmla="*/ 20 w 1349"/>
                <a:gd name="T71" fmla="*/ 623 h 623"/>
                <a:gd name="T72" fmla="*/ 30 w 1349"/>
                <a:gd name="T73" fmla="*/ 54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9" h="623">
                  <a:moveTo>
                    <a:pt x="30" y="546"/>
                  </a:moveTo>
                  <a:cubicBezTo>
                    <a:pt x="37" y="515"/>
                    <a:pt x="45" y="485"/>
                    <a:pt x="56" y="456"/>
                  </a:cubicBezTo>
                  <a:cubicBezTo>
                    <a:pt x="66" y="428"/>
                    <a:pt x="78" y="401"/>
                    <a:pt x="91" y="375"/>
                  </a:cubicBezTo>
                  <a:cubicBezTo>
                    <a:pt x="104" y="350"/>
                    <a:pt x="119" y="325"/>
                    <a:pt x="135" y="302"/>
                  </a:cubicBezTo>
                  <a:cubicBezTo>
                    <a:pt x="151" y="280"/>
                    <a:pt x="168" y="258"/>
                    <a:pt x="186" y="237"/>
                  </a:cubicBezTo>
                  <a:cubicBezTo>
                    <a:pt x="205" y="217"/>
                    <a:pt x="224" y="198"/>
                    <a:pt x="245" y="180"/>
                  </a:cubicBezTo>
                  <a:cubicBezTo>
                    <a:pt x="266" y="162"/>
                    <a:pt x="288" y="145"/>
                    <a:pt x="311" y="130"/>
                  </a:cubicBezTo>
                  <a:cubicBezTo>
                    <a:pt x="335" y="114"/>
                    <a:pt x="359" y="100"/>
                    <a:pt x="385" y="87"/>
                  </a:cubicBezTo>
                  <a:cubicBezTo>
                    <a:pt x="411" y="74"/>
                    <a:pt x="439" y="63"/>
                    <a:pt x="467" y="54"/>
                  </a:cubicBezTo>
                  <a:cubicBezTo>
                    <a:pt x="497" y="44"/>
                    <a:pt x="528" y="36"/>
                    <a:pt x="560" y="30"/>
                  </a:cubicBezTo>
                  <a:cubicBezTo>
                    <a:pt x="595" y="24"/>
                    <a:pt x="630" y="21"/>
                    <a:pt x="666" y="20"/>
                  </a:cubicBezTo>
                  <a:cubicBezTo>
                    <a:pt x="669" y="20"/>
                    <a:pt x="672" y="20"/>
                    <a:pt x="674" y="20"/>
                  </a:cubicBezTo>
                  <a:cubicBezTo>
                    <a:pt x="715" y="20"/>
                    <a:pt x="755" y="24"/>
                    <a:pt x="793" y="31"/>
                  </a:cubicBezTo>
                  <a:cubicBezTo>
                    <a:pt x="855" y="42"/>
                    <a:pt x="913" y="62"/>
                    <a:pt x="967" y="89"/>
                  </a:cubicBezTo>
                  <a:cubicBezTo>
                    <a:pt x="1095" y="153"/>
                    <a:pt x="1199" y="257"/>
                    <a:pt x="1263" y="384"/>
                  </a:cubicBezTo>
                  <a:cubicBezTo>
                    <a:pt x="1290" y="438"/>
                    <a:pt x="1309" y="497"/>
                    <a:pt x="1321" y="558"/>
                  </a:cubicBezTo>
                  <a:cubicBezTo>
                    <a:pt x="1324" y="580"/>
                    <a:pt x="1327" y="601"/>
                    <a:pt x="1329" y="623"/>
                  </a:cubicBezTo>
                  <a:cubicBezTo>
                    <a:pt x="1349" y="623"/>
                    <a:pt x="1349" y="623"/>
                    <a:pt x="1349" y="623"/>
                  </a:cubicBezTo>
                  <a:cubicBezTo>
                    <a:pt x="1347" y="600"/>
                    <a:pt x="1344" y="577"/>
                    <a:pt x="1340" y="555"/>
                  </a:cubicBezTo>
                  <a:cubicBezTo>
                    <a:pt x="1329" y="492"/>
                    <a:pt x="1308" y="431"/>
                    <a:pt x="1281" y="375"/>
                  </a:cubicBezTo>
                  <a:cubicBezTo>
                    <a:pt x="1215" y="244"/>
                    <a:pt x="1108" y="137"/>
                    <a:pt x="976" y="71"/>
                  </a:cubicBezTo>
                  <a:cubicBezTo>
                    <a:pt x="921" y="43"/>
                    <a:pt x="860" y="23"/>
                    <a:pt x="797" y="11"/>
                  </a:cubicBezTo>
                  <a:cubicBezTo>
                    <a:pt x="757" y="4"/>
                    <a:pt x="716" y="0"/>
                    <a:pt x="674" y="0"/>
                  </a:cubicBezTo>
                  <a:cubicBezTo>
                    <a:pt x="672" y="0"/>
                    <a:pt x="669" y="0"/>
                    <a:pt x="666" y="0"/>
                  </a:cubicBezTo>
                  <a:cubicBezTo>
                    <a:pt x="629" y="1"/>
                    <a:pt x="592" y="4"/>
                    <a:pt x="556" y="10"/>
                  </a:cubicBezTo>
                  <a:cubicBezTo>
                    <a:pt x="524" y="16"/>
                    <a:pt x="492" y="24"/>
                    <a:pt x="461" y="35"/>
                  </a:cubicBezTo>
                  <a:cubicBezTo>
                    <a:pt x="432" y="44"/>
                    <a:pt x="403" y="56"/>
                    <a:pt x="376" y="69"/>
                  </a:cubicBezTo>
                  <a:cubicBezTo>
                    <a:pt x="350" y="82"/>
                    <a:pt x="324" y="97"/>
                    <a:pt x="300" y="113"/>
                  </a:cubicBezTo>
                  <a:cubicBezTo>
                    <a:pt x="276" y="129"/>
                    <a:pt x="253" y="146"/>
                    <a:pt x="232" y="165"/>
                  </a:cubicBezTo>
                  <a:cubicBezTo>
                    <a:pt x="211" y="183"/>
                    <a:pt x="190" y="203"/>
                    <a:pt x="171" y="224"/>
                  </a:cubicBezTo>
                  <a:cubicBezTo>
                    <a:pt x="152" y="245"/>
                    <a:pt x="135" y="267"/>
                    <a:pt x="118" y="291"/>
                  </a:cubicBezTo>
                  <a:cubicBezTo>
                    <a:pt x="102" y="315"/>
                    <a:pt x="87" y="340"/>
                    <a:pt x="73" y="366"/>
                  </a:cubicBezTo>
                  <a:cubicBezTo>
                    <a:pt x="59" y="392"/>
                    <a:pt x="47" y="420"/>
                    <a:pt x="37" y="449"/>
                  </a:cubicBezTo>
                  <a:cubicBezTo>
                    <a:pt x="26" y="479"/>
                    <a:pt x="17" y="510"/>
                    <a:pt x="11" y="542"/>
                  </a:cubicBezTo>
                  <a:cubicBezTo>
                    <a:pt x="5" y="569"/>
                    <a:pt x="2" y="596"/>
                    <a:pt x="0" y="623"/>
                  </a:cubicBezTo>
                  <a:cubicBezTo>
                    <a:pt x="20" y="623"/>
                    <a:pt x="20" y="623"/>
                    <a:pt x="20" y="623"/>
                  </a:cubicBezTo>
                  <a:cubicBezTo>
                    <a:pt x="22" y="597"/>
                    <a:pt x="25" y="571"/>
                    <a:pt x="30" y="546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7" name="Freeform 211"/>
            <p:cNvSpPr>
              <a:spLocks/>
            </p:cNvSpPr>
            <p:nvPr/>
          </p:nvSpPr>
          <p:spPr bwMode="auto">
            <a:xfrm>
              <a:off x="3659718" y="4091517"/>
              <a:ext cx="4999567" cy="2247900"/>
            </a:xfrm>
            <a:custGeom>
              <a:avLst/>
              <a:gdLst>
                <a:gd name="T0" fmla="*/ 993 w 998"/>
                <a:gd name="T1" fmla="*/ 411 h 448"/>
                <a:gd name="T2" fmla="*/ 949 w 998"/>
                <a:gd name="T3" fmla="*/ 278 h 448"/>
                <a:gd name="T4" fmla="*/ 723 w 998"/>
                <a:gd name="T5" fmla="*/ 53 h 448"/>
                <a:gd name="T6" fmla="*/ 590 w 998"/>
                <a:gd name="T7" fmla="*/ 8 h 448"/>
                <a:gd name="T8" fmla="*/ 499 w 998"/>
                <a:gd name="T9" fmla="*/ 0 h 448"/>
                <a:gd name="T10" fmla="*/ 493 w 998"/>
                <a:gd name="T11" fmla="*/ 0 h 448"/>
                <a:gd name="T12" fmla="*/ 412 w 998"/>
                <a:gd name="T13" fmla="*/ 8 h 448"/>
                <a:gd name="T14" fmla="*/ 341 w 998"/>
                <a:gd name="T15" fmla="*/ 26 h 448"/>
                <a:gd name="T16" fmla="*/ 278 w 998"/>
                <a:gd name="T17" fmla="*/ 51 h 448"/>
                <a:gd name="T18" fmla="*/ 222 w 998"/>
                <a:gd name="T19" fmla="*/ 84 h 448"/>
                <a:gd name="T20" fmla="*/ 171 w 998"/>
                <a:gd name="T21" fmla="*/ 122 h 448"/>
                <a:gd name="T22" fmla="*/ 126 w 998"/>
                <a:gd name="T23" fmla="*/ 166 h 448"/>
                <a:gd name="T24" fmla="*/ 87 w 998"/>
                <a:gd name="T25" fmla="*/ 216 h 448"/>
                <a:gd name="T26" fmla="*/ 54 w 998"/>
                <a:gd name="T27" fmla="*/ 271 h 448"/>
                <a:gd name="T28" fmla="*/ 27 w 998"/>
                <a:gd name="T29" fmla="*/ 333 h 448"/>
                <a:gd name="T30" fmla="*/ 7 w 998"/>
                <a:gd name="T31" fmla="*/ 402 h 448"/>
                <a:gd name="T32" fmla="*/ 0 w 998"/>
                <a:gd name="T33" fmla="*/ 448 h 448"/>
                <a:gd name="T34" fmla="*/ 12 w 998"/>
                <a:gd name="T35" fmla="*/ 448 h 448"/>
                <a:gd name="T36" fmla="*/ 19 w 998"/>
                <a:gd name="T37" fmla="*/ 404 h 448"/>
                <a:gd name="T38" fmla="*/ 38 w 998"/>
                <a:gd name="T39" fmla="*/ 337 h 448"/>
                <a:gd name="T40" fmla="*/ 64 w 998"/>
                <a:gd name="T41" fmla="*/ 277 h 448"/>
                <a:gd name="T42" fmla="*/ 97 w 998"/>
                <a:gd name="T43" fmla="*/ 222 h 448"/>
                <a:gd name="T44" fmla="*/ 135 w 998"/>
                <a:gd name="T45" fmla="*/ 174 h 448"/>
                <a:gd name="T46" fmla="*/ 179 w 998"/>
                <a:gd name="T47" fmla="*/ 131 h 448"/>
                <a:gd name="T48" fmla="*/ 228 w 998"/>
                <a:gd name="T49" fmla="*/ 94 h 448"/>
                <a:gd name="T50" fmla="*/ 283 w 998"/>
                <a:gd name="T51" fmla="*/ 62 h 448"/>
                <a:gd name="T52" fmla="*/ 345 w 998"/>
                <a:gd name="T53" fmla="*/ 37 h 448"/>
                <a:gd name="T54" fmla="*/ 414 w 998"/>
                <a:gd name="T55" fmla="*/ 19 h 448"/>
                <a:gd name="T56" fmla="*/ 493 w 998"/>
                <a:gd name="T57" fmla="*/ 12 h 448"/>
                <a:gd name="T58" fmla="*/ 499 w 998"/>
                <a:gd name="T59" fmla="*/ 12 h 448"/>
                <a:gd name="T60" fmla="*/ 588 w 998"/>
                <a:gd name="T61" fmla="*/ 20 h 448"/>
                <a:gd name="T62" fmla="*/ 718 w 998"/>
                <a:gd name="T63" fmla="*/ 63 h 448"/>
                <a:gd name="T64" fmla="*/ 938 w 998"/>
                <a:gd name="T65" fmla="*/ 284 h 448"/>
                <a:gd name="T66" fmla="*/ 982 w 998"/>
                <a:gd name="T67" fmla="*/ 414 h 448"/>
                <a:gd name="T68" fmla="*/ 987 w 998"/>
                <a:gd name="T69" fmla="*/ 448 h 448"/>
                <a:gd name="T70" fmla="*/ 998 w 998"/>
                <a:gd name="T71" fmla="*/ 448 h 448"/>
                <a:gd name="T72" fmla="*/ 993 w 998"/>
                <a:gd name="T73" fmla="*/ 4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" h="448">
                  <a:moveTo>
                    <a:pt x="993" y="411"/>
                  </a:moveTo>
                  <a:cubicBezTo>
                    <a:pt x="985" y="364"/>
                    <a:pt x="970" y="320"/>
                    <a:pt x="949" y="278"/>
                  </a:cubicBezTo>
                  <a:cubicBezTo>
                    <a:pt x="900" y="181"/>
                    <a:pt x="821" y="101"/>
                    <a:pt x="723" y="53"/>
                  </a:cubicBezTo>
                  <a:cubicBezTo>
                    <a:pt x="682" y="32"/>
                    <a:pt x="637" y="17"/>
                    <a:pt x="590" y="8"/>
                  </a:cubicBezTo>
                  <a:cubicBezTo>
                    <a:pt x="561" y="3"/>
                    <a:pt x="530" y="0"/>
                    <a:pt x="499" y="0"/>
                  </a:cubicBezTo>
                  <a:cubicBezTo>
                    <a:pt x="497" y="0"/>
                    <a:pt x="495" y="0"/>
                    <a:pt x="493" y="0"/>
                  </a:cubicBezTo>
                  <a:cubicBezTo>
                    <a:pt x="466" y="1"/>
                    <a:pt x="438" y="3"/>
                    <a:pt x="412" y="8"/>
                  </a:cubicBezTo>
                  <a:cubicBezTo>
                    <a:pt x="388" y="12"/>
                    <a:pt x="364" y="18"/>
                    <a:pt x="341" y="26"/>
                  </a:cubicBezTo>
                  <a:cubicBezTo>
                    <a:pt x="319" y="33"/>
                    <a:pt x="298" y="41"/>
                    <a:pt x="278" y="51"/>
                  </a:cubicBezTo>
                  <a:cubicBezTo>
                    <a:pt x="259" y="61"/>
                    <a:pt x="240" y="72"/>
                    <a:pt x="222" y="84"/>
                  </a:cubicBezTo>
                  <a:cubicBezTo>
                    <a:pt x="204" y="96"/>
                    <a:pt x="187" y="109"/>
                    <a:pt x="171" y="122"/>
                  </a:cubicBezTo>
                  <a:cubicBezTo>
                    <a:pt x="155" y="136"/>
                    <a:pt x="140" y="151"/>
                    <a:pt x="126" y="166"/>
                  </a:cubicBezTo>
                  <a:cubicBezTo>
                    <a:pt x="112" y="182"/>
                    <a:pt x="99" y="198"/>
                    <a:pt x="87" y="216"/>
                  </a:cubicBezTo>
                  <a:cubicBezTo>
                    <a:pt x="75" y="233"/>
                    <a:pt x="64" y="252"/>
                    <a:pt x="54" y="271"/>
                  </a:cubicBezTo>
                  <a:cubicBezTo>
                    <a:pt x="43" y="291"/>
                    <a:pt x="34" y="312"/>
                    <a:pt x="27" y="333"/>
                  </a:cubicBezTo>
                  <a:cubicBezTo>
                    <a:pt x="19" y="355"/>
                    <a:pt x="12" y="378"/>
                    <a:pt x="7" y="402"/>
                  </a:cubicBezTo>
                  <a:cubicBezTo>
                    <a:pt x="4" y="417"/>
                    <a:pt x="2" y="432"/>
                    <a:pt x="0" y="448"/>
                  </a:cubicBezTo>
                  <a:cubicBezTo>
                    <a:pt x="12" y="448"/>
                    <a:pt x="12" y="448"/>
                    <a:pt x="12" y="448"/>
                  </a:cubicBezTo>
                  <a:cubicBezTo>
                    <a:pt x="14" y="433"/>
                    <a:pt x="16" y="419"/>
                    <a:pt x="19" y="404"/>
                  </a:cubicBezTo>
                  <a:cubicBezTo>
                    <a:pt x="24" y="381"/>
                    <a:pt x="30" y="359"/>
                    <a:pt x="38" y="337"/>
                  </a:cubicBezTo>
                  <a:cubicBezTo>
                    <a:pt x="45" y="316"/>
                    <a:pt x="54" y="296"/>
                    <a:pt x="64" y="277"/>
                  </a:cubicBezTo>
                  <a:cubicBezTo>
                    <a:pt x="74" y="258"/>
                    <a:pt x="85" y="240"/>
                    <a:pt x="97" y="222"/>
                  </a:cubicBezTo>
                  <a:cubicBezTo>
                    <a:pt x="109" y="205"/>
                    <a:pt x="121" y="189"/>
                    <a:pt x="135" y="174"/>
                  </a:cubicBezTo>
                  <a:cubicBezTo>
                    <a:pt x="149" y="159"/>
                    <a:pt x="164" y="145"/>
                    <a:pt x="179" y="131"/>
                  </a:cubicBezTo>
                  <a:cubicBezTo>
                    <a:pt x="195" y="118"/>
                    <a:pt x="211" y="105"/>
                    <a:pt x="228" y="94"/>
                  </a:cubicBezTo>
                  <a:cubicBezTo>
                    <a:pt x="246" y="82"/>
                    <a:pt x="264" y="72"/>
                    <a:pt x="283" y="62"/>
                  </a:cubicBezTo>
                  <a:cubicBezTo>
                    <a:pt x="303" y="52"/>
                    <a:pt x="324" y="44"/>
                    <a:pt x="345" y="37"/>
                  </a:cubicBezTo>
                  <a:cubicBezTo>
                    <a:pt x="367" y="30"/>
                    <a:pt x="390" y="24"/>
                    <a:pt x="414" y="19"/>
                  </a:cubicBezTo>
                  <a:cubicBezTo>
                    <a:pt x="440" y="15"/>
                    <a:pt x="466" y="12"/>
                    <a:pt x="493" y="12"/>
                  </a:cubicBezTo>
                  <a:cubicBezTo>
                    <a:pt x="495" y="12"/>
                    <a:pt x="497" y="12"/>
                    <a:pt x="499" y="12"/>
                  </a:cubicBezTo>
                  <a:cubicBezTo>
                    <a:pt x="530" y="12"/>
                    <a:pt x="559" y="15"/>
                    <a:pt x="588" y="20"/>
                  </a:cubicBezTo>
                  <a:cubicBezTo>
                    <a:pt x="634" y="28"/>
                    <a:pt x="678" y="43"/>
                    <a:pt x="718" y="63"/>
                  </a:cubicBezTo>
                  <a:cubicBezTo>
                    <a:pt x="813" y="111"/>
                    <a:pt x="891" y="188"/>
                    <a:pt x="938" y="284"/>
                  </a:cubicBezTo>
                  <a:cubicBezTo>
                    <a:pt x="958" y="324"/>
                    <a:pt x="973" y="368"/>
                    <a:pt x="982" y="414"/>
                  </a:cubicBezTo>
                  <a:cubicBezTo>
                    <a:pt x="984" y="425"/>
                    <a:pt x="985" y="436"/>
                    <a:pt x="987" y="448"/>
                  </a:cubicBezTo>
                  <a:cubicBezTo>
                    <a:pt x="998" y="448"/>
                    <a:pt x="998" y="448"/>
                    <a:pt x="998" y="448"/>
                  </a:cubicBezTo>
                  <a:cubicBezTo>
                    <a:pt x="997" y="435"/>
                    <a:pt x="995" y="423"/>
                    <a:pt x="993" y="41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8" name="Freeform 212"/>
            <p:cNvSpPr>
              <a:spLocks/>
            </p:cNvSpPr>
            <p:nvPr/>
          </p:nvSpPr>
          <p:spPr bwMode="auto">
            <a:xfrm>
              <a:off x="2783418" y="6339417"/>
              <a:ext cx="935567" cy="76200"/>
            </a:xfrm>
            <a:custGeom>
              <a:avLst/>
              <a:gdLst>
                <a:gd name="T0" fmla="*/ 47 w 442"/>
                <a:gd name="T1" fmla="*/ 0 h 36"/>
                <a:gd name="T2" fmla="*/ 0 w 442"/>
                <a:gd name="T3" fmla="*/ 0 h 36"/>
                <a:gd name="T4" fmla="*/ 0 w 442"/>
                <a:gd name="T5" fmla="*/ 36 h 36"/>
                <a:gd name="T6" fmla="*/ 442 w 442"/>
                <a:gd name="T7" fmla="*/ 36 h 36"/>
                <a:gd name="T8" fmla="*/ 442 w 442"/>
                <a:gd name="T9" fmla="*/ 0 h 36"/>
                <a:gd name="T10" fmla="*/ 442 w 442"/>
                <a:gd name="T11" fmla="*/ 0 h 36"/>
                <a:gd name="T12" fmla="*/ 414 w 442"/>
                <a:gd name="T13" fmla="*/ 0 h 36"/>
                <a:gd name="T14" fmla="*/ 47 w 442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36">
                  <a:moveTo>
                    <a:pt x="47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442" y="3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1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9" name="Freeform 213"/>
            <p:cNvSpPr>
              <a:spLocks/>
            </p:cNvSpPr>
            <p:nvPr/>
          </p:nvSpPr>
          <p:spPr bwMode="auto">
            <a:xfrm>
              <a:off x="8597900" y="6339417"/>
              <a:ext cx="941917" cy="76200"/>
            </a:xfrm>
            <a:custGeom>
              <a:avLst/>
              <a:gdLst>
                <a:gd name="T0" fmla="*/ 398 w 445"/>
                <a:gd name="T1" fmla="*/ 0 h 36"/>
                <a:gd name="T2" fmla="*/ 29 w 445"/>
                <a:gd name="T3" fmla="*/ 0 h 36"/>
                <a:gd name="T4" fmla="*/ 3 w 445"/>
                <a:gd name="T5" fmla="*/ 0 h 36"/>
                <a:gd name="T6" fmla="*/ 0 w 445"/>
                <a:gd name="T7" fmla="*/ 0 h 36"/>
                <a:gd name="T8" fmla="*/ 0 w 445"/>
                <a:gd name="T9" fmla="*/ 36 h 36"/>
                <a:gd name="T10" fmla="*/ 445 w 445"/>
                <a:gd name="T11" fmla="*/ 36 h 36"/>
                <a:gd name="T12" fmla="*/ 445 w 445"/>
                <a:gd name="T13" fmla="*/ 0 h 36"/>
                <a:gd name="T14" fmla="*/ 398 w 44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5" h="36">
                  <a:moveTo>
                    <a:pt x="398" y="0"/>
                  </a:moveTo>
                  <a:lnTo>
                    <a:pt x="2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45" y="36"/>
                  </a:lnTo>
                  <a:lnTo>
                    <a:pt x="445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0" name="TextBox 175"/>
            <p:cNvSpPr txBox="1"/>
            <p:nvPr/>
          </p:nvSpPr>
          <p:spPr>
            <a:xfrm>
              <a:off x="1937265" y="545672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1" name="TextBox 175"/>
            <p:cNvSpPr txBox="1"/>
            <p:nvPr/>
          </p:nvSpPr>
          <p:spPr>
            <a:xfrm>
              <a:off x="2339689" y="4457434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2" name="TextBox 175"/>
            <p:cNvSpPr txBox="1"/>
            <p:nvPr/>
          </p:nvSpPr>
          <p:spPr>
            <a:xfrm>
              <a:off x="2923467" y="3629871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30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3" name="TextBox 175"/>
            <p:cNvSpPr txBox="1"/>
            <p:nvPr/>
          </p:nvSpPr>
          <p:spPr>
            <a:xfrm>
              <a:off x="3785780" y="295096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40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4" name="TextBox 175"/>
            <p:cNvSpPr txBox="1"/>
            <p:nvPr/>
          </p:nvSpPr>
          <p:spPr>
            <a:xfrm>
              <a:off x="5013779" y="2559709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50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5" name="TextBox 175"/>
            <p:cNvSpPr txBox="1"/>
            <p:nvPr/>
          </p:nvSpPr>
          <p:spPr>
            <a:xfrm>
              <a:off x="6360841" y="2559646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60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6" name="TextBox 175"/>
            <p:cNvSpPr txBox="1"/>
            <p:nvPr/>
          </p:nvSpPr>
          <p:spPr>
            <a:xfrm>
              <a:off x="7538720" y="2876762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70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7" name="TextBox 175"/>
            <p:cNvSpPr txBox="1"/>
            <p:nvPr/>
          </p:nvSpPr>
          <p:spPr>
            <a:xfrm>
              <a:off x="8538348" y="3516127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80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8" name="TextBox 175"/>
            <p:cNvSpPr txBox="1"/>
            <p:nvPr/>
          </p:nvSpPr>
          <p:spPr>
            <a:xfrm>
              <a:off x="9251196" y="4488485"/>
              <a:ext cx="718466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90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09" name="TextBox 175"/>
            <p:cNvSpPr txBox="1"/>
            <p:nvPr/>
          </p:nvSpPr>
          <p:spPr>
            <a:xfrm>
              <a:off x="9641133" y="5521919"/>
              <a:ext cx="909223" cy="50276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 eaLnBrk="0" hangingPunct="0"/>
              <a:r>
                <a:rPr lang="en-US" altLang="zh-CN" sz="2667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100</a:t>
              </a:r>
              <a:r>
                <a:rPr lang="en-US" altLang="zh-CN" sz="1333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%</a:t>
              </a:r>
              <a:endParaRPr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10" name="文本框 24"/>
            <p:cNvSpPr txBox="1">
              <a:spLocks noChangeArrowheads="1"/>
            </p:cNvSpPr>
            <p:nvPr/>
          </p:nvSpPr>
          <p:spPr bwMode="auto">
            <a:xfrm>
              <a:off x="5353933" y="6504160"/>
              <a:ext cx="1941719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lnSpc>
                  <a:spcPts val="1600"/>
                </a:lnSpc>
              </a:pPr>
              <a:r>
                <a:rPr lang="en-US" altLang="zh-CN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5861475" y="4864948"/>
              <a:ext cx="1602317" cy="1598084"/>
              <a:chOff x="4253231" y="2977198"/>
              <a:chExt cx="1201738" cy="1198563"/>
            </a:xfrm>
          </p:grpSpPr>
          <p:sp>
            <p:nvSpPr>
              <p:cNvPr id="112" name="Freeform 218"/>
              <p:cNvSpPr>
                <a:spLocks/>
              </p:cNvSpPr>
              <p:nvPr/>
            </p:nvSpPr>
            <p:spPr bwMode="auto">
              <a:xfrm>
                <a:off x="4253231" y="2977198"/>
                <a:ext cx="1201738" cy="1198563"/>
              </a:xfrm>
              <a:custGeom>
                <a:avLst/>
                <a:gdLst>
                  <a:gd name="T0" fmla="*/ 104 w 317"/>
                  <a:gd name="T1" fmla="*/ 165 h 317"/>
                  <a:gd name="T2" fmla="*/ 317 w 317"/>
                  <a:gd name="T3" fmla="*/ 0 h 317"/>
                  <a:gd name="T4" fmla="*/ 152 w 317"/>
                  <a:gd name="T5" fmla="*/ 213 h 317"/>
                  <a:gd name="T6" fmla="*/ 134 w 317"/>
                  <a:gd name="T7" fmla="*/ 288 h 317"/>
                  <a:gd name="T8" fmla="*/ 29 w 317"/>
                  <a:gd name="T9" fmla="*/ 288 h 317"/>
                  <a:gd name="T10" fmla="*/ 29 w 317"/>
                  <a:gd name="T11" fmla="*/ 183 h 317"/>
                  <a:gd name="T12" fmla="*/ 104 w 317"/>
                  <a:gd name="T13" fmla="*/ 16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7" h="317">
                    <a:moveTo>
                      <a:pt x="104" y="165"/>
                    </a:moveTo>
                    <a:cubicBezTo>
                      <a:pt x="183" y="102"/>
                      <a:pt x="317" y="0"/>
                      <a:pt x="317" y="0"/>
                    </a:cubicBezTo>
                    <a:cubicBezTo>
                      <a:pt x="317" y="0"/>
                      <a:pt x="212" y="138"/>
                      <a:pt x="152" y="213"/>
                    </a:cubicBezTo>
                    <a:cubicBezTo>
                      <a:pt x="160" y="239"/>
                      <a:pt x="154" y="268"/>
                      <a:pt x="134" y="288"/>
                    </a:cubicBezTo>
                    <a:cubicBezTo>
                      <a:pt x="105" y="317"/>
                      <a:pt x="58" y="317"/>
                      <a:pt x="29" y="288"/>
                    </a:cubicBezTo>
                    <a:cubicBezTo>
                      <a:pt x="0" y="259"/>
                      <a:pt x="0" y="212"/>
                      <a:pt x="29" y="183"/>
                    </a:cubicBezTo>
                    <a:cubicBezTo>
                      <a:pt x="49" y="163"/>
                      <a:pt x="78" y="157"/>
                      <a:pt x="104" y="1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hangingPunct="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4288151" y="3738881"/>
                <a:ext cx="53043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 eaLnBrk="0" hangingPunct="0"/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  <a:endParaRPr lang="zh-CN" altLang="en-US" sz="4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1846263" y="58709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2212023" y="48753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2770823" y="40421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685223" y="333099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4914583" y="29449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276023" y="294491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7474903" y="32395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8470583" y="38999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9191943" y="48651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9669463" y="5931953"/>
              <a:ext cx="809837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hangingPunct="0"/>
              <a:r>
                <a:rPr lang="en-US" altLang="zh-CN" sz="933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Add A Title </a:t>
              </a:r>
              <a:endParaRPr lang="zh-CN" altLang="en-US" sz="2133" dirty="0">
                <a:solidFill>
                  <a:prstClr val="black"/>
                </a:solidFill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525807" y="4694515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背景和</a:t>
            </a:r>
            <a:r>
              <a:rPr lang="zh-CN" altLang="en-US" sz="2000" dirty="0" smtClean="0">
                <a:latin typeface="+mn-ea"/>
                <a:ea typeface="+mn-ea"/>
              </a:rPr>
              <a:t>小组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概况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355484" y="280656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选题及</a:t>
            </a:r>
            <a:r>
              <a:rPr lang="zh-CN" altLang="en-US" sz="2000" dirty="0" smtClean="0">
                <a:latin typeface="+mn-ea"/>
                <a:ea typeface="+mn-ea"/>
              </a:rPr>
              <a:t>现状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调查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3773172" y="1670575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目标设计</a:t>
            </a:r>
            <a:r>
              <a:rPr lang="zh-CN" altLang="en-US" sz="2000" dirty="0" smtClean="0">
                <a:latin typeface="+mn-ea"/>
                <a:ea typeface="+mn-ea"/>
              </a:rPr>
              <a:t>及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原因</a:t>
            </a:r>
            <a:r>
              <a:rPr lang="zh-CN" altLang="en-US" sz="2000" dirty="0">
                <a:latin typeface="+mn-ea"/>
                <a:ea typeface="+mn-ea"/>
              </a:rPr>
              <a:t>分析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216775" y="1653145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要因确认及</a:t>
            </a:r>
            <a:r>
              <a:rPr lang="zh-CN" altLang="en-US" sz="2000" dirty="0" smtClean="0">
                <a:latin typeface="+mn-ea"/>
                <a:ea typeface="+mn-ea"/>
              </a:rPr>
              <a:t>对策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制定</a:t>
            </a:r>
            <a:r>
              <a:rPr lang="zh-CN" altLang="en-US" sz="2000" dirty="0">
                <a:latin typeface="+mn-ea"/>
                <a:ea typeface="+mn-ea"/>
              </a:rPr>
              <a:t>实施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9351525" y="2799583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效果检查</a:t>
            </a:r>
            <a:r>
              <a:rPr lang="zh-CN" altLang="en-US" sz="2000" dirty="0" smtClean="0">
                <a:latin typeface="+mn-ea"/>
                <a:ea typeface="+mn-ea"/>
              </a:rPr>
              <a:t>及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成果</a:t>
            </a:r>
            <a:r>
              <a:rPr lang="zh-CN" altLang="en-US" sz="2000" dirty="0">
                <a:latin typeface="+mn-ea"/>
                <a:ea typeface="+mn-ea"/>
              </a:rPr>
              <a:t>巩固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0273374" y="456164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总结及</a:t>
            </a:r>
            <a:r>
              <a:rPr lang="zh-CN" altLang="en-US" sz="2000" dirty="0" smtClean="0">
                <a:latin typeface="+mn-ea"/>
                <a:ea typeface="+mn-ea"/>
              </a:rPr>
              <a:t>未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dirty="0" smtClean="0">
                <a:latin typeface="+mn-ea"/>
                <a:ea typeface="+mn-ea"/>
              </a:rPr>
              <a:t>来</a:t>
            </a:r>
            <a:r>
              <a:rPr lang="zh-CN" altLang="en-US" sz="2000" dirty="0">
                <a:latin typeface="+mn-ea"/>
                <a:ea typeface="+mn-ea"/>
              </a:rPr>
              <a:t>规划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1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2" grpId="0"/>
      <p:bldP spid="139" grpId="0"/>
      <p:bldP spid="146" grpId="0"/>
      <p:bldP spid="153" grpId="0"/>
      <p:bldP spid="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481" y="131966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 dirty="0"/>
              <a:t>4.1  </a:t>
            </a:r>
            <a:r>
              <a:rPr lang="zh-CN" altLang="en-US" dirty="0"/>
              <a:t>要因确认</a:t>
            </a:r>
          </a:p>
        </p:txBody>
      </p:sp>
      <p:graphicFrame>
        <p:nvGraphicFramePr>
          <p:cNvPr id="3" name="Group 58"/>
          <p:cNvGraphicFramePr>
            <a:graphicFrameLocks noGrp="1"/>
          </p:cNvGraphicFramePr>
          <p:nvPr/>
        </p:nvGraphicFramePr>
        <p:xfrm>
          <a:off x="5882018" y="3434716"/>
          <a:ext cx="5099082" cy="2125034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49847"/>
                <a:gridCol w="720842"/>
                <a:gridCol w="720080"/>
                <a:gridCol w="936104"/>
                <a:gridCol w="1022362"/>
                <a:gridCol w="849847"/>
              </a:tblGrid>
              <a:tr h="593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姓名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理论成绩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实作成绩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综合平均成绩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判定标准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结论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王太科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94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91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80</a:t>
                      </a: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分以上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合格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1143316" y="1736905"/>
          <a:ext cx="9873149" cy="10807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713060"/>
                <a:gridCol w="1689405"/>
                <a:gridCol w="1827630"/>
                <a:gridCol w="1551181"/>
                <a:gridCol w="1869317"/>
                <a:gridCol w="1156256"/>
                <a:gridCol w="1066300"/>
              </a:tblGrid>
              <a:tr h="49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岗位技能不足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培训记录、上岗考核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调阅档案资料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取得上岗资格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罗显贵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619711" y="992806"/>
            <a:ext cx="3775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ea"/>
                <a:ea typeface="+mn-ea"/>
              </a:rPr>
              <a:t>作业者岗位技能不足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29829" y="1016116"/>
            <a:ext cx="438355" cy="438355"/>
            <a:chOff x="635408" y="1347420"/>
            <a:chExt cx="438355" cy="438355"/>
          </a:xfrm>
        </p:grpSpPr>
        <p:sp>
          <p:nvSpPr>
            <p:cNvPr id="7" name="矩形: 圆角 6"/>
            <p:cNvSpPr/>
            <p:nvPr/>
          </p:nvSpPr>
          <p:spPr bwMode="auto">
            <a:xfrm>
              <a:off x="635408" y="1347420"/>
              <a:ext cx="438355" cy="438355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1651" y="138566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1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05" y="3051928"/>
            <a:ext cx="2140212" cy="301198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23" y="3054928"/>
            <a:ext cx="2201808" cy="300898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 rot="20489602">
            <a:off x="8976063" y="4138738"/>
            <a:ext cx="1746923" cy="1752196"/>
          </a:xfrm>
          <a:custGeom>
            <a:avLst/>
            <a:gdLst>
              <a:gd name="T0" fmla="*/ 1270 w 2540"/>
              <a:gd name="T1" fmla="*/ 0 h 2540"/>
              <a:gd name="T2" fmla="*/ 1270 w 2540"/>
              <a:gd name="T3" fmla="*/ 44 h 2540"/>
              <a:gd name="T4" fmla="*/ 2325 w 2540"/>
              <a:gd name="T5" fmla="*/ 1653 h 2540"/>
              <a:gd name="T6" fmla="*/ 228 w 2540"/>
              <a:gd name="T7" fmla="*/ 904 h 2540"/>
              <a:gd name="T8" fmla="*/ 228 w 2540"/>
              <a:gd name="T9" fmla="*/ 1693 h 2540"/>
              <a:gd name="T10" fmla="*/ 1945 w 2540"/>
              <a:gd name="T11" fmla="*/ 904 h 2540"/>
              <a:gd name="T12" fmla="*/ 1270 w 2540"/>
              <a:gd name="T13" fmla="*/ 502 h 2540"/>
              <a:gd name="T14" fmla="*/ 1270 w 2540"/>
              <a:gd name="T15" fmla="*/ 2010 h 2540"/>
              <a:gd name="T16" fmla="*/ 1429 w 2540"/>
              <a:gd name="T17" fmla="*/ 236 h 2540"/>
              <a:gd name="T18" fmla="*/ 1219 w 2540"/>
              <a:gd name="T19" fmla="*/ 304 h 2540"/>
              <a:gd name="T20" fmla="*/ 1768 w 2540"/>
              <a:gd name="T21" fmla="*/ 373 h 2540"/>
              <a:gd name="T22" fmla="*/ 1636 w 2540"/>
              <a:gd name="T23" fmla="*/ 469 h 2540"/>
              <a:gd name="T24" fmla="*/ 2106 w 2540"/>
              <a:gd name="T25" fmla="*/ 570 h 2540"/>
              <a:gd name="T26" fmla="*/ 1993 w 2540"/>
              <a:gd name="T27" fmla="*/ 687 h 2540"/>
              <a:gd name="T28" fmla="*/ 2106 w 2540"/>
              <a:gd name="T29" fmla="*/ 570 h 2540"/>
              <a:gd name="T30" fmla="*/ 763 w 2540"/>
              <a:gd name="T31" fmla="*/ 512 h 2540"/>
              <a:gd name="T32" fmla="*/ 814 w 2540"/>
              <a:gd name="T33" fmla="*/ 357 h 2540"/>
              <a:gd name="T34" fmla="*/ 486 w 2540"/>
              <a:gd name="T35" fmla="*/ 695 h 2540"/>
              <a:gd name="T36" fmla="*/ 563 w 2540"/>
              <a:gd name="T37" fmla="*/ 550 h 2540"/>
              <a:gd name="T38" fmla="*/ 1429 w 2540"/>
              <a:gd name="T39" fmla="*/ 2355 h 2540"/>
              <a:gd name="T40" fmla="*/ 1219 w 2540"/>
              <a:gd name="T41" fmla="*/ 2287 h 2540"/>
              <a:gd name="T42" fmla="*/ 1768 w 2540"/>
              <a:gd name="T43" fmla="*/ 2217 h 2540"/>
              <a:gd name="T44" fmla="*/ 1636 w 2540"/>
              <a:gd name="T45" fmla="*/ 2121 h 2540"/>
              <a:gd name="T46" fmla="*/ 2106 w 2540"/>
              <a:gd name="T47" fmla="*/ 2021 h 2540"/>
              <a:gd name="T48" fmla="*/ 1993 w 2540"/>
              <a:gd name="T49" fmla="*/ 1903 h 2540"/>
              <a:gd name="T50" fmla="*/ 2106 w 2540"/>
              <a:gd name="T51" fmla="*/ 2021 h 2540"/>
              <a:gd name="T52" fmla="*/ 763 w 2540"/>
              <a:gd name="T53" fmla="*/ 2078 h 2540"/>
              <a:gd name="T54" fmla="*/ 814 w 2540"/>
              <a:gd name="T55" fmla="*/ 2234 h 2540"/>
              <a:gd name="T56" fmla="*/ 486 w 2540"/>
              <a:gd name="T57" fmla="*/ 1896 h 2540"/>
              <a:gd name="T58" fmla="*/ 563 w 2540"/>
              <a:gd name="T59" fmla="*/ 2040 h 2540"/>
              <a:gd name="T60" fmla="*/ 508 w 2540"/>
              <a:gd name="T61" fmla="*/ 1311 h 2540"/>
              <a:gd name="T62" fmla="*/ 346 w 2540"/>
              <a:gd name="T63" fmla="*/ 1153 h 2540"/>
              <a:gd name="T64" fmla="*/ 596 w 2540"/>
              <a:gd name="T65" fmla="*/ 1586 h 2540"/>
              <a:gd name="T66" fmla="*/ 679 w 2540"/>
              <a:gd name="T67" fmla="*/ 1003 h 2540"/>
              <a:gd name="T68" fmla="*/ 767 w 2540"/>
              <a:gd name="T69" fmla="*/ 1153 h 2540"/>
              <a:gd name="T70" fmla="*/ 767 w 2540"/>
              <a:gd name="T71" fmla="*/ 1395 h 2540"/>
              <a:gd name="T72" fmla="*/ 679 w 2540"/>
              <a:gd name="T73" fmla="*/ 1586 h 2540"/>
              <a:gd name="T74" fmla="*/ 1019 w 2540"/>
              <a:gd name="T75" fmla="*/ 1303 h 2540"/>
              <a:gd name="T76" fmla="*/ 1000 w 2540"/>
              <a:gd name="T77" fmla="*/ 1022 h 2540"/>
              <a:gd name="T78" fmla="*/ 1553 w 2540"/>
              <a:gd name="T79" fmla="*/ 1127 h 2540"/>
              <a:gd name="T80" fmla="*/ 1582 w 2540"/>
              <a:gd name="T81" fmla="*/ 1406 h 2540"/>
              <a:gd name="T82" fmla="*/ 1315 w 2540"/>
              <a:gd name="T83" fmla="*/ 1527 h 2540"/>
              <a:gd name="T84" fmla="*/ 1119 w 2540"/>
              <a:gd name="T85" fmla="*/ 1406 h 2540"/>
              <a:gd name="T86" fmla="*/ 1326 w 2540"/>
              <a:gd name="T87" fmla="*/ 1085 h 2540"/>
              <a:gd name="T88" fmla="*/ 1326 w 2540"/>
              <a:gd name="T89" fmla="*/ 1188 h 2540"/>
              <a:gd name="T90" fmla="*/ 1174 w 2540"/>
              <a:gd name="T91" fmla="*/ 1188 h 2540"/>
              <a:gd name="T92" fmla="*/ 1398 w 2540"/>
              <a:gd name="T93" fmla="*/ 1188 h 2540"/>
              <a:gd name="T94" fmla="*/ 1377 w 2540"/>
              <a:gd name="T95" fmla="*/ 1406 h 2540"/>
              <a:gd name="T96" fmla="*/ 2202 w 2540"/>
              <a:gd name="T97" fmla="*/ 1024 h 2540"/>
              <a:gd name="T98" fmla="*/ 1755 w 2540"/>
              <a:gd name="T99" fmla="*/ 1588 h 2540"/>
              <a:gd name="T100" fmla="*/ 2117 w 2540"/>
              <a:gd name="T101" fmla="*/ 1481 h 2540"/>
              <a:gd name="T102" fmla="*/ 2099 w 2540"/>
              <a:gd name="T103" fmla="*/ 1191 h 2540"/>
              <a:gd name="T104" fmla="*/ 2051 w 2540"/>
              <a:gd name="T105" fmla="*/ 1469 h 2540"/>
              <a:gd name="T106" fmla="*/ 1773 w 2540"/>
              <a:gd name="T107" fmla="*/ 1267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40" h="2540">
                <a:moveTo>
                  <a:pt x="1270" y="0"/>
                </a:moveTo>
                <a:cubicBezTo>
                  <a:pt x="1971" y="0"/>
                  <a:pt x="2540" y="568"/>
                  <a:pt x="2540" y="1270"/>
                </a:cubicBezTo>
                <a:cubicBezTo>
                  <a:pt x="2540" y="1971"/>
                  <a:pt x="1971" y="2540"/>
                  <a:pt x="1270" y="2540"/>
                </a:cubicBezTo>
                <a:cubicBezTo>
                  <a:pt x="569" y="2540"/>
                  <a:pt x="0" y="1971"/>
                  <a:pt x="0" y="1270"/>
                </a:cubicBezTo>
                <a:cubicBezTo>
                  <a:pt x="0" y="568"/>
                  <a:pt x="569" y="0"/>
                  <a:pt x="1270" y="0"/>
                </a:cubicBezTo>
                <a:close/>
                <a:moveTo>
                  <a:pt x="1270" y="44"/>
                </a:moveTo>
                <a:cubicBezTo>
                  <a:pt x="1947" y="44"/>
                  <a:pt x="2496" y="593"/>
                  <a:pt x="2496" y="1270"/>
                </a:cubicBezTo>
                <a:cubicBezTo>
                  <a:pt x="2496" y="1947"/>
                  <a:pt x="1947" y="2495"/>
                  <a:pt x="1270" y="2495"/>
                </a:cubicBezTo>
                <a:cubicBezTo>
                  <a:pt x="593" y="2495"/>
                  <a:pt x="44" y="1947"/>
                  <a:pt x="44" y="1270"/>
                </a:cubicBezTo>
                <a:cubicBezTo>
                  <a:pt x="44" y="593"/>
                  <a:pt x="593" y="44"/>
                  <a:pt x="1270" y="44"/>
                </a:cubicBezTo>
                <a:close/>
                <a:moveTo>
                  <a:pt x="228" y="944"/>
                </a:moveTo>
                <a:cubicBezTo>
                  <a:pt x="217" y="944"/>
                  <a:pt x="208" y="953"/>
                  <a:pt x="208" y="964"/>
                </a:cubicBezTo>
                <a:lnTo>
                  <a:pt x="208" y="1632"/>
                </a:lnTo>
                <a:cubicBezTo>
                  <a:pt x="208" y="1644"/>
                  <a:pt x="217" y="1653"/>
                  <a:pt x="228" y="1653"/>
                </a:cubicBezTo>
                <a:lnTo>
                  <a:pt x="2325" y="1653"/>
                </a:lnTo>
                <a:cubicBezTo>
                  <a:pt x="2336" y="1653"/>
                  <a:pt x="2346" y="1643"/>
                  <a:pt x="2346" y="1632"/>
                </a:cubicBezTo>
                <a:lnTo>
                  <a:pt x="2346" y="964"/>
                </a:lnTo>
                <a:cubicBezTo>
                  <a:pt x="2346" y="953"/>
                  <a:pt x="2336" y="944"/>
                  <a:pt x="2325" y="944"/>
                </a:cubicBezTo>
                <a:lnTo>
                  <a:pt x="228" y="944"/>
                </a:lnTo>
                <a:close/>
                <a:moveTo>
                  <a:pt x="228" y="904"/>
                </a:moveTo>
                <a:lnTo>
                  <a:pt x="2325" y="904"/>
                </a:lnTo>
                <a:cubicBezTo>
                  <a:pt x="2358" y="904"/>
                  <a:pt x="2386" y="931"/>
                  <a:pt x="2386" y="964"/>
                </a:cubicBezTo>
                <a:lnTo>
                  <a:pt x="2386" y="1632"/>
                </a:lnTo>
                <a:cubicBezTo>
                  <a:pt x="2386" y="1666"/>
                  <a:pt x="2358" y="1693"/>
                  <a:pt x="2325" y="1693"/>
                </a:cubicBezTo>
                <a:lnTo>
                  <a:pt x="228" y="1693"/>
                </a:lnTo>
                <a:cubicBezTo>
                  <a:pt x="195" y="1693"/>
                  <a:pt x="168" y="1666"/>
                  <a:pt x="168" y="1632"/>
                </a:cubicBezTo>
                <a:lnTo>
                  <a:pt x="168" y="964"/>
                </a:lnTo>
                <a:cubicBezTo>
                  <a:pt x="168" y="931"/>
                  <a:pt x="195" y="904"/>
                  <a:pt x="228" y="904"/>
                </a:cubicBezTo>
                <a:close/>
                <a:moveTo>
                  <a:pt x="1270" y="502"/>
                </a:moveTo>
                <a:cubicBezTo>
                  <a:pt x="1561" y="502"/>
                  <a:pt x="1815" y="665"/>
                  <a:pt x="1945" y="904"/>
                </a:cubicBezTo>
                <a:lnTo>
                  <a:pt x="1914" y="904"/>
                </a:lnTo>
                <a:cubicBezTo>
                  <a:pt x="1787" y="680"/>
                  <a:pt x="1546" y="529"/>
                  <a:pt x="1270" y="529"/>
                </a:cubicBezTo>
                <a:cubicBezTo>
                  <a:pt x="994" y="529"/>
                  <a:pt x="753" y="680"/>
                  <a:pt x="626" y="904"/>
                </a:cubicBezTo>
                <a:lnTo>
                  <a:pt x="595" y="904"/>
                </a:lnTo>
                <a:cubicBezTo>
                  <a:pt x="725" y="665"/>
                  <a:pt x="979" y="502"/>
                  <a:pt x="1270" y="502"/>
                </a:cubicBezTo>
                <a:close/>
                <a:moveTo>
                  <a:pt x="1910" y="1693"/>
                </a:moveTo>
                <a:cubicBezTo>
                  <a:pt x="1773" y="1900"/>
                  <a:pt x="1537" y="2037"/>
                  <a:pt x="1270" y="2037"/>
                </a:cubicBezTo>
                <a:cubicBezTo>
                  <a:pt x="1003" y="2037"/>
                  <a:pt x="767" y="1900"/>
                  <a:pt x="630" y="1693"/>
                </a:cubicBezTo>
                <a:lnTo>
                  <a:pt x="662" y="1693"/>
                </a:lnTo>
                <a:cubicBezTo>
                  <a:pt x="796" y="1885"/>
                  <a:pt x="1018" y="2010"/>
                  <a:pt x="1270" y="2010"/>
                </a:cubicBezTo>
                <a:cubicBezTo>
                  <a:pt x="1522" y="2010"/>
                  <a:pt x="1744" y="1885"/>
                  <a:pt x="1878" y="1693"/>
                </a:cubicBezTo>
                <a:lnTo>
                  <a:pt x="1910" y="1693"/>
                </a:lnTo>
                <a:close/>
                <a:moveTo>
                  <a:pt x="1277" y="125"/>
                </a:moveTo>
                <a:lnTo>
                  <a:pt x="1312" y="236"/>
                </a:lnTo>
                <a:lnTo>
                  <a:pt x="1429" y="236"/>
                </a:lnTo>
                <a:lnTo>
                  <a:pt x="1334" y="304"/>
                </a:lnTo>
                <a:lnTo>
                  <a:pt x="1371" y="415"/>
                </a:lnTo>
                <a:lnTo>
                  <a:pt x="1277" y="346"/>
                </a:lnTo>
                <a:lnTo>
                  <a:pt x="1183" y="415"/>
                </a:lnTo>
                <a:lnTo>
                  <a:pt x="1219" y="304"/>
                </a:lnTo>
                <a:lnTo>
                  <a:pt x="1124" y="236"/>
                </a:lnTo>
                <a:lnTo>
                  <a:pt x="1241" y="236"/>
                </a:lnTo>
                <a:lnTo>
                  <a:pt x="1277" y="125"/>
                </a:lnTo>
                <a:close/>
                <a:moveTo>
                  <a:pt x="1768" y="287"/>
                </a:moveTo>
                <a:lnTo>
                  <a:pt x="1768" y="373"/>
                </a:lnTo>
                <a:lnTo>
                  <a:pt x="1850" y="399"/>
                </a:lnTo>
                <a:lnTo>
                  <a:pt x="1768" y="426"/>
                </a:lnTo>
                <a:lnTo>
                  <a:pt x="1769" y="512"/>
                </a:lnTo>
                <a:lnTo>
                  <a:pt x="1718" y="442"/>
                </a:lnTo>
                <a:lnTo>
                  <a:pt x="1636" y="469"/>
                </a:lnTo>
                <a:lnTo>
                  <a:pt x="1687" y="400"/>
                </a:lnTo>
                <a:lnTo>
                  <a:pt x="1636" y="331"/>
                </a:lnTo>
                <a:lnTo>
                  <a:pt x="1718" y="357"/>
                </a:lnTo>
                <a:lnTo>
                  <a:pt x="1768" y="287"/>
                </a:lnTo>
                <a:close/>
                <a:moveTo>
                  <a:pt x="2106" y="570"/>
                </a:moveTo>
                <a:lnTo>
                  <a:pt x="2068" y="647"/>
                </a:lnTo>
                <a:lnTo>
                  <a:pt x="2130" y="707"/>
                </a:lnTo>
                <a:lnTo>
                  <a:pt x="2045" y="695"/>
                </a:lnTo>
                <a:lnTo>
                  <a:pt x="2007" y="772"/>
                </a:lnTo>
                <a:lnTo>
                  <a:pt x="1993" y="687"/>
                </a:lnTo>
                <a:lnTo>
                  <a:pt x="1907" y="675"/>
                </a:lnTo>
                <a:lnTo>
                  <a:pt x="1984" y="635"/>
                </a:lnTo>
                <a:lnTo>
                  <a:pt x="1969" y="550"/>
                </a:lnTo>
                <a:lnTo>
                  <a:pt x="2030" y="610"/>
                </a:lnTo>
                <a:lnTo>
                  <a:pt x="2106" y="570"/>
                </a:lnTo>
                <a:close/>
                <a:moveTo>
                  <a:pt x="763" y="287"/>
                </a:moveTo>
                <a:lnTo>
                  <a:pt x="763" y="373"/>
                </a:lnTo>
                <a:lnTo>
                  <a:pt x="681" y="399"/>
                </a:lnTo>
                <a:lnTo>
                  <a:pt x="763" y="426"/>
                </a:lnTo>
                <a:lnTo>
                  <a:pt x="763" y="512"/>
                </a:lnTo>
                <a:lnTo>
                  <a:pt x="813" y="442"/>
                </a:lnTo>
                <a:lnTo>
                  <a:pt x="895" y="469"/>
                </a:lnTo>
                <a:lnTo>
                  <a:pt x="844" y="400"/>
                </a:lnTo>
                <a:lnTo>
                  <a:pt x="895" y="331"/>
                </a:lnTo>
                <a:lnTo>
                  <a:pt x="814" y="357"/>
                </a:lnTo>
                <a:lnTo>
                  <a:pt x="763" y="287"/>
                </a:lnTo>
                <a:close/>
                <a:moveTo>
                  <a:pt x="425" y="570"/>
                </a:moveTo>
                <a:lnTo>
                  <a:pt x="463" y="647"/>
                </a:lnTo>
                <a:lnTo>
                  <a:pt x="401" y="707"/>
                </a:lnTo>
                <a:lnTo>
                  <a:pt x="486" y="695"/>
                </a:lnTo>
                <a:lnTo>
                  <a:pt x="524" y="772"/>
                </a:lnTo>
                <a:lnTo>
                  <a:pt x="539" y="687"/>
                </a:lnTo>
                <a:lnTo>
                  <a:pt x="624" y="675"/>
                </a:lnTo>
                <a:lnTo>
                  <a:pt x="548" y="635"/>
                </a:lnTo>
                <a:lnTo>
                  <a:pt x="563" y="550"/>
                </a:lnTo>
                <a:lnTo>
                  <a:pt x="501" y="610"/>
                </a:lnTo>
                <a:lnTo>
                  <a:pt x="425" y="570"/>
                </a:lnTo>
                <a:close/>
                <a:moveTo>
                  <a:pt x="1277" y="2465"/>
                </a:moveTo>
                <a:lnTo>
                  <a:pt x="1312" y="2355"/>
                </a:lnTo>
                <a:lnTo>
                  <a:pt x="1429" y="2355"/>
                </a:lnTo>
                <a:lnTo>
                  <a:pt x="1334" y="2287"/>
                </a:lnTo>
                <a:lnTo>
                  <a:pt x="1371" y="2176"/>
                </a:lnTo>
                <a:lnTo>
                  <a:pt x="1277" y="2245"/>
                </a:lnTo>
                <a:lnTo>
                  <a:pt x="1183" y="2176"/>
                </a:lnTo>
                <a:lnTo>
                  <a:pt x="1219" y="2287"/>
                </a:lnTo>
                <a:lnTo>
                  <a:pt x="1124" y="2355"/>
                </a:lnTo>
                <a:lnTo>
                  <a:pt x="1241" y="2355"/>
                </a:lnTo>
                <a:lnTo>
                  <a:pt x="1277" y="2465"/>
                </a:lnTo>
                <a:close/>
                <a:moveTo>
                  <a:pt x="1768" y="2303"/>
                </a:moveTo>
                <a:lnTo>
                  <a:pt x="1768" y="2217"/>
                </a:lnTo>
                <a:lnTo>
                  <a:pt x="1850" y="2191"/>
                </a:lnTo>
                <a:lnTo>
                  <a:pt x="1768" y="2164"/>
                </a:lnTo>
                <a:lnTo>
                  <a:pt x="1769" y="2078"/>
                </a:lnTo>
                <a:lnTo>
                  <a:pt x="1718" y="2148"/>
                </a:lnTo>
                <a:lnTo>
                  <a:pt x="1636" y="2121"/>
                </a:lnTo>
                <a:lnTo>
                  <a:pt x="1687" y="2191"/>
                </a:lnTo>
                <a:lnTo>
                  <a:pt x="1636" y="2260"/>
                </a:lnTo>
                <a:lnTo>
                  <a:pt x="1718" y="2234"/>
                </a:lnTo>
                <a:lnTo>
                  <a:pt x="1768" y="2303"/>
                </a:lnTo>
                <a:close/>
                <a:moveTo>
                  <a:pt x="2106" y="2021"/>
                </a:moveTo>
                <a:lnTo>
                  <a:pt x="2068" y="1943"/>
                </a:lnTo>
                <a:lnTo>
                  <a:pt x="2130" y="1884"/>
                </a:lnTo>
                <a:lnTo>
                  <a:pt x="2045" y="1896"/>
                </a:lnTo>
                <a:lnTo>
                  <a:pt x="2007" y="1819"/>
                </a:lnTo>
                <a:lnTo>
                  <a:pt x="1993" y="1903"/>
                </a:lnTo>
                <a:lnTo>
                  <a:pt x="1907" y="1915"/>
                </a:lnTo>
                <a:lnTo>
                  <a:pt x="1984" y="1955"/>
                </a:lnTo>
                <a:lnTo>
                  <a:pt x="1969" y="2040"/>
                </a:lnTo>
                <a:lnTo>
                  <a:pt x="2030" y="1980"/>
                </a:lnTo>
                <a:lnTo>
                  <a:pt x="2106" y="2021"/>
                </a:lnTo>
                <a:close/>
                <a:moveTo>
                  <a:pt x="763" y="2303"/>
                </a:moveTo>
                <a:lnTo>
                  <a:pt x="763" y="2217"/>
                </a:lnTo>
                <a:lnTo>
                  <a:pt x="681" y="2191"/>
                </a:lnTo>
                <a:lnTo>
                  <a:pt x="763" y="2164"/>
                </a:lnTo>
                <a:lnTo>
                  <a:pt x="763" y="2078"/>
                </a:lnTo>
                <a:lnTo>
                  <a:pt x="813" y="2148"/>
                </a:lnTo>
                <a:lnTo>
                  <a:pt x="895" y="2121"/>
                </a:lnTo>
                <a:lnTo>
                  <a:pt x="844" y="2191"/>
                </a:lnTo>
                <a:lnTo>
                  <a:pt x="895" y="2260"/>
                </a:lnTo>
                <a:lnTo>
                  <a:pt x="814" y="2234"/>
                </a:lnTo>
                <a:lnTo>
                  <a:pt x="763" y="2303"/>
                </a:lnTo>
                <a:close/>
                <a:moveTo>
                  <a:pt x="425" y="2021"/>
                </a:moveTo>
                <a:lnTo>
                  <a:pt x="463" y="1943"/>
                </a:lnTo>
                <a:lnTo>
                  <a:pt x="401" y="1884"/>
                </a:lnTo>
                <a:lnTo>
                  <a:pt x="486" y="1896"/>
                </a:lnTo>
                <a:lnTo>
                  <a:pt x="524" y="1819"/>
                </a:lnTo>
                <a:lnTo>
                  <a:pt x="539" y="1903"/>
                </a:lnTo>
                <a:lnTo>
                  <a:pt x="624" y="1915"/>
                </a:lnTo>
                <a:lnTo>
                  <a:pt x="548" y="1955"/>
                </a:lnTo>
                <a:lnTo>
                  <a:pt x="563" y="2040"/>
                </a:lnTo>
                <a:lnTo>
                  <a:pt x="501" y="1980"/>
                </a:lnTo>
                <a:lnTo>
                  <a:pt x="425" y="2021"/>
                </a:lnTo>
                <a:close/>
                <a:moveTo>
                  <a:pt x="337" y="1395"/>
                </a:moveTo>
                <a:lnTo>
                  <a:pt x="508" y="1395"/>
                </a:lnTo>
                <a:lnTo>
                  <a:pt x="508" y="1311"/>
                </a:lnTo>
                <a:lnTo>
                  <a:pt x="356" y="1311"/>
                </a:lnTo>
                <a:lnTo>
                  <a:pt x="356" y="1236"/>
                </a:lnTo>
                <a:lnTo>
                  <a:pt x="508" y="1236"/>
                </a:lnTo>
                <a:lnTo>
                  <a:pt x="508" y="1153"/>
                </a:lnTo>
                <a:lnTo>
                  <a:pt x="346" y="1153"/>
                </a:lnTo>
                <a:lnTo>
                  <a:pt x="346" y="1076"/>
                </a:lnTo>
                <a:lnTo>
                  <a:pt x="508" y="1076"/>
                </a:lnTo>
                <a:lnTo>
                  <a:pt x="508" y="1003"/>
                </a:lnTo>
                <a:lnTo>
                  <a:pt x="596" y="1003"/>
                </a:lnTo>
                <a:lnTo>
                  <a:pt x="596" y="1586"/>
                </a:lnTo>
                <a:lnTo>
                  <a:pt x="508" y="1586"/>
                </a:lnTo>
                <a:lnTo>
                  <a:pt x="508" y="1472"/>
                </a:lnTo>
                <a:lnTo>
                  <a:pt x="337" y="1472"/>
                </a:lnTo>
                <a:lnTo>
                  <a:pt x="337" y="1395"/>
                </a:lnTo>
                <a:close/>
                <a:moveTo>
                  <a:pt x="679" y="1003"/>
                </a:moveTo>
                <a:lnTo>
                  <a:pt x="767" y="1003"/>
                </a:lnTo>
                <a:lnTo>
                  <a:pt x="767" y="1076"/>
                </a:lnTo>
                <a:lnTo>
                  <a:pt x="926" y="1076"/>
                </a:lnTo>
                <a:lnTo>
                  <a:pt x="926" y="1153"/>
                </a:lnTo>
                <a:lnTo>
                  <a:pt x="767" y="1153"/>
                </a:lnTo>
                <a:lnTo>
                  <a:pt x="767" y="1236"/>
                </a:lnTo>
                <a:lnTo>
                  <a:pt x="917" y="1236"/>
                </a:lnTo>
                <a:lnTo>
                  <a:pt x="917" y="1311"/>
                </a:lnTo>
                <a:lnTo>
                  <a:pt x="767" y="1311"/>
                </a:lnTo>
                <a:lnTo>
                  <a:pt x="767" y="1395"/>
                </a:lnTo>
                <a:lnTo>
                  <a:pt x="936" y="1395"/>
                </a:lnTo>
                <a:lnTo>
                  <a:pt x="936" y="1472"/>
                </a:lnTo>
                <a:lnTo>
                  <a:pt x="767" y="1472"/>
                </a:lnTo>
                <a:lnTo>
                  <a:pt x="767" y="1586"/>
                </a:lnTo>
                <a:lnTo>
                  <a:pt x="679" y="1586"/>
                </a:lnTo>
                <a:lnTo>
                  <a:pt x="679" y="1003"/>
                </a:lnTo>
                <a:close/>
                <a:moveTo>
                  <a:pt x="990" y="1342"/>
                </a:moveTo>
                <a:lnTo>
                  <a:pt x="1166" y="1342"/>
                </a:lnTo>
                <a:cubicBezTo>
                  <a:pt x="1175" y="1329"/>
                  <a:pt x="1183" y="1316"/>
                  <a:pt x="1191" y="1303"/>
                </a:cubicBezTo>
                <a:lnTo>
                  <a:pt x="1019" y="1303"/>
                </a:lnTo>
                <a:lnTo>
                  <a:pt x="1019" y="1127"/>
                </a:lnTo>
                <a:lnTo>
                  <a:pt x="1174" y="1127"/>
                </a:lnTo>
                <a:lnTo>
                  <a:pt x="1174" y="1085"/>
                </a:lnTo>
                <a:lnTo>
                  <a:pt x="1000" y="1085"/>
                </a:lnTo>
                <a:lnTo>
                  <a:pt x="1000" y="1022"/>
                </a:lnTo>
                <a:lnTo>
                  <a:pt x="1572" y="1022"/>
                </a:lnTo>
                <a:lnTo>
                  <a:pt x="1572" y="1085"/>
                </a:lnTo>
                <a:lnTo>
                  <a:pt x="1398" y="1085"/>
                </a:lnTo>
                <a:lnTo>
                  <a:pt x="1398" y="1127"/>
                </a:lnTo>
                <a:lnTo>
                  <a:pt x="1553" y="1127"/>
                </a:lnTo>
                <a:lnTo>
                  <a:pt x="1553" y="1303"/>
                </a:lnTo>
                <a:lnTo>
                  <a:pt x="1278" y="1303"/>
                </a:lnTo>
                <a:cubicBezTo>
                  <a:pt x="1269" y="1317"/>
                  <a:pt x="1261" y="1330"/>
                  <a:pt x="1253" y="1342"/>
                </a:cubicBezTo>
                <a:lnTo>
                  <a:pt x="1582" y="1342"/>
                </a:lnTo>
                <a:lnTo>
                  <a:pt x="1582" y="1406"/>
                </a:lnTo>
                <a:lnTo>
                  <a:pt x="1468" y="1406"/>
                </a:lnTo>
                <a:cubicBezTo>
                  <a:pt x="1447" y="1433"/>
                  <a:pt x="1422" y="1458"/>
                  <a:pt x="1394" y="1480"/>
                </a:cubicBezTo>
                <a:lnTo>
                  <a:pt x="1555" y="1520"/>
                </a:lnTo>
                <a:lnTo>
                  <a:pt x="1518" y="1593"/>
                </a:lnTo>
                <a:cubicBezTo>
                  <a:pt x="1445" y="1568"/>
                  <a:pt x="1377" y="1545"/>
                  <a:pt x="1315" y="1527"/>
                </a:cubicBezTo>
                <a:cubicBezTo>
                  <a:pt x="1240" y="1562"/>
                  <a:pt x="1146" y="1584"/>
                  <a:pt x="1034" y="1593"/>
                </a:cubicBezTo>
                <a:cubicBezTo>
                  <a:pt x="1028" y="1571"/>
                  <a:pt x="1019" y="1547"/>
                  <a:pt x="1007" y="1523"/>
                </a:cubicBezTo>
                <a:cubicBezTo>
                  <a:pt x="1086" y="1519"/>
                  <a:pt x="1154" y="1510"/>
                  <a:pt x="1210" y="1497"/>
                </a:cubicBezTo>
                <a:cubicBezTo>
                  <a:pt x="1158" y="1483"/>
                  <a:pt x="1111" y="1472"/>
                  <a:pt x="1069" y="1464"/>
                </a:cubicBezTo>
                <a:cubicBezTo>
                  <a:pt x="1087" y="1444"/>
                  <a:pt x="1104" y="1425"/>
                  <a:pt x="1119" y="1406"/>
                </a:cubicBezTo>
                <a:lnTo>
                  <a:pt x="990" y="1406"/>
                </a:lnTo>
                <a:lnTo>
                  <a:pt x="990" y="1342"/>
                </a:lnTo>
                <a:close/>
                <a:moveTo>
                  <a:pt x="1246" y="1127"/>
                </a:moveTo>
                <a:lnTo>
                  <a:pt x="1326" y="1127"/>
                </a:lnTo>
                <a:lnTo>
                  <a:pt x="1326" y="1085"/>
                </a:lnTo>
                <a:lnTo>
                  <a:pt x="1246" y="1085"/>
                </a:lnTo>
                <a:lnTo>
                  <a:pt x="1246" y="1127"/>
                </a:lnTo>
                <a:close/>
                <a:moveTo>
                  <a:pt x="1246" y="1242"/>
                </a:moveTo>
                <a:lnTo>
                  <a:pt x="1326" y="1242"/>
                </a:lnTo>
                <a:lnTo>
                  <a:pt x="1326" y="1188"/>
                </a:lnTo>
                <a:lnTo>
                  <a:pt x="1246" y="1188"/>
                </a:lnTo>
                <a:lnTo>
                  <a:pt x="1246" y="1242"/>
                </a:lnTo>
                <a:close/>
                <a:moveTo>
                  <a:pt x="1095" y="1242"/>
                </a:moveTo>
                <a:lnTo>
                  <a:pt x="1174" y="1242"/>
                </a:lnTo>
                <a:lnTo>
                  <a:pt x="1174" y="1188"/>
                </a:lnTo>
                <a:lnTo>
                  <a:pt x="1095" y="1188"/>
                </a:lnTo>
                <a:lnTo>
                  <a:pt x="1095" y="1242"/>
                </a:lnTo>
                <a:close/>
                <a:moveTo>
                  <a:pt x="1477" y="1242"/>
                </a:moveTo>
                <a:lnTo>
                  <a:pt x="1477" y="1188"/>
                </a:lnTo>
                <a:lnTo>
                  <a:pt x="1398" y="1188"/>
                </a:lnTo>
                <a:lnTo>
                  <a:pt x="1398" y="1242"/>
                </a:lnTo>
                <a:lnTo>
                  <a:pt x="1477" y="1242"/>
                </a:lnTo>
                <a:close/>
                <a:moveTo>
                  <a:pt x="1187" y="1434"/>
                </a:moveTo>
                <a:cubicBezTo>
                  <a:pt x="1220" y="1440"/>
                  <a:pt x="1261" y="1448"/>
                  <a:pt x="1310" y="1460"/>
                </a:cubicBezTo>
                <a:cubicBezTo>
                  <a:pt x="1337" y="1444"/>
                  <a:pt x="1359" y="1426"/>
                  <a:pt x="1377" y="1406"/>
                </a:cubicBezTo>
                <a:lnTo>
                  <a:pt x="1209" y="1406"/>
                </a:lnTo>
                <a:cubicBezTo>
                  <a:pt x="1202" y="1416"/>
                  <a:pt x="1195" y="1425"/>
                  <a:pt x="1187" y="1434"/>
                </a:cubicBezTo>
                <a:close/>
                <a:moveTo>
                  <a:pt x="1671" y="1588"/>
                </a:moveTo>
                <a:lnTo>
                  <a:pt x="1671" y="1024"/>
                </a:lnTo>
                <a:lnTo>
                  <a:pt x="2202" y="1024"/>
                </a:lnTo>
                <a:lnTo>
                  <a:pt x="2202" y="1587"/>
                </a:lnTo>
                <a:lnTo>
                  <a:pt x="2117" y="1587"/>
                </a:lnTo>
                <a:lnTo>
                  <a:pt x="2117" y="1560"/>
                </a:lnTo>
                <a:lnTo>
                  <a:pt x="1755" y="1560"/>
                </a:lnTo>
                <a:lnTo>
                  <a:pt x="1755" y="1588"/>
                </a:lnTo>
                <a:lnTo>
                  <a:pt x="1671" y="1588"/>
                </a:lnTo>
                <a:close/>
                <a:moveTo>
                  <a:pt x="2117" y="1104"/>
                </a:moveTo>
                <a:lnTo>
                  <a:pt x="1755" y="1104"/>
                </a:lnTo>
                <a:lnTo>
                  <a:pt x="1755" y="1481"/>
                </a:lnTo>
                <a:lnTo>
                  <a:pt x="2117" y="1481"/>
                </a:lnTo>
                <a:lnTo>
                  <a:pt x="2117" y="1104"/>
                </a:lnTo>
                <a:close/>
                <a:moveTo>
                  <a:pt x="1896" y="1116"/>
                </a:moveTo>
                <a:lnTo>
                  <a:pt x="1979" y="1116"/>
                </a:lnTo>
                <a:cubicBezTo>
                  <a:pt x="1979" y="1144"/>
                  <a:pt x="1978" y="1169"/>
                  <a:pt x="1977" y="1191"/>
                </a:cubicBezTo>
                <a:lnTo>
                  <a:pt x="2099" y="1191"/>
                </a:lnTo>
                <a:lnTo>
                  <a:pt x="2099" y="1267"/>
                </a:lnTo>
                <a:lnTo>
                  <a:pt x="1971" y="1267"/>
                </a:lnTo>
                <a:cubicBezTo>
                  <a:pt x="1970" y="1278"/>
                  <a:pt x="1968" y="1288"/>
                  <a:pt x="1965" y="1298"/>
                </a:cubicBezTo>
                <a:cubicBezTo>
                  <a:pt x="2009" y="1327"/>
                  <a:pt x="2056" y="1360"/>
                  <a:pt x="2106" y="1397"/>
                </a:cubicBezTo>
                <a:lnTo>
                  <a:pt x="2051" y="1469"/>
                </a:lnTo>
                <a:cubicBezTo>
                  <a:pt x="2017" y="1438"/>
                  <a:pt x="1978" y="1405"/>
                  <a:pt x="1934" y="1369"/>
                </a:cubicBezTo>
                <a:cubicBezTo>
                  <a:pt x="1906" y="1410"/>
                  <a:pt x="1864" y="1444"/>
                  <a:pt x="1806" y="1469"/>
                </a:cubicBezTo>
                <a:cubicBezTo>
                  <a:pt x="1795" y="1449"/>
                  <a:pt x="1779" y="1424"/>
                  <a:pt x="1758" y="1393"/>
                </a:cubicBezTo>
                <a:cubicBezTo>
                  <a:pt x="1830" y="1368"/>
                  <a:pt x="1873" y="1326"/>
                  <a:pt x="1886" y="1267"/>
                </a:cubicBezTo>
                <a:lnTo>
                  <a:pt x="1773" y="1267"/>
                </a:lnTo>
                <a:lnTo>
                  <a:pt x="1773" y="1191"/>
                </a:lnTo>
                <a:lnTo>
                  <a:pt x="1894" y="1191"/>
                </a:lnTo>
                <a:cubicBezTo>
                  <a:pt x="1895" y="1169"/>
                  <a:pt x="1896" y="1144"/>
                  <a:pt x="1896" y="1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746" y="150295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4.1  </a:t>
            </a:r>
            <a:r>
              <a:rPr lang="zh-CN" altLang="en-US"/>
              <a:t>要因确认</a:t>
            </a:r>
            <a:endParaRPr lang="zh-CN" altLang="en-US" dirty="0"/>
          </a:p>
        </p:txBody>
      </p:sp>
      <p:graphicFrame>
        <p:nvGraphicFramePr>
          <p:cNvPr id="3" name="Group 62"/>
          <p:cNvGraphicFramePr>
            <a:graphicFrameLocks noGrp="1"/>
          </p:cNvGraphicFramePr>
          <p:nvPr/>
        </p:nvGraphicFramePr>
        <p:xfrm>
          <a:off x="1143316" y="1736905"/>
          <a:ext cx="9873149" cy="10807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713060"/>
                <a:gridCol w="1689405"/>
                <a:gridCol w="1827630"/>
                <a:gridCol w="1551181"/>
                <a:gridCol w="1869317"/>
                <a:gridCol w="1156256"/>
                <a:gridCol w="1066300"/>
              </a:tblGrid>
              <a:tr h="4994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序号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末端因素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确认内容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确认方法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标准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验证人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日期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作业标准编制、设计不合理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按作业标准操作是否困难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现场实验、确认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按作业标准操作易执行、不出错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陈小娇、周世恩</a:t>
                      </a:r>
                      <a:endParaRPr kumimoji="0" lang="zh-CN" alt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8.24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619711" y="992806"/>
            <a:ext cx="5918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+mn-ea"/>
                <a:ea typeface="+mn-ea"/>
              </a:rPr>
              <a:t>作业标准编制、设计不合理</a:t>
            </a:r>
            <a:endParaRPr lang="zh-CN" altLang="en-US" sz="2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29829" y="1016116"/>
            <a:ext cx="438355" cy="438355"/>
            <a:chOff x="635408" y="1347420"/>
            <a:chExt cx="438355" cy="438355"/>
          </a:xfrm>
        </p:grpSpPr>
        <p:sp>
          <p:nvSpPr>
            <p:cNvPr id="6" name="矩形: 圆角 5"/>
            <p:cNvSpPr/>
            <p:nvPr/>
          </p:nvSpPr>
          <p:spPr bwMode="auto">
            <a:xfrm>
              <a:off x="635408" y="1347420"/>
              <a:ext cx="438355" cy="438355"/>
            </a:xfrm>
            <a:prstGeom prst="roundRect">
              <a:avLst>
                <a:gd name="adj" fmla="val 7451"/>
              </a:avLst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1651" y="1385665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2"/>
                  </a:solidFill>
                  <a:latin typeface="+mj-ea"/>
                  <a:ea typeface="+mj-ea"/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507779" y="3100060"/>
            <a:ext cx="39002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小组成员通过按照作业标准要求在现场亲自操作，每敲完一个堵头后检查是否敲到位，是否有没装堵头。操作两个小时下来，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发现全靠人的细心来保证不漏序确实很难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。有漏序的风险。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08" y="3085947"/>
            <a:ext cx="5210175" cy="3114675"/>
          </a:xfrm>
          <a:prstGeom prst="rect">
            <a:avLst/>
          </a:prstGeom>
        </p:spPr>
      </p:pic>
      <p:sp>
        <p:nvSpPr>
          <p:cNvPr id="10" name="Freeform 6"/>
          <p:cNvSpPr>
            <a:spLocks noEditPoints="1"/>
          </p:cNvSpPr>
          <p:nvPr/>
        </p:nvSpPr>
        <p:spPr bwMode="auto">
          <a:xfrm rot="1015957">
            <a:off x="9134080" y="4063190"/>
            <a:ext cx="1825693" cy="1833229"/>
          </a:xfrm>
          <a:custGeom>
            <a:avLst/>
            <a:gdLst>
              <a:gd name="T0" fmla="*/ 0 w 2478"/>
              <a:gd name="T1" fmla="*/ 1239 h 2478"/>
              <a:gd name="T2" fmla="*/ 1239 w 2478"/>
              <a:gd name="T3" fmla="*/ 2364 h 2478"/>
              <a:gd name="T4" fmla="*/ 2214 w 2478"/>
              <a:gd name="T5" fmla="*/ 800 h 2478"/>
              <a:gd name="T6" fmla="*/ 273 w 2478"/>
              <a:gd name="T7" fmla="*/ 1678 h 2478"/>
              <a:gd name="T8" fmla="*/ 273 w 2478"/>
              <a:gd name="T9" fmla="*/ 840 h 2478"/>
              <a:gd name="T10" fmla="*/ 2214 w 2478"/>
              <a:gd name="T11" fmla="*/ 1638 h 2478"/>
              <a:gd name="T12" fmla="*/ 273 w 2478"/>
              <a:gd name="T13" fmla="*/ 840 h 2478"/>
              <a:gd name="T14" fmla="*/ 1239 w 2478"/>
              <a:gd name="T15" fmla="*/ 212 h 2478"/>
              <a:gd name="T16" fmla="*/ 2118 w 2478"/>
              <a:gd name="T17" fmla="*/ 1678 h 2478"/>
              <a:gd name="T18" fmla="*/ 1239 w 2478"/>
              <a:gd name="T19" fmla="*/ 2267 h 2478"/>
              <a:gd name="T20" fmla="*/ 600 w 2478"/>
              <a:gd name="T21" fmla="*/ 1297 h 2478"/>
              <a:gd name="T22" fmla="*/ 609 w 2478"/>
              <a:gd name="T23" fmla="*/ 1060 h 2478"/>
              <a:gd name="T24" fmla="*/ 1045 w 2478"/>
              <a:gd name="T25" fmla="*/ 945 h 2478"/>
              <a:gd name="T26" fmla="*/ 1024 w 2478"/>
              <a:gd name="T27" fmla="*/ 1060 h 2478"/>
              <a:gd name="T28" fmla="*/ 1056 w 2478"/>
              <a:gd name="T29" fmla="*/ 1297 h 2478"/>
              <a:gd name="T30" fmla="*/ 1026 w 2478"/>
              <a:gd name="T31" fmla="*/ 1491 h 2478"/>
              <a:gd name="T32" fmla="*/ 425 w 2478"/>
              <a:gd name="T33" fmla="*/ 1494 h 2478"/>
              <a:gd name="T34" fmla="*/ 407 w 2478"/>
              <a:gd name="T35" fmla="*/ 1366 h 2478"/>
              <a:gd name="T36" fmla="*/ 775 w 2478"/>
              <a:gd name="T37" fmla="*/ 1015 h 2478"/>
              <a:gd name="T38" fmla="*/ 775 w 2478"/>
              <a:gd name="T39" fmla="*/ 1186 h 2478"/>
              <a:gd name="T40" fmla="*/ 522 w 2478"/>
              <a:gd name="T41" fmla="*/ 1186 h 2478"/>
              <a:gd name="T42" fmla="*/ 522 w 2478"/>
              <a:gd name="T43" fmla="*/ 1186 h 2478"/>
              <a:gd name="T44" fmla="*/ 854 w 2478"/>
              <a:gd name="T45" fmla="*/ 1186 h 2478"/>
              <a:gd name="T46" fmla="*/ 831 w 2478"/>
              <a:gd name="T47" fmla="*/ 1366 h 2478"/>
              <a:gd name="T48" fmla="*/ 1513 w 2478"/>
              <a:gd name="T49" fmla="*/ 948 h 2478"/>
              <a:gd name="T50" fmla="*/ 2002 w 2478"/>
              <a:gd name="T51" fmla="*/ 1535 h 2478"/>
              <a:gd name="T52" fmla="*/ 2002 w 2478"/>
              <a:gd name="T53" fmla="*/ 1035 h 2478"/>
              <a:gd name="T54" fmla="*/ 2002 w 2478"/>
              <a:gd name="T55" fmla="*/ 1035 h 2478"/>
              <a:gd name="T56" fmla="*/ 1982 w 2478"/>
              <a:gd name="T57" fmla="*/ 1131 h 2478"/>
              <a:gd name="T58" fmla="*/ 1990 w 2478"/>
              <a:gd name="T59" fmla="*/ 1356 h 2478"/>
              <a:gd name="T60" fmla="*/ 1608 w 2478"/>
              <a:gd name="T61" fmla="*/ 1352 h 2478"/>
              <a:gd name="T62" fmla="*/ 1757 w 2478"/>
              <a:gd name="T63" fmla="*/ 1131 h 2478"/>
              <a:gd name="T64" fmla="*/ 1380 w 2478"/>
              <a:gd name="T65" fmla="*/ 425 h 2478"/>
              <a:gd name="T66" fmla="*/ 1133 w 2478"/>
              <a:gd name="T67" fmla="*/ 603 h 2478"/>
              <a:gd name="T68" fmla="*/ 1228 w 2478"/>
              <a:gd name="T69" fmla="*/ 314 h 2478"/>
              <a:gd name="T70" fmla="*/ 1719 w 2478"/>
              <a:gd name="T71" fmla="*/ 615 h 2478"/>
              <a:gd name="T72" fmla="*/ 1638 w 2478"/>
              <a:gd name="T73" fmla="*/ 589 h 2478"/>
              <a:gd name="T74" fmla="*/ 714 w 2478"/>
              <a:gd name="T75" fmla="*/ 476 h 2478"/>
              <a:gd name="T76" fmla="*/ 714 w 2478"/>
              <a:gd name="T77" fmla="*/ 701 h 2478"/>
              <a:gd name="T78" fmla="*/ 846 w 2478"/>
              <a:gd name="T79" fmla="*/ 519 h 2478"/>
              <a:gd name="T80" fmla="*/ 1263 w 2478"/>
              <a:gd name="T81" fmla="*/ 2054 h 2478"/>
              <a:gd name="T82" fmla="*/ 1228 w 2478"/>
              <a:gd name="T83" fmla="*/ 1944 h 2478"/>
              <a:gd name="T84" fmla="*/ 1192 w 2478"/>
              <a:gd name="T85" fmla="*/ 2054 h 2478"/>
              <a:gd name="T86" fmla="*/ 1801 w 2478"/>
              <a:gd name="T87" fmla="*/ 1891 h 2478"/>
              <a:gd name="T88" fmla="*/ 1587 w 2478"/>
              <a:gd name="T89" fmla="*/ 1821 h 2478"/>
              <a:gd name="T90" fmla="*/ 1719 w 2478"/>
              <a:gd name="T91" fmla="*/ 2003 h 2478"/>
              <a:gd name="T92" fmla="*/ 714 w 2478"/>
              <a:gd name="T93" fmla="*/ 1864 h 2478"/>
              <a:gd name="T94" fmla="*/ 795 w 2478"/>
              <a:gd name="T95" fmla="*/ 1890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8" h="2478">
                <a:moveTo>
                  <a:pt x="1239" y="0"/>
                </a:moveTo>
                <a:cubicBezTo>
                  <a:pt x="1923" y="0"/>
                  <a:pt x="2478" y="555"/>
                  <a:pt x="2478" y="1239"/>
                </a:cubicBezTo>
                <a:cubicBezTo>
                  <a:pt x="2478" y="1923"/>
                  <a:pt x="1923" y="2478"/>
                  <a:pt x="1239" y="2478"/>
                </a:cubicBezTo>
                <a:cubicBezTo>
                  <a:pt x="555" y="2478"/>
                  <a:pt x="0" y="1923"/>
                  <a:pt x="0" y="1239"/>
                </a:cubicBezTo>
                <a:cubicBezTo>
                  <a:pt x="0" y="555"/>
                  <a:pt x="555" y="0"/>
                  <a:pt x="1239" y="0"/>
                </a:cubicBezTo>
                <a:close/>
                <a:moveTo>
                  <a:pt x="1239" y="115"/>
                </a:moveTo>
                <a:cubicBezTo>
                  <a:pt x="1860" y="115"/>
                  <a:pt x="2363" y="618"/>
                  <a:pt x="2363" y="1239"/>
                </a:cubicBezTo>
                <a:cubicBezTo>
                  <a:pt x="2363" y="1860"/>
                  <a:pt x="1860" y="2364"/>
                  <a:pt x="1239" y="2364"/>
                </a:cubicBezTo>
                <a:cubicBezTo>
                  <a:pt x="618" y="2364"/>
                  <a:pt x="114" y="1860"/>
                  <a:pt x="114" y="1239"/>
                </a:cubicBezTo>
                <a:cubicBezTo>
                  <a:pt x="114" y="618"/>
                  <a:pt x="618" y="115"/>
                  <a:pt x="1239" y="115"/>
                </a:cubicBezTo>
                <a:close/>
                <a:moveTo>
                  <a:pt x="273" y="800"/>
                </a:moveTo>
                <a:lnTo>
                  <a:pt x="2214" y="800"/>
                </a:lnTo>
                <a:cubicBezTo>
                  <a:pt x="2248" y="800"/>
                  <a:pt x="2275" y="828"/>
                  <a:pt x="2275" y="862"/>
                </a:cubicBezTo>
                <a:lnTo>
                  <a:pt x="2275" y="1617"/>
                </a:lnTo>
                <a:cubicBezTo>
                  <a:pt x="2275" y="1650"/>
                  <a:pt x="2248" y="1678"/>
                  <a:pt x="2214" y="1678"/>
                </a:cubicBezTo>
                <a:lnTo>
                  <a:pt x="273" y="1678"/>
                </a:lnTo>
                <a:cubicBezTo>
                  <a:pt x="239" y="1678"/>
                  <a:pt x="211" y="1650"/>
                  <a:pt x="211" y="1617"/>
                </a:cubicBezTo>
                <a:lnTo>
                  <a:pt x="211" y="862"/>
                </a:lnTo>
                <a:cubicBezTo>
                  <a:pt x="211" y="828"/>
                  <a:pt x="239" y="800"/>
                  <a:pt x="273" y="800"/>
                </a:cubicBezTo>
                <a:close/>
                <a:moveTo>
                  <a:pt x="273" y="840"/>
                </a:moveTo>
                <a:cubicBezTo>
                  <a:pt x="261" y="840"/>
                  <a:pt x="251" y="850"/>
                  <a:pt x="251" y="862"/>
                </a:cubicBezTo>
                <a:lnTo>
                  <a:pt x="251" y="1617"/>
                </a:lnTo>
                <a:cubicBezTo>
                  <a:pt x="251" y="1628"/>
                  <a:pt x="261" y="1638"/>
                  <a:pt x="273" y="1638"/>
                </a:cubicBezTo>
                <a:lnTo>
                  <a:pt x="2214" y="1638"/>
                </a:lnTo>
                <a:cubicBezTo>
                  <a:pt x="2226" y="1638"/>
                  <a:pt x="2235" y="1628"/>
                  <a:pt x="2235" y="1617"/>
                </a:cubicBezTo>
                <a:lnTo>
                  <a:pt x="2235" y="862"/>
                </a:lnTo>
                <a:cubicBezTo>
                  <a:pt x="2235" y="850"/>
                  <a:pt x="2226" y="840"/>
                  <a:pt x="2214" y="840"/>
                </a:cubicBezTo>
                <a:lnTo>
                  <a:pt x="273" y="840"/>
                </a:lnTo>
                <a:close/>
                <a:moveTo>
                  <a:pt x="1239" y="257"/>
                </a:moveTo>
                <a:cubicBezTo>
                  <a:pt x="1624" y="257"/>
                  <a:pt x="1957" y="478"/>
                  <a:pt x="2118" y="800"/>
                </a:cubicBezTo>
                <a:lnTo>
                  <a:pt x="2168" y="800"/>
                </a:lnTo>
                <a:cubicBezTo>
                  <a:pt x="2004" y="452"/>
                  <a:pt x="1649" y="212"/>
                  <a:pt x="1239" y="212"/>
                </a:cubicBezTo>
                <a:cubicBezTo>
                  <a:pt x="828" y="212"/>
                  <a:pt x="474" y="452"/>
                  <a:pt x="310" y="800"/>
                </a:cubicBezTo>
                <a:lnTo>
                  <a:pt x="360" y="800"/>
                </a:lnTo>
                <a:cubicBezTo>
                  <a:pt x="521" y="478"/>
                  <a:pt x="854" y="257"/>
                  <a:pt x="1239" y="257"/>
                </a:cubicBezTo>
                <a:close/>
                <a:moveTo>
                  <a:pt x="2118" y="1678"/>
                </a:moveTo>
                <a:cubicBezTo>
                  <a:pt x="1957" y="2000"/>
                  <a:pt x="1624" y="2221"/>
                  <a:pt x="1239" y="2221"/>
                </a:cubicBezTo>
                <a:cubicBezTo>
                  <a:pt x="854" y="2221"/>
                  <a:pt x="521" y="2000"/>
                  <a:pt x="360" y="1678"/>
                </a:cubicBezTo>
                <a:lnTo>
                  <a:pt x="310" y="1678"/>
                </a:lnTo>
                <a:cubicBezTo>
                  <a:pt x="474" y="2026"/>
                  <a:pt x="828" y="2267"/>
                  <a:pt x="1239" y="2267"/>
                </a:cubicBezTo>
                <a:cubicBezTo>
                  <a:pt x="1649" y="2267"/>
                  <a:pt x="2004" y="2026"/>
                  <a:pt x="2168" y="1678"/>
                </a:cubicBezTo>
                <a:lnTo>
                  <a:pt x="2118" y="1678"/>
                </a:lnTo>
                <a:close/>
                <a:moveTo>
                  <a:pt x="407" y="1297"/>
                </a:moveTo>
                <a:lnTo>
                  <a:pt x="600" y="1297"/>
                </a:lnTo>
                <a:cubicBezTo>
                  <a:pt x="610" y="1282"/>
                  <a:pt x="619" y="1267"/>
                  <a:pt x="627" y="1253"/>
                </a:cubicBezTo>
                <a:lnTo>
                  <a:pt x="439" y="1253"/>
                </a:lnTo>
                <a:lnTo>
                  <a:pt x="439" y="1060"/>
                </a:lnTo>
                <a:lnTo>
                  <a:pt x="609" y="1060"/>
                </a:lnTo>
                <a:lnTo>
                  <a:pt x="609" y="1015"/>
                </a:lnTo>
                <a:lnTo>
                  <a:pt x="419" y="1015"/>
                </a:lnTo>
                <a:lnTo>
                  <a:pt x="419" y="945"/>
                </a:lnTo>
                <a:lnTo>
                  <a:pt x="1045" y="945"/>
                </a:lnTo>
                <a:lnTo>
                  <a:pt x="1045" y="1015"/>
                </a:lnTo>
                <a:lnTo>
                  <a:pt x="854" y="1015"/>
                </a:lnTo>
                <a:lnTo>
                  <a:pt x="854" y="1060"/>
                </a:lnTo>
                <a:lnTo>
                  <a:pt x="1024" y="1060"/>
                </a:lnTo>
                <a:lnTo>
                  <a:pt x="1024" y="1253"/>
                </a:lnTo>
                <a:lnTo>
                  <a:pt x="722" y="1253"/>
                </a:lnTo>
                <a:cubicBezTo>
                  <a:pt x="713" y="1268"/>
                  <a:pt x="704" y="1283"/>
                  <a:pt x="695" y="1297"/>
                </a:cubicBezTo>
                <a:lnTo>
                  <a:pt x="1056" y="1297"/>
                </a:lnTo>
                <a:lnTo>
                  <a:pt x="1056" y="1366"/>
                </a:lnTo>
                <a:lnTo>
                  <a:pt x="930" y="1366"/>
                </a:lnTo>
                <a:cubicBezTo>
                  <a:pt x="908" y="1396"/>
                  <a:pt x="881" y="1423"/>
                  <a:pt x="849" y="1447"/>
                </a:cubicBezTo>
                <a:lnTo>
                  <a:pt x="1026" y="1491"/>
                </a:lnTo>
                <a:lnTo>
                  <a:pt x="986" y="1571"/>
                </a:lnTo>
                <a:cubicBezTo>
                  <a:pt x="905" y="1543"/>
                  <a:pt x="831" y="1519"/>
                  <a:pt x="763" y="1498"/>
                </a:cubicBezTo>
                <a:cubicBezTo>
                  <a:pt x="681" y="1537"/>
                  <a:pt x="578" y="1561"/>
                  <a:pt x="455" y="1571"/>
                </a:cubicBezTo>
                <a:cubicBezTo>
                  <a:pt x="449" y="1547"/>
                  <a:pt x="439" y="1521"/>
                  <a:pt x="425" y="1494"/>
                </a:cubicBezTo>
                <a:cubicBezTo>
                  <a:pt x="512" y="1490"/>
                  <a:pt x="587" y="1481"/>
                  <a:pt x="648" y="1466"/>
                </a:cubicBezTo>
                <a:cubicBezTo>
                  <a:pt x="591" y="1450"/>
                  <a:pt x="540" y="1438"/>
                  <a:pt x="494" y="1430"/>
                </a:cubicBezTo>
                <a:cubicBezTo>
                  <a:pt x="514" y="1408"/>
                  <a:pt x="532" y="1387"/>
                  <a:pt x="549" y="1366"/>
                </a:cubicBezTo>
                <a:lnTo>
                  <a:pt x="407" y="1366"/>
                </a:lnTo>
                <a:lnTo>
                  <a:pt x="407" y="1297"/>
                </a:lnTo>
                <a:close/>
                <a:moveTo>
                  <a:pt x="688" y="1060"/>
                </a:moveTo>
                <a:lnTo>
                  <a:pt x="775" y="1060"/>
                </a:lnTo>
                <a:lnTo>
                  <a:pt x="775" y="1015"/>
                </a:lnTo>
                <a:lnTo>
                  <a:pt x="688" y="1015"/>
                </a:lnTo>
                <a:lnTo>
                  <a:pt x="688" y="1060"/>
                </a:lnTo>
                <a:close/>
                <a:moveTo>
                  <a:pt x="688" y="1186"/>
                </a:moveTo>
                <a:lnTo>
                  <a:pt x="775" y="1186"/>
                </a:lnTo>
                <a:lnTo>
                  <a:pt x="775" y="1127"/>
                </a:lnTo>
                <a:lnTo>
                  <a:pt x="688" y="1127"/>
                </a:lnTo>
                <a:lnTo>
                  <a:pt x="688" y="1186"/>
                </a:lnTo>
                <a:close/>
                <a:moveTo>
                  <a:pt x="522" y="1186"/>
                </a:moveTo>
                <a:lnTo>
                  <a:pt x="609" y="1186"/>
                </a:lnTo>
                <a:lnTo>
                  <a:pt x="609" y="1127"/>
                </a:lnTo>
                <a:lnTo>
                  <a:pt x="522" y="1127"/>
                </a:lnTo>
                <a:lnTo>
                  <a:pt x="522" y="1186"/>
                </a:lnTo>
                <a:close/>
                <a:moveTo>
                  <a:pt x="941" y="1186"/>
                </a:moveTo>
                <a:lnTo>
                  <a:pt x="941" y="1127"/>
                </a:lnTo>
                <a:lnTo>
                  <a:pt x="854" y="1127"/>
                </a:lnTo>
                <a:lnTo>
                  <a:pt x="854" y="1186"/>
                </a:lnTo>
                <a:lnTo>
                  <a:pt x="941" y="1186"/>
                </a:lnTo>
                <a:close/>
                <a:moveTo>
                  <a:pt x="623" y="1397"/>
                </a:moveTo>
                <a:cubicBezTo>
                  <a:pt x="659" y="1403"/>
                  <a:pt x="704" y="1413"/>
                  <a:pt x="758" y="1425"/>
                </a:cubicBezTo>
                <a:cubicBezTo>
                  <a:pt x="787" y="1408"/>
                  <a:pt x="812" y="1389"/>
                  <a:pt x="831" y="1366"/>
                </a:cubicBezTo>
                <a:lnTo>
                  <a:pt x="647" y="1366"/>
                </a:lnTo>
                <a:cubicBezTo>
                  <a:pt x="639" y="1377"/>
                  <a:pt x="631" y="1387"/>
                  <a:pt x="623" y="1397"/>
                </a:cubicBezTo>
                <a:close/>
                <a:moveTo>
                  <a:pt x="1513" y="1566"/>
                </a:moveTo>
                <a:lnTo>
                  <a:pt x="1513" y="948"/>
                </a:lnTo>
                <a:lnTo>
                  <a:pt x="2094" y="948"/>
                </a:lnTo>
                <a:lnTo>
                  <a:pt x="2094" y="1565"/>
                </a:lnTo>
                <a:lnTo>
                  <a:pt x="2002" y="1565"/>
                </a:lnTo>
                <a:lnTo>
                  <a:pt x="2002" y="1535"/>
                </a:lnTo>
                <a:lnTo>
                  <a:pt x="1606" y="1535"/>
                </a:lnTo>
                <a:lnTo>
                  <a:pt x="1606" y="1566"/>
                </a:lnTo>
                <a:lnTo>
                  <a:pt x="1513" y="1566"/>
                </a:lnTo>
                <a:close/>
                <a:moveTo>
                  <a:pt x="2002" y="1035"/>
                </a:moveTo>
                <a:lnTo>
                  <a:pt x="1606" y="1035"/>
                </a:lnTo>
                <a:lnTo>
                  <a:pt x="1606" y="1448"/>
                </a:lnTo>
                <a:lnTo>
                  <a:pt x="2002" y="1448"/>
                </a:lnTo>
                <a:lnTo>
                  <a:pt x="2002" y="1035"/>
                </a:lnTo>
                <a:close/>
                <a:moveTo>
                  <a:pt x="1760" y="1048"/>
                </a:moveTo>
                <a:lnTo>
                  <a:pt x="1851" y="1048"/>
                </a:lnTo>
                <a:cubicBezTo>
                  <a:pt x="1851" y="1079"/>
                  <a:pt x="1850" y="1107"/>
                  <a:pt x="1849" y="1131"/>
                </a:cubicBezTo>
                <a:lnTo>
                  <a:pt x="1982" y="1131"/>
                </a:lnTo>
                <a:lnTo>
                  <a:pt x="1982" y="1214"/>
                </a:lnTo>
                <a:lnTo>
                  <a:pt x="1842" y="1214"/>
                </a:lnTo>
                <a:cubicBezTo>
                  <a:pt x="1840" y="1226"/>
                  <a:pt x="1838" y="1237"/>
                  <a:pt x="1835" y="1248"/>
                </a:cubicBezTo>
                <a:cubicBezTo>
                  <a:pt x="1883" y="1280"/>
                  <a:pt x="1935" y="1316"/>
                  <a:pt x="1990" y="1356"/>
                </a:cubicBezTo>
                <a:lnTo>
                  <a:pt x="1929" y="1436"/>
                </a:lnTo>
                <a:cubicBezTo>
                  <a:pt x="1892" y="1402"/>
                  <a:pt x="1849" y="1365"/>
                  <a:pt x="1801" y="1325"/>
                </a:cubicBezTo>
                <a:cubicBezTo>
                  <a:pt x="1771" y="1371"/>
                  <a:pt x="1724" y="1408"/>
                  <a:pt x="1661" y="1436"/>
                </a:cubicBezTo>
                <a:cubicBezTo>
                  <a:pt x="1649" y="1414"/>
                  <a:pt x="1631" y="1386"/>
                  <a:pt x="1608" y="1352"/>
                </a:cubicBezTo>
                <a:cubicBezTo>
                  <a:pt x="1688" y="1325"/>
                  <a:pt x="1735" y="1279"/>
                  <a:pt x="1749" y="1214"/>
                </a:cubicBezTo>
                <a:lnTo>
                  <a:pt x="1625" y="1214"/>
                </a:lnTo>
                <a:lnTo>
                  <a:pt x="1625" y="1131"/>
                </a:lnTo>
                <a:lnTo>
                  <a:pt x="1757" y="1131"/>
                </a:lnTo>
                <a:cubicBezTo>
                  <a:pt x="1759" y="1107"/>
                  <a:pt x="1760" y="1079"/>
                  <a:pt x="1760" y="1048"/>
                </a:cubicBezTo>
                <a:close/>
                <a:moveTo>
                  <a:pt x="1228" y="314"/>
                </a:moveTo>
                <a:lnTo>
                  <a:pt x="1263" y="425"/>
                </a:lnTo>
                <a:lnTo>
                  <a:pt x="1380" y="425"/>
                </a:lnTo>
                <a:lnTo>
                  <a:pt x="1285" y="493"/>
                </a:lnTo>
                <a:lnTo>
                  <a:pt x="1322" y="603"/>
                </a:lnTo>
                <a:lnTo>
                  <a:pt x="1228" y="535"/>
                </a:lnTo>
                <a:lnTo>
                  <a:pt x="1133" y="603"/>
                </a:lnTo>
                <a:lnTo>
                  <a:pt x="1170" y="493"/>
                </a:lnTo>
                <a:lnTo>
                  <a:pt x="1075" y="425"/>
                </a:lnTo>
                <a:lnTo>
                  <a:pt x="1192" y="425"/>
                </a:lnTo>
                <a:lnTo>
                  <a:pt x="1228" y="314"/>
                </a:lnTo>
                <a:close/>
                <a:moveTo>
                  <a:pt x="1719" y="476"/>
                </a:moveTo>
                <a:lnTo>
                  <a:pt x="1719" y="562"/>
                </a:lnTo>
                <a:lnTo>
                  <a:pt x="1801" y="588"/>
                </a:lnTo>
                <a:lnTo>
                  <a:pt x="1719" y="615"/>
                </a:lnTo>
                <a:lnTo>
                  <a:pt x="1720" y="701"/>
                </a:lnTo>
                <a:lnTo>
                  <a:pt x="1669" y="631"/>
                </a:lnTo>
                <a:lnTo>
                  <a:pt x="1587" y="658"/>
                </a:lnTo>
                <a:lnTo>
                  <a:pt x="1638" y="589"/>
                </a:lnTo>
                <a:lnTo>
                  <a:pt x="1587" y="519"/>
                </a:lnTo>
                <a:lnTo>
                  <a:pt x="1669" y="546"/>
                </a:lnTo>
                <a:lnTo>
                  <a:pt x="1719" y="476"/>
                </a:lnTo>
                <a:close/>
                <a:moveTo>
                  <a:pt x="714" y="476"/>
                </a:moveTo>
                <a:lnTo>
                  <a:pt x="714" y="562"/>
                </a:lnTo>
                <a:lnTo>
                  <a:pt x="632" y="588"/>
                </a:lnTo>
                <a:lnTo>
                  <a:pt x="714" y="615"/>
                </a:lnTo>
                <a:lnTo>
                  <a:pt x="714" y="701"/>
                </a:lnTo>
                <a:lnTo>
                  <a:pt x="764" y="631"/>
                </a:lnTo>
                <a:lnTo>
                  <a:pt x="846" y="658"/>
                </a:lnTo>
                <a:lnTo>
                  <a:pt x="795" y="589"/>
                </a:lnTo>
                <a:lnTo>
                  <a:pt x="846" y="519"/>
                </a:lnTo>
                <a:lnTo>
                  <a:pt x="764" y="546"/>
                </a:lnTo>
                <a:lnTo>
                  <a:pt x="714" y="476"/>
                </a:lnTo>
                <a:close/>
                <a:moveTo>
                  <a:pt x="1228" y="2165"/>
                </a:moveTo>
                <a:lnTo>
                  <a:pt x="1263" y="2054"/>
                </a:lnTo>
                <a:lnTo>
                  <a:pt x="1380" y="2054"/>
                </a:lnTo>
                <a:lnTo>
                  <a:pt x="1285" y="1986"/>
                </a:lnTo>
                <a:lnTo>
                  <a:pt x="1322" y="1876"/>
                </a:lnTo>
                <a:lnTo>
                  <a:pt x="1228" y="1944"/>
                </a:lnTo>
                <a:lnTo>
                  <a:pt x="1133" y="1876"/>
                </a:lnTo>
                <a:lnTo>
                  <a:pt x="1170" y="1986"/>
                </a:lnTo>
                <a:lnTo>
                  <a:pt x="1075" y="2054"/>
                </a:lnTo>
                <a:lnTo>
                  <a:pt x="1192" y="2054"/>
                </a:lnTo>
                <a:lnTo>
                  <a:pt x="1228" y="2165"/>
                </a:lnTo>
                <a:close/>
                <a:moveTo>
                  <a:pt x="1719" y="2003"/>
                </a:moveTo>
                <a:lnTo>
                  <a:pt x="1719" y="1917"/>
                </a:lnTo>
                <a:lnTo>
                  <a:pt x="1801" y="1891"/>
                </a:lnTo>
                <a:lnTo>
                  <a:pt x="1719" y="1864"/>
                </a:lnTo>
                <a:lnTo>
                  <a:pt x="1720" y="1778"/>
                </a:lnTo>
                <a:lnTo>
                  <a:pt x="1669" y="1848"/>
                </a:lnTo>
                <a:lnTo>
                  <a:pt x="1587" y="1821"/>
                </a:lnTo>
                <a:lnTo>
                  <a:pt x="1638" y="1890"/>
                </a:lnTo>
                <a:lnTo>
                  <a:pt x="1587" y="1960"/>
                </a:lnTo>
                <a:lnTo>
                  <a:pt x="1669" y="1933"/>
                </a:lnTo>
                <a:lnTo>
                  <a:pt x="1719" y="2003"/>
                </a:lnTo>
                <a:close/>
                <a:moveTo>
                  <a:pt x="714" y="2003"/>
                </a:moveTo>
                <a:lnTo>
                  <a:pt x="714" y="1917"/>
                </a:lnTo>
                <a:lnTo>
                  <a:pt x="632" y="1891"/>
                </a:lnTo>
                <a:lnTo>
                  <a:pt x="714" y="1864"/>
                </a:lnTo>
                <a:lnTo>
                  <a:pt x="714" y="1778"/>
                </a:lnTo>
                <a:lnTo>
                  <a:pt x="764" y="1848"/>
                </a:lnTo>
                <a:lnTo>
                  <a:pt x="846" y="1821"/>
                </a:lnTo>
                <a:lnTo>
                  <a:pt x="795" y="1890"/>
                </a:lnTo>
                <a:lnTo>
                  <a:pt x="846" y="1960"/>
                </a:lnTo>
                <a:lnTo>
                  <a:pt x="764" y="1933"/>
                </a:lnTo>
                <a:lnTo>
                  <a:pt x="714" y="20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1"/>
          <p:cNvSpPr>
            <a:spLocks noChangeArrowheads="1"/>
          </p:cNvSpPr>
          <p:nvPr/>
        </p:nvSpPr>
        <p:spPr bwMode="auto">
          <a:xfrm>
            <a:off x="898696" y="1509299"/>
            <a:ext cx="10394950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同时对三个要因进行更进一步分析：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898697" y="2666027"/>
            <a:ext cx="1054258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898697" y="2448634"/>
            <a:ext cx="2270125" cy="661893"/>
          </a:xfrm>
          <a:custGeom>
            <a:avLst/>
            <a:gdLst>
              <a:gd name="T0" fmla="*/ 0 w 2965"/>
              <a:gd name="T1" fmla="*/ 0 h 581"/>
              <a:gd name="T2" fmla="*/ 2640 w 2965"/>
              <a:gd name="T3" fmla="*/ 0 h 581"/>
              <a:gd name="T4" fmla="*/ 2965 w 2965"/>
              <a:gd name="T5" fmla="*/ 291 h 581"/>
              <a:gd name="T6" fmla="*/ 2640 w 2965"/>
              <a:gd name="T7" fmla="*/ 581 h 581"/>
              <a:gd name="T8" fmla="*/ 0 w 2965"/>
              <a:gd name="T9" fmla="*/ 581 h 581"/>
              <a:gd name="T10" fmla="*/ 0 w 2965"/>
              <a:gd name="T11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049759" y="2448634"/>
            <a:ext cx="2219325" cy="661893"/>
          </a:xfrm>
          <a:custGeom>
            <a:avLst/>
            <a:gdLst>
              <a:gd name="T0" fmla="*/ 0 w 2899"/>
              <a:gd name="T1" fmla="*/ 0 h 581"/>
              <a:gd name="T2" fmla="*/ 2574 w 2899"/>
              <a:gd name="T3" fmla="*/ 0 h 581"/>
              <a:gd name="T4" fmla="*/ 2899 w 2899"/>
              <a:gd name="T5" fmla="*/ 291 h 581"/>
              <a:gd name="T6" fmla="*/ 2574 w 2899"/>
              <a:gd name="T7" fmla="*/ 581 h 581"/>
              <a:gd name="T8" fmla="*/ 0 w 2899"/>
              <a:gd name="T9" fmla="*/ 581 h 581"/>
              <a:gd name="T10" fmla="*/ 325 w 2899"/>
              <a:gd name="T11" fmla="*/ 291 h 581"/>
              <a:gd name="T12" fmla="*/ 0 w 2899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9" h="581">
                <a:moveTo>
                  <a:pt x="0" y="0"/>
                </a:moveTo>
                <a:lnTo>
                  <a:pt x="2574" y="0"/>
                </a:lnTo>
                <a:lnTo>
                  <a:pt x="2899" y="291"/>
                </a:lnTo>
                <a:lnTo>
                  <a:pt x="2574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151609" y="2448634"/>
            <a:ext cx="2219325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7251872" y="2448634"/>
            <a:ext cx="2220912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9353722" y="2448634"/>
            <a:ext cx="2220912" cy="661893"/>
          </a:xfrm>
          <a:custGeom>
            <a:avLst/>
            <a:gdLst>
              <a:gd name="T0" fmla="*/ 0 w 2900"/>
              <a:gd name="T1" fmla="*/ 0 h 581"/>
              <a:gd name="T2" fmla="*/ 2575 w 2900"/>
              <a:gd name="T3" fmla="*/ 0 h 581"/>
              <a:gd name="T4" fmla="*/ 2900 w 2900"/>
              <a:gd name="T5" fmla="*/ 291 h 581"/>
              <a:gd name="T6" fmla="*/ 2575 w 2900"/>
              <a:gd name="T7" fmla="*/ 581 h 581"/>
              <a:gd name="T8" fmla="*/ 0 w 2900"/>
              <a:gd name="T9" fmla="*/ 581 h 581"/>
              <a:gd name="T10" fmla="*/ 325 w 2900"/>
              <a:gd name="T11" fmla="*/ 291 h 581"/>
              <a:gd name="T12" fmla="*/ 0 w 2900"/>
              <a:gd name="T13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00" h="581">
                <a:moveTo>
                  <a:pt x="0" y="0"/>
                </a:moveTo>
                <a:lnTo>
                  <a:pt x="2575" y="0"/>
                </a:lnTo>
                <a:lnTo>
                  <a:pt x="2900" y="291"/>
                </a:lnTo>
                <a:lnTo>
                  <a:pt x="2575" y="581"/>
                </a:lnTo>
                <a:lnTo>
                  <a:pt x="0" y="581"/>
                </a:lnTo>
                <a:lnTo>
                  <a:pt x="325" y="2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06647" y="3305788"/>
            <a:ext cx="1857375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122784" y="3305788"/>
            <a:ext cx="1857375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226222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331247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434684" y="3305788"/>
            <a:ext cx="1858962" cy="22114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20"/>
          <p:cNvSpPr txBox="1"/>
          <p:nvPr/>
        </p:nvSpPr>
        <p:spPr>
          <a:xfrm>
            <a:off x="1089510" y="3466114"/>
            <a:ext cx="1649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/>
              <a:t>作业标准编制、设计不合理</a:t>
            </a:r>
            <a:endParaRPr lang="zh-CN" altLang="en-US" sz="2000" dirty="0"/>
          </a:p>
        </p:txBody>
      </p:sp>
      <p:sp>
        <p:nvSpPr>
          <p:cNvPr id="15" name="TextBox 21"/>
          <p:cNvSpPr txBox="1"/>
          <p:nvPr/>
        </p:nvSpPr>
        <p:spPr>
          <a:xfrm>
            <a:off x="3204913" y="3466114"/>
            <a:ext cx="164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作业标准执行困难</a:t>
            </a:r>
            <a:endParaRPr lang="zh-CN" altLang="en-US" dirty="0"/>
          </a:p>
        </p:txBody>
      </p:sp>
      <p:sp>
        <p:nvSpPr>
          <p:cNvPr id="16" name="TextBox 22"/>
          <p:cNvSpPr txBox="1"/>
          <p:nvPr/>
        </p:nvSpPr>
        <p:spPr>
          <a:xfrm>
            <a:off x="5306668" y="3466114"/>
            <a:ext cx="1649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靠员工个人意识无法保证现场质量</a:t>
            </a:r>
            <a:endParaRPr lang="zh-CN" altLang="en-US" dirty="0"/>
          </a:p>
        </p:txBody>
      </p:sp>
      <p:sp>
        <p:nvSpPr>
          <p:cNvPr id="17" name="TextBox 23"/>
          <p:cNvSpPr txBox="1"/>
          <p:nvPr/>
        </p:nvSpPr>
        <p:spPr>
          <a:xfrm>
            <a:off x="7435719" y="3466114"/>
            <a:ext cx="1649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/>
              <a:t>100%</a:t>
            </a:r>
            <a:r>
              <a:rPr lang="zh-CN" altLang="en-US"/>
              <a:t>的产品靠肉眼检查，视觉容易疲劳</a:t>
            </a:r>
            <a:endParaRPr lang="zh-CN" altLang="en-US" dirty="0"/>
          </a:p>
        </p:txBody>
      </p:sp>
      <p:sp>
        <p:nvSpPr>
          <p:cNvPr id="18" name="TextBox 25"/>
          <p:cNvSpPr txBox="1"/>
          <p:nvPr/>
        </p:nvSpPr>
        <p:spPr>
          <a:xfrm>
            <a:off x="9537474" y="3466114"/>
            <a:ext cx="1649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人存在生理极限</a:t>
            </a:r>
            <a:endParaRPr lang="zh-CN" altLang="en-US" dirty="0"/>
          </a:p>
        </p:txBody>
      </p:sp>
      <p:sp>
        <p:nvSpPr>
          <p:cNvPr id="19" name="TextBox 28"/>
          <p:cNvSpPr txBox="1"/>
          <p:nvPr/>
        </p:nvSpPr>
        <p:spPr>
          <a:xfrm>
            <a:off x="1514101" y="25400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8F8F8"/>
                </a:solidFill>
                <a:latin typeface="+mn-ea"/>
                <a:ea typeface="+mn-ea"/>
              </a:rPr>
              <a:t>要因</a:t>
            </a:r>
            <a:endParaRPr lang="zh-CN" altLang="en-US" sz="24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3630948" y="2575339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/>
              <a:t>1WHY</a:t>
            </a:r>
            <a:endParaRPr lang="zh-CN" altLang="en-US" dirty="0"/>
          </a:p>
        </p:txBody>
      </p:sp>
      <p:sp>
        <p:nvSpPr>
          <p:cNvPr id="21" name="TextBox 30"/>
          <p:cNvSpPr txBox="1"/>
          <p:nvPr/>
        </p:nvSpPr>
        <p:spPr>
          <a:xfrm>
            <a:off x="5686558" y="2570801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dirty="0"/>
              <a:t>2WHY</a:t>
            </a:r>
            <a:endParaRPr lang="zh-CN" altLang="en-US" dirty="0"/>
          </a:p>
        </p:txBody>
      </p:sp>
      <p:sp>
        <p:nvSpPr>
          <p:cNvPr id="22" name="TextBox 31"/>
          <p:cNvSpPr txBox="1"/>
          <p:nvPr/>
        </p:nvSpPr>
        <p:spPr>
          <a:xfrm>
            <a:off x="7862597" y="258908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en-US" altLang="zh-CN" dirty="0"/>
              <a:t>3WHY</a:t>
            </a:r>
            <a:endParaRPr lang="zh-CN" altLang="en-US" dirty="0"/>
          </a:p>
        </p:txBody>
      </p:sp>
      <p:sp>
        <p:nvSpPr>
          <p:cNvPr id="23" name="TextBox 32"/>
          <p:cNvSpPr txBox="1"/>
          <p:nvPr/>
        </p:nvSpPr>
        <p:spPr>
          <a:xfrm>
            <a:off x="9727973" y="25502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根本原因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09216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4.2  </a:t>
            </a:r>
            <a:r>
              <a:rPr lang="zh-CN" altLang="en-US"/>
              <a:t>要因分析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1"/>
          <p:cNvSpPr>
            <a:spLocks noChangeArrowheads="1"/>
          </p:cNvSpPr>
          <p:nvPr/>
        </p:nvSpPr>
        <p:spPr bwMode="auto">
          <a:xfrm>
            <a:off x="1162353" y="1065374"/>
            <a:ext cx="7345362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根据要因制定详细的对策实施：</a:t>
            </a:r>
            <a:r>
              <a:rPr lang="en-US" alt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(5W1H)</a:t>
            </a:r>
            <a:endParaRPr lang="zh-CN" altLang="en-US" sz="2400" b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2" y="1540691"/>
            <a:ext cx="2907239" cy="5140987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621969" y="2420888"/>
            <a:ext cx="3380594" cy="338059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1435124" y="3427674"/>
            <a:ext cx="170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+mn-ea"/>
                <a:ea typeface="+mn-ea"/>
              </a:rPr>
              <a:t>要因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83800" y="2098605"/>
            <a:ext cx="864096" cy="864096"/>
            <a:chOff x="2533480" y="2098605"/>
            <a:chExt cx="864096" cy="864096"/>
          </a:xfrm>
        </p:grpSpPr>
        <p:sp>
          <p:nvSpPr>
            <p:cNvPr id="7" name="椭圆 6"/>
            <p:cNvSpPr/>
            <p:nvPr/>
          </p:nvSpPr>
          <p:spPr bwMode="auto">
            <a:xfrm>
              <a:off x="2533480" y="2098605"/>
              <a:ext cx="864096" cy="8640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TextBox 35"/>
            <p:cNvSpPr txBox="1"/>
            <p:nvPr/>
          </p:nvSpPr>
          <p:spPr>
            <a:xfrm>
              <a:off x="2634884" y="2178593"/>
              <a:ext cx="707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根本源因</a:t>
              </a:r>
            </a:p>
          </p:txBody>
        </p:sp>
      </p:grpSp>
      <p:sp>
        <p:nvSpPr>
          <p:cNvPr id="9" name="TextBox 32"/>
          <p:cNvSpPr txBox="1"/>
          <p:nvPr/>
        </p:nvSpPr>
        <p:spPr>
          <a:xfrm>
            <a:off x="1256747" y="4048628"/>
            <a:ext cx="205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作业标准执行困难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42008" y="3040973"/>
            <a:ext cx="864096" cy="864096"/>
            <a:chOff x="3391688" y="3040973"/>
            <a:chExt cx="864096" cy="864096"/>
          </a:xfrm>
        </p:grpSpPr>
        <p:sp>
          <p:nvSpPr>
            <p:cNvPr id="11" name="椭圆 10"/>
            <p:cNvSpPr/>
            <p:nvPr/>
          </p:nvSpPr>
          <p:spPr bwMode="auto">
            <a:xfrm>
              <a:off x="3391688" y="3040973"/>
              <a:ext cx="864096" cy="86409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3470038" y="3272966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对策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3267" y="4345916"/>
            <a:ext cx="864096" cy="864096"/>
            <a:chOff x="3442947" y="4345916"/>
            <a:chExt cx="864096" cy="864096"/>
          </a:xfrm>
        </p:grpSpPr>
        <p:sp>
          <p:nvSpPr>
            <p:cNvPr id="14" name="椭圆 13"/>
            <p:cNvSpPr/>
            <p:nvPr/>
          </p:nvSpPr>
          <p:spPr bwMode="auto">
            <a:xfrm>
              <a:off x="3442947" y="4345916"/>
              <a:ext cx="864096" cy="86409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3507424" y="4575043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目标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40498" y="5251660"/>
            <a:ext cx="864096" cy="864096"/>
            <a:chOff x="2590178" y="5251660"/>
            <a:chExt cx="864096" cy="864096"/>
          </a:xfrm>
        </p:grpSpPr>
        <p:sp>
          <p:nvSpPr>
            <p:cNvPr id="17" name="椭圆 16"/>
            <p:cNvSpPr/>
            <p:nvPr/>
          </p:nvSpPr>
          <p:spPr bwMode="auto">
            <a:xfrm>
              <a:off x="2590178" y="5251660"/>
              <a:ext cx="864096" cy="8640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2668528" y="5493276"/>
              <a:ext cx="707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+mn-ea"/>
                  <a:ea typeface="+mn-ea"/>
                </a:rPr>
                <a:t>措施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549300" y="2165636"/>
            <a:ext cx="500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由员工肉眼对产品加工状态进行确认，容易产生视觉疲劳，造成漏检。因为人存在生理极限。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384454" y="3303744"/>
            <a:ext cx="417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用机器代替人对产品加工状态进行检查</a:t>
            </a:r>
            <a:endParaRPr lang="zh-CN" altLang="en-US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4453" y="4600281"/>
            <a:ext cx="467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能</a:t>
            </a:r>
            <a:r>
              <a:rPr lang="en-US" altLang="zh-CN">
                <a:solidFill>
                  <a:schemeClr val="accent1"/>
                </a:solidFill>
                <a:ea typeface="微软雅黑" panose="020B0503020204020204" pitchFamily="34" charset="-122"/>
              </a:rPr>
              <a:t>100%</a:t>
            </a:r>
            <a:r>
              <a:rPr lang="zh-CN" altLang="en-US">
                <a:solidFill>
                  <a:schemeClr val="accent1"/>
                </a:solidFill>
                <a:ea typeface="微软雅黑" panose="020B0503020204020204" pitchFamily="34" charset="-122"/>
              </a:rPr>
              <a:t>检查产品有无漏序</a:t>
            </a:r>
            <a:endParaRPr lang="en-US" altLang="zh-CN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9300" y="5444410"/>
            <a:ext cx="500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研究了工艺生产的逻辑原理后，决定改变斜油孔加工方式。</a:t>
            </a:r>
            <a:endParaRPr lang="zh-CN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1113" y="163863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4.3  </a:t>
            </a:r>
            <a:r>
              <a:rPr lang="zh-CN" altLang="en-US"/>
              <a:t>对策制定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982415" y="2030862"/>
            <a:ext cx="0" cy="4827137"/>
          </a:xfrm>
          <a:prstGeom prst="line">
            <a:avLst/>
          </a:prstGeom>
          <a:noFill/>
          <a:ln w="12700" cap="flat">
            <a:solidFill>
              <a:srgbClr val="716F6E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34778" y="2104245"/>
            <a:ext cx="288925" cy="288925"/>
            <a:chOff x="957263" y="3209925"/>
            <a:chExt cx="288925" cy="288925"/>
          </a:xfrm>
        </p:grpSpPr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209949" y="204865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改变斜油孔加工方式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1870532" y="1773687"/>
            <a:ext cx="219075" cy="192088"/>
          </a:xfrm>
          <a:custGeom>
            <a:avLst/>
            <a:gdLst>
              <a:gd name="T0" fmla="*/ 208 w 416"/>
              <a:gd name="T1" fmla="*/ 361 h 361"/>
              <a:gd name="T2" fmla="*/ 312 w 416"/>
              <a:gd name="T3" fmla="*/ 181 h 361"/>
              <a:gd name="T4" fmla="*/ 416 w 416"/>
              <a:gd name="T5" fmla="*/ 0 h 361"/>
              <a:gd name="T6" fmla="*/ 208 w 416"/>
              <a:gd name="T7" fmla="*/ 0 h 361"/>
              <a:gd name="T8" fmla="*/ 0 w 416"/>
              <a:gd name="T9" fmla="*/ 0 h 361"/>
              <a:gd name="T10" fmla="*/ 104 w 416"/>
              <a:gd name="T11" fmla="*/ 181 h 361"/>
              <a:gd name="T12" fmla="*/ 208 w 416"/>
              <a:gd name="T13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361">
                <a:moveTo>
                  <a:pt x="208" y="361"/>
                </a:moveTo>
                <a:lnTo>
                  <a:pt x="312" y="181"/>
                </a:lnTo>
                <a:lnTo>
                  <a:pt x="416" y="0"/>
                </a:lnTo>
                <a:lnTo>
                  <a:pt x="208" y="0"/>
                </a:lnTo>
                <a:lnTo>
                  <a:pt x="0" y="0"/>
                </a:lnTo>
                <a:lnTo>
                  <a:pt x="104" y="181"/>
                </a:lnTo>
                <a:lnTo>
                  <a:pt x="208" y="3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对角圆角矩形 42"/>
          <p:cNvSpPr/>
          <p:nvPr/>
        </p:nvSpPr>
        <p:spPr bwMode="auto">
          <a:xfrm>
            <a:off x="621969" y="1020569"/>
            <a:ext cx="5186751" cy="684541"/>
          </a:xfrm>
          <a:prstGeom prst="round2DiagRect">
            <a:avLst/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43"/>
          <p:cNvSpPr txBox="1"/>
          <p:nvPr/>
        </p:nvSpPr>
        <p:spPr>
          <a:xfrm>
            <a:off x="939989" y="1122368"/>
            <a:ext cx="377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对策实施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34778" y="3940018"/>
            <a:ext cx="288925" cy="288925"/>
            <a:chOff x="957263" y="3209925"/>
            <a:chExt cx="288925" cy="288925"/>
          </a:xfrm>
        </p:grpSpPr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2209949" y="3884425"/>
            <a:ext cx="6113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根据现场进场的配电箱尺寸，在现场加工固定磨具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09949" y="4502934"/>
            <a:ext cx="5885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、根据进场成品配电箱壳长度和宽度尺寸，使用切割机将∠40*4角钢切割成300mm/160mm长各两段，并将25*4扁铁切成200mm做手柄用，根据配电箱箱壳的厚度尺寸，把模板切割10mm宽。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871203" y="4602491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09949" y="5721751"/>
            <a:ext cx="5885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、在300mm的角钢上开两个φ10#，在160mm的角钢上开一个φ10#的圆孔。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871203" y="5786869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103" y="3905948"/>
            <a:ext cx="1107997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具体措施</a:t>
            </a:r>
          </a:p>
        </p:txBody>
      </p:sp>
      <p:sp>
        <p:nvSpPr>
          <p:cNvPr id="19" name="矩形 18"/>
          <p:cNvSpPr/>
          <p:nvPr/>
        </p:nvSpPr>
        <p:spPr>
          <a:xfrm>
            <a:off x="624103" y="2079430"/>
            <a:ext cx="1112600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实施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834778" y="2648918"/>
            <a:ext cx="288925" cy="288925"/>
            <a:chOff x="957263" y="3209925"/>
            <a:chExt cx="288925" cy="288925"/>
          </a:xfrm>
        </p:grpSpPr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209949" y="2593325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日－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4" name="矩形 23"/>
          <p:cNvSpPr/>
          <p:nvPr/>
        </p:nvSpPr>
        <p:spPr>
          <a:xfrm>
            <a:off x="621969" y="2624103"/>
            <a:ext cx="1114734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时间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34778" y="3291526"/>
            <a:ext cx="288925" cy="288925"/>
            <a:chOff x="957263" y="3209925"/>
            <a:chExt cx="288925" cy="288925"/>
          </a:xfrm>
        </p:grpSpPr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bg1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2209949" y="3235933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李云龙、楚云飞、高育良</a:t>
            </a:r>
          </a:p>
        </p:txBody>
      </p:sp>
      <p:sp>
        <p:nvSpPr>
          <p:cNvPr id="29" name="矩形 28"/>
          <p:cNvSpPr/>
          <p:nvPr/>
        </p:nvSpPr>
        <p:spPr>
          <a:xfrm>
            <a:off x="621969" y="3266711"/>
            <a:ext cx="1114733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负责人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88" y="1482008"/>
            <a:ext cx="3187770" cy="24239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141" y="4180819"/>
            <a:ext cx="3192626" cy="21764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文本框 31"/>
          <p:cNvSpPr txBox="1"/>
          <p:nvPr/>
        </p:nvSpPr>
        <p:spPr>
          <a:xfrm>
            <a:off x="31984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4.4  </a:t>
            </a:r>
            <a:r>
              <a:rPr lang="zh-CN" altLang="en-US"/>
              <a:t>对策实施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6" grpId="0"/>
      <p:bldP spid="18" grpId="0" animBg="1"/>
      <p:bldP spid="19" grpId="0" animBg="1"/>
      <p:bldP spid="23" grpId="0"/>
      <p:bldP spid="24" grpId="0" animBg="1"/>
      <p:bldP spid="2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982415" y="1"/>
            <a:ext cx="0" cy="6093296"/>
          </a:xfrm>
          <a:prstGeom prst="line">
            <a:avLst/>
          </a:prstGeom>
          <a:noFill/>
          <a:ln w="12700" cap="flat">
            <a:solidFill>
              <a:srgbClr val="716F6E"/>
            </a:solidFill>
            <a:prstDash val="dash"/>
            <a:miter lim="800000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09949" y="1017133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、把成品的10#螺帽焊接在开好的空位置。（图一）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1871203" y="1072977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9949" y="1546032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、把成品的10#螺帽焊接在开好的空位置。 （图二）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871203" y="1611150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9949" y="2112560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、把据好的模板加固在配电箱内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1871203" y="216840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09949" y="2647193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、在螺帽上固定螺杆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871203" y="2712311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9949" y="3168500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、配电箱封口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1871203" y="322434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9949" y="3689807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、预埋时把箱壳固定在钢筋上（图六、图七）</a:t>
            </a:r>
          </a:p>
        </p:txBody>
      </p:sp>
      <p:sp>
        <p:nvSpPr>
          <p:cNvPr id="14" name="椭圆 13"/>
          <p:cNvSpPr/>
          <p:nvPr/>
        </p:nvSpPr>
        <p:spPr bwMode="auto">
          <a:xfrm>
            <a:off x="1871203" y="3754925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09949" y="4267496"/>
            <a:ext cx="588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、清理胶带，拆下加固模具，预埋成型的配电箱壳</a:t>
            </a:r>
          </a:p>
        </p:txBody>
      </p:sp>
      <p:sp>
        <p:nvSpPr>
          <p:cNvPr id="16" name="椭圆 15"/>
          <p:cNvSpPr/>
          <p:nvPr/>
        </p:nvSpPr>
        <p:spPr bwMode="auto">
          <a:xfrm>
            <a:off x="1871203" y="4332614"/>
            <a:ext cx="218404" cy="218404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88" y="494333"/>
            <a:ext cx="3187679" cy="18155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88" y="2462815"/>
            <a:ext cx="3187679" cy="1863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88" y="4509120"/>
            <a:ext cx="3187679" cy="19334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17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</a:t>
            </a:r>
            <a:r>
              <a:rPr lang="en-US" sz="7200" b="1" dirty="0" smtClean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05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51429" y="3321221"/>
            <a:ext cx="693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效果检查及成果巩固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77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3" descr="图像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498" y="3930503"/>
            <a:ext cx="2519474" cy="16718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9" descr="照片1 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2730" y="1458638"/>
            <a:ext cx="2480436" cy="16548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67" descr="照片1 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7614" y="4289157"/>
            <a:ext cx="2451908" cy="16424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94" descr="照片1 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1937" y="1522778"/>
            <a:ext cx="2534220" cy="16546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24"/>
          <p:cNvSpPr txBox="1"/>
          <p:nvPr/>
        </p:nvSpPr>
        <p:spPr>
          <a:xfrm>
            <a:off x="3671130" y="31769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作业员检查品质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8172094" y="113459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品质合格，可以正常批量生产</a:t>
            </a:r>
          </a:p>
        </p:txBody>
      </p:sp>
      <p:sp>
        <p:nvSpPr>
          <p:cNvPr id="39" name="TextBox 29"/>
          <p:cNvSpPr txBox="1"/>
          <p:nvPr/>
        </p:nvSpPr>
        <p:spPr>
          <a:xfrm>
            <a:off x="7098807" y="59422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品质合格放入下道工序</a:t>
            </a:r>
          </a:p>
        </p:txBody>
      </p:sp>
      <p:sp>
        <p:nvSpPr>
          <p:cNvPr id="40" name="TextBox 31"/>
          <p:cNvSpPr txBox="1"/>
          <p:nvPr/>
        </p:nvSpPr>
        <p:spPr>
          <a:xfrm>
            <a:off x="3703671" y="56878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/>
              <a:t>班长确认品质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6821043" y="1480537"/>
            <a:ext cx="105965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V="1">
            <a:off x="6821043" y="1502761"/>
            <a:ext cx="0" cy="46323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425381" y="6135086"/>
            <a:ext cx="339566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425381" y="2853336"/>
            <a:ext cx="0" cy="328175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2095056" y="2853336"/>
            <a:ext cx="1330325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176143" y="2662876"/>
            <a:ext cx="474663" cy="476250"/>
            <a:chOff x="3176143" y="1856773"/>
            <a:chExt cx="474663" cy="476250"/>
          </a:xfrm>
        </p:grpSpPr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214542" y="1880556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pPr algn="ctr"/>
              <a:r>
                <a:rPr lang="en-US" altLang="zh-CN" sz="2000" dirty="0"/>
                <a:t>01</a:t>
              </a:r>
              <a:endParaRPr lang="zh-CN" altLang="en-US" sz="20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176143" y="5539406"/>
            <a:ext cx="474663" cy="476250"/>
            <a:chOff x="3176143" y="3871311"/>
            <a:chExt cx="474663" cy="476250"/>
          </a:xfrm>
        </p:grpSpPr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3176143" y="3871311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84026" y="3914072"/>
              <a:ext cx="465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71806" y="5871561"/>
            <a:ext cx="477307" cy="476250"/>
            <a:chOff x="6571806" y="5871561"/>
            <a:chExt cx="477307" cy="476250"/>
          </a:xfrm>
        </p:grpSpPr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6571806" y="5871561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82319" y="5892997"/>
              <a:ext cx="466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03</a:t>
              </a:r>
              <a:endParaRPr lang="zh-CN" altLang="en-US" sz="20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44082" y="1231298"/>
            <a:ext cx="475909" cy="476250"/>
            <a:chOff x="7997381" y="1231298"/>
            <a:chExt cx="475909" cy="476250"/>
          </a:xfrm>
        </p:grpSpPr>
        <p:sp>
          <p:nvSpPr>
            <p:cNvPr id="56" name="Oval 22"/>
            <p:cNvSpPr>
              <a:spLocks noChangeArrowheads="1"/>
            </p:cNvSpPr>
            <p:nvPr/>
          </p:nvSpPr>
          <p:spPr bwMode="auto">
            <a:xfrm>
              <a:off x="7997381" y="1231298"/>
              <a:ext cx="474663" cy="47625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001686" y="1239111"/>
              <a:ext cx="4716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chemeClr val="accent2"/>
                  </a:solidFill>
                  <a:latin typeface="Lifeline JL" panose="00000400000000000000" pitchFamily="2" charset="0"/>
                  <a:ea typeface="+mj-ea"/>
                </a:defRPr>
              </a:lvl1pPr>
            </a:lstStyle>
            <a:p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88543" y="2119763"/>
            <a:ext cx="1303338" cy="1306513"/>
            <a:chOff x="788543" y="2119763"/>
            <a:chExt cx="1303338" cy="1306513"/>
          </a:xfrm>
        </p:grpSpPr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788543" y="2119763"/>
              <a:ext cx="1303338" cy="1306513"/>
            </a:xfrm>
            <a:prstGeom prst="ellipse">
              <a:avLst/>
            </a:prstGeom>
            <a:solidFill>
              <a:schemeClr val="tx1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046906" y="2388359"/>
              <a:ext cx="799486" cy="802568"/>
            </a:xfrm>
            <a:custGeom>
              <a:avLst/>
              <a:gdLst>
                <a:gd name="T0" fmla="*/ 246 w 672"/>
                <a:gd name="T1" fmla="*/ 46 h 672"/>
                <a:gd name="T2" fmla="*/ 104 w 672"/>
                <a:gd name="T3" fmla="*/ 104 h 672"/>
                <a:gd name="T4" fmla="*/ 46 w 672"/>
                <a:gd name="T5" fmla="*/ 246 h 672"/>
                <a:gd name="T6" fmla="*/ 104 w 672"/>
                <a:gd name="T7" fmla="*/ 387 h 672"/>
                <a:gd name="T8" fmla="*/ 246 w 672"/>
                <a:gd name="T9" fmla="*/ 445 h 672"/>
                <a:gd name="T10" fmla="*/ 387 w 672"/>
                <a:gd name="T11" fmla="*/ 387 h 672"/>
                <a:gd name="T12" fmla="*/ 387 w 672"/>
                <a:gd name="T13" fmla="*/ 104 h 672"/>
                <a:gd name="T14" fmla="*/ 246 w 672"/>
                <a:gd name="T15" fmla="*/ 46 h 672"/>
                <a:gd name="T16" fmla="*/ 246 w 672"/>
                <a:gd name="T17" fmla="*/ 491 h 672"/>
                <a:gd name="T18" fmla="*/ 72 w 672"/>
                <a:gd name="T19" fmla="*/ 419 h 672"/>
                <a:gd name="T20" fmla="*/ 0 w 672"/>
                <a:gd name="T21" fmla="*/ 246 h 672"/>
                <a:gd name="T22" fmla="*/ 72 w 672"/>
                <a:gd name="T23" fmla="*/ 72 h 672"/>
                <a:gd name="T24" fmla="*/ 246 w 672"/>
                <a:gd name="T25" fmla="*/ 0 h 672"/>
                <a:gd name="T26" fmla="*/ 419 w 672"/>
                <a:gd name="T27" fmla="*/ 72 h 672"/>
                <a:gd name="T28" fmla="*/ 419 w 672"/>
                <a:gd name="T29" fmla="*/ 419 h 672"/>
                <a:gd name="T30" fmla="*/ 246 w 672"/>
                <a:gd name="T31" fmla="*/ 491 h 672"/>
                <a:gd name="T32" fmla="*/ 459 w 672"/>
                <a:gd name="T33" fmla="*/ 388 h 672"/>
                <a:gd name="T34" fmla="*/ 459 w 672"/>
                <a:gd name="T35" fmla="*/ 419 h 672"/>
                <a:gd name="T36" fmla="*/ 419 w 672"/>
                <a:gd name="T37" fmla="*/ 458 h 672"/>
                <a:gd name="T38" fmla="*/ 388 w 672"/>
                <a:gd name="T39" fmla="*/ 458 h 672"/>
                <a:gd name="T40" fmla="*/ 387 w 672"/>
                <a:gd name="T41" fmla="*/ 457 h 672"/>
                <a:gd name="T42" fmla="*/ 387 w 672"/>
                <a:gd name="T43" fmla="*/ 426 h 672"/>
                <a:gd name="T44" fmla="*/ 426 w 672"/>
                <a:gd name="T45" fmla="*/ 387 h 672"/>
                <a:gd name="T46" fmla="*/ 457 w 672"/>
                <a:gd name="T47" fmla="*/ 387 h 672"/>
                <a:gd name="T48" fmla="*/ 459 w 672"/>
                <a:gd name="T49" fmla="*/ 388 h 672"/>
                <a:gd name="T50" fmla="*/ 509 w 672"/>
                <a:gd name="T51" fmla="*/ 454 h 672"/>
                <a:gd name="T52" fmla="*/ 509 w 672"/>
                <a:gd name="T53" fmla="*/ 509 h 672"/>
                <a:gd name="T54" fmla="*/ 454 w 672"/>
                <a:gd name="T55" fmla="*/ 509 h 672"/>
                <a:gd name="T56" fmla="*/ 454 w 672"/>
                <a:gd name="T57" fmla="*/ 454 h 672"/>
                <a:gd name="T58" fmla="*/ 509 w 672"/>
                <a:gd name="T59" fmla="*/ 454 h 672"/>
                <a:gd name="T60" fmla="*/ 664 w 672"/>
                <a:gd name="T61" fmla="*/ 601 h 672"/>
                <a:gd name="T62" fmla="*/ 663 w 672"/>
                <a:gd name="T63" fmla="*/ 631 h 672"/>
                <a:gd name="T64" fmla="*/ 631 w 672"/>
                <a:gd name="T65" fmla="*/ 663 h 672"/>
                <a:gd name="T66" fmla="*/ 601 w 672"/>
                <a:gd name="T67" fmla="*/ 664 h 672"/>
                <a:gd name="T68" fmla="*/ 508 w 672"/>
                <a:gd name="T69" fmla="*/ 570 h 672"/>
                <a:gd name="T70" fmla="*/ 509 w 672"/>
                <a:gd name="T71" fmla="*/ 540 h 672"/>
                <a:gd name="T72" fmla="*/ 541 w 672"/>
                <a:gd name="T73" fmla="*/ 509 h 672"/>
                <a:gd name="T74" fmla="*/ 570 w 672"/>
                <a:gd name="T75" fmla="*/ 508 h 672"/>
                <a:gd name="T76" fmla="*/ 664 w 672"/>
                <a:gd name="T77" fmla="*/ 601 h 672"/>
                <a:gd name="T78" fmla="*/ 246 w 672"/>
                <a:gd name="T79" fmla="*/ 98 h 672"/>
                <a:gd name="T80" fmla="*/ 142 w 672"/>
                <a:gd name="T81" fmla="*/ 141 h 672"/>
                <a:gd name="T82" fmla="*/ 98 w 672"/>
                <a:gd name="T83" fmla="*/ 245 h 672"/>
                <a:gd name="T84" fmla="*/ 142 w 672"/>
                <a:gd name="T85" fmla="*/ 350 h 672"/>
                <a:gd name="T86" fmla="*/ 246 w 672"/>
                <a:gd name="T87" fmla="*/ 393 h 672"/>
                <a:gd name="T88" fmla="*/ 350 w 672"/>
                <a:gd name="T89" fmla="*/ 350 h 672"/>
                <a:gd name="T90" fmla="*/ 350 w 672"/>
                <a:gd name="T91" fmla="*/ 141 h 672"/>
                <a:gd name="T92" fmla="*/ 246 w 672"/>
                <a:gd name="T93" fmla="*/ 98 h 672"/>
                <a:gd name="T94" fmla="*/ 246 w 672"/>
                <a:gd name="T95" fmla="*/ 423 h 672"/>
                <a:gd name="T96" fmla="*/ 120 w 672"/>
                <a:gd name="T97" fmla="*/ 371 h 672"/>
                <a:gd name="T98" fmla="*/ 68 w 672"/>
                <a:gd name="T99" fmla="*/ 245 h 672"/>
                <a:gd name="T100" fmla="*/ 120 w 672"/>
                <a:gd name="T101" fmla="*/ 120 h 672"/>
                <a:gd name="T102" fmla="*/ 246 w 672"/>
                <a:gd name="T103" fmla="*/ 68 h 672"/>
                <a:gd name="T104" fmla="*/ 371 w 672"/>
                <a:gd name="T105" fmla="*/ 120 h 672"/>
                <a:gd name="T106" fmla="*/ 371 w 672"/>
                <a:gd name="T107" fmla="*/ 371 h 672"/>
                <a:gd name="T108" fmla="*/ 246 w 672"/>
                <a:gd name="T109" fmla="*/ 4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2" h="672">
                  <a:moveTo>
                    <a:pt x="246" y="46"/>
                  </a:moveTo>
                  <a:cubicBezTo>
                    <a:pt x="192" y="46"/>
                    <a:pt x="142" y="67"/>
                    <a:pt x="104" y="104"/>
                  </a:cubicBezTo>
                  <a:cubicBezTo>
                    <a:pt x="67" y="142"/>
                    <a:pt x="46" y="192"/>
                    <a:pt x="46" y="246"/>
                  </a:cubicBezTo>
                  <a:cubicBezTo>
                    <a:pt x="46" y="299"/>
                    <a:pt x="67" y="349"/>
                    <a:pt x="104" y="387"/>
                  </a:cubicBezTo>
                  <a:cubicBezTo>
                    <a:pt x="142" y="424"/>
                    <a:pt x="192" y="445"/>
                    <a:pt x="246" y="445"/>
                  </a:cubicBezTo>
                  <a:cubicBezTo>
                    <a:pt x="299" y="445"/>
                    <a:pt x="349" y="424"/>
                    <a:pt x="387" y="387"/>
                  </a:cubicBezTo>
                  <a:cubicBezTo>
                    <a:pt x="465" y="309"/>
                    <a:pt x="465" y="182"/>
                    <a:pt x="387" y="104"/>
                  </a:cubicBezTo>
                  <a:cubicBezTo>
                    <a:pt x="349" y="67"/>
                    <a:pt x="299" y="46"/>
                    <a:pt x="246" y="46"/>
                  </a:cubicBezTo>
                  <a:close/>
                  <a:moveTo>
                    <a:pt x="246" y="491"/>
                  </a:moveTo>
                  <a:cubicBezTo>
                    <a:pt x="180" y="491"/>
                    <a:pt x="119" y="465"/>
                    <a:pt x="72" y="419"/>
                  </a:cubicBezTo>
                  <a:cubicBezTo>
                    <a:pt x="26" y="373"/>
                    <a:pt x="0" y="311"/>
                    <a:pt x="0" y="246"/>
                  </a:cubicBezTo>
                  <a:cubicBezTo>
                    <a:pt x="0" y="180"/>
                    <a:pt x="26" y="118"/>
                    <a:pt x="72" y="72"/>
                  </a:cubicBezTo>
                  <a:cubicBezTo>
                    <a:pt x="119" y="26"/>
                    <a:pt x="180" y="0"/>
                    <a:pt x="246" y="0"/>
                  </a:cubicBezTo>
                  <a:cubicBezTo>
                    <a:pt x="311" y="0"/>
                    <a:pt x="373" y="26"/>
                    <a:pt x="419" y="72"/>
                  </a:cubicBezTo>
                  <a:cubicBezTo>
                    <a:pt x="515" y="168"/>
                    <a:pt x="515" y="323"/>
                    <a:pt x="419" y="419"/>
                  </a:cubicBezTo>
                  <a:cubicBezTo>
                    <a:pt x="373" y="465"/>
                    <a:pt x="311" y="491"/>
                    <a:pt x="246" y="491"/>
                  </a:cubicBezTo>
                  <a:close/>
                  <a:moveTo>
                    <a:pt x="459" y="388"/>
                  </a:moveTo>
                  <a:cubicBezTo>
                    <a:pt x="467" y="397"/>
                    <a:pt x="467" y="411"/>
                    <a:pt x="459" y="419"/>
                  </a:cubicBezTo>
                  <a:lnTo>
                    <a:pt x="419" y="458"/>
                  </a:lnTo>
                  <a:cubicBezTo>
                    <a:pt x="411" y="467"/>
                    <a:pt x="397" y="467"/>
                    <a:pt x="388" y="458"/>
                  </a:cubicBezTo>
                  <a:lnTo>
                    <a:pt x="387" y="457"/>
                  </a:lnTo>
                  <a:cubicBezTo>
                    <a:pt x="378" y="448"/>
                    <a:pt x="378" y="434"/>
                    <a:pt x="387" y="426"/>
                  </a:cubicBezTo>
                  <a:lnTo>
                    <a:pt x="426" y="387"/>
                  </a:lnTo>
                  <a:cubicBezTo>
                    <a:pt x="434" y="378"/>
                    <a:pt x="448" y="378"/>
                    <a:pt x="457" y="387"/>
                  </a:cubicBezTo>
                  <a:lnTo>
                    <a:pt x="459" y="388"/>
                  </a:lnTo>
                  <a:close/>
                  <a:moveTo>
                    <a:pt x="509" y="454"/>
                  </a:moveTo>
                  <a:cubicBezTo>
                    <a:pt x="524" y="469"/>
                    <a:pt x="524" y="494"/>
                    <a:pt x="509" y="509"/>
                  </a:cubicBezTo>
                  <a:cubicBezTo>
                    <a:pt x="494" y="524"/>
                    <a:pt x="470" y="524"/>
                    <a:pt x="454" y="509"/>
                  </a:cubicBezTo>
                  <a:cubicBezTo>
                    <a:pt x="439" y="494"/>
                    <a:pt x="439" y="469"/>
                    <a:pt x="454" y="454"/>
                  </a:cubicBezTo>
                  <a:cubicBezTo>
                    <a:pt x="470" y="439"/>
                    <a:pt x="494" y="439"/>
                    <a:pt x="509" y="454"/>
                  </a:cubicBezTo>
                  <a:close/>
                  <a:moveTo>
                    <a:pt x="664" y="601"/>
                  </a:moveTo>
                  <a:cubicBezTo>
                    <a:pt x="672" y="609"/>
                    <a:pt x="671" y="623"/>
                    <a:pt x="663" y="631"/>
                  </a:cubicBezTo>
                  <a:lnTo>
                    <a:pt x="631" y="663"/>
                  </a:lnTo>
                  <a:cubicBezTo>
                    <a:pt x="623" y="671"/>
                    <a:pt x="609" y="672"/>
                    <a:pt x="601" y="664"/>
                  </a:cubicBezTo>
                  <a:lnTo>
                    <a:pt x="508" y="570"/>
                  </a:lnTo>
                  <a:cubicBezTo>
                    <a:pt x="500" y="562"/>
                    <a:pt x="500" y="549"/>
                    <a:pt x="509" y="540"/>
                  </a:cubicBezTo>
                  <a:lnTo>
                    <a:pt x="541" y="509"/>
                  </a:lnTo>
                  <a:cubicBezTo>
                    <a:pt x="549" y="500"/>
                    <a:pt x="562" y="500"/>
                    <a:pt x="570" y="508"/>
                  </a:cubicBezTo>
                  <a:lnTo>
                    <a:pt x="664" y="601"/>
                  </a:lnTo>
                  <a:close/>
                  <a:moveTo>
                    <a:pt x="246" y="98"/>
                  </a:moveTo>
                  <a:cubicBezTo>
                    <a:pt x="206" y="98"/>
                    <a:pt x="169" y="114"/>
                    <a:pt x="142" y="141"/>
                  </a:cubicBezTo>
                  <a:cubicBezTo>
                    <a:pt x="114" y="169"/>
                    <a:pt x="98" y="206"/>
                    <a:pt x="98" y="245"/>
                  </a:cubicBezTo>
                  <a:cubicBezTo>
                    <a:pt x="98" y="285"/>
                    <a:pt x="114" y="322"/>
                    <a:pt x="142" y="350"/>
                  </a:cubicBezTo>
                  <a:cubicBezTo>
                    <a:pt x="169" y="377"/>
                    <a:pt x="206" y="393"/>
                    <a:pt x="246" y="393"/>
                  </a:cubicBezTo>
                  <a:cubicBezTo>
                    <a:pt x="285" y="393"/>
                    <a:pt x="322" y="377"/>
                    <a:pt x="350" y="350"/>
                  </a:cubicBezTo>
                  <a:cubicBezTo>
                    <a:pt x="407" y="292"/>
                    <a:pt x="407" y="199"/>
                    <a:pt x="350" y="141"/>
                  </a:cubicBezTo>
                  <a:cubicBezTo>
                    <a:pt x="322" y="114"/>
                    <a:pt x="285" y="98"/>
                    <a:pt x="246" y="98"/>
                  </a:cubicBezTo>
                  <a:close/>
                  <a:moveTo>
                    <a:pt x="246" y="423"/>
                  </a:moveTo>
                  <a:cubicBezTo>
                    <a:pt x="198" y="423"/>
                    <a:pt x="154" y="405"/>
                    <a:pt x="120" y="371"/>
                  </a:cubicBezTo>
                  <a:cubicBezTo>
                    <a:pt x="86" y="338"/>
                    <a:pt x="68" y="293"/>
                    <a:pt x="68" y="245"/>
                  </a:cubicBezTo>
                  <a:cubicBezTo>
                    <a:pt x="68" y="198"/>
                    <a:pt x="86" y="153"/>
                    <a:pt x="120" y="120"/>
                  </a:cubicBezTo>
                  <a:cubicBezTo>
                    <a:pt x="154" y="86"/>
                    <a:pt x="198" y="68"/>
                    <a:pt x="246" y="68"/>
                  </a:cubicBezTo>
                  <a:cubicBezTo>
                    <a:pt x="293" y="68"/>
                    <a:pt x="338" y="86"/>
                    <a:pt x="371" y="120"/>
                  </a:cubicBezTo>
                  <a:cubicBezTo>
                    <a:pt x="440" y="189"/>
                    <a:pt x="440" y="302"/>
                    <a:pt x="371" y="371"/>
                  </a:cubicBezTo>
                  <a:cubicBezTo>
                    <a:pt x="338" y="405"/>
                    <a:pt x="293" y="423"/>
                    <a:pt x="246" y="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8905" y="3510687"/>
            <a:ext cx="235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r>
              <a:rPr lang="zh-CN" altLang="en-US" sz="2000"/>
              <a:t>产品</a:t>
            </a:r>
            <a:r>
              <a:rPr lang="zh-CN" altLang="en-US" sz="2000" dirty="0"/>
              <a:t>品质确认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30482" y="163863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5.1  </a:t>
            </a:r>
            <a:r>
              <a:rPr lang="zh-CN" altLang="en-US"/>
              <a:t>产品品质确认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 bwMode="auto">
          <a:xfrm>
            <a:off x="2647579" y="2983231"/>
            <a:ext cx="404200" cy="3073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4730039" y="5548223"/>
            <a:ext cx="403408" cy="5082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: 圆角 3"/>
          <p:cNvSpPr/>
          <p:nvPr/>
        </p:nvSpPr>
        <p:spPr bwMode="auto">
          <a:xfrm>
            <a:off x="6843361" y="5576777"/>
            <a:ext cx="404200" cy="4797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 bwMode="auto">
          <a:xfrm>
            <a:off x="8886198" y="5649377"/>
            <a:ext cx="404200" cy="4071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363370" y="6056501"/>
            <a:ext cx="9073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1770604" y="2129369"/>
            <a:ext cx="0" cy="4171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/>
          <p:cNvSpPr txBox="1"/>
          <p:nvPr/>
        </p:nvSpPr>
        <p:spPr>
          <a:xfrm>
            <a:off x="2358178" y="2524823"/>
            <a:ext cx="98456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10.75%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9170" y="5062815"/>
            <a:ext cx="71526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8476" y="5118369"/>
            <a:ext cx="71526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1.2%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0826" y="5190969"/>
            <a:ext cx="84991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+mj-ea"/>
                <a:ea typeface="+mj-ea"/>
              </a:rPr>
              <a:t>1.15%</a:t>
            </a:r>
            <a:endParaRPr lang="zh-CN" altLang="en-US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Freeform 5"/>
          <p:cNvSpPr/>
          <p:nvPr/>
        </p:nvSpPr>
        <p:spPr bwMode="auto">
          <a:xfrm rot="487457">
            <a:off x="3616510" y="2782202"/>
            <a:ext cx="2843595" cy="1013265"/>
          </a:xfrm>
          <a:custGeom>
            <a:avLst/>
            <a:gdLst>
              <a:gd name="T0" fmla="*/ 0 w 10322"/>
              <a:gd name="T1" fmla="*/ 2317 h 3669"/>
              <a:gd name="T2" fmla="*/ 4461 w 10322"/>
              <a:gd name="T3" fmla="*/ 1680 h 3669"/>
              <a:gd name="T4" fmla="*/ 8455 w 10322"/>
              <a:gd name="T5" fmla="*/ 3163 h 3669"/>
              <a:gd name="T6" fmla="*/ 8344 w 10322"/>
              <a:gd name="T7" fmla="*/ 3669 h 3669"/>
              <a:gd name="T8" fmla="*/ 9341 w 10322"/>
              <a:gd name="T9" fmla="*/ 3623 h 3669"/>
              <a:gd name="T10" fmla="*/ 10322 w 10322"/>
              <a:gd name="T11" fmla="*/ 3653 h 3669"/>
              <a:gd name="T12" fmla="*/ 9609 w 10322"/>
              <a:gd name="T13" fmla="*/ 2413 h 3669"/>
              <a:gd name="T14" fmla="*/ 8883 w 10322"/>
              <a:gd name="T15" fmla="*/ 1227 h 3669"/>
              <a:gd name="T16" fmla="*/ 8771 w 10322"/>
              <a:gd name="T17" fmla="*/ 1733 h 3669"/>
              <a:gd name="T18" fmla="*/ 4786 w 10322"/>
              <a:gd name="T19" fmla="*/ 207 h 3669"/>
              <a:gd name="T20" fmla="*/ 421 w 10322"/>
              <a:gd name="T21" fmla="*/ 413 h 3669"/>
              <a:gd name="T22" fmla="*/ 934 w 10322"/>
              <a:gd name="T23" fmla="*/ 700 h 3669"/>
              <a:gd name="T24" fmla="*/ 1446 w 10322"/>
              <a:gd name="T25" fmla="*/ 1002 h 3669"/>
              <a:gd name="T26" fmla="*/ 734 w 10322"/>
              <a:gd name="T27" fmla="*/ 1606 h 3669"/>
              <a:gd name="T28" fmla="*/ 0 w 10322"/>
              <a:gd name="T29" fmla="*/ 2317 h 3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22" h="3669">
                <a:moveTo>
                  <a:pt x="0" y="2317"/>
                </a:moveTo>
                <a:cubicBezTo>
                  <a:pt x="1557" y="1787"/>
                  <a:pt x="3016" y="1488"/>
                  <a:pt x="4461" y="1680"/>
                </a:cubicBezTo>
                <a:cubicBezTo>
                  <a:pt x="5842" y="1863"/>
                  <a:pt x="7166" y="2478"/>
                  <a:pt x="8455" y="3163"/>
                </a:cubicBezTo>
                <a:cubicBezTo>
                  <a:pt x="8418" y="3332"/>
                  <a:pt x="8381" y="3501"/>
                  <a:pt x="8344" y="3669"/>
                </a:cubicBezTo>
                <a:cubicBezTo>
                  <a:pt x="8678" y="3644"/>
                  <a:pt x="9009" y="3624"/>
                  <a:pt x="9341" y="3623"/>
                </a:cubicBezTo>
                <a:cubicBezTo>
                  <a:pt x="9668" y="3622"/>
                  <a:pt x="9997" y="3636"/>
                  <a:pt x="10322" y="3653"/>
                </a:cubicBezTo>
                <a:cubicBezTo>
                  <a:pt x="10086" y="3232"/>
                  <a:pt x="9851" y="2819"/>
                  <a:pt x="9609" y="2413"/>
                </a:cubicBezTo>
                <a:cubicBezTo>
                  <a:pt x="9370" y="2013"/>
                  <a:pt x="9126" y="1618"/>
                  <a:pt x="8883" y="1227"/>
                </a:cubicBezTo>
                <a:cubicBezTo>
                  <a:pt x="8846" y="1396"/>
                  <a:pt x="8809" y="1564"/>
                  <a:pt x="8771" y="1733"/>
                </a:cubicBezTo>
                <a:cubicBezTo>
                  <a:pt x="7490" y="1012"/>
                  <a:pt x="6169" y="410"/>
                  <a:pt x="4786" y="207"/>
                </a:cubicBezTo>
                <a:cubicBezTo>
                  <a:pt x="3367" y="0"/>
                  <a:pt x="1928" y="107"/>
                  <a:pt x="421" y="413"/>
                </a:cubicBezTo>
                <a:cubicBezTo>
                  <a:pt x="592" y="507"/>
                  <a:pt x="765" y="602"/>
                  <a:pt x="934" y="700"/>
                </a:cubicBezTo>
                <a:cubicBezTo>
                  <a:pt x="1105" y="799"/>
                  <a:pt x="1275" y="901"/>
                  <a:pt x="1446" y="1002"/>
                </a:cubicBezTo>
                <a:cubicBezTo>
                  <a:pt x="1210" y="1193"/>
                  <a:pt x="968" y="1392"/>
                  <a:pt x="734" y="1606"/>
                </a:cubicBezTo>
                <a:cubicBezTo>
                  <a:pt x="487" y="1830"/>
                  <a:pt x="247" y="2069"/>
                  <a:pt x="0" y="23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67259" y="61455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活动前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20571" y="61455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目标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7433" y="61455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实际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10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04358" y="61455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实际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11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 rot="20585315">
            <a:off x="7828921" y="1949261"/>
            <a:ext cx="2114550" cy="2117725"/>
          </a:xfrm>
          <a:custGeom>
            <a:avLst/>
            <a:gdLst>
              <a:gd name="T0" fmla="*/ 0 w 2105"/>
              <a:gd name="T1" fmla="*/ 1053 h 2105"/>
              <a:gd name="T2" fmla="*/ 1053 w 2105"/>
              <a:gd name="T3" fmla="*/ 2045 h 2105"/>
              <a:gd name="T4" fmla="*/ 1976 w 2105"/>
              <a:gd name="T5" fmla="*/ 1053 h 2105"/>
              <a:gd name="T6" fmla="*/ 1053 w 2105"/>
              <a:gd name="T7" fmla="*/ 158 h 2105"/>
              <a:gd name="T8" fmla="*/ 1053 w 2105"/>
              <a:gd name="T9" fmla="*/ 158 h 2105"/>
              <a:gd name="T10" fmla="*/ 437 w 2105"/>
              <a:gd name="T11" fmla="*/ 551 h 2105"/>
              <a:gd name="T12" fmla="*/ 887 w 2105"/>
              <a:gd name="T13" fmla="*/ 1003 h 2105"/>
              <a:gd name="T14" fmla="*/ 563 w 2105"/>
              <a:gd name="T15" fmla="*/ 813 h 2105"/>
              <a:gd name="T16" fmla="*/ 887 w 2105"/>
              <a:gd name="T17" fmla="*/ 874 h 2105"/>
              <a:gd name="T18" fmla="*/ 563 w 2105"/>
              <a:gd name="T19" fmla="*/ 679 h 2105"/>
              <a:gd name="T20" fmla="*/ 1448 w 2105"/>
              <a:gd name="T21" fmla="*/ 992 h 2105"/>
              <a:gd name="T22" fmla="*/ 1571 w 2105"/>
              <a:gd name="T23" fmla="*/ 725 h 2105"/>
              <a:gd name="T24" fmla="*/ 1362 w 2105"/>
              <a:gd name="T25" fmla="*/ 725 h 2105"/>
              <a:gd name="T26" fmla="*/ 1466 w 2105"/>
              <a:gd name="T27" fmla="*/ 755 h 2105"/>
              <a:gd name="T28" fmla="*/ 1356 w 2105"/>
              <a:gd name="T29" fmla="*/ 992 h 2105"/>
              <a:gd name="T30" fmla="*/ 1345 w 2105"/>
              <a:gd name="T31" fmla="*/ 643 h 2105"/>
              <a:gd name="T32" fmla="*/ 1160 w 2105"/>
              <a:gd name="T33" fmla="*/ 541 h 2105"/>
              <a:gd name="T34" fmla="*/ 1160 w 2105"/>
              <a:gd name="T35" fmla="*/ 643 h 2105"/>
              <a:gd name="T36" fmla="*/ 1341 w 2105"/>
              <a:gd name="T37" fmla="*/ 664 h 2105"/>
              <a:gd name="T38" fmla="*/ 1146 w 2105"/>
              <a:gd name="T39" fmla="*/ 990 h 2105"/>
              <a:gd name="T40" fmla="*/ 1146 w 2105"/>
              <a:gd name="T41" fmla="*/ 990 h 2105"/>
              <a:gd name="T42" fmla="*/ 1670 w 2105"/>
              <a:gd name="T43" fmla="*/ 755 h 2105"/>
              <a:gd name="T44" fmla="*/ 1369 w 2105"/>
              <a:gd name="T45" fmla="*/ 556 h 2105"/>
              <a:gd name="T46" fmla="*/ 1369 w 2105"/>
              <a:gd name="T47" fmla="*/ 556 h 2105"/>
              <a:gd name="T48" fmla="*/ 587 w 2105"/>
              <a:gd name="T49" fmla="*/ 1232 h 2105"/>
              <a:gd name="T50" fmla="*/ 829 w 2105"/>
              <a:gd name="T51" fmla="*/ 1328 h 2105"/>
              <a:gd name="T52" fmla="*/ 994 w 2105"/>
              <a:gd name="T53" fmla="*/ 1434 h 2105"/>
              <a:gd name="T54" fmla="*/ 1029 w 2105"/>
              <a:gd name="T55" fmla="*/ 1232 h 2105"/>
              <a:gd name="T56" fmla="*/ 743 w 2105"/>
              <a:gd name="T57" fmla="*/ 1102 h 2105"/>
              <a:gd name="T58" fmla="*/ 413 w 2105"/>
              <a:gd name="T59" fmla="*/ 1266 h 2105"/>
              <a:gd name="T60" fmla="*/ 413 w 2105"/>
              <a:gd name="T61" fmla="*/ 1562 h 2105"/>
              <a:gd name="T62" fmla="*/ 564 w 2105"/>
              <a:gd name="T63" fmla="*/ 1503 h 2105"/>
              <a:gd name="T64" fmla="*/ 564 w 2105"/>
              <a:gd name="T65" fmla="*/ 1155 h 2105"/>
              <a:gd name="T66" fmla="*/ 440 w 2105"/>
              <a:gd name="T67" fmla="*/ 1194 h 2105"/>
              <a:gd name="T68" fmla="*/ 1700 w 2105"/>
              <a:gd name="T69" fmla="*/ 1201 h 2105"/>
              <a:gd name="T70" fmla="*/ 1378 w 2105"/>
              <a:gd name="T71" fmla="*/ 1095 h 2105"/>
              <a:gd name="T72" fmla="*/ 1072 w 2105"/>
              <a:gd name="T73" fmla="*/ 1495 h 2105"/>
              <a:gd name="T74" fmla="*/ 1290 w 2105"/>
              <a:gd name="T75" fmla="*/ 1315 h 2105"/>
              <a:gd name="T76" fmla="*/ 1405 w 2105"/>
              <a:gd name="T77" fmla="*/ 1560 h 2105"/>
              <a:gd name="T78" fmla="*/ 1419 w 2105"/>
              <a:gd name="T79" fmla="*/ 1201 h 2105"/>
              <a:gd name="T80" fmla="*/ 1524 w 2105"/>
              <a:gd name="T81" fmla="*/ 1464 h 2105"/>
              <a:gd name="T82" fmla="*/ 1662 w 2105"/>
              <a:gd name="T83" fmla="*/ 1513 h 2105"/>
              <a:gd name="T84" fmla="*/ 1588 w 2105"/>
              <a:gd name="T85" fmla="*/ 1329 h 2105"/>
              <a:gd name="T86" fmla="*/ 1691 w 2105"/>
              <a:gd name="T87" fmla="*/ 1099 h 2105"/>
              <a:gd name="T88" fmla="*/ 634 w 2105"/>
              <a:gd name="T89" fmla="*/ 387 h 2105"/>
              <a:gd name="T90" fmla="*/ 795 w 2105"/>
              <a:gd name="T91" fmla="*/ 440 h 2105"/>
              <a:gd name="T92" fmla="*/ 696 w 2105"/>
              <a:gd name="T93" fmla="*/ 303 h 2105"/>
              <a:gd name="T94" fmla="*/ 1450 w 2105"/>
              <a:gd name="T95" fmla="*/ 407 h 2105"/>
              <a:gd name="T96" fmla="*/ 1389 w 2105"/>
              <a:gd name="T97" fmla="*/ 388 h 2105"/>
              <a:gd name="T98" fmla="*/ 1081 w 2105"/>
              <a:gd name="T99" fmla="*/ 181 h 2105"/>
              <a:gd name="T100" fmla="*/ 1151 w 2105"/>
              <a:gd name="T101" fmla="*/ 399 h 2105"/>
              <a:gd name="T102" fmla="*/ 967 w 2105"/>
              <a:gd name="T103" fmla="*/ 264 h 2105"/>
              <a:gd name="T104" fmla="*/ 696 w 2105"/>
              <a:gd name="T105" fmla="*/ 1751 h 2105"/>
              <a:gd name="T106" fmla="*/ 733 w 2105"/>
              <a:gd name="T107" fmla="*/ 1699 h 2105"/>
              <a:gd name="T108" fmla="*/ 734 w 2105"/>
              <a:gd name="T109" fmla="*/ 1763 h 2105"/>
              <a:gd name="T110" fmla="*/ 1511 w 2105"/>
              <a:gd name="T111" fmla="*/ 1732 h 2105"/>
              <a:gd name="T112" fmla="*/ 1351 w 2105"/>
              <a:gd name="T113" fmla="*/ 1679 h 2105"/>
              <a:gd name="T114" fmla="*/ 1450 w 2105"/>
              <a:gd name="T115" fmla="*/ 1816 h 2105"/>
              <a:gd name="T116" fmla="*/ 1124 w 2105"/>
              <a:gd name="T117" fmla="*/ 1803 h 2105"/>
              <a:gd name="T118" fmla="*/ 1038 w 2105"/>
              <a:gd name="T119" fmla="*/ 1803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05" h="2105">
                <a:moveTo>
                  <a:pt x="1053" y="0"/>
                </a:moveTo>
                <a:cubicBezTo>
                  <a:pt x="1634" y="0"/>
                  <a:pt x="2105" y="471"/>
                  <a:pt x="2105" y="1053"/>
                </a:cubicBezTo>
                <a:cubicBezTo>
                  <a:pt x="2105" y="1634"/>
                  <a:pt x="1634" y="2105"/>
                  <a:pt x="1053" y="2105"/>
                </a:cubicBezTo>
                <a:cubicBezTo>
                  <a:pt x="471" y="2105"/>
                  <a:pt x="0" y="1634"/>
                  <a:pt x="0" y="1053"/>
                </a:cubicBezTo>
                <a:cubicBezTo>
                  <a:pt x="0" y="471"/>
                  <a:pt x="471" y="0"/>
                  <a:pt x="1053" y="0"/>
                </a:cubicBezTo>
                <a:close/>
                <a:moveTo>
                  <a:pt x="1053" y="60"/>
                </a:moveTo>
                <a:cubicBezTo>
                  <a:pt x="1600" y="60"/>
                  <a:pt x="2045" y="505"/>
                  <a:pt x="2045" y="1053"/>
                </a:cubicBezTo>
                <a:cubicBezTo>
                  <a:pt x="2045" y="1600"/>
                  <a:pt x="1600" y="2045"/>
                  <a:pt x="1053" y="2045"/>
                </a:cubicBezTo>
                <a:cubicBezTo>
                  <a:pt x="505" y="2045"/>
                  <a:pt x="60" y="1600"/>
                  <a:pt x="60" y="1053"/>
                </a:cubicBezTo>
                <a:cubicBezTo>
                  <a:pt x="60" y="505"/>
                  <a:pt x="505" y="60"/>
                  <a:pt x="1053" y="60"/>
                </a:cubicBezTo>
                <a:close/>
                <a:moveTo>
                  <a:pt x="1053" y="129"/>
                </a:moveTo>
                <a:cubicBezTo>
                  <a:pt x="1562" y="129"/>
                  <a:pt x="1976" y="543"/>
                  <a:pt x="1976" y="1053"/>
                </a:cubicBezTo>
                <a:cubicBezTo>
                  <a:pt x="1976" y="1562"/>
                  <a:pt x="1562" y="1976"/>
                  <a:pt x="1053" y="1976"/>
                </a:cubicBezTo>
                <a:cubicBezTo>
                  <a:pt x="543" y="1976"/>
                  <a:pt x="129" y="1562"/>
                  <a:pt x="129" y="1053"/>
                </a:cubicBezTo>
                <a:cubicBezTo>
                  <a:pt x="129" y="543"/>
                  <a:pt x="543" y="129"/>
                  <a:pt x="1053" y="129"/>
                </a:cubicBezTo>
                <a:close/>
                <a:moveTo>
                  <a:pt x="1053" y="158"/>
                </a:moveTo>
                <a:cubicBezTo>
                  <a:pt x="1547" y="158"/>
                  <a:pt x="1947" y="558"/>
                  <a:pt x="1947" y="1053"/>
                </a:cubicBezTo>
                <a:cubicBezTo>
                  <a:pt x="1947" y="1547"/>
                  <a:pt x="1547" y="1947"/>
                  <a:pt x="1053" y="1947"/>
                </a:cubicBezTo>
                <a:cubicBezTo>
                  <a:pt x="558" y="1947"/>
                  <a:pt x="158" y="1547"/>
                  <a:pt x="158" y="1053"/>
                </a:cubicBezTo>
                <a:cubicBezTo>
                  <a:pt x="158" y="558"/>
                  <a:pt x="558" y="158"/>
                  <a:pt x="1053" y="158"/>
                </a:cubicBezTo>
                <a:close/>
                <a:moveTo>
                  <a:pt x="887" y="1003"/>
                </a:moveTo>
                <a:lnTo>
                  <a:pt x="1013" y="1003"/>
                </a:lnTo>
                <a:lnTo>
                  <a:pt x="1013" y="551"/>
                </a:lnTo>
                <a:lnTo>
                  <a:pt x="437" y="551"/>
                </a:lnTo>
                <a:lnTo>
                  <a:pt x="437" y="1003"/>
                </a:lnTo>
                <a:lnTo>
                  <a:pt x="845" y="1003"/>
                </a:lnTo>
                <a:lnTo>
                  <a:pt x="887" y="942"/>
                </a:lnTo>
                <a:lnTo>
                  <a:pt x="887" y="1003"/>
                </a:lnTo>
                <a:close/>
                <a:moveTo>
                  <a:pt x="563" y="740"/>
                </a:moveTo>
                <a:lnTo>
                  <a:pt x="887" y="740"/>
                </a:lnTo>
                <a:lnTo>
                  <a:pt x="887" y="813"/>
                </a:lnTo>
                <a:lnTo>
                  <a:pt x="563" y="813"/>
                </a:lnTo>
                <a:lnTo>
                  <a:pt x="563" y="740"/>
                </a:lnTo>
                <a:close/>
                <a:moveTo>
                  <a:pt x="563" y="942"/>
                </a:moveTo>
                <a:lnTo>
                  <a:pt x="563" y="874"/>
                </a:lnTo>
                <a:lnTo>
                  <a:pt x="887" y="874"/>
                </a:lnTo>
                <a:lnTo>
                  <a:pt x="887" y="942"/>
                </a:lnTo>
                <a:lnTo>
                  <a:pt x="563" y="942"/>
                </a:lnTo>
                <a:close/>
                <a:moveTo>
                  <a:pt x="887" y="679"/>
                </a:moveTo>
                <a:lnTo>
                  <a:pt x="563" y="679"/>
                </a:lnTo>
                <a:lnTo>
                  <a:pt x="563" y="611"/>
                </a:lnTo>
                <a:lnTo>
                  <a:pt x="887" y="611"/>
                </a:lnTo>
                <a:lnTo>
                  <a:pt x="887" y="679"/>
                </a:lnTo>
                <a:close/>
                <a:moveTo>
                  <a:pt x="1448" y="992"/>
                </a:moveTo>
                <a:lnTo>
                  <a:pt x="1450" y="974"/>
                </a:lnTo>
                <a:lnTo>
                  <a:pt x="1465" y="1010"/>
                </a:lnTo>
                <a:lnTo>
                  <a:pt x="1571" y="1010"/>
                </a:lnTo>
                <a:lnTo>
                  <a:pt x="1571" y="725"/>
                </a:lnTo>
                <a:lnTo>
                  <a:pt x="1701" y="725"/>
                </a:lnTo>
                <a:lnTo>
                  <a:pt x="1701" y="667"/>
                </a:lnTo>
                <a:lnTo>
                  <a:pt x="1362" y="667"/>
                </a:lnTo>
                <a:lnTo>
                  <a:pt x="1362" y="725"/>
                </a:lnTo>
                <a:lnTo>
                  <a:pt x="1474" y="725"/>
                </a:lnTo>
                <a:lnTo>
                  <a:pt x="1474" y="965"/>
                </a:lnTo>
                <a:lnTo>
                  <a:pt x="1450" y="965"/>
                </a:lnTo>
                <a:lnTo>
                  <a:pt x="1466" y="755"/>
                </a:lnTo>
                <a:lnTo>
                  <a:pt x="1376" y="755"/>
                </a:lnTo>
                <a:lnTo>
                  <a:pt x="1362" y="953"/>
                </a:lnTo>
                <a:lnTo>
                  <a:pt x="1347" y="953"/>
                </a:lnTo>
                <a:lnTo>
                  <a:pt x="1356" y="992"/>
                </a:lnTo>
                <a:lnTo>
                  <a:pt x="1448" y="992"/>
                </a:lnTo>
                <a:close/>
                <a:moveTo>
                  <a:pt x="1255" y="1010"/>
                </a:moveTo>
                <a:lnTo>
                  <a:pt x="1255" y="643"/>
                </a:lnTo>
                <a:lnTo>
                  <a:pt x="1345" y="643"/>
                </a:lnTo>
                <a:lnTo>
                  <a:pt x="1345" y="585"/>
                </a:lnTo>
                <a:lnTo>
                  <a:pt x="1255" y="585"/>
                </a:lnTo>
                <a:lnTo>
                  <a:pt x="1255" y="541"/>
                </a:lnTo>
                <a:lnTo>
                  <a:pt x="1160" y="541"/>
                </a:lnTo>
                <a:lnTo>
                  <a:pt x="1160" y="585"/>
                </a:lnTo>
                <a:lnTo>
                  <a:pt x="1070" y="585"/>
                </a:lnTo>
                <a:lnTo>
                  <a:pt x="1070" y="643"/>
                </a:lnTo>
                <a:lnTo>
                  <a:pt x="1160" y="643"/>
                </a:lnTo>
                <a:lnTo>
                  <a:pt x="1160" y="1010"/>
                </a:lnTo>
                <a:lnTo>
                  <a:pt x="1255" y="1010"/>
                </a:lnTo>
                <a:close/>
                <a:moveTo>
                  <a:pt x="1341" y="990"/>
                </a:moveTo>
                <a:lnTo>
                  <a:pt x="1341" y="664"/>
                </a:lnTo>
                <a:lnTo>
                  <a:pt x="1270" y="664"/>
                </a:lnTo>
                <a:lnTo>
                  <a:pt x="1270" y="990"/>
                </a:lnTo>
                <a:lnTo>
                  <a:pt x="1341" y="990"/>
                </a:lnTo>
                <a:close/>
                <a:moveTo>
                  <a:pt x="1146" y="990"/>
                </a:moveTo>
                <a:lnTo>
                  <a:pt x="1146" y="664"/>
                </a:lnTo>
                <a:lnTo>
                  <a:pt x="1075" y="664"/>
                </a:lnTo>
                <a:lnTo>
                  <a:pt x="1075" y="990"/>
                </a:lnTo>
                <a:lnTo>
                  <a:pt x="1146" y="990"/>
                </a:lnTo>
                <a:close/>
                <a:moveTo>
                  <a:pt x="1690" y="992"/>
                </a:moveTo>
                <a:lnTo>
                  <a:pt x="1700" y="953"/>
                </a:lnTo>
                <a:lnTo>
                  <a:pt x="1684" y="953"/>
                </a:lnTo>
                <a:lnTo>
                  <a:pt x="1670" y="755"/>
                </a:lnTo>
                <a:lnTo>
                  <a:pt x="1580" y="755"/>
                </a:lnTo>
                <a:lnTo>
                  <a:pt x="1598" y="992"/>
                </a:lnTo>
                <a:lnTo>
                  <a:pt x="1690" y="992"/>
                </a:lnTo>
                <a:close/>
                <a:moveTo>
                  <a:pt x="1369" y="556"/>
                </a:moveTo>
                <a:lnTo>
                  <a:pt x="1369" y="614"/>
                </a:lnTo>
                <a:lnTo>
                  <a:pt x="1693" y="614"/>
                </a:lnTo>
                <a:lnTo>
                  <a:pt x="1693" y="556"/>
                </a:lnTo>
                <a:lnTo>
                  <a:pt x="1369" y="556"/>
                </a:lnTo>
                <a:close/>
                <a:moveTo>
                  <a:pt x="743" y="1102"/>
                </a:moveTo>
                <a:lnTo>
                  <a:pt x="743" y="1168"/>
                </a:lnTo>
                <a:lnTo>
                  <a:pt x="587" y="1168"/>
                </a:lnTo>
                <a:lnTo>
                  <a:pt x="587" y="1232"/>
                </a:lnTo>
                <a:lnTo>
                  <a:pt x="740" y="1232"/>
                </a:lnTo>
                <a:cubicBezTo>
                  <a:pt x="729" y="1317"/>
                  <a:pt x="683" y="1383"/>
                  <a:pt x="587" y="1405"/>
                </a:cubicBezTo>
                <a:lnTo>
                  <a:pt x="587" y="1488"/>
                </a:lnTo>
                <a:cubicBezTo>
                  <a:pt x="714" y="1466"/>
                  <a:pt x="791" y="1410"/>
                  <a:pt x="829" y="1328"/>
                </a:cubicBezTo>
                <a:lnTo>
                  <a:pt x="898" y="1488"/>
                </a:lnTo>
                <a:lnTo>
                  <a:pt x="1010" y="1488"/>
                </a:lnTo>
                <a:lnTo>
                  <a:pt x="1029" y="1434"/>
                </a:lnTo>
                <a:lnTo>
                  <a:pt x="994" y="1434"/>
                </a:lnTo>
                <a:lnTo>
                  <a:pt x="918" y="1262"/>
                </a:lnTo>
                <a:lnTo>
                  <a:pt x="849" y="1262"/>
                </a:lnTo>
                <a:cubicBezTo>
                  <a:pt x="850" y="1252"/>
                  <a:pt x="852" y="1242"/>
                  <a:pt x="853" y="1232"/>
                </a:cubicBezTo>
                <a:lnTo>
                  <a:pt x="1029" y="1232"/>
                </a:lnTo>
                <a:lnTo>
                  <a:pt x="1029" y="1168"/>
                </a:lnTo>
                <a:lnTo>
                  <a:pt x="855" y="1168"/>
                </a:lnTo>
                <a:lnTo>
                  <a:pt x="855" y="1102"/>
                </a:lnTo>
                <a:lnTo>
                  <a:pt x="743" y="1102"/>
                </a:lnTo>
                <a:close/>
                <a:moveTo>
                  <a:pt x="563" y="1562"/>
                </a:moveTo>
                <a:lnTo>
                  <a:pt x="563" y="1206"/>
                </a:lnTo>
                <a:lnTo>
                  <a:pt x="413" y="1206"/>
                </a:lnTo>
                <a:lnTo>
                  <a:pt x="413" y="1266"/>
                </a:lnTo>
                <a:lnTo>
                  <a:pt x="446" y="1266"/>
                </a:lnTo>
                <a:lnTo>
                  <a:pt x="446" y="1503"/>
                </a:lnTo>
                <a:lnTo>
                  <a:pt x="413" y="1503"/>
                </a:lnTo>
                <a:lnTo>
                  <a:pt x="413" y="1562"/>
                </a:lnTo>
                <a:lnTo>
                  <a:pt x="563" y="1562"/>
                </a:lnTo>
                <a:close/>
                <a:moveTo>
                  <a:pt x="999" y="1562"/>
                </a:moveTo>
                <a:lnTo>
                  <a:pt x="1037" y="1503"/>
                </a:lnTo>
                <a:lnTo>
                  <a:pt x="564" y="1503"/>
                </a:lnTo>
                <a:lnTo>
                  <a:pt x="602" y="1562"/>
                </a:lnTo>
                <a:lnTo>
                  <a:pt x="999" y="1562"/>
                </a:lnTo>
                <a:close/>
                <a:moveTo>
                  <a:pt x="554" y="1194"/>
                </a:moveTo>
                <a:lnTo>
                  <a:pt x="564" y="1155"/>
                </a:lnTo>
                <a:lnTo>
                  <a:pt x="545" y="1155"/>
                </a:lnTo>
                <a:lnTo>
                  <a:pt x="530" y="1102"/>
                </a:lnTo>
                <a:lnTo>
                  <a:pt x="417" y="1102"/>
                </a:lnTo>
                <a:lnTo>
                  <a:pt x="440" y="1194"/>
                </a:lnTo>
                <a:lnTo>
                  <a:pt x="554" y="1194"/>
                </a:lnTo>
                <a:close/>
                <a:moveTo>
                  <a:pt x="1588" y="1329"/>
                </a:moveTo>
                <a:lnTo>
                  <a:pt x="1536" y="1201"/>
                </a:lnTo>
                <a:lnTo>
                  <a:pt x="1700" y="1201"/>
                </a:lnTo>
                <a:lnTo>
                  <a:pt x="1700" y="1146"/>
                </a:lnTo>
                <a:lnTo>
                  <a:pt x="1514" y="1146"/>
                </a:lnTo>
                <a:lnTo>
                  <a:pt x="1493" y="1095"/>
                </a:lnTo>
                <a:lnTo>
                  <a:pt x="1378" y="1095"/>
                </a:lnTo>
                <a:lnTo>
                  <a:pt x="1398" y="1146"/>
                </a:lnTo>
                <a:lnTo>
                  <a:pt x="1092" y="1146"/>
                </a:lnTo>
                <a:lnTo>
                  <a:pt x="1092" y="1495"/>
                </a:lnTo>
                <a:lnTo>
                  <a:pt x="1072" y="1495"/>
                </a:lnTo>
                <a:lnTo>
                  <a:pt x="1072" y="1565"/>
                </a:lnTo>
                <a:lnTo>
                  <a:pt x="1218" y="1565"/>
                </a:lnTo>
                <a:lnTo>
                  <a:pt x="1218" y="1315"/>
                </a:lnTo>
                <a:lnTo>
                  <a:pt x="1290" y="1315"/>
                </a:lnTo>
                <a:lnTo>
                  <a:pt x="1290" y="1509"/>
                </a:lnTo>
                <a:lnTo>
                  <a:pt x="1251" y="1509"/>
                </a:lnTo>
                <a:lnTo>
                  <a:pt x="1267" y="1560"/>
                </a:lnTo>
                <a:lnTo>
                  <a:pt x="1405" y="1560"/>
                </a:lnTo>
                <a:lnTo>
                  <a:pt x="1405" y="1258"/>
                </a:lnTo>
                <a:lnTo>
                  <a:pt x="1218" y="1258"/>
                </a:lnTo>
                <a:lnTo>
                  <a:pt x="1218" y="1201"/>
                </a:lnTo>
                <a:lnTo>
                  <a:pt x="1419" y="1201"/>
                </a:lnTo>
                <a:lnTo>
                  <a:pt x="1493" y="1385"/>
                </a:lnTo>
                <a:lnTo>
                  <a:pt x="1424" y="1425"/>
                </a:lnTo>
                <a:lnTo>
                  <a:pt x="1424" y="1522"/>
                </a:lnTo>
                <a:lnTo>
                  <a:pt x="1524" y="1464"/>
                </a:lnTo>
                <a:lnTo>
                  <a:pt x="1565" y="1564"/>
                </a:lnTo>
                <a:lnTo>
                  <a:pt x="1675" y="1564"/>
                </a:lnTo>
                <a:lnTo>
                  <a:pt x="1700" y="1513"/>
                </a:lnTo>
                <a:lnTo>
                  <a:pt x="1662" y="1513"/>
                </a:lnTo>
                <a:lnTo>
                  <a:pt x="1620" y="1408"/>
                </a:lnTo>
                <a:lnTo>
                  <a:pt x="1700" y="1361"/>
                </a:lnTo>
                <a:lnTo>
                  <a:pt x="1700" y="1263"/>
                </a:lnTo>
                <a:lnTo>
                  <a:pt x="1588" y="1329"/>
                </a:lnTo>
                <a:close/>
                <a:moveTo>
                  <a:pt x="1554" y="1099"/>
                </a:moveTo>
                <a:lnTo>
                  <a:pt x="1554" y="1140"/>
                </a:lnTo>
                <a:lnTo>
                  <a:pt x="1672" y="1140"/>
                </a:lnTo>
                <a:lnTo>
                  <a:pt x="1691" y="1099"/>
                </a:lnTo>
                <a:lnTo>
                  <a:pt x="1554" y="1099"/>
                </a:lnTo>
                <a:close/>
                <a:moveTo>
                  <a:pt x="696" y="303"/>
                </a:moveTo>
                <a:lnTo>
                  <a:pt x="696" y="367"/>
                </a:lnTo>
                <a:lnTo>
                  <a:pt x="634" y="387"/>
                </a:lnTo>
                <a:lnTo>
                  <a:pt x="696" y="407"/>
                </a:lnTo>
                <a:lnTo>
                  <a:pt x="695" y="472"/>
                </a:lnTo>
                <a:lnTo>
                  <a:pt x="733" y="420"/>
                </a:lnTo>
                <a:lnTo>
                  <a:pt x="795" y="440"/>
                </a:lnTo>
                <a:lnTo>
                  <a:pt x="757" y="388"/>
                </a:lnTo>
                <a:lnTo>
                  <a:pt x="795" y="336"/>
                </a:lnTo>
                <a:lnTo>
                  <a:pt x="734" y="355"/>
                </a:lnTo>
                <a:lnTo>
                  <a:pt x="696" y="303"/>
                </a:lnTo>
                <a:close/>
                <a:moveTo>
                  <a:pt x="1450" y="303"/>
                </a:moveTo>
                <a:lnTo>
                  <a:pt x="1450" y="367"/>
                </a:lnTo>
                <a:lnTo>
                  <a:pt x="1511" y="387"/>
                </a:lnTo>
                <a:lnTo>
                  <a:pt x="1450" y="407"/>
                </a:lnTo>
                <a:lnTo>
                  <a:pt x="1450" y="472"/>
                </a:lnTo>
                <a:lnTo>
                  <a:pt x="1412" y="420"/>
                </a:lnTo>
                <a:lnTo>
                  <a:pt x="1351" y="440"/>
                </a:lnTo>
                <a:lnTo>
                  <a:pt x="1389" y="388"/>
                </a:lnTo>
                <a:lnTo>
                  <a:pt x="1350" y="336"/>
                </a:lnTo>
                <a:lnTo>
                  <a:pt x="1412" y="355"/>
                </a:lnTo>
                <a:lnTo>
                  <a:pt x="1450" y="303"/>
                </a:lnTo>
                <a:close/>
                <a:moveTo>
                  <a:pt x="1081" y="181"/>
                </a:moveTo>
                <a:lnTo>
                  <a:pt x="1108" y="265"/>
                </a:lnTo>
                <a:lnTo>
                  <a:pt x="1195" y="264"/>
                </a:lnTo>
                <a:lnTo>
                  <a:pt x="1124" y="316"/>
                </a:lnTo>
                <a:lnTo>
                  <a:pt x="1151" y="399"/>
                </a:lnTo>
                <a:lnTo>
                  <a:pt x="1081" y="347"/>
                </a:lnTo>
                <a:lnTo>
                  <a:pt x="1010" y="399"/>
                </a:lnTo>
                <a:lnTo>
                  <a:pt x="1038" y="316"/>
                </a:lnTo>
                <a:lnTo>
                  <a:pt x="967" y="264"/>
                </a:lnTo>
                <a:lnTo>
                  <a:pt x="1054" y="265"/>
                </a:lnTo>
                <a:lnTo>
                  <a:pt x="1081" y="181"/>
                </a:lnTo>
                <a:close/>
                <a:moveTo>
                  <a:pt x="696" y="1816"/>
                </a:moveTo>
                <a:lnTo>
                  <a:pt x="696" y="1751"/>
                </a:lnTo>
                <a:lnTo>
                  <a:pt x="634" y="1732"/>
                </a:lnTo>
                <a:lnTo>
                  <a:pt x="696" y="1712"/>
                </a:lnTo>
                <a:lnTo>
                  <a:pt x="695" y="1647"/>
                </a:lnTo>
                <a:lnTo>
                  <a:pt x="733" y="1699"/>
                </a:lnTo>
                <a:lnTo>
                  <a:pt x="795" y="1679"/>
                </a:lnTo>
                <a:lnTo>
                  <a:pt x="757" y="1731"/>
                </a:lnTo>
                <a:lnTo>
                  <a:pt x="795" y="1783"/>
                </a:lnTo>
                <a:lnTo>
                  <a:pt x="734" y="1763"/>
                </a:lnTo>
                <a:lnTo>
                  <a:pt x="696" y="1816"/>
                </a:lnTo>
                <a:close/>
                <a:moveTo>
                  <a:pt x="1450" y="1816"/>
                </a:moveTo>
                <a:lnTo>
                  <a:pt x="1450" y="1751"/>
                </a:lnTo>
                <a:lnTo>
                  <a:pt x="1511" y="1732"/>
                </a:lnTo>
                <a:lnTo>
                  <a:pt x="1450" y="1712"/>
                </a:lnTo>
                <a:lnTo>
                  <a:pt x="1450" y="1647"/>
                </a:lnTo>
                <a:lnTo>
                  <a:pt x="1412" y="1699"/>
                </a:lnTo>
                <a:lnTo>
                  <a:pt x="1351" y="1679"/>
                </a:lnTo>
                <a:lnTo>
                  <a:pt x="1389" y="1731"/>
                </a:lnTo>
                <a:lnTo>
                  <a:pt x="1350" y="1783"/>
                </a:lnTo>
                <a:lnTo>
                  <a:pt x="1412" y="1763"/>
                </a:lnTo>
                <a:lnTo>
                  <a:pt x="1450" y="1816"/>
                </a:lnTo>
                <a:close/>
                <a:moveTo>
                  <a:pt x="1081" y="1937"/>
                </a:moveTo>
                <a:lnTo>
                  <a:pt x="1108" y="1854"/>
                </a:lnTo>
                <a:lnTo>
                  <a:pt x="1195" y="1854"/>
                </a:lnTo>
                <a:lnTo>
                  <a:pt x="1124" y="1803"/>
                </a:lnTo>
                <a:lnTo>
                  <a:pt x="1151" y="1720"/>
                </a:lnTo>
                <a:lnTo>
                  <a:pt x="1081" y="1772"/>
                </a:lnTo>
                <a:lnTo>
                  <a:pt x="1010" y="1720"/>
                </a:lnTo>
                <a:lnTo>
                  <a:pt x="1038" y="1803"/>
                </a:lnTo>
                <a:lnTo>
                  <a:pt x="967" y="1854"/>
                </a:lnTo>
                <a:lnTo>
                  <a:pt x="1054" y="1854"/>
                </a:lnTo>
                <a:lnTo>
                  <a:pt x="1081" y="19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221"/>
          <p:cNvSpPr>
            <a:spLocks noChangeArrowheads="1"/>
          </p:cNvSpPr>
          <p:nvPr/>
        </p:nvSpPr>
        <p:spPr bwMode="auto">
          <a:xfrm>
            <a:off x="1803238" y="1060772"/>
            <a:ext cx="8402528" cy="79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经过两个月跟踪测试，采用新加工方法使不良品率降到</a:t>
            </a:r>
            <a:r>
              <a:rPr lang="en-US" altLang="zh-CN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en-US" sz="2400" b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以下，目标达成！</a:t>
            </a:r>
            <a:endParaRPr lang="zh-CN" alt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012" y="14259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5.2  </a:t>
            </a:r>
            <a:r>
              <a:rPr lang="zh-CN" altLang="en-US"/>
              <a:t>改善效果确认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1057821" y="2494677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年节约人工成本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057820" y="2917776"/>
            <a:ext cx="521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月平均工资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月保险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2631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38508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057822" y="4824975"/>
            <a:ext cx="5217020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活动收益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057822" y="5257540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（年质量成本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低减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年节约人工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改善成本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1565+1380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230=2715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057821" y="1278031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年堵头采购成本低减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57822" y="1734001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年堵头采购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1,241,85PCS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堵头单价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12.5 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万只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0.451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56375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57821" y="3681136"/>
            <a:ext cx="5217021" cy="3693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年刀具成本低减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57822" y="4097046"/>
            <a:ext cx="5217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（改善前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刀具费用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改善后刀具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费用）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×12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  <a:p>
            <a:pPr algn="just"/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266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3096</a:t>
            </a: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1" y="4175919"/>
            <a:ext cx="2880320" cy="19255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55" y="3468314"/>
            <a:ext cx="4260308" cy="3879207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 bwMode="auto">
          <a:xfrm>
            <a:off x="6426959" y="1368465"/>
            <a:ext cx="735486" cy="4286250"/>
          </a:xfrm>
          <a:custGeom>
            <a:avLst/>
            <a:gdLst>
              <a:gd name="T0" fmla="*/ 0 w 1009"/>
              <a:gd name="T1" fmla="*/ 84 h 6130"/>
              <a:gd name="T2" fmla="*/ 0 w 1009"/>
              <a:gd name="T3" fmla="*/ 0 h 6130"/>
              <a:gd name="T4" fmla="*/ 202 w 1009"/>
              <a:gd name="T5" fmla="*/ 73 h 6130"/>
              <a:gd name="T6" fmla="*/ 370 w 1009"/>
              <a:gd name="T7" fmla="*/ 186 h 6130"/>
              <a:gd name="T8" fmla="*/ 517 w 1009"/>
              <a:gd name="T9" fmla="*/ 375 h 6130"/>
              <a:gd name="T10" fmla="*/ 616 w 1009"/>
              <a:gd name="T11" fmla="*/ 609 h 6130"/>
              <a:gd name="T12" fmla="*/ 668 w 1009"/>
              <a:gd name="T13" fmla="*/ 865 h 6130"/>
              <a:gd name="T14" fmla="*/ 690 w 1009"/>
              <a:gd name="T15" fmla="*/ 1164 h 6130"/>
              <a:gd name="T16" fmla="*/ 666 w 1009"/>
              <a:gd name="T17" fmla="*/ 1530 h 6130"/>
              <a:gd name="T18" fmla="*/ 612 w 1009"/>
              <a:gd name="T19" fmla="*/ 1868 h 6130"/>
              <a:gd name="T20" fmla="*/ 592 w 1009"/>
              <a:gd name="T21" fmla="*/ 2220 h 6130"/>
              <a:gd name="T22" fmla="*/ 621 w 1009"/>
              <a:gd name="T23" fmla="*/ 2553 h 6130"/>
              <a:gd name="T24" fmla="*/ 687 w 1009"/>
              <a:gd name="T25" fmla="*/ 2741 h 6130"/>
              <a:gd name="T26" fmla="*/ 794 w 1009"/>
              <a:gd name="T27" fmla="*/ 2872 h 6130"/>
              <a:gd name="T28" fmla="*/ 889 w 1009"/>
              <a:gd name="T29" fmla="*/ 2947 h 6130"/>
              <a:gd name="T30" fmla="*/ 1009 w 1009"/>
              <a:gd name="T31" fmla="*/ 2979 h 6130"/>
              <a:gd name="T32" fmla="*/ 1009 w 1009"/>
              <a:gd name="T33" fmla="*/ 3141 h 6130"/>
              <a:gd name="T34" fmla="*/ 826 w 1009"/>
              <a:gd name="T35" fmla="*/ 3228 h 6130"/>
              <a:gd name="T36" fmla="*/ 714 w 1009"/>
              <a:gd name="T37" fmla="*/ 3358 h 6130"/>
              <a:gd name="T38" fmla="*/ 629 w 1009"/>
              <a:gd name="T39" fmla="*/ 3579 h 6130"/>
              <a:gd name="T40" fmla="*/ 590 w 1009"/>
              <a:gd name="T41" fmla="*/ 3881 h 6130"/>
              <a:gd name="T42" fmla="*/ 607 w 1009"/>
              <a:gd name="T43" fmla="*/ 4278 h 6130"/>
              <a:gd name="T44" fmla="*/ 632 w 1009"/>
              <a:gd name="T45" fmla="*/ 4542 h 6130"/>
              <a:gd name="T46" fmla="*/ 668 w 1009"/>
              <a:gd name="T47" fmla="*/ 4847 h 6130"/>
              <a:gd name="T48" fmla="*/ 675 w 1009"/>
              <a:gd name="T49" fmla="*/ 5147 h 6130"/>
              <a:gd name="T50" fmla="*/ 638 w 1009"/>
              <a:gd name="T51" fmla="*/ 5439 h 6130"/>
              <a:gd name="T52" fmla="*/ 566 w 1009"/>
              <a:gd name="T53" fmla="*/ 5665 h 6130"/>
              <a:gd name="T54" fmla="*/ 457 w 1009"/>
              <a:gd name="T55" fmla="*/ 5852 h 6130"/>
              <a:gd name="T56" fmla="*/ 328 w 1009"/>
              <a:gd name="T57" fmla="*/ 5997 h 6130"/>
              <a:gd name="T58" fmla="*/ 221 w 1009"/>
              <a:gd name="T59" fmla="*/ 6087 h 6130"/>
              <a:gd name="T60" fmla="*/ 151 w 1009"/>
              <a:gd name="T61" fmla="*/ 6126 h 6130"/>
              <a:gd name="T62" fmla="*/ 122 w 1009"/>
              <a:gd name="T63" fmla="*/ 6093 h 6130"/>
              <a:gd name="T64" fmla="*/ 149 w 1009"/>
              <a:gd name="T65" fmla="*/ 6024 h 6130"/>
              <a:gd name="T66" fmla="*/ 214 w 1009"/>
              <a:gd name="T67" fmla="*/ 5958 h 6130"/>
              <a:gd name="T68" fmla="*/ 318 w 1009"/>
              <a:gd name="T69" fmla="*/ 5820 h 6130"/>
              <a:gd name="T70" fmla="*/ 403 w 1009"/>
              <a:gd name="T71" fmla="*/ 5623 h 6130"/>
              <a:gd name="T72" fmla="*/ 447 w 1009"/>
              <a:gd name="T73" fmla="*/ 5422 h 6130"/>
              <a:gd name="T74" fmla="*/ 456 w 1009"/>
              <a:gd name="T75" fmla="*/ 5224 h 6130"/>
              <a:gd name="T76" fmla="*/ 442 w 1009"/>
              <a:gd name="T77" fmla="*/ 4922 h 6130"/>
              <a:gd name="T78" fmla="*/ 418 w 1009"/>
              <a:gd name="T79" fmla="*/ 4504 h 6130"/>
              <a:gd name="T80" fmla="*/ 413 w 1009"/>
              <a:gd name="T81" fmla="*/ 4129 h 6130"/>
              <a:gd name="T82" fmla="*/ 452 w 1009"/>
              <a:gd name="T83" fmla="*/ 3779 h 6130"/>
              <a:gd name="T84" fmla="*/ 552 w 1009"/>
              <a:gd name="T85" fmla="*/ 3481 h 6130"/>
              <a:gd name="T86" fmla="*/ 673 w 1009"/>
              <a:gd name="T87" fmla="*/ 3279 h 6130"/>
              <a:gd name="T88" fmla="*/ 910 w 1009"/>
              <a:gd name="T89" fmla="*/ 3073 h 6130"/>
              <a:gd name="T90" fmla="*/ 739 w 1009"/>
              <a:gd name="T91" fmla="*/ 2938 h 6130"/>
              <a:gd name="T92" fmla="*/ 632 w 1009"/>
              <a:gd name="T93" fmla="*/ 2823 h 6130"/>
              <a:gd name="T94" fmla="*/ 528 w 1009"/>
              <a:gd name="T95" fmla="*/ 2615 h 6130"/>
              <a:gd name="T96" fmla="*/ 437 w 1009"/>
              <a:gd name="T97" fmla="*/ 2325 h 6130"/>
              <a:gd name="T98" fmla="*/ 398 w 1009"/>
              <a:gd name="T99" fmla="*/ 2013 h 6130"/>
              <a:gd name="T100" fmla="*/ 401 w 1009"/>
              <a:gd name="T101" fmla="*/ 1681 h 6130"/>
              <a:gd name="T102" fmla="*/ 432 w 1009"/>
              <a:gd name="T103" fmla="*/ 1335 h 6130"/>
              <a:gd name="T104" fmla="*/ 462 w 1009"/>
              <a:gd name="T105" fmla="*/ 922 h 6130"/>
              <a:gd name="T106" fmla="*/ 442 w 1009"/>
              <a:gd name="T107" fmla="*/ 657 h 6130"/>
              <a:gd name="T108" fmla="*/ 371 w 1009"/>
              <a:gd name="T109" fmla="*/ 450 h 6130"/>
              <a:gd name="T110" fmla="*/ 244 w 1009"/>
              <a:gd name="T111" fmla="*/ 245 h 6130"/>
              <a:gd name="T112" fmla="*/ 109 w 1009"/>
              <a:gd name="T113" fmla="*/ 135 h 6130"/>
              <a:gd name="T114" fmla="*/ 0 w 1009"/>
              <a:gd name="T115" fmla="*/ 84 h 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9" h="6130">
                <a:moveTo>
                  <a:pt x="0" y="84"/>
                </a:moveTo>
                <a:lnTo>
                  <a:pt x="0" y="0"/>
                </a:lnTo>
                <a:cubicBezTo>
                  <a:pt x="77" y="24"/>
                  <a:pt x="144" y="48"/>
                  <a:pt x="202" y="73"/>
                </a:cubicBezTo>
                <a:cubicBezTo>
                  <a:pt x="260" y="97"/>
                  <a:pt x="316" y="135"/>
                  <a:pt x="370" y="186"/>
                </a:cubicBezTo>
                <a:cubicBezTo>
                  <a:pt x="425" y="235"/>
                  <a:pt x="473" y="299"/>
                  <a:pt x="517" y="375"/>
                </a:cubicBezTo>
                <a:cubicBezTo>
                  <a:pt x="560" y="452"/>
                  <a:pt x="593" y="530"/>
                  <a:pt x="616" y="609"/>
                </a:cubicBezTo>
                <a:cubicBezTo>
                  <a:pt x="639" y="688"/>
                  <a:pt x="657" y="774"/>
                  <a:pt x="668" y="865"/>
                </a:cubicBezTo>
                <a:cubicBezTo>
                  <a:pt x="680" y="956"/>
                  <a:pt x="688" y="1057"/>
                  <a:pt x="690" y="1164"/>
                </a:cubicBezTo>
                <a:cubicBezTo>
                  <a:pt x="694" y="1273"/>
                  <a:pt x="686" y="1395"/>
                  <a:pt x="666" y="1530"/>
                </a:cubicBezTo>
                <a:lnTo>
                  <a:pt x="612" y="1868"/>
                </a:lnTo>
                <a:cubicBezTo>
                  <a:pt x="596" y="1980"/>
                  <a:pt x="590" y="2097"/>
                  <a:pt x="592" y="2220"/>
                </a:cubicBezTo>
                <a:cubicBezTo>
                  <a:pt x="592" y="2355"/>
                  <a:pt x="601" y="2466"/>
                  <a:pt x="621" y="2553"/>
                </a:cubicBezTo>
                <a:cubicBezTo>
                  <a:pt x="640" y="2640"/>
                  <a:pt x="662" y="2702"/>
                  <a:pt x="687" y="2741"/>
                </a:cubicBezTo>
                <a:cubicBezTo>
                  <a:pt x="710" y="2779"/>
                  <a:pt x="746" y="2823"/>
                  <a:pt x="794" y="2872"/>
                </a:cubicBezTo>
                <a:cubicBezTo>
                  <a:pt x="841" y="2920"/>
                  <a:pt x="873" y="2945"/>
                  <a:pt x="889" y="2947"/>
                </a:cubicBezTo>
                <a:lnTo>
                  <a:pt x="1009" y="2979"/>
                </a:lnTo>
                <a:lnTo>
                  <a:pt x="1009" y="3141"/>
                </a:lnTo>
                <a:cubicBezTo>
                  <a:pt x="928" y="3168"/>
                  <a:pt x="867" y="3197"/>
                  <a:pt x="826" y="3228"/>
                </a:cubicBezTo>
                <a:cubicBezTo>
                  <a:pt x="785" y="3257"/>
                  <a:pt x="748" y="3301"/>
                  <a:pt x="714" y="3358"/>
                </a:cubicBezTo>
                <a:cubicBezTo>
                  <a:pt x="680" y="3415"/>
                  <a:pt x="652" y="3488"/>
                  <a:pt x="629" y="3579"/>
                </a:cubicBezTo>
                <a:cubicBezTo>
                  <a:pt x="606" y="3669"/>
                  <a:pt x="593" y="3770"/>
                  <a:pt x="590" y="3881"/>
                </a:cubicBezTo>
                <a:cubicBezTo>
                  <a:pt x="588" y="3993"/>
                  <a:pt x="593" y="4125"/>
                  <a:pt x="607" y="4278"/>
                </a:cubicBezTo>
                <a:cubicBezTo>
                  <a:pt x="615" y="4382"/>
                  <a:pt x="623" y="4471"/>
                  <a:pt x="632" y="4542"/>
                </a:cubicBezTo>
                <a:lnTo>
                  <a:pt x="668" y="4847"/>
                </a:lnTo>
                <a:cubicBezTo>
                  <a:pt x="677" y="4953"/>
                  <a:pt x="680" y="5053"/>
                  <a:pt x="675" y="5147"/>
                </a:cubicBezTo>
                <a:cubicBezTo>
                  <a:pt x="669" y="5254"/>
                  <a:pt x="657" y="5352"/>
                  <a:pt x="638" y="5439"/>
                </a:cubicBezTo>
                <a:cubicBezTo>
                  <a:pt x="619" y="5526"/>
                  <a:pt x="595" y="5601"/>
                  <a:pt x="566" y="5665"/>
                </a:cubicBezTo>
                <a:cubicBezTo>
                  <a:pt x="538" y="5730"/>
                  <a:pt x="502" y="5793"/>
                  <a:pt x="457" y="5852"/>
                </a:cubicBezTo>
                <a:cubicBezTo>
                  <a:pt x="413" y="5913"/>
                  <a:pt x="369" y="5961"/>
                  <a:pt x="328" y="5997"/>
                </a:cubicBezTo>
                <a:lnTo>
                  <a:pt x="221" y="6087"/>
                </a:lnTo>
                <a:cubicBezTo>
                  <a:pt x="191" y="6118"/>
                  <a:pt x="168" y="6130"/>
                  <a:pt x="151" y="6126"/>
                </a:cubicBezTo>
                <a:cubicBezTo>
                  <a:pt x="135" y="6121"/>
                  <a:pt x="125" y="6110"/>
                  <a:pt x="122" y="6093"/>
                </a:cubicBezTo>
                <a:cubicBezTo>
                  <a:pt x="119" y="6074"/>
                  <a:pt x="128" y="6051"/>
                  <a:pt x="149" y="6024"/>
                </a:cubicBezTo>
                <a:cubicBezTo>
                  <a:pt x="156" y="6015"/>
                  <a:pt x="178" y="5993"/>
                  <a:pt x="214" y="5958"/>
                </a:cubicBezTo>
                <a:cubicBezTo>
                  <a:pt x="250" y="5921"/>
                  <a:pt x="285" y="5876"/>
                  <a:pt x="318" y="5820"/>
                </a:cubicBezTo>
                <a:cubicBezTo>
                  <a:pt x="351" y="5764"/>
                  <a:pt x="380" y="5699"/>
                  <a:pt x="403" y="5623"/>
                </a:cubicBezTo>
                <a:cubicBezTo>
                  <a:pt x="426" y="5549"/>
                  <a:pt x="441" y="5482"/>
                  <a:pt x="447" y="5422"/>
                </a:cubicBezTo>
                <a:cubicBezTo>
                  <a:pt x="453" y="5363"/>
                  <a:pt x="456" y="5297"/>
                  <a:pt x="456" y="5224"/>
                </a:cubicBezTo>
                <a:cubicBezTo>
                  <a:pt x="455" y="5159"/>
                  <a:pt x="449" y="5059"/>
                  <a:pt x="442" y="4922"/>
                </a:cubicBezTo>
                <a:cubicBezTo>
                  <a:pt x="433" y="4785"/>
                  <a:pt x="425" y="4645"/>
                  <a:pt x="418" y="4504"/>
                </a:cubicBezTo>
                <a:cubicBezTo>
                  <a:pt x="410" y="4363"/>
                  <a:pt x="408" y="4239"/>
                  <a:pt x="413" y="4129"/>
                </a:cubicBezTo>
                <a:cubicBezTo>
                  <a:pt x="418" y="3985"/>
                  <a:pt x="431" y="3869"/>
                  <a:pt x="452" y="3779"/>
                </a:cubicBezTo>
                <a:cubicBezTo>
                  <a:pt x="472" y="3688"/>
                  <a:pt x="506" y="3588"/>
                  <a:pt x="552" y="3481"/>
                </a:cubicBezTo>
                <a:cubicBezTo>
                  <a:pt x="598" y="3372"/>
                  <a:pt x="638" y="3305"/>
                  <a:pt x="673" y="3279"/>
                </a:cubicBezTo>
                <a:lnTo>
                  <a:pt x="910" y="3073"/>
                </a:lnTo>
                <a:cubicBezTo>
                  <a:pt x="839" y="3019"/>
                  <a:pt x="782" y="2974"/>
                  <a:pt x="739" y="2938"/>
                </a:cubicBezTo>
                <a:cubicBezTo>
                  <a:pt x="697" y="2901"/>
                  <a:pt x="660" y="2863"/>
                  <a:pt x="632" y="2823"/>
                </a:cubicBezTo>
                <a:cubicBezTo>
                  <a:pt x="603" y="2784"/>
                  <a:pt x="569" y="2714"/>
                  <a:pt x="528" y="2615"/>
                </a:cubicBezTo>
                <a:cubicBezTo>
                  <a:pt x="488" y="2517"/>
                  <a:pt x="457" y="2420"/>
                  <a:pt x="437" y="2325"/>
                </a:cubicBezTo>
                <a:cubicBezTo>
                  <a:pt x="416" y="2231"/>
                  <a:pt x="404" y="2127"/>
                  <a:pt x="398" y="2013"/>
                </a:cubicBezTo>
                <a:cubicBezTo>
                  <a:pt x="393" y="1900"/>
                  <a:pt x="395" y="1789"/>
                  <a:pt x="401" y="1681"/>
                </a:cubicBezTo>
                <a:cubicBezTo>
                  <a:pt x="405" y="1624"/>
                  <a:pt x="415" y="1508"/>
                  <a:pt x="432" y="1335"/>
                </a:cubicBezTo>
                <a:cubicBezTo>
                  <a:pt x="449" y="1162"/>
                  <a:pt x="459" y="1025"/>
                  <a:pt x="462" y="922"/>
                </a:cubicBezTo>
                <a:cubicBezTo>
                  <a:pt x="464" y="821"/>
                  <a:pt x="458" y="732"/>
                  <a:pt x="442" y="657"/>
                </a:cubicBezTo>
                <a:cubicBezTo>
                  <a:pt x="431" y="601"/>
                  <a:pt x="407" y="532"/>
                  <a:pt x="371" y="450"/>
                </a:cubicBezTo>
                <a:cubicBezTo>
                  <a:pt x="336" y="367"/>
                  <a:pt x="294" y="299"/>
                  <a:pt x="244" y="245"/>
                </a:cubicBezTo>
                <a:cubicBezTo>
                  <a:pt x="194" y="191"/>
                  <a:pt x="149" y="155"/>
                  <a:pt x="109" y="135"/>
                </a:cubicBezTo>
                <a:lnTo>
                  <a:pt x="0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 bwMode="auto">
          <a:xfrm>
            <a:off x="7318059" y="2570197"/>
            <a:ext cx="1882785" cy="1882785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86204" y="2864009"/>
            <a:ext cx="137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年节约成本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282738" y="3098982"/>
            <a:ext cx="1981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Lifeline JL" panose="00000400000000000000" pitchFamily="2" charset="0"/>
                <a:ea typeface="微软雅黑" panose="020B0503020204020204" pitchFamily="34" charset="-122"/>
              </a:rPr>
              <a:t>100694</a:t>
            </a:r>
            <a:endParaRPr lang="zh-CN" altLang="en-US" sz="3200" dirty="0">
              <a:solidFill>
                <a:schemeClr val="accent2"/>
              </a:solidFill>
              <a:latin typeface="Lifeline JL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586204" y="3829676"/>
            <a:ext cx="137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1114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5.3  </a:t>
            </a:r>
            <a:r>
              <a:rPr lang="zh-CN" altLang="en-US"/>
              <a:t>经济效果确认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21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01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6453" y="3434652"/>
            <a:ext cx="44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+mn-ea"/>
              </a:rPr>
              <a:t>背景和</a:t>
            </a:r>
            <a:r>
              <a:rPr lang="zh-CN" altLang="en-US" sz="4800" dirty="0" smtClean="0">
                <a:solidFill>
                  <a:schemeClr val="accent2"/>
                </a:solidFill>
                <a:latin typeface="+mn-ea"/>
              </a:rPr>
              <a:t>小组概况</a:t>
            </a:r>
            <a:endParaRPr lang="en-US" altLang="zh-CN" sz="4800" dirty="0">
              <a:solidFill>
                <a:schemeClr val="accent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8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 bwMode="auto">
          <a:xfrm>
            <a:off x="1106306" y="2187811"/>
            <a:ext cx="2355820" cy="1160983"/>
          </a:xfrm>
          <a:prstGeom prst="wedgeRoundRectCallout">
            <a:avLst>
              <a:gd name="adj1" fmla="val 57766"/>
              <a:gd name="adj2" fmla="val 21393"/>
              <a:gd name="adj3" fmla="val 16667"/>
            </a:avLst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 rot="21146637">
            <a:off x="599584" y="2651693"/>
            <a:ext cx="6677615" cy="3427502"/>
          </a:xfrm>
          <a:custGeom>
            <a:avLst/>
            <a:gdLst>
              <a:gd name="T0" fmla="*/ 0 w 1296"/>
              <a:gd name="T1" fmla="*/ 421 h 439"/>
              <a:gd name="T2" fmla="*/ 61 w 1296"/>
              <a:gd name="T3" fmla="*/ 427 h 439"/>
              <a:gd name="T4" fmla="*/ 221 w 1296"/>
              <a:gd name="T5" fmla="*/ 433 h 439"/>
              <a:gd name="T6" fmla="*/ 447 w 1296"/>
              <a:gd name="T7" fmla="*/ 422 h 439"/>
              <a:gd name="T8" fmla="*/ 573 w 1296"/>
              <a:gd name="T9" fmla="*/ 404 h 439"/>
              <a:gd name="T10" fmla="*/ 702 w 1296"/>
              <a:gd name="T11" fmla="*/ 377 h 439"/>
              <a:gd name="T12" fmla="*/ 828 w 1296"/>
              <a:gd name="T13" fmla="*/ 338 h 439"/>
              <a:gd name="T14" fmla="*/ 944 w 1296"/>
              <a:gd name="T15" fmla="*/ 288 h 439"/>
              <a:gd name="T16" fmla="*/ 1047 w 1296"/>
              <a:gd name="T17" fmla="*/ 229 h 439"/>
              <a:gd name="T18" fmla="*/ 1131 w 1296"/>
              <a:gd name="T19" fmla="*/ 165 h 439"/>
              <a:gd name="T20" fmla="*/ 1195 w 1296"/>
              <a:gd name="T21" fmla="*/ 102 h 439"/>
              <a:gd name="T22" fmla="*/ 1219 w 1296"/>
              <a:gd name="T23" fmla="*/ 74 h 439"/>
              <a:gd name="T24" fmla="*/ 1239 w 1296"/>
              <a:gd name="T25" fmla="*/ 50 h 439"/>
              <a:gd name="T26" fmla="*/ 1253 w 1296"/>
              <a:gd name="T27" fmla="*/ 29 h 439"/>
              <a:gd name="T28" fmla="*/ 1264 w 1296"/>
              <a:gd name="T29" fmla="*/ 13 h 439"/>
              <a:gd name="T30" fmla="*/ 1272 w 1296"/>
              <a:gd name="T31" fmla="*/ 0 h 439"/>
              <a:gd name="T32" fmla="*/ 1296 w 1296"/>
              <a:gd name="T33" fmla="*/ 16 h 439"/>
              <a:gd name="T34" fmla="*/ 1287 w 1296"/>
              <a:gd name="T35" fmla="*/ 29 h 439"/>
              <a:gd name="T36" fmla="*/ 1276 w 1296"/>
              <a:gd name="T37" fmla="*/ 45 h 439"/>
              <a:gd name="T38" fmla="*/ 1260 w 1296"/>
              <a:gd name="T39" fmla="*/ 66 h 439"/>
              <a:gd name="T40" fmla="*/ 1239 w 1296"/>
              <a:gd name="T41" fmla="*/ 91 h 439"/>
              <a:gd name="T42" fmla="*/ 1213 w 1296"/>
              <a:gd name="T43" fmla="*/ 120 h 439"/>
              <a:gd name="T44" fmla="*/ 1146 w 1296"/>
              <a:gd name="T45" fmla="*/ 183 h 439"/>
              <a:gd name="T46" fmla="*/ 1058 w 1296"/>
              <a:gd name="T47" fmla="*/ 247 h 439"/>
              <a:gd name="T48" fmla="*/ 953 w 1296"/>
              <a:gd name="T49" fmla="*/ 305 h 439"/>
              <a:gd name="T50" fmla="*/ 833 w 1296"/>
              <a:gd name="T51" fmla="*/ 354 h 439"/>
              <a:gd name="T52" fmla="*/ 706 w 1296"/>
              <a:gd name="T53" fmla="*/ 390 h 439"/>
              <a:gd name="T54" fmla="*/ 575 w 1296"/>
              <a:gd name="T55" fmla="*/ 415 h 439"/>
              <a:gd name="T56" fmla="*/ 448 w 1296"/>
              <a:gd name="T57" fmla="*/ 430 h 439"/>
              <a:gd name="T58" fmla="*/ 221 w 1296"/>
              <a:gd name="T59" fmla="*/ 437 h 439"/>
              <a:gd name="T60" fmla="*/ 60 w 1296"/>
              <a:gd name="T61" fmla="*/ 428 h 439"/>
              <a:gd name="T62" fmla="*/ 0 w 1296"/>
              <a:gd name="T63" fmla="*/ 42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6" h="439">
                <a:moveTo>
                  <a:pt x="0" y="421"/>
                </a:moveTo>
                <a:cubicBezTo>
                  <a:pt x="0" y="421"/>
                  <a:pt x="22" y="424"/>
                  <a:pt x="61" y="427"/>
                </a:cubicBezTo>
                <a:cubicBezTo>
                  <a:pt x="99" y="430"/>
                  <a:pt x="154" y="433"/>
                  <a:pt x="221" y="433"/>
                </a:cubicBezTo>
                <a:cubicBezTo>
                  <a:pt x="287" y="433"/>
                  <a:pt x="365" y="430"/>
                  <a:pt x="447" y="422"/>
                </a:cubicBezTo>
                <a:cubicBezTo>
                  <a:pt x="488" y="417"/>
                  <a:pt x="531" y="412"/>
                  <a:pt x="573" y="404"/>
                </a:cubicBezTo>
                <a:cubicBezTo>
                  <a:pt x="616" y="397"/>
                  <a:pt x="660" y="388"/>
                  <a:pt x="702" y="377"/>
                </a:cubicBezTo>
                <a:cubicBezTo>
                  <a:pt x="745" y="366"/>
                  <a:pt x="787" y="353"/>
                  <a:pt x="828" y="338"/>
                </a:cubicBezTo>
                <a:cubicBezTo>
                  <a:pt x="868" y="323"/>
                  <a:pt x="907" y="306"/>
                  <a:pt x="944" y="288"/>
                </a:cubicBezTo>
                <a:cubicBezTo>
                  <a:pt x="981" y="269"/>
                  <a:pt x="1015" y="249"/>
                  <a:pt x="1047" y="229"/>
                </a:cubicBezTo>
                <a:cubicBezTo>
                  <a:pt x="1078" y="208"/>
                  <a:pt x="1106" y="186"/>
                  <a:pt x="1131" y="165"/>
                </a:cubicBezTo>
                <a:cubicBezTo>
                  <a:pt x="1156" y="143"/>
                  <a:pt x="1177" y="122"/>
                  <a:pt x="1195" y="102"/>
                </a:cubicBezTo>
                <a:cubicBezTo>
                  <a:pt x="1204" y="93"/>
                  <a:pt x="1212" y="83"/>
                  <a:pt x="1219" y="74"/>
                </a:cubicBezTo>
                <a:cubicBezTo>
                  <a:pt x="1226" y="65"/>
                  <a:pt x="1233" y="57"/>
                  <a:pt x="1239" y="50"/>
                </a:cubicBezTo>
                <a:cubicBezTo>
                  <a:pt x="1244" y="42"/>
                  <a:pt x="1249" y="35"/>
                  <a:pt x="1253" y="29"/>
                </a:cubicBezTo>
                <a:cubicBezTo>
                  <a:pt x="1258" y="23"/>
                  <a:pt x="1261" y="18"/>
                  <a:pt x="1264" y="13"/>
                </a:cubicBezTo>
                <a:cubicBezTo>
                  <a:pt x="1270" y="5"/>
                  <a:pt x="1272" y="0"/>
                  <a:pt x="1272" y="0"/>
                </a:cubicBezTo>
                <a:cubicBezTo>
                  <a:pt x="1296" y="16"/>
                  <a:pt x="1296" y="16"/>
                  <a:pt x="1296" y="16"/>
                </a:cubicBezTo>
                <a:cubicBezTo>
                  <a:pt x="1296" y="16"/>
                  <a:pt x="1293" y="20"/>
                  <a:pt x="1287" y="29"/>
                </a:cubicBezTo>
                <a:cubicBezTo>
                  <a:pt x="1284" y="33"/>
                  <a:pt x="1280" y="39"/>
                  <a:pt x="1276" y="45"/>
                </a:cubicBezTo>
                <a:cubicBezTo>
                  <a:pt x="1271" y="51"/>
                  <a:pt x="1266" y="58"/>
                  <a:pt x="1260" y="66"/>
                </a:cubicBezTo>
                <a:cubicBezTo>
                  <a:pt x="1254" y="73"/>
                  <a:pt x="1247" y="82"/>
                  <a:pt x="1239" y="91"/>
                </a:cubicBezTo>
                <a:cubicBezTo>
                  <a:pt x="1231" y="100"/>
                  <a:pt x="1223" y="110"/>
                  <a:pt x="1213" y="120"/>
                </a:cubicBezTo>
                <a:cubicBezTo>
                  <a:pt x="1195" y="140"/>
                  <a:pt x="1172" y="161"/>
                  <a:pt x="1146" y="183"/>
                </a:cubicBezTo>
                <a:cubicBezTo>
                  <a:pt x="1120" y="204"/>
                  <a:pt x="1091" y="226"/>
                  <a:pt x="1058" y="247"/>
                </a:cubicBezTo>
                <a:cubicBezTo>
                  <a:pt x="1026" y="267"/>
                  <a:pt x="990" y="287"/>
                  <a:pt x="953" y="305"/>
                </a:cubicBezTo>
                <a:cubicBezTo>
                  <a:pt x="915" y="323"/>
                  <a:pt x="875" y="339"/>
                  <a:pt x="833" y="354"/>
                </a:cubicBezTo>
                <a:cubicBezTo>
                  <a:pt x="792" y="368"/>
                  <a:pt x="749" y="380"/>
                  <a:pt x="706" y="390"/>
                </a:cubicBezTo>
                <a:cubicBezTo>
                  <a:pt x="662" y="401"/>
                  <a:pt x="619" y="409"/>
                  <a:pt x="575" y="415"/>
                </a:cubicBezTo>
                <a:cubicBezTo>
                  <a:pt x="532" y="422"/>
                  <a:pt x="489" y="427"/>
                  <a:pt x="448" y="430"/>
                </a:cubicBezTo>
                <a:cubicBezTo>
                  <a:pt x="365" y="437"/>
                  <a:pt x="287" y="439"/>
                  <a:pt x="221" y="437"/>
                </a:cubicBezTo>
                <a:cubicBezTo>
                  <a:pt x="154" y="436"/>
                  <a:pt x="99" y="432"/>
                  <a:pt x="60" y="428"/>
                </a:cubicBezTo>
                <a:cubicBezTo>
                  <a:pt x="22" y="424"/>
                  <a:pt x="0" y="421"/>
                  <a:pt x="0" y="4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382">
            <a:off x="6762322" y="791582"/>
            <a:ext cx="721809" cy="2319704"/>
          </a:xfrm>
          <a:prstGeom prst="rect">
            <a:avLst/>
          </a:prstGeom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435166" y="5362391"/>
            <a:ext cx="237559" cy="237559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342961" y="4677755"/>
            <a:ext cx="250012" cy="252079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946247" y="3941068"/>
            <a:ext cx="284244" cy="28424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32694" y="5942182"/>
            <a:ext cx="205661" cy="205661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98370" y="6004550"/>
            <a:ext cx="670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实施前：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分 ；实施后：</a:t>
            </a:r>
            <a:r>
              <a:rPr lang="en-US" altLang="zh-CN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</a:rPr>
              <a:t>分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: 圆角 9"/>
          <p:cNvSpPr/>
          <p:nvPr/>
        </p:nvSpPr>
        <p:spPr bwMode="auto">
          <a:xfrm>
            <a:off x="1393940" y="5653464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81630" y="56655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b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解决问题能力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38992" y="5413381"/>
            <a:ext cx="546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2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4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83404" y="4726957"/>
            <a:ext cx="4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4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9296" y="3976894"/>
            <a:ext cx="400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5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15" name="矩形: 圆角 14"/>
          <p:cNvSpPr/>
          <p:nvPr/>
        </p:nvSpPr>
        <p:spPr bwMode="auto">
          <a:xfrm>
            <a:off x="2595338" y="5079478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34536" y="509355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b="0">
                <a:solidFill>
                  <a:schemeClr val="accent2"/>
                </a:solidFill>
                <a:latin typeface="+mj-ea"/>
                <a:ea typeface="+mj-ea"/>
              </a:rPr>
              <a:t>QC</a:t>
            </a:r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知识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7" name="矩形: 圆角 16"/>
          <p:cNvSpPr/>
          <p:nvPr/>
        </p:nvSpPr>
        <p:spPr bwMode="auto">
          <a:xfrm>
            <a:off x="3478484" y="4472463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68540" y="447151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工作热情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矩形: 圆角 18"/>
          <p:cNvSpPr/>
          <p:nvPr/>
        </p:nvSpPr>
        <p:spPr bwMode="auto">
          <a:xfrm>
            <a:off x="4114322" y="3761018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94515" y="377305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团队意识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1193194" y="2374346"/>
            <a:ext cx="2182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accent2"/>
                </a:solidFill>
                <a:latin typeface="+mj-ea"/>
                <a:ea typeface="+mj-ea"/>
              </a:rPr>
              <a:t>无形效果主要表现在五个方面</a:t>
            </a:r>
            <a:endParaRPr lang="zh-CN" altLang="en-US" sz="2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443552" y="3203131"/>
            <a:ext cx="284244" cy="28424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796601" y="3224305"/>
            <a:ext cx="35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>
                <a:solidFill>
                  <a:schemeClr val="accent1"/>
                </a:solidFill>
              </a:rPr>
              <a:t>实施前：</a:t>
            </a:r>
            <a:r>
              <a:rPr lang="en-US" altLang="zh-CN" sz="1800">
                <a:solidFill>
                  <a:schemeClr val="accent1"/>
                </a:solidFill>
              </a:rPr>
              <a:t>3</a:t>
            </a:r>
            <a:r>
              <a:rPr lang="zh-CN" altLang="en-US" sz="1800">
                <a:solidFill>
                  <a:schemeClr val="accent1"/>
                </a:solidFill>
              </a:rPr>
              <a:t>分 ；实施后：</a:t>
            </a:r>
            <a:r>
              <a:rPr lang="en-US" altLang="zh-CN" sz="1800">
                <a:solidFill>
                  <a:schemeClr val="accent1"/>
                </a:solidFill>
              </a:rPr>
              <a:t>5</a:t>
            </a:r>
            <a:r>
              <a:rPr lang="zh-CN" altLang="en-US" sz="1800">
                <a:solidFill>
                  <a:schemeClr val="accent1"/>
                </a:solidFill>
              </a:rPr>
              <a:t>分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24" name="矩形: 圆角 23"/>
          <p:cNvSpPr/>
          <p:nvPr/>
        </p:nvSpPr>
        <p:spPr bwMode="auto">
          <a:xfrm>
            <a:off x="4628034" y="2941585"/>
            <a:ext cx="1774046" cy="39340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cap="flat">
            <a:solidFill>
              <a:schemeClr val="accent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072715" y="2953621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b="0">
                <a:solidFill>
                  <a:schemeClr val="accent2"/>
                </a:solidFill>
                <a:latin typeface="+mj-ea"/>
                <a:ea typeface="+mj-ea"/>
              </a:rPr>
              <a:t>个人能力</a:t>
            </a:r>
            <a:endParaRPr lang="zh-CN" altLang="en-US" b="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93940" y="50578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sz="200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48885" y="44938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267854" y="392075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44315" y="31318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9158" y="23331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/>
                </a:solidFill>
                <a:latin typeface="+mj-ea"/>
                <a:ea typeface="+mj-ea"/>
              </a:rPr>
              <a:t>+</a:t>
            </a:r>
            <a:r>
              <a:rPr lang="en-US" altLang="zh-CN" sz="3600" dirty="0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sz="2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1747" y="163864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5.4  </a:t>
            </a:r>
            <a:r>
              <a:rPr lang="zh-CN" altLang="en-US"/>
              <a:t>无形效果确认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-20413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243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</a:t>
            </a:r>
            <a:r>
              <a:rPr lang="en-US" sz="7200" b="1" dirty="0" smtClean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06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51429" y="3321221"/>
            <a:ext cx="693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总结及未来规划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8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2"/>
          <p:cNvGraphicFramePr>
            <a:graphicFrameLocks noGrp="1"/>
          </p:cNvGraphicFramePr>
          <p:nvPr>
            <p:ph sz="half" idx="4294967295"/>
          </p:nvPr>
        </p:nvGraphicFramePr>
        <p:xfrm>
          <a:off x="1124016" y="5034217"/>
          <a:ext cx="9816395" cy="14191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54285"/>
                <a:gridCol w="1368152"/>
                <a:gridCol w="2160240"/>
                <a:gridCol w="2033718"/>
              </a:tblGrid>
              <a:tr h="473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巩固措施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负责人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跟进人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</a:rPr>
                        <a:t>时间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7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对改善后的作业方法表进行培训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陈小娇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周世恩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2017.8.30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对改善后的图纸进行标准化、存档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周令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罗显贵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2017.9.3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华文细黑" panose="020106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16" y="1361953"/>
            <a:ext cx="4583807" cy="326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89" y="1361953"/>
            <a:ext cx="4770022" cy="326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631089" y="970353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夹具存档图纸</a:t>
            </a:r>
          </a:p>
        </p:txBody>
      </p:sp>
      <p:sp>
        <p:nvSpPr>
          <p:cNvPr id="7" name="矩形 6"/>
          <p:cNvSpPr/>
          <p:nvPr/>
        </p:nvSpPr>
        <p:spPr>
          <a:xfrm>
            <a:off x="7780605" y="970353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作业指导书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747" y="163864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6.1  </a:t>
            </a:r>
            <a:r>
              <a:rPr lang="zh-CN" altLang="en-US"/>
              <a:t>恐固措施</a:t>
            </a:r>
            <a:r>
              <a:rPr lang="en-US" altLang="zh-CN"/>
              <a:t>——</a:t>
            </a:r>
            <a:r>
              <a:rPr lang="zh-CN" altLang="en-US"/>
              <a:t>标准化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931081" y="1432246"/>
            <a:ext cx="4910742" cy="47330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85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60819" y="2324619"/>
            <a:ext cx="3897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一：在本次活动过程中，由于生产任务较重，个别圈员参与活动的积极性不高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1694941" y="128111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925129" y="1281118"/>
            <a:ext cx="2981325" cy="764737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45048" y="138328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难点和不足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6241312" y="1432246"/>
            <a:ext cx="4910742" cy="47330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85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7005172" y="128111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7235360" y="1281118"/>
            <a:ext cx="2981325" cy="764737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70729" y="1404093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改进方向</a:t>
            </a:r>
            <a:endParaRPr lang="zh-CN" altLang="de-DE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Freeform 20"/>
          <p:cNvSpPr>
            <a:spLocks noEditPoints="1"/>
          </p:cNvSpPr>
          <p:nvPr/>
        </p:nvSpPr>
        <p:spPr bwMode="auto">
          <a:xfrm>
            <a:off x="7815492" y="1424898"/>
            <a:ext cx="418663" cy="420054"/>
          </a:xfrm>
          <a:custGeom>
            <a:avLst/>
            <a:gdLst>
              <a:gd name="T0" fmla="*/ 554 w 781"/>
              <a:gd name="T1" fmla="*/ 391 h 782"/>
              <a:gd name="T2" fmla="*/ 416 w 781"/>
              <a:gd name="T3" fmla="*/ 303 h 782"/>
              <a:gd name="T4" fmla="*/ 233 w 781"/>
              <a:gd name="T5" fmla="*/ 347 h 782"/>
              <a:gd name="T6" fmla="*/ 460 w 781"/>
              <a:gd name="T7" fmla="*/ 538 h 782"/>
              <a:gd name="T8" fmla="*/ 695 w 781"/>
              <a:gd name="T9" fmla="*/ 616 h 782"/>
              <a:gd name="T10" fmla="*/ 679 w 781"/>
              <a:gd name="T11" fmla="*/ 318 h 782"/>
              <a:gd name="T12" fmla="*/ 636 w 781"/>
              <a:gd name="T13" fmla="*/ 270 h 782"/>
              <a:gd name="T14" fmla="*/ 655 w 781"/>
              <a:gd name="T15" fmla="*/ 231 h 782"/>
              <a:gd name="T16" fmla="*/ 684 w 781"/>
              <a:gd name="T17" fmla="*/ 131 h 782"/>
              <a:gd name="T18" fmla="*/ 570 w 781"/>
              <a:gd name="T19" fmla="*/ 109 h 782"/>
              <a:gd name="T20" fmla="*/ 493 w 781"/>
              <a:gd name="T21" fmla="*/ 142 h 782"/>
              <a:gd name="T22" fmla="*/ 465 w 781"/>
              <a:gd name="T23" fmla="*/ 91 h 782"/>
              <a:gd name="T24" fmla="*/ 414 w 781"/>
              <a:gd name="T25" fmla="*/ 0 h 782"/>
              <a:gd name="T26" fmla="*/ 318 w 781"/>
              <a:gd name="T27" fmla="*/ 65 h 782"/>
              <a:gd name="T28" fmla="*/ 318 w 781"/>
              <a:gd name="T29" fmla="*/ 102 h 782"/>
              <a:gd name="T30" fmla="*/ 317 w 781"/>
              <a:gd name="T31" fmla="*/ 107 h 782"/>
              <a:gd name="T32" fmla="*/ 315 w 781"/>
              <a:gd name="T33" fmla="*/ 115 h 782"/>
              <a:gd name="T34" fmla="*/ 313 w 781"/>
              <a:gd name="T35" fmla="*/ 119 h 782"/>
              <a:gd name="T36" fmla="*/ 239 w 781"/>
              <a:gd name="T37" fmla="*/ 135 h 782"/>
              <a:gd name="T38" fmla="*/ 202 w 781"/>
              <a:gd name="T39" fmla="*/ 97 h 782"/>
              <a:gd name="T40" fmla="*/ 98 w 781"/>
              <a:gd name="T41" fmla="*/ 200 h 782"/>
              <a:gd name="T42" fmla="*/ 136 w 781"/>
              <a:gd name="T43" fmla="*/ 240 h 782"/>
              <a:gd name="T44" fmla="*/ 140 w 781"/>
              <a:gd name="T45" fmla="*/ 245 h 782"/>
              <a:gd name="T46" fmla="*/ 143 w 781"/>
              <a:gd name="T47" fmla="*/ 252 h 782"/>
              <a:gd name="T48" fmla="*/ 144 w 781"/>
              <a:gd name="T49" fmla="*/ 258 h 782"/>
              <a:gd name="T50" fmla="*/ 131 w 781"/>
              <a:gd name="T51" fmla="*/ 303 h 782"/>
              <a:gd name="T52" fmla="*/ 65 w 781"/>
              <a:gd name="T53" fmla="*/ 317 h 782"/>
              <a:gd name="T54" fmla="*/ 0 w 781"/>
              <a:gd name="T55" fmla="*/ 413 h 782"/>
              <a:gd name="T56" fmla="*/ 102 w 781"/>
              <a:gd name="T57" fmla="*/ 463 h 782"/>
              <a:gd name="T58" fmla="*/ 110 w 781"/>
              <a:gd name="T59" fmla="*/ 465 h 782"/>
              <a:gd name="T60" fmla="*/ 134 w 781"/>
              <a:gd name="T61" fmla="*/ 542 h 782"/>
              <a:gd name="T62" fmla="*/ 108 w 781"/>
              <a:gd name="T63" fmla="*/ 569 h 782"/>
              <a:gd name="T64" fmla="*/ 130 w 781"/>
              <a:gd name="T65" fmla="*/ 683 h 782"/>
              <a:gd name="T66" fmla="*/ 237 w 781"/>
              <a:gd name="T67" fmla="*/ 646 h 782"/>
              <a:gd name="T68" fmla="*/ 241 w 781"/>
              <a:gd name="T69" fmla="*/ 644 h 782"/>
              <a:gd name="T70" fmla="*/ 248 w 781"/>
              <a:gd name="T71" fmla="*/ 640 h 782"/>
              <a:gd name="T72" fmla="*/ 253 w 781"/>
              <a:gd name="T73" fmla="*/ 638 h 782"/>
              <a:gd name="T74" fmla="*/ 258 w 781"/>
              <a:gd name="T75" fmla="*/ 637 h 782"/>
              <a:gd name="T76" fmla="*/ 265 w 781"/>
              <a:gd name="T77" fmla="*/ 636 h 782"/>
              <a:gd name="T78" fmla="*/ 316 w 781"/>
              <a:gd name="T79" fmla="*/ 691 h 782"/>
              <a:gd name="T80" fmla="*/ 367 w 781"/>
              <a:gd name="T81" fmla="*/ 782 h 782"/>
              <a:gd name="T82" fmla="*/ 463 w 781"/>
              <a:gd name="T83" fmla="*/ 717 h 782"/>
              <a:gd name="T84" fmla="*/ 463 w 781"/>
              <a:gd name="T85" fmla="*/ 680 h 782"/>
              <a:gd name="T86" fmla="*/ 476 w 781"/>
              <a:gd name="T87" fmla="*/ 652 h 782"/>
              <a:gd name="T88" fmla="*/ 489 w 781"/>
              <a:gd name="T89" fmla="*/ 642 h 782"/>
              <a:gd name="T90" fmla="*/ 493 w 781"/>
              <a:gd name="T91" fmla="*/ 640 h 782"/>
              <a:gd name="T92" fmla="*/ 176 w 781"/>
              <a:gd name="T93" fmla="*/ 390 h 782"/>
              <a:gd name="T94" fmla="*/ 596 w 781"/>
              <a:gd name="T95" fmla="*/ 450 h 782"/>
              <a:gd name="T96" fmla="*/ 666 w 781"/>
              <a:gd name="T97" fmla="*/ 468 h 782"/>
              <a:gd name="T98" fmla="*/ 716 w 781"/>
              <a:gd name="T99" fmla="*/ 465 h 782"/>
              <a:gd name="T100" fmla="*/ 781 w 781"/>
              <a:gd name="T101" fmla="*/ 369 h 782"/>
              <a:gd name="T102" fmla="*/ 653 w 781"/>
              <a:gd name="T103" fmla="*/ 679 h 782"/>
              <a:gd name="T104" fmla="*/ 680 w 781"/>
              <a:gd name="T105" fmla="*/ 65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1" h="782">
                <a:moveTo>
                  <a:pt x="695" y="616"/>
                </a:moveTo>
                <a:lnTo>
                  <a:pt x="538" y="461"/>
                </a:lnTo>
                <a:cubicBezTo>
                  <a:pt x="548" y="440"/>
                  <a:pt x="554" y="416"/>
                  <a:pt x="554" y="391"/>
                </a:cubicBezTo>
                <a:cubicBezTo>
                  <a:pt x="554" y="301"/>
                  <a:pt x="481" y="228"/>
                  <a:pt x="391" y="228"/>
                </a:cubicBezTo>
                <a:cubicBezTo>
                  <a:pt x="376" y="228"/>
                  <a:pt x="361" y="230"/>
                  <a:pt x="347" y="234"/>
                </a:cubicBezTo>
                <a:lnTo>
                  <a:pt x="416" y="303"/>
                </a:lnTo>
                <a:cubicBezTo>
                  <a:pt x="445" y="332"/>
                  <a:pt x="443" y="381"/>
                  <a:pt x="412" y="412"/>
                </a:cubicBezTo>
                <a:cubicBezTo>
                  <a:pt x="381" y="444"/>
                  <a:pt x="332" y="446"/>
                  <a:pt x="303" y="417"/>
                </a:cubicBezTo>
                <a:lnTo>
                  <a:pt x="233" y="347"/>
                </a:lnTo>
                <a:cubicBezTo>
                  <a:pt x="230" y="361"/>
                  <a:pt x="228" y="376"/>
                  <a:pt x="228" y="391"/>
                </a:cubicBezTo>
                <a:cubicBezTo>
                  <a:pt x="228" y="481"/>
                  <a:pt x="301" y="554"/>
                  <a:pt x="391" y="554"/>
                </a:cubicBezTo>
                <a:cubicBezTo>
                  <a:pt x="416" y="554"/>
                  <a:pt x="439" y="548"/>
                  <a:pt x="460" y="538"/>
                </a:cubicBezTo>
                <a:lnTo>
                  <a:pt x="617" y="694"/>
                </a:lnTo>
                <a:cubicBezTo>
                  <a:pt x="637" y="714"/>
                  <a:pt x="670" y="712"/>
                  <a:pt x="692" y="691"/>
                </a:cubicBezTo>
                <a:cubicBezTo>
                  <a:pt x="713" y="669"/>
                  <a:pt x="715" y="636"/>
                  <a:pt x="695" y="616"/>
                </a:cubicBezTo>
                <a:close/>
                <a:moveTo>
                  <a:pt x="732" y="319"/>
                </a:moveTo>
                <a:lnTo>
                  <a:pt x="716" y="319"/>
                </a:lnTo>
                <a:lnTo>
                  <a:pt x="679" y="318"/>
                </a:lnTo>
                <a:cubicBezTo>
                  <a:pt x="672" y="318"/>
                  <a:pt x="665" y="315"/>
                  <a:pt x="659" y="311"/>
                </a:cubicBezTo>
                <a:cubicBezTo>
                  <a:pt x="658" y="311"/>
                  <a:pt x="658" y="311"/>
                  <a:pt x="658" y="310"/>
                </a:cubicBezTo>
                <a:cubicBezTo>
                  <a:pt x="645" y="302"/>
                  <a:pt x="636" y="287"/>
                  <a:pt x="636" y="270"/>
                </a:cubicBezTo>
                <a:cubicBezTo>
                  <a:pt x="636" y="264"/>
                  <a:pt x="637" y="259"/>
                  <a:pt x="639" y="254"/>
                </a:cubicBezTo>
                <a:cubicBezTo>
                  <a:pt x="640" y="249"/>
                  <a:pt x="643" y="244"/>
                  <a:pt x="647" y="240"/>
                </a:cubicBezTo>
                <a:lnTo>
                  <a:pt x="655" y="231"/>
                </a:lnTo>
                <a:lnTo>
                  <a:pt x="673" y="213"/>
                </a:lnTo>
                <a:lnTo>
                  <a:pt x="684" y="202"/>
                </a:lnTo>
                <a:cubicBezTo>
                  <a:pt x="700" y="181"/>
                  <a:pt x="700" y="152"/>
                  <a:pt x="684" y="131"/>
                </a:cubicBezTo>
                <a:lnTo>
                  <a:pt x="651" y="99"/>
                </a:lnTo>
                <a:cubicBezTo>
                  <a:pt x="631" y="83"/>
                  <a:pt x="602" y="82"/>
                  <a:pt x="581" y="98"/>
                </a:cubicBezTo>
                <a:lnTo>
                  <a:pt x="570" y="109"/>
                </a:lnTo>
                <a:lnTo>
                  <a:pt x="544" y="135"/>
                </a:lnTo>
                <a:lnTo>
                  <a:pt x="544" y="135"/>
                </a:lnTo>
                <a:cubicBezTo>
                  <a:pt x="529" y="147"/>
                  <a:pt x="510" y="149"/>
                  <a:pt x="493" y="142"/>
                </a:cubicBezTo>
                <a:cubicBezTo>
                  <a:pt x="488" y="139"/>
                  <a:pt x="483" y="136"/>
                  <a:pt x="479" y="132"/>
                </a:cubicBezTo>
                <a:cubicBezTo>
                  <a:pt x="470" y="123"/>
                  <a:pt x="466" y="113"/>
                  <a:pt x="465" y="103"/>
                </a:cubicBezTo>
                <a:lnTo>
                  <a:pt x="465" y="91"/>
                </a:lnTo>
                <a:lnTo>
                  <a:pt x="465" y="65"/>
                </a:lnTo>
                <a:lnTo>
                  <a:pt x="465" y="49"/>
                </a:lnTo>
                <a:cubicBezTo>
                  <a:pt x="461" y="23"/>
                  <a:pt x="440" y="3"/>
                  <a:pt x="414" y="0"/>
                </a:cubicBezTo>
                <a:lnTo>
                  <a:pt x="369" y="0"/>
                </a:lnTo>
                <a:cubicBezTo>
                  <a:pt x="343" y="3"/>
                  <a:pt x="322" y="23"/>
                  <a:pt x="318" y="49"/>
                </a:cubicBezTo>
                <a:lnTo>
                  <a:pt x="318" y="65"/>
                </a:lnTo>
                <a:lnTo>
                  <a:pt x="318" y="91"/>
                </a:lnTo>
                <a:lnTo>
                  <a:pt x="318" y="102"/>
                </a:lnTo>
                <a:lnTo>
                  <a:pt x="318" y="102"/>
                </a:lnTo>
                <a:lnTo>
                  <a:pt x="318" y="102"/>
                </a:lnTo>
                <a:cubicBezTo>
                  <a:pt x="318" y="103"/>
                  <a:pt x="318" y="105"/>
                  <a:pt x="317" y="106"/>
                </a:cubicBezTo>
                <a:cubicBezTo>
                  <a:pt x="317" y="106"/>
                  <a:pt x="317" y="106"/>
                  <a:pt x="317" y="107"/>
                </a:cubicBezTo>
                <a:cubicBezTo>
                  <a:pt x="317" y="108"/>
                  <a:pt x="317" y="109"/>
                  <a:pt x="316" y="111"/>
                </a:cubicBezTo>
                <a:cubicBezTo>
                  <a:pt x="316" y="111"/>
                  <a:pt x="316" y="111"/>
                  <a:pt x="316" y="111"/>
                </a:cubicBezTo>
                <a:cubicBezTo>
                  <a:pt x="316" y="112"/>
                  <a:pt x="315" y="114"/>
                  <a:pt x="315" y="11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4" y="116"/>
                  <a:pt x="313" y="118"/>
                  <a:pt x="313" y="119"/>
                </a:cubicBezTo>
                <a:cubicBezTo>
                  <a:pt x="313" y="119"/>
                  <a:pt x="313" y="119"/>
                  <a:pt x="313" y="119"/>
                </a:cubicBezTo>
                <a:cubicBezTo>
                  <a:pt x="310" y="125"/>
                  <a:pt x="306" y="130"/>
                  <a:pt x="301" y="134"/>
                </a:cubicBezTo>
                <a:cubicBezTo>
                  <a:pt x="292" y="141"/>
                  <a:pt x="281" y="145"/>
                  <a:pt x="269" y="145"/>
                </a:cubicBezTo>
                <a:cubicBezTo>
                  <a:pt x="258" y="145"/>
                  <a:pt x="247" y="141"/>
                  <a:pt x="239" y="135"/>
                </a:cubicBezTo>
                <a:lnTo>
                  <a:pt x="231" y="127"/>
                </a:lnTo>
                <a:lnTo>
                  <a:pt x="213" y="108"/>
                </a:lnTo>
                <a:lnTo>
                  <a:pt x="202" y="97"/>
                </a:lnTo>
                <a:cubicBezTo>
                  <a:pt x="181" y="81"/>
                  <a:pt x="152" y="81"/>
                  <a:pt x="131" y="98"/>
                </a:cubicBezTo>
                <a:lnTo>
                  <a:pt x="99" y="130"/>
                </a:lnTo>
                <a:cubicBezTo>
                  <a:pt x="82" y="150"/>
                  <a:pt x="82" y="179"/>
                  <a:pt x="98" y="200"/>
                </a:cubicBezTo>
                <a:lnTo>
                  <a:pt x="109" y="212"/>
                </a:lnTo>
                <a:lnTo>
                  <a:pt x="135" y="238"/>
                </a:lnTo>
                <a:cubicBezTo>
                  <a:pt x="136" y="239"/>
                  <a:pt x="136" y="239"/>
                  <a:pt x="136" y="240"/>
                </a:cubicBezTo>
                <a:cubicBezTo>
                  <a:pt x="137" y="240"/>
                  <a:pt x="137" y="241"/>
                  <a:pt x="138" y="242"/>
                </a:cubicBezTo>
                <a:cubicBezTo>
                  <a:pt x="138" y="242"/>
                  <a:pt x="138" y="243"/>
                  <a:pt x="139" y="244"/>
                </a:cubicBezTo>
                <a:cubicBezTo>
                  <a:pt x="139" y="244"/>
                  <a:pt x="140" y="245"/>
                  <a:pt x="140" y="245"/>
                </a:cubicBezTo>
                <a:cubicBezTo>
                  <a:pt x="140" y="246"/>
                  <a:pt x="141" y="247"/>
                  <a:pt x="141" y="248"/>
                </a:cubicBezTo>
                <a:cubicBezTo>
                  <a:pt x="141" y="249"/>
                  <a:pt x="142" y="249"/>
                  <a:pt x="142" y="250"/>
                </a:cubicBezTo>
                <a:cubicBezTo>
                  <a:pt x="142" y="251"/>
                  <a:pt x="142" y="252"/>
                  <a:pt x="143" y="252"/>
                </a:cubicBezTo>
                <a:cubicBezTo>
                  <a:pt x="143" y="253"/>
                  <a:pt x="143" y="253"/>
                  <a:pt x="143" y="254"/>
                </a:cubicBezTo>
                <a:cubicBezTo>
                  <a:pt x="144" y="255"/>
                  <a:pt x="144" y="256"/>
                  <a:pt x="144" y="258"/>
                </a:cubicBezTo>
                <a:cubicBezTo>
                  <a:pt x="144" y="258"/>
                  <a:pt x="144" y="258"/>
                  <a:pt x="144" y="258"/>
                </a:cubicBezTo>
                <a:cubicBezTo>
                  <a:pt x="145" y="259"/>
                  <a:pt x="145" y="261"/>
                  <a:pt x="145" y="262"/>
                </a:cubicBezTo>
                <a:cubicBezTo>
                  <a:pt x="145" y="262"/>
                  <a:pt x="145" y="262"/>
                  <a:pt x="145" y="262"/>
                </a:cubicBezTo>
                <a:cubicBezTo>
                  <a:pt x="147" y="277"/>
                  <a:pt x="142" y="292"/>
                  <a:pt x="131" y="303"/>
                </a:cubicBezTo>
                <a:cubicBezTo>
                  <a:pt x="123" y="311"/>
                  <a:pt x="113" y="316"/>
                  <a:pt x="102" y="317"/>
                </a:cubicBezTo>
                <a:lnTo>
                  <a:pt x="91" y="317"/>
                </a:lnTo>
                <a:lnTo>
                  <a:pt x="65" y="317"/>
                </a:lnTo>
                <a:lnTo>
                  <a:pt x="49" y="317"/>
                </a:lnTo>
                <a:cubicBezTo>
                  <a:pt x="23" y="320"/>
                  <a:pt x="3" y="341"/>
                  <a:pt x="0" y="367"/>
                </a:cubicBezTo>
                <a:lnTo>
                  <a:pt x="0" y="413"/>
                </a:lnTo>
                <a:cubicBezTo>
                  <a:pt x="2" y="439"/>
                  <a:pt x="23" y="460"/>
                  <a:pt x="49" y="463"/>
                </a:cubicBezTo>
                <a:lnTo>
                  <a:pt x="64" y="463"/>
                </a:lnTo>
                <a:lnTo>
                  <a:pt x="102" y="463"/>
                </a:lnTo>
                <a:cubicBezTo>
                  <a:pt x="103" y="464"/>
                  <a:pt x="105" y="464"/>
                  <a:pt x="106" y="464"/>
                </a:cubicBezTo>
                <a:cubicBezTo>
                  <a:pt x="107" y="464"/>
                  <a:pt x="107" y="464"/>
                  <a:pt x="107" y="464"/>
                </a:cubicBezTo>
                <a:cubicBezTo>
                  <a:pt x="108" y="465"/>
                  <a:pt x="109" y="465"/>
                  <a:pt x="110" y="465"/>
                </a:cubicBezTo>
                <a:cubicBezTo>
                  <a:pt x="131" y="471"/>
                  <a:pt x="145" y="490"/>
                  <a:pt x="145" y="512"/>
                </a:cubicBezTo>
                <a:lnTo>
                  <a:pt x="145" y="512"/>
                </a:lnTo>
                <a:cubicBezTo>
                  <a:pt x="145" y="523"/>
                  <a:pt x="141" y="534"/>
                  <a:pt x="134" y="542"/>
                </a:cubicBezTo>
                <a:lnTo>
                  <a:pt x="126" y="550"/>
                </a:lnTo>
                <a:lnTo>
                  <a:pt x="126" y="550"/>
                </a:lnTo>
                <a:lnTo>
                  <a:pt x="108" y="569"/>
                </a:lnTo>
                <a:lnTo>
                  <a:pt x="97" y="580"/>
                </a:lnTo>
                <a:cubicBezTo>
                  <a:pt x="81" y="601"/>
                  <a:pt x="81" y="630"/>
                  <a:pt x="97" y="650"/>
                </a:cubicBezTo>
                <a:lnTo>
                  <a:pt x="130" y="683"/>
                </a:lnTo>
                <a:cubicBezTo>
                  <a:pt x="150" y="699"/>
                  <a:pt x="179" y="700"/>
                  <a:pt x="200" y="684"/>
                </a:cubicBezTo>
                <a:lnTo>
                  <a:pt x="211" y="673"/>
                </a:lnTo>
                <a:lnTo>
                  <a:pt x="237" y="646"/>
                </a:lnTo>
                <a:lnTo>
                  <a:pt x="238" y="646"/>
                </a:lnTo>
                <a:cubicBezTo>
                  <a:pt x="238" y="646"/>
                  <a:pt x="238" y="646"/>
                  <a:pt x="238" y="646"/>
                </a:cubicBezTo>
                <a:cubicBezTo>
                  <a:pt x="239" y="645"/>
                  <a:pt x="240" y="644"/>
                  <a:pt x="241" y="644"/>
                </a:cubicBezTo>
                <a:cubicBezTo>
                  <a:pt x="242" y="643"/>
                  <a:pt x="242" y="643"/>
                  <a:pt x="243" y="643"/>
                </a:cubicBezTo>
                <a:cubicBezTo>
                  <a:pt x="243" y="642"/>
                  <a:pt x="244" y="642"/>
                  <a:pt x="245" y="642"/>
                </a:cubicBezTo>
                <a:cubicBezTo>
                  <a:pt x="246" y="641"/>
                  <a:pt x="247" y="641"/>
                  <a:pt x="248" y="640"/>
                </a:cubicBezTo>
                <a:cubicBezTo>
                  <a:pt x="248" y="640"/>
                  <a:pt x="249" y="640"/>
                  <a:pt x="249" y="640"/>
                </a:cubicBezTo>
                <a:cubicBezTo>
                  <a:pt x="250" y="639"/>
                  <a:pt x="252" y="639"/>
                  <a:pt x="253" y="638"/>
                </a:cubicBezTo>
                <a:cubicBezTo>
                  <a:pt x="253" y="638"/>
                  <a:pt x="253" y="638"/>
                  <a:pt x="253" y="638"/>
                </a:cubicBezTo>
                <a:cubicBezTo>
                  <a:pt x="253" y="638"/>
                  <a:pt x="253" y="638"/>
                  <a:pt x="253" y="638"/>
                </a:cubicBezTo>
                <a:cubicBezTo>
                  <a:pt x="255" y="638"/>
                  <a:pt x="256" y="637"/>
                  <a:pt x="257" y="637"/>
                </a:cubicBezTo>
                <a:cubicBezTo>
                  <a:pt x="257" y="637"/>
                  <a:pt x="257" y="637"/>
                  <a:pt x="258" y="637"/>
                </a:cubicBezTo>
                <a:cubicBezTo>
                  <a:pt x="259" y="637"/>
                  <a:pt x="260" y="637"/>
                  <a:pt x="261" y="636"/>
                </a:cubicBezTo>
                <a:cubicBezTo>
                  <a:pt x="261" y="636"/>
                  <a:pt x="262" y="636"/>
                  <a:pt x="262" y="636"/>
                </a:cubicBezTo>
                <a:cubicBezTo>
                  <a:pt x="263" y="636"/>
                  <a:pt x="264" y="636"/>
                  <a:pt x="265" y="636"/>
                </a:cubicBezTo>
                <a:cubicBezTo>
                  <a:pt x="279" y="635"/>
                  <a:pt x="292" y="640"/>
                  <a:pt x="303" y="650"/>
                </a:cubicBezTo>
                <a:cubicBezTo>
                  <a:pt x="311" y="658"/>
                  <a:pt x="315" y="668"/>
                  <a:pt x="316" y="679"/>
                </a:cubicBezTo>
                <a:lnTo>
                  <a:pt x="316" y="691"/>
                </a:lnTo>
                <a:lnTo>
                  <a:pt x="316" y="717"/>
                </a:lnTo>
                <a:lnTo>
                  <a:pt x="316" y="732"/>
                </a:lnTo>
                <a:cubicBezTo>
                  <a:pt x="320" y="758"/>
                  <a:pt x="340" y="779"/>
                  <a:pt x="367" y="782"/>
                </a:cubicBezTo>
                <a:lnTo>
                  <a:pt x="412" y="782"/>
                </a:lnTo>
                <a:cubicBezTo>
                  <a:pt x="438" y="779"/>
                  <a:pt x="459" y="759"/>
                  <a:pt x="463" y="733"/>
                </a:cubicBezTo>
                <a:lnTo>
                  <a:pt x="463" y="717"/>
                </a:lnTo>
                <a:lnTo>
                  <a:pt x="463" y="691"/>
                </a:lnTo>
                <a:lnTo>
                  <a:pt x="463" y="680"/>
                </a:lnTo>
                <a:lnTo>
                  <a:pt x="463" y="680"/>
                </a:lnTo>
                <a:cubicBezTo>
                  <a:pt x="464" y="671"/>
                  <a:pt x="468" y="662"/>
                  <a:pt x="473" y="655"/>
                </a:cubicBezTo>
                <a:cubicBezTo>
                  <a:pt x="473" y="655"/>
                  <a:pt x="474" y="654"/>
                  <a:pt x="474" y="654"/>
                </a:cubicBezTo>
                <a:cubicBezTo>
                  <a:pt x="475" y="653"/>
                  <a:pt x="475" y="653"/>
                  <a:pt x="476" y="652"/>
                </a:cubicBezTo>
                <a:cubicBezTo>
                  <a:pt x="479" y="649"/>
                  <a:pt x="482" y="646"/>
                  <a:pt x="486" y="644"/>
                </a:cubicBezTo>
                <a:lnTo>
                  <a:pt x="486" y="644"/>
                </a:lnTo>
                <a:cubicBezTo>
                  <a:pt x="487" y="643"/>
                  <a:pt x="488" y="643"/>
                  <a:pt x="489" y="642"/>
                </a:cubicBezTo>
                <a:cubicBezTo>
                  <a:pt x="489" y="642"/>
                  <a:pt x="489" y="642"/>
                  <a:pt x="490" y="642"/>
                </a:cubicBezTo>
                <a:cubicBezTo>
                  <a:pt x="490" y="641"/>
                  <a:pt x="490" y="641"/>
                  <a:pt x="491" y="641"/>
                </a:cubicBezTo>
                <a:cubicBezTo>
                  <a:pt x="492" y="641"/>
                  <a:pt x="493" y="641"/>
                  <a:pt x="493" y="640"/>
                </a:cubicBezTo>
                <a:lnTo>
                  <a:pt x="450" y="597"/>
                </a:lnTo>
                <a:cubicBezTo>
                  <a:pt x="431" y="602"/>
                  <a:pt x="411" y="605"/>
                  <a:pt x="390" y="605"/>
                </a:cubicBezTo>
                <a:cubicBezTo>
                  <a:pt x="272" y="605"/>
                  <a:pt x="176" y="509"/>
                  <a:pt x="176" y="390"/>
                </a:cubicBezTo>
                <a:cubicBezTo>
                  <a:pt x="177" y="272"/>
                  <a:pt x="273" y="176"/>
                  <a:pt x="391" y="177"/>
                </a:cubicBezTo>
                <a:cubicBezTo>
                  <a:pt x="509" y="177"/>
                  <a:pt x="605" y="273"/>
                  <a:pt x="605" y="391"/>
                </a:cubicBezTo>
                <a:cubicBezTo>
                  <a:pt x="605" y="412"/>
                  <a:pt x="602" y="431"/>
                  <a:pt x="596" y="450"/>
                </a:cubicBezTo>
                <a:lnTo>
                  <a:pt x="640" y="493"/>
                </a:lnTo>
                <a:cubicBezTo>
                  <a:pt x="642" y="488"/>
                  <a:pt x="646" y="483"/>
                  <a:pt x="650" y="479"/>
                </a:cubicBezTo>
                <a:cubicBezTo>
                  <a:pt x="655" y="474"/>
                  <a:pt x="660" y="471"/>
                  <a:pt x="666" y="468"/>
                </a:cubicBezTo>
                <a:cubicBezTo>
                  <a:pt x="670" y="467"/>
                  <a:pt x="674" y="465"/>
                  <a:pt x="679" y="465"/>
                </a:cubicBezTo>
                <a:lnTo>
                  <a:pt x="690" y="465"/>
                </a:lnTo>
                <a:lnTo>
                  <a:pt x="716" y="465"/>
                </a:lnTo>
                <a:lnTo>
                  <a:pt x="732" y="465"/>
                </a:lnTo>
                <a:cubicBezTo>
                  <a:pt x="758" y="462"/>
                  <a:pt x="778" y="441"/>
                  <a:pt x="781" y="415"/>
                </a:cubicBezTo>
                <a:lnTo>
                  <a:pt x="781" y="369"/>
                </a:lnTo>
                <a:cubicBezTo>
                  <a:pt x="779" y="343"/>
                  <a:pt x="758" y="322"/>
                  <a:pt x="732" y="319"/>
                </a:cubicBezTo>
                <a:close/>
                <a:moveTo>
                  <a:pt x="653" y="679"/>
                </a:moveTo>
                <a:lnTo>
                  <a:pt x="653" y="679"/>
                </a:lnTo>
                <a:cubicBezTo>
                  <a:pt x="638" y="679"/>
                  <a:pt x="625" y="667"/>
                  <a:pt x="625" y="652"/>
                </a:cubicBezTo>
                <a:cubicBezTo>
                  <a:pt x="625" y="637"/>
                  <a:pt x="638" y="624"/>
                  <a:pt x="653" y="624"/>
                </a:cubicBezTo>
                <a:cubicBezTo>
                  <a:pt x="668" y="624"/>
                  <a:pt x="680" y="637"/>
                  <a:pt x="680" y="652"/>
                </a:cubicBezTo>
                <a:cubicBezTo>
                  <a:pt x="680" y="667"/>
                  <a:pt x="668" y="679"/>
                  <a:pt x="653" y="6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2316704" y="1385557"/>
            <a:ext cx="457200" cy="431800"/>
          </a:xfrm>
          <a:custGeom>
            <a:avLst/>
            <a:gdLst>
              <a:gd name="T0" fmla="*/ 508 w 1220"/>
              <a:gd name="T1" fmla="*/ 1052 h 1160"/>
              <a:gd name="T2" fmla="*/ 508 w 1220"/>
              <a:gd name="T3" fmla="*/ 1105 h 1160"/>
              <a:gd name="T4" fmla="*/ 738 w 1220"/>
              <a:gd name="T5" fmla="*/ 1078 h 1160"/>
              <a:gd name="T6" fmla="*/ 712 w 1220"/>
              <a:gd name="T7" fmla="*/ 970 h 1160"/>
              <a:gd name="T8" fmla="*/ 508 w 1220"/>
              <a:gd name="T9" fmla="*/ 970 h 1160"/>
              <a:gd name="T10" fmla="*/ 508 w 1220"/>
              <a:gd name="T11" fmla="*/ 1023 h 1160"/>
              <a:gd name="T12" fmla="*/ 738 w 1220"/>
              <a:gd name="T13" fmla="*/ 996 h 1160"/>
              <a:gd name="T14" fmla="*/ 610 w 1220"/>
              <a:gd name="T15" fmla="*/ 1160 h 1160"/>
              <a:gd name="T16" fmla="*/ 698 w 1220"/>
              <a:gd name="T17" fmla="*/ 1129 h 1160"/>
              <a:gd name="T18" fmla="*/ 610 w 1220"/>
              <a:gd name="T19" fmla="*/ 1160 h 1160"/>
              <a:gd name="T20" fmla="*/ 613 w 1220"/>
              <a:gd name="T21" fmla="*/ 311 h 1160"/>
              <a:gd name="T22" fmla="*/ 325 w 1220"/>
              <a:gd name="T23" fmla="*/ 580 h 1160"/>
              <a:gd name="T24" fmla="*/ 497 w 1220"/>
              <a:gd name="T25" fmla="*/ 939 h 1160"/>
              <a:gd name="T26" fmla="*/ 613 w 1220"/>
              <a:gd name="T27" fmla="*/ 948 h 1160"/>
              <a:gd name="T28" fmla="*/ 757 w 1220"/>
              <a:gd name="T29" fmla="*/ 859 h 1160"/>
              <a:gd name="T30" fmla="*/ 613 w 1220"/>
              <a:gd name="T31" fmla="*/ 311 h 1160"/>
              <a:gd name="T32" fmla="*/ 240 w 1220"/>
              <a:gd name="T33" fmla="*/ 628 h 1160"/>
              <a:gd name="T34" fmla="*/ 47 w 1220"/>
              <a:gd name="T35" fmla="*/ 590 h 1160"/>
              <a:gd name="T36" fmla="*/ 47 w 1220"/>
              <a:gd name="T37" fmla="*/ 666 h 1160"/>
              <a:gd name="T38" fmla="*/ 240 w 1220"/>
              <a:gd name="T39" fmla="*/ 628 h 1160"/>
              <a:gd name="T40" fmla="*/ 1174 w 1220"/>
              <a:gd name="T41" fmla="*/ 590 h 1160"/>
              <a:gd name="T42" fmla="*/ 980 w 1220"/>
              <a:gd name="T43" fmla="*/ 628 h 1160"/>
              <a:gd name="T44" fmla="*/ 1174 w 1220"/>
              <a:gd name="T45" fmla="*/ 666 h 1160"/>
              <a:gd name="T46" fmla="*/ 1174 w 1220"/>
              <a:gd name="T47" fmla="*/ 590 h 1160"/>
              <a:gd name="T48" fmla="*/ 934 w 1220"/>
              <a:gd name="T49" fmla="*/ 353 h 1160"/>
              <a:gd name="T50" fmla="*/ 1044 w 1220"/>
              <a:gd name="T51" fmla="*/ 190 h 1160"/>
              <a:gd name="T52" fmla="*/ 880 w 1220"/>
              <a:gd name="T53" fmla="*/ 299 h 1160"/>
              <a:gd name="T54" fmla="*/ 934 w 1220"/>
              <a:gd name="T55" fmla="*/ 353 h 1160"/>
              <a:gd name="T56" fmla="*/ 607 w 1220"/>
              <a:gd name="T57" fmla="*/ 240 h 1160"/>
              <a:gd name="T58" fmla="*/ 645 w 1220"/>
              <a:gd name="T59" fmla="*/ 46 h 1160"/>
              <a:gd name="T60" fmla="*/ 569 w 1220"/>
              <a:gd name="T61" fmla="*/ 46 h 1160"/>
              <a:gd name="T62" fmla="*/ 607 w 1220"/>
              <a:gd name="T63" fmla="*/ 240 h 1160"/>
              <a:gd name="T64" fmla="*/ 274 w 1220"/>
              <a:gd name="T65" fmla="*/ 338 h 1160"/>
              <a:gd name="T66" fmla="*/ 327 w 1220"/>
              <a:gd name="T67" fmla="*/ 284 h 1160"/>
              <a:gd name="T68" fmla="*/ 164 w 1220"/>
              <a:gd name="T69" fmla="*/ 175 h 1160"/>
              <a:gd name="T70" fmla="*/ 274 w 1220"/>
              <a:gd name="T71" fmla="*/ 338 h 1160"/>
              <a:gd name="T72" fmla="*/ 286 w 1220"/>
              <a:gd name="T73" fmla="*/ 902 h 1160"/>
              <a:gd name="T74" fmla="*/ 176 w 1220"/>
              <a:gd name="T75" fmla="*/ 1066 h 1160"/>
              <a:gd name="T76" fmla="*/ 340 w 1220"/>
              <a:gd name="T77" fmla="*/ 956 h 1160"/>
              <a:gd name="T78" fmla="*/ 286 w 1220"/>
              <a:gd name="T79" fmla="*/ 902 h 1160"/>
              <a:gd name="T80" fmla="*/ 946 w 1220"/>
              <a:gd name="T81" fmla="*/ 917 h 1160"/>
              <a:gd name="T82" fmla="*/ 893 w 1220"/>
              <a:gd name="T83" fmla="*/ 971 h 1160"/>
              <a:gd name="T84" fmla="*/ 1056 w 1220"/>
              <a:gd name="T85" fmla="*/ 1081 h 1160"/>
              <a:gd name="T86" fmla="*/ 946 w 1220"/>
              <a:gd name="T87" fmla="*/ 917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0" h="1160">
                <a:moveTo>
                  <a:pt x="712" y="1052"/>
                </a:moveTo>
                <a:lnTo>
                  <a:pt x="508" y="1052"/>
                </a:lnTo>
                <a:cubicBezTo>
                  <a:pt x="494" y="1052"/>
                  <a:pt x="482" y="1064"/>
                  <a:pt x="482" y="1078"/>
                </a:cubicBezTo>
                <a:cubicBezTo>
                  <a:pt x="482" y="1093"/>
                  <a:pt x="494" y="1105"/>
                  <a:pt x="508" y="1105"/>
                </a:cubicBezTo>
                <a:lnTo>
                  <a:pt x="712" y="1105"/>
                </a:lnTo>
                <a:cubicBezTo>
                  <a:pt x="726" y="1105"/>
                  <a:pt x="738" y="1093"/>
                  <a:pt x="738" y="1078"/>
                </a:cubicBezTo>
                <a:cubicBezTo>
                  <a:pt x="738" y="1064"/>
                  <a:pt x="726" y="1052"/>
                  <a:pt x="712" y="1052"/>
                </a:cubicBezTo>
                <a:close/>
                <a:moveTo>
                  <a:pt x="712" y="970"/>
                </a:moveTo>
                <a:lnTo>
                  <a:pt x="712" y="970"/>
                </a:lnTo>
                <a:lnTo>
                  <a:pt x="508" y="970"/>
                </a:lnTo>
                <a:cubicBezTo>
                  <a:pt x="494" y="970"/>
                  <a:pt x="482" y="982"/>
                  <a:pt x="482" y="996"/>
                </a:cubicBezTo>
                <a:cubicBezTo>
                  <a:pt x="482" y="1011"/>
                  <a:pt x="494" y="1023"/>
                  <a:pt x="508" y="1023"/>
                </a:cubicBezTo>
                <a:lnTo>
                  <a:pt x="712" y="1023"/>
                </a:lnTo>
                <a:cubicBezTo>
                  <a:pt x="726" y="1023"/>
                  <a:pt x="738" y="1011"/>
                  <a:pt x="738" y="996"/>
                </a:cubicBezTo>
                <a:cubicBezTo>
                  <a:pt x="738" y="982"/>
                  <a:pt x="726" y="970"/>
                  <a:pt x="712" y="970"/>
                </a:cubicBezTo>
                <a:close/>
                <a:moveTo>
                  <a:pt x="610" y="1160"/>
                </a:moveTo>
                <a:lnTo>
                  <a:pt x="610" y="1160"/>
                </a:lnTo>
                <a:lnTo>
                  <a:pt x="698" y="1129"/>
                </a:lnTo>
                <a:lnTo>
                  <a:pt x="522" y="1129"/>
                </a:lnTo>
                <a:lnTo>
                  <a:pt x="610" y="1160"/>
                </a:lnTo>
                <a:close/>
                <a:moveTo>
                  <a:pt x="613" y="311"/>
                </a:moveTo>
                <a:lnTo>
                  <a:pt x="613" y="311"/>
                </a:lnTo>
                <a:lnTo>
                  <a:pt x="607" y="311"/>
                </a:lnTo>
                <a:cubicBezTo>
                  <a:pt x="458" y="311"/>
                  <a:pt x="325" y="431"/>
                  <a:pt x="325" y="580"/>
                </a:cubicBezTo>
                <a:cubicBezTo>
                  <a:pt x="325" y="728"/>
                  <a:pt x="450" y="814"/>
                  <a:pt x="463" y="859"/>
                </a:cubicBezTo>
                <a:cubicBezTo>
                  <a:pt x="476" y="905"/>
                  <a:pt x="463" y="928"/>
                  <a:pt x="497" y="939"/>
                </a:cubicBezTo>
                <a:cubicBezTo>
                  <a:pt x="531" y="950"/>
                  <a:pt x="607" y="948"/>
                  <a:pt x="607" y="948"/>
                </a:cubicBezTo>
                <a:lnTo>
                  <a:pt x="613" y="948"/>
                </a:lnTo>
                <a:cubicBezTo>
                  <a:pt x="613" y="948"/>
                  <a:pt x="689" y="950"/>
                  <a:pt x="723" y="939"/>
                </a:cubicBezTo>
                <a:cubicBezTo>
                  <a:pt x="757" y="928"/>
                  <a:pt x="744" y="905"/>
                  <a:pt x="757" y="859"/>
                </a:cubicBezTo>
                <a:cubicBezTo>
                  <a:pt x="770" y="814"/>
                  <a:pt x="895" y="728"/>
                  <a:pt x="895" y="580"/>
                </a:cubicBezTo>
                <a:cubicBezTo>
                  <a:pt x="895" y="431"/>
                  <a:pt x="762" y="311"/>
                  <a:pt x="613" y="311"/>
                </a:cubicBezTo>
                <a:close/>
                <a:moveTo>
                  <a:pt x="240" y="628"/>
                </a:moveTo>
                <a:lnTo>
                  <a:pt x="240" y="628"/>
                </a:lnTo>
                <a:cubicBezTo>
                  <a:pt x="240" y="607"/>
                  <a:pt x="219" y="590"/>
                  <a:pt x="193" y="590"/>
                </a:cubicBezTo>
                <a:lnTo>
                  <a:pt x="47" y="590"/>
                </a:lnTo>
                <a:cubicBezTo>
                  <a:pt x="21" y="590"/>
                  <a:pt x="0" y="607"/>
                  <a:pt x="0" y="628"/>
                </a:cubicBezTo>
                <a:cubicBezTo>
                  <a:pt x="0" y="649"/>
                  <a:pt x="21" y="666"/>
                  <a:pt x="47" y="666"/>
                </a:cubicBezTo>
                <a:lnTo>
                  <a:pt x="193" y="666"/>
                </a:lnTo>
                <a:cubicBezTo>
                  <a:pt x="219" y="666"/>
                  <a:pt x="240" y="649"/>
                  <a:pt x="240" y="628"/>
                </a:cubicBezTo>
                <a:close/>
                <a:moveTo>
                  <a:pt x="1174" y="590"/>
                </a:moveTo>
                <a:lnTo>
                  <a:pt x="1174" y="590"/>
                </a:lnTo>
                <a:lnTo>
                  <a:pt x="1027" y="590"/>
                </a:lnTo>
                <a:cubicBezTo>
                  <a:pt x="1001" y="590"/>
                  <a:pt x="980" y="607"/>
                  <a:pt x="980" y="628"/>
                </a:cubicBezTo>
                <a:cubicBezTo>
                  <a:pt x="980" y="649"/>
                  <a:pt x="1001" y="666"/>
                  <a:pt x="1027" y="666"/>
                </a:cubicBezTo>
                <a:lnTo>
                  <a:pt x="1174" y="666"/>
                </a:lnTo>
                <a:cubicBezTo>
                  <a:pt x="1199" y="666"/>
                  <a:pt x="1220" y="649"/>
                  <a:pt x="1220" y="628"/>
                </a:cubicBezTo>
                <a:cubicBezTo>
                  <a:pt x="1220" y="607"/>
                  <a:pt x="1199" y="590"/>
                  <a:pt x="1174" y="590"/>
                </a:cubicBezTo>
                <a:close/>
                <a:moveTo>
                  <a:pt x="934" y="353"/>
                </a:moveTo>
                <a:lnTo>
                  <a:pt x="934" y="353"/>
                </a:lnTo>
                <a:lnTo>
                  <a:pt x="1038" y="250"/>
                </a:lnTo>
                <a:cubicBezTo>
                  <a:pt x="1056" y="231"/>
                  <a:pt x="1058" y="205"/>
                  <a:pt x="1044" y="190"/>
                </a:cubicBezTo>
                <a:cubicBezTo>
                  <a:pt x="1029" y="175"/>
                  <a:pt x="1002" y="178"/>
                  <a:pt x="984" y="196"/>
                </a:cubicBezTo>
                <a:lnTo>
                  <a:pt x="880" y="299"/>
                </a:lnTo>
                <a:cubicBezTo>
                  <a:pt x="862" y="318"/>
                  <a:pt x="859" y="344"/>
                  <a:pt x="874" y="359"/>
                </a:cubicBezTo>
                <a:cubicBezTo>
                  <a:pt x="889" y="374"/>
                  <a:pt x="916" y="371"/>
                  <a:pt x="934" y="353"/>
                </a:cubicBezTo>
                <a:close/>
                <a:moveTo>
                  <a:pt x="607" y="240"/>
                </a:moveTo>
                <a:lnTo>
                  <a:pt x="607" y="240"/>
                </a:lnTo>
                <a:cubicBezTo>
                  <a:pt x="628" y="240"/>
                  <a:pt x="645" y="219"/>
                  <a:pt x="645" y="193"/>
                </a:cubicBezTo>
                <a:lnTo>
                  <a:pt x="645" y="46"/>
                </a:lnTo>
                <a:cubicBezTo>
                  <a:pt x="645" y="21"/>
                  <a:pt x="628" y="0"/>
                  <a:pt x="607" y="0"/>
                </a:cubicBezTo>
                <a:cubicBezTo>
                  <a:pt x="586" y="0"/>
                  <a:pt x="569" y="21"/>
                  <a:pt x="569" y="46"/>
                </a:cubicBezTo>
                <a:lnTo>
                  <a:pt x="569" y="193"/>
                </a:lnTo>
                <a:cubicBezTo>
                  <a:pt x="569" y="219"/>
                  <a:pt x="586" y="240"/>
                  <a:pt x="607" y="240"/>
                </a:cubicBezTo>
                <a:close/>
                <a:moveTo>
                  <a:pt x="274" y="338"/>
                </a:moveTo>
                <a:lnTo>
                  <a:pt x="274" y="338"/>
                </a:lnTo>
                <a:cubicBezTo>
                  <a:pt x="292" y="356"/>
                  <a:pt x="319" y="359"/>
                  <a:pt x="333" y="344"/>
                </a:cubicBezTo>
                <a:cubicBezTo>
                  <a:pt x="348" y="329"/>
                  <a:pt x="346" y="302"/>
                  <a:pt x="327" y="284"/>
                </a:cubicBezTo>
                <a:lnTo>
                  <a:pt x="224" y="181"/>
                </a:lnTo>
                <a:cubicBezTo>
                  <a:pt x="206" y="162"/>
                  <a:pt x="179" y="160"/>
                  <a:pt x="164" y="175"/>
                </a:cubicBezTo>
                <a:cubicBezTo>
                  <a:pt x="149" y="189"/>
                  <a:pt x="152" y="216"/>
                  <a:pt x="170" y="234"/>
                </a:cubicBezTo>
                <a:lnTo>
                  <a:pt x="274" y="338"/>
                </a:lnTo>
                <a:close/>
                <a:moveTo>
                  <a:pt x="286" y="902"/>
                </a:moveTo>
                <a:lnTo>
                  <a:pt x="286" y="902"/>
                </a:lnTo>
                <a:lnTo>
                  <a:pt x="183" y="1006"/>
                </a:lnTo>
                <a:cubicBezTo>
                  <a:pt x="164" y="1024"/>
                  <a:pt x="162" y="1051"/>
                  <a:pt x="176" y="1066"/>
                </a:cubicBezTo>
                <a:cubicBezTo>
                  <a:pt x="191" y="1081"/>
                  <a:pt x="218" y="1078"/>
                  <a:pt x="236" y="1060"/>
                </a:cubicBezTo>
                <a:lnTo>
                  <a:pt x="340" y="956"/>
                </a:lnTo>
                <a:cubicBezTo>
                  <a:pt x="358" y="938"/>
                  <a:pt x="361" y="911"/>
                  <a:pt x="346" y="896"/>
                </a:cubicBezTo>
                <a:cubicBezTo>
                  <a:pt x="331" y="882"/>
                  <a:pt x="304" y="884"/>
                  <a:pt x="286" y="902"/>
                </a:cubicBezTo>
                <a:close/>
                <a:moveTo>
                  <a:pt x="946" y="917"/>
                </a:moveTo>
                <a:lnTo>
                  <a:pt x="946" y="917"/>
                </a:lnTo>
                <a:cubicBezTo>
                  <a:pt x="928" y="899"/>
                  <a:pt x="901" y="897"/>
                  <a:pt x="887" y="911"/>
                </a:cubicBezTo>
                <a:cubicBezTo>
                  <a:pt x="872" y="926"/>
                  <a:pt x="875" y="953"/>
                  <a:pt x="893" y="971"/>
                </a:cubicBezTo>
                <a:lnTo>
                  <a:pt x="996" y="1075"/>
                </a:lnTo>
                <a:cubicBezTo>
                  <a:pt x="1014" y="1093"/>
                  <a:pt x="1041" y="1096"/>
                  <a:pt x="1056" y="1081"/>
                </a:cubicBezTo>
                <a:cubicBezTo>
                  <a:pt x="1071" y="1066"/>
                  <a:pt x="1068" y="1039"/>
                  <a:pt x="1050" y="1021"/>
                </a:cubicBezTo>
                <a:lnTo>
                  <a:pt x="946" y="9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60819" y="3955725"/>
            <a:ext cx="3897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二：小组部分成员对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道具运用不够熟练 ，改善思维局限化等</a:t>
            </a:r>
          </a:p>
        </p:txBody>
      </p:sp>
      <p:sp>
        <p:nvSpPr>
          <p:cNvPr id="14" name="矩形 13"/>
          <p:cNvSpPr/>
          <p:nvPr/>
        </p:nvSpPr>
        <p:spPr>
          <a:xfrm>
            <a:off x="6802840" y="2324619"/>
            <a:ext cx="3897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一： 加强对圈员的引导教育，提高圈员自发参与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活动的积极性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02840" y="3955725"/>
            <a:ext cx="3897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二：在下期强化小组成员</a:t>
            </a:r>
            <a:r>
              <a:rPr lang="en-US" altLang="zh-CN" sz="2000">
                <a:solidFill>
                  <a:schemeClr val="accent1"/>
                </a:solidFill>
                <a:latin typeface="+mj-ea"/>
                <a:ea typeface="+mj-ea"/>
              </a:rPr>
              <a:t>QC</a:t>
            </a: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知识的培训 ，同时通过对集团内优秀改善的学习，增强小组成员见识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84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6.2  </a:t>
            </a:r>
            <a:r>
              <a:rPr lang="zh-CN" altLang="en-US"/>
              <a:t>总结和反省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火之战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61578" y="6381328"/>
            <a:ext cx="609600" cy="6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888480" y="2679428"/>
            <a:ext cx="5544616" cy="104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FontTx/>
            </a:pPr>
            <a:r>
              <a:rPr lang="zh-CN" altLang="en-US" sz="4400" b="1" kern="0" dirty="0" smtClean="0">
                <a:solidFill>
                  <a:schemeClr val="tx1"/>
                </a:solidFill>
                <a:latin typeface="+mj-ea"/>
              </a:rPr>
              <a:t>感谢聆听</a:t>
            </a:r>
            <a:endParaRPr lang="zh-CN" sz="4400" b="1" kern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6214" y="3613478"/>
            <a:ext cx="60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这里输入公司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</a:p>
        </p:txBody>
      </p:sp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418070" y="3848508"/>
            <a:ext cx="1813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</a:t>
            </a:r>
            <a:r>
              <a:rPr lang="en-US" altLang="zh-CN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</a:t>
            </a:r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部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8928055" y="3852296"/>
            <a:ext cx="14654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汇报人：</a:t>
            </a:r>
            <a:r>
              <a:rPr lang="en-US" altLang="zh-CN" b="1" dirty="0" smtClean="0">
                <a:solidFill>
                  <a:srgbClr val="4C4B5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XXX</a:t>
            </a:r>
            <a:endParaRPr lang="en-US" altLang="zh-CN" b="1" dirty="0">
              <a:solidFill>
                <a:srgbClr val="4C4B5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1068" y="1271689"/>
            <a:ext cx="5314805" cy="4654987"/>
            <a:chOff x="1095442" y="1526934"/>
            <a:chExt cx="4397297" cy="3851385"/>
          </a:xfrm>
        </p:grpSpPr>
        <p:grpSp>
          <p:nvGrpSpPr>
            <p:cNvPr id="2" name="组合 1"/>
            <p:cNvGrpSpPr/>
            <p:nvPr/>
          </p:nvGrpSpPr>
          <p:grpSpPr>
            <a:xfrm>
              <a:off x="1095442" y="1539476"/>
              <a:ext cx="1737011" cy="1516247"/>
              <a:chOff x="1397291" y="3132277"/>
              <a:chExt cx="1948823" cy="1702026"/>
            </a:xfrm>
            <a:solidFill>
              <a:srgbClr val="247390"/>
            </a:solidFill>
          </p:grpSpPr>
          <p:grpSp>
            <p:nvGrpSpPr>
              <p:cNvPr id="3" name="组合 2"/>
              <p:cNvGrpSpPr/>
              <p:nvPr/>
            </p:nvGrpSpPr>
            <p:grpSpPr>
              <a:xfrm>
                <a:off x="1397291" y="3132277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" name="Freeform 7"/>
              <p:cNvSpPr/>
              <p:nvPr/>
            </p:nvSpPr>
            <p:spPr bwMode="auto">
              <a:xfrm>
                <a:off x="1464784" y="3195616"/>
                <a:ext cx="1813839" cy="157534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428765" y="2297599"/>
              <a:ext cx="1737011" cy="1516247"/>
              <a:chOff x="2893203" y="3983290"/>
              <a:chExt cx="1948823" cy="1702026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2893203" y="3983290"/>
                <a:ext cx="1948823" cy="1702026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2911599" y="3997067"/>
                <a:ext cx="1920125" cy="166765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blipFill>
                <a:blip r:embed="rId6">
                  <a:grayscl/>
                </a:blip>
                <a:stretch>
                  <a:fillRect/>
                </a:stretch>
              </a:blip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755728" y="1526934"/>
              <a:ext cx="1737011" cy="1516247"/>
              <a:chOff x="4381974" y="3118200"/>
              <a:chExt cx="1948823" cy="1702026"/>
            </a:xfrm>
          </p:grpSpPr>
          <p:sp>
            <p:nvSpPr>
              <p:cNvPr id="18" name="Freeform 6"/>
              <p:cNvSpPr/>
              <p:nvPr/>
            </p:nvSpPr>
            <p:spPr bwMode="auto">
              <a:xfrm>
                <a:off x="4381974" y="3118200"/>
                <a:ext cx="1948823" cy="1702026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67FC9"/>
                  </a:gs>
                  <a:gs pos="100000">
                    <a:srgbClr val="00B2CA"/>
                  </a:gs>
                </a:gsLst>
                <a:lin ang="2700000" scaled="1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409097" y="3142284"/>
                <a:ext cx="1892395" cy="1643575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750842" y="3070662"/>
              <a:ext cx="1737011" cy="1516247"/>
              <a:chOff x="4376494" y="4851074"/>
              <a:chExt cx="1948823" cy="1702026"/>
            </a:xfrm>
            <a:solidFill>
              <a:srgbClr val="247390"/>
            </a:solidFill>
          </p:grpSpPr>
          <p:grpSp>
            <p:nvGrpSpPr>
              <p:cNvPr id="21" name="组合 20"/>
              <p:cNvGrpSpPr/>
              <p:nvPr/>
            </p:nvGrpSpPr>
            <p:grpSpPr>
              <a:xfrm>
                <a:off x="4376494" y="4851074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4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FD7B3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FD7B3F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Freeform 7"/>
              <p:cNvSpPr/>
              <p:nvPr/>
            </p:nvSpPr>
            <p:spPr bwMode="auto">
              <a:xfrm>
                <a:off x="4427423" y="4896965"/>
                <a:ext cx="1831226" cy="159044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FD7B3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3936255" y="3400265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>
                  <a:solidFill>
                    <a:schemeClr val="accent2"/>
                  </a:solidFill>
                </a:rPr>
                <a:t>合作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75858" y="1891827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 smtClean="0">
                  <a:solidFill>
                    <a:schemeClr val="accent2"/>
                  </a:solidFill>
                </a:rPr>
                <a:t>团结</a:t>
              </a:r>
              <a:endParaRPr lang="zh-CN" altLang="en-US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442281" y="3862072"/>
              <a:ext cx="1737011" cy="1516247"/>
              <a:chOff x="4376494" y="4851074"/>
              <a:chExt cx="1948823" cy="1702026"/>
            </a:xfrm>
            <a:solidFill>
              <a:srgbClr val="247390"/>
            </a:solidFill>
          </p:grpSpPr>
          <p:grpSp>
            <p:nvGrpSpPr>
              <p:cNvPr id="33" name="组合 32"/>
              <p:cNvGrpSpPr/>
              <p:nvPr/>
            </p:nvGrpSpPr>
            <p:grpSpPr>
              <a:xfrm>
                <a:off x="4376494" y="4851074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3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Freeform 7"/>
              <p:cNvSpPr/>
              <p:nvPr/>
            </p:nvSpPr>
            <p:spPr bwMode="auto">
              <a:xfrm>
                <a:off x="4427423" y="4896965"/>
                <a:ext cx="1831226" cy="159044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09581" y="3097591"/>
              <a:ext cx="1737011" cy="1516247"/>
              <a:chOff x="1397291" y="3132277"/>
              <a:chExt cx="1948823" cy="1702026"/>
            </a:xfrm>
            <a:solidFill>
              <a:srgbClr val="247390"/>
            </a:solidFill>
          </p:grpSpPr>
          <p:grpSp>
            <p:nvGrpSpPr>
              <p:cNvPr id="38" name="组合 37"/>
              <p:cNvGrpSpPr/>
              <p:nvPr/>
            </p:nvGrpSpPr>
            <p:grpSpPr>
              <a:xfrm>
                <a:off x="1397291" y="3132277"/>
                <a:ext cx="1948823" cy="1702026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0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rgbClr val="1DB5CD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9" name="Freeform 7"/>
              <p:cNvSpPr/>
              <p:nvPr/>
            </p:nvSpPr>
            <p:spPr bwMode="auto">
              <a:xfrm>
                <a:off x="1464784" y="3195616"/>
                <a:ext cx="1813839" cy="1575348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1DB5CD"/>
              </a:solidFill>
              <a:ln w="7938" cap="flat">
                <a:solidFill>
                  <a:srgbClr val="1DB5CD"/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278105" y="3405069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 smtClean="0">
                  <a:solidFill>
                    <a:schemeClr val="accent2"/>
                  </a:solidFill>
                </a:rPr>
                <a:t>认真</a:t>
              </a:r>
              <a:endParaRPr lang="zh-CN" altLang="en-US" sz="3600" dirty="0">
                <a:solidFill>
                  <a:schemeClr val="accent2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565257" y="4212997"/>
              <a:ext cx="1415254" cy="7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dirty="0" smtClean="0">
                  <a:solidFill>
                    <a:schemeClr val="accent2"/>
                  </a:solidFill>
                </a:rPr>
                <a:t>仔细</a:t>
              </a:r>
              <a:endParaRPr lang="zh-CN" altLang="en-US" sz="3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3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37741" y="121268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1.1  </a:t>
            </a:r>
            <a:r>
              <a:rPr lang="zh-CN" altLang="en-US"/>
              <a:t>背景介绍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07" y="2907252"/>
            <a:ext cx="4919347" cy="331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7" name="Group 158"/>
          <p:cNvGraphicFramePr>
            <a:graphicFrameLocks noGrp="1"/>
          </p:cNvGraphicFramePr>
          <p:nvPr>
            <p:ph sz="half" idx="1"/>
          </p:nvPr>
        </p:nvGraphicFramePr>
        <p:xfrm>
          <a:off x="1019656" y="3069464"/>
          <a:ext cx="5222741" cy="1054735"/>
        </p:xfrm>
        <a:graphic>
          <a:graphicData uri="http://schemas.openxmlformats.org/drawingml/2006/table">
            <a:tbl>
              <a:tblPr/>
              <a:tblGrid>
                <a:gridCol w="1236614"/>
                <a:gridCol w="1537855"/>
                <a:gridCol w="1055541"/>
                <a:gridCol w="1392731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小组名称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同心圈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课题类型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组建时间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2015.4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小组成员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指导老师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8" name="文本框 67"/>
          <p:cNvSpPr txBox="1"/>
          <p:nvPr/>
        </p:nvSpPr>
        <p:spPr>
          <a:xfrm>
            <a:off x="1019656" y="4574479"/>
            <a:ext cx="52227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/>
              <a:t>工作宗旨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994327" y="1037230"/>
            <a:ext cx="10469791" cy="15502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946202" y="1254118"/>
            <a:ext cx="109787" cy="1042482"/>
          </a:xfrm>
          <a:prstGeom prst="rect">
            <a:avLst/>
          </a:prstGeom>
          <a:solidFill>
            <a:srgbClr val="FD7B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11390559" y="1254118"/>
            <a:ext cx="109787" cy="104248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298155" y="1152257"/>
            <a:ext cx="98407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小组组建于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日，目前小组成员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人，主要由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长阳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业部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员工组成，小组成员平均年龄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岁，是一支稳重且充满活力的队伍。小组严格采用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PDCA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的工作模式，以解决服务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的服务质量问题、提高销售业绩为目的，为客户提供高质量的服务。</a:t>
            </a:r>
          </a:p>
        </p:txBody>
      </p:sp>
      <p:sp>
        <p:nvSpPr>
          <p:cNvPr id="73" name="矩形 72"/>
          <p:cNvSpPr/>
          <p:nvPr/>
        </p:nvSpPr>
        <p:spPr>
          <a:xfrm>
            <a:off x="1171313" y="519430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+mj-ea"/>
                <a:ea typeface="+mj-ea"/>
              </a:rPr>
              <a:t>改善永无止境</a:t>
            </a:r>
            <a:endParaRPr lang="zh-CN" altLang="en-US" sz="28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794125" y="5194307"/>
            <a:ext cx="23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+mj-ea"/>
                <a:ea typeface="+mj-ea"/>
              </a:rPr>
              <a:t>智慧永不枯竭</a:t>
            </a:r>
            <a:endParaRPr lang="zh-CN" altLang="en-US" sz="2800" b="1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36"/>
          <p:cNvSpPr/>
          <p:nvPr/>
        </p:nvSpPr>
        <p:spPr bwMode="auto">
          <a:xfrm>
            <a:off x="4021883" y="1106905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矩形: 圆角 37"/>
          <p:cNvSpPr/>
          <p:nvPr/>
        </p:nvSpPr>
        <p:spPr bwMode="auto">
          <a:xfrm>
            <a:off x="4023277" y="2461024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9" name="矩形: 圆角 38"/>
          <p:cNvSpPr/>
          <p:nvPr/>
        </p:nvSpPr>
        <p:spPr bwMode="auto">
          <a:xfrm>
            <a:off x="4023277" y="3824590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037097" y="1166117"/>
            <a:ext cx="1142638" cy="11265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4037097" y="2531755"/>
            <a:ext cx="1142638" cy="11265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4087279" y="3884929"/>
            <a:ext cx="1142638" cy="11265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5295333" y="1211174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安妮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5268546" y="1542639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组员，负责跟踪分析、资料收集、整理。</a:t>
            </a:r>
          </a:p>
        </p:txBody>
      </p:sp>
      <p:sp>
        <p:nvSpPr>
          <p:cNvPr id="45" name="矩形 9"/>
          <p:cNvSpPr>
            <a:spLocks noChangeArrowheads="1"/>
          </p:cNvSpPr>
          <p:nvPr/>
        </p:nvSpPr>
        <p:spPr bwMode="auto">
          <a:xfrm>
            <a:off x="5295333" y="2547846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李维佳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268546" y="2879311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活动技术支持。</a:t>
            </a:r>
            <a:endParaRPr lang="zh-CN" altLang="en-US" sz="1600"/>
          </a:p>
        </p:txBody>
      </p: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5343411" y="3964575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张子蓝</a:t>
            </a:r>
          </a:p>
        </p:txBody>
      </p:sp>
      <p:sp>
        <p:nvSpPr>
          <p:cNvPr id="48" name="TextBox 22"/>
          <p:cNvSpPr txBox="1"/>
          <p:nvPr/>
        </p:nvSpPr>
        <p:spPr>
          <a:xfrm>
            <a:off x="5293874" y="4296040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场现实施、采集数据</a:t>
            </a:r>
            <a:r>
              <a:rPr lang="zh-CN" altLang="en-US" sz="1600"/>
              <a:t>。</a:t>
            </a: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727955" y="1752600"/>
            <a:ext cx="2661122" cy="2674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884689" y="1910447"/>
            <a:ext cx="2347656" cy="23587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矩形 7"/>
          <p:cNvSpPr>
            <a:spLocks noChangeArrowheads="1"/>
          </p:cNvSpPr>
          <p:nvPr/>
        </p:nvSpPr>
        <p:spPr bwMode="auto">
          <a:xfrm>
            <a:off x="1022459" y="5189906"/>
            <a:ext cx="21901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全面策划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9"/>
          <p:cNvSpPr>
            <a:spLocks noChangeArrowheads="1"/>
          </p:cNvSpPr>
          <p:nvPr/>
        </p:nvSpPr>
        <p:spPr bwMode="auto">
          <a:xfrm>
            <a:off x="923969" y="4728241"/>
            <a:ext cx="252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组长：李斯特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: 圆角 52"/>
          <p:cNvSpPr/>
          <p:nvPr/>
        </p:nvSpPr>
        <p:spPr bwMode="auto">
          <a:xfrm>
            <a:off x="4023277" y="5189367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4087279" y="5249706"/>
            <a:ext cx="1142638" cy="112653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矩形 9"/>
          <p:cNvSpPr>
            <a:spLocks noChangeArrowheads="1"/>
          </p:cNvSpPr>
          <p:nvPr/>
        </p:nvSpPr>
        <p:spPr bwMode="auto">
          <a:xfrm>
            <a:off x="5343411" y="5329352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</a:rPr>
              <a:t>周世恩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2"/>
          <p:cNvSpPr txBox="1"/>
          <p:nvPr/>
        </p:nvSpPr>
        <p:spPr>
          <a:xfrm>
            <a:off x="5293874" y="5660817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组员，负责活动实施测试、实验。</a:t>
            </a:r>
          </a:p>
        </p:txBody>
      </p:sp>
      <p:sp>
        <p:nvSpPr>
          <p:cNvPr id="57" name="矩形: 圆角 56"/>
          <p:cNvSpPr/>
          <p:nvPr/>
        </p:nvSpPr>
        <p:spPr bwMode="auto">
          <a:xfrm>
            <a:off x="7696916" y="1106905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矩形: 圆角 57"/>
          <p:cNvSpPr/>
          <p:nvPr/>
        </p:nvSpPr>
        <p:spPr bwMode="auto">
          <a:xfrm>
            <a:off x="7698310" y="2461024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矩形: 圆角 58"/>
          <p:cNvSpPr/>
          <p:nvPr/>
        </p:nvSpPr>
        <p:spPr bwMode="auto">
          <a:xfrm>
            <a:off x="7698310" y="3824590"/>
            <a:ext cx="1265040" cy="1247210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7760208" y="1166117"/>
            <a:ext cx="1142638" cy="11265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7760208" y="2531755"/>
            <a:ext cx="1142638" cy="11265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7762312" y="3884929"/>
            <a:ext cx="1142638" cy="112653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矩形 9"/>
          <p:cNvSpPr>
            <a:spLocks noChangeArrowheads="1"/>
          </p:cNvSpPr>
          <p:nvPr/>
        </p:nvSpPr>
        <p:spPr bwMode="auto">
          <a:xfrm>
            <a:off x="9023854" y="1211174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杜心逸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7"/>
          <p:cNvSpPr txBox="1"/>
          <p:nvPr/>
        </p:nvSpPr>
        <p:spPr>
          <a:xfrm>
            <a:off x="8997067" y="1542639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buNone/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组员，负责跟踪分析、资料收集、整理。</a:t>
            </a:r>
          </a:p>
        </p:txBody>
      </p:sp>
      <p:sp>
        <p:nvSpPr>
          <p:cNvPr id="65" name="矩形 9"/>
          <p:cNvSpPr>
            <a:spLocks noChangeArrowheads="1"/>
          </p:cNvSpPr>
          <p:nvPr/>
        </p:nvSpPr>
        <p:spPr bwMode="auto">
          <a:xfrm>
            <a:off x="9023854" y="2547846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</a:rPr>
              <a:t>陈小娇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17"/>
          <p:cNvSpPr txBox="1"/>
          <p:nvPr/>
        </p:nvSpPr>
        <p:spPr>
          <a:xfrm>
            <a:off x="8997067" y="2879311"/>
            <a:ext cx="204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组员，负责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活动技术支持。</a:t>
            </a:r>
            <a:endParaRPr lang="zh-CN" altLang="en-US" sz="1600"/>
          </a:p>
        </p:txBody>
      </p:sp>
      <p:sp>
        <p:nvSpPr>
          <p:cNvPr id="67" name="矩形 9"/>
          <p:cNvSpPr>
            <a:spLocks noChangeArrowheads="1"/>
          </p:cNvSpPr>
          <p:nvPr/>
        </p:nvSpPr>
        <p:spPr bwMode="auto">
          <a:xfrm>
            <a:off x="9023854" y="3964575"/>
            <a:ext cx="1541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>
                <a:ea typeface="微软雅黑" panose="020B0503020204020204" pitchFamily="34" charset="-122"/>
              </a:rPr>
              <a:t>唐良刚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8" name="TextBox 22"/>
          <p:cNvSpPr txBox="1"/>
          <p:nvPr/>
        </p:nvSpPr>
        <p:spPr>
          <a:xfrm>
            <a:off x="8974317" y="4296040"/>
            <a:ext cx="2061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600"/>
              <a:t>组员，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场现实施、采集数据</a:t>
            </a:r>
            <a:r>
              <a:rPr lang="zh-CN" altLang="en-US" sz="1600"/>
              <a:t>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37741" y="109665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1.2  </a:t>
            </a:r>
            <a:r>
              <a:rPr lang="zh-CN" altLang="en-US"/>
              <a:t>小组概况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1" grpId="0"/>
      <p:bldP spid="52" grpId="0"/>
      <p:bldP spid="54" grpId="0" animBg="1"/>
      <p:bldP spid="55" grpId="0"/>
      <p:bldP spid="56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325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5638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2807" y="3019426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005172"/>
          </a:solidFill>
          <a:ln>
            <a:solidFill>
              <a:srgbClr val="005172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61781" y="3746501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ABDC7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61338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2381" y="1995489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4C4B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9997" y="2150885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</a:t>
            </a:r>
            <a:r>
              <a:rPr lang="en-US" sz="7200" b="1" dirty="0" smtClean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02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6453" y="3434652"/>
            <a:ext cx="44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+mj-ea"/>
              </a:rPr>
              <a:t>选题及现状调查</a:t>
            </a:r>
            <a:endParaRPr lang="en-US" altLang="zh-CN" sz="4800" b="1" dirty="0">
              <a:solidFill>
                <a:schemeClr val="accent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577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913805" y="1329214"/>
            <a:ext cx="10441160" cy="326248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496279" y="2321305"/>
            <a:ext cx="4565642" cy="19467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12201" y="2321305"/>
            <a:ext cx="4565642" cy="194679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右箭头 2"/>
          <p:cNvSpPr/>
          <p:nvPr/>
        </p:nvSpPr>
        <p:spPr bwMode="auto">
          <a:xfrm rot="5400000">
            <a:off x="3194466" y="2102516"/>
            <a:ext cx="460936" cy="66441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212201" y="1692445"/>
            <a:ext cx="4565642" cy="62254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右箭头 12"/>
          <p:cNvSpPr/>
          <p:nvPr/>
        </p:nvSpPr>
        <p:spPr bwMode="auto">
          <a:xfrm rot="5400000">
            <a:off x="8641903" y="2102516"/>
            <a:ext cx="460936" cy="66441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496493" y="1698765"/>
            <a:ext cx="4565642" cy="6225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0" name="TextBox 22"/>
          <p:cNvSpPr txBox="1"/>
          <p:nvPr/>
        </p:nvSpPr>
        <p:spPr>
          <a:xfrm>
            <a:off x="2554181" y="1792309"/>
            <a:ext cx="167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2"/>
                </a:solidFill>
                <a:latin typeface="+mj-ea"/>
                <a:ea typeface="+mj-ea"/>
              </a:rPr>
              <a:t>公司要求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464691" y="2766660"/>
            <a:ext cx="401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市公司市场部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2017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年工作报告中中明确要求，将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A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产品的质量再次提升一个档次，良品率提高到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98%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，质量投诉率降底到</a:t>
            </a:r>
            <a:r>
              <a:rPr lang="en-US" altLang="zh-CN">
                <a:solidFill>
                  <a:schemeClr val="accent1"/>
                </a:solidFill>
                <a:latin typeface="+mn-ea"/>
                <a:ea typeface="+mn-ea"/>
              </a:rPr>
              <a:t>1%</a:t>
            </a:r>
            <a:r>
              <a:rPr lang="zh-CN" altLang="en-US">
                <a:solidFill>
                  <a:schemeClr val="accent1"/>
                </a:solidFill>
                <a:latin typeface="+mn-ea"/>
                <a:ea typeface="+mn-ea"/>
              </a:rPr>
              <a:t>的水平。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7971827" y="1782864"/>
            <a:ext cx="167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现存问题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6698617" y="2651502"/>
            <a:ext cx="4125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在</a:t>
            </a: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月双马公司连续</a:t>
            </a:r>
            <a:r>
              <a:rPr lang="en-US" altLang="zh-CN"/>
              <a:t>2</a:t>
            </a:r>
            <a:r>
              <a:rPr lang="zh-CN" altLang="en-US"/>
              <a:t>次对我司质量投诉：我司的</a:t>
            </a:r>
            <a:r>
              <a:rPr lang="en-US" altLang="zh-CN"/>
              <a:t>SM154</a:t>
            </a:r>
            <a:r>
              <a:rPr lang="zh-CN" altLang="en-US"/>
              <a:t>装机后功率上不去。客户要求我司全部返，包括整机。查其原因是由于斜油孔堵头未堵漏油造成。</a:t>
            </a:r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1826759" y="5645553"/>
            <a:ext cx="843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降低</a:t>
            </a:r>
            <a:r>
              <a:rPr lang="en-US" altLang="zh-CN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SM154</a:t>
            </a:r>
            <a:r>
              <a:rPr lang="zh-CN" altLang="en-US" sz="4000" b="1">
                <a:solidFill>
                  <a:schemeClr val="bg2"/>
                </a:solidFill>
                <a:latin typeface="+mj-ea"/>
                <a:ea typeface="+mj-ea"/>
                <a:sym typeface="Arial" panose="020B0604020202020204" pitchFamily="34" charset="0"/>
              </a:rPr>
              <a:t>堵油孔工序良品</a:t>
            </a:r>
            <a:r>
              <a:rPr lang="zh-CN" altLang="zh-CN" sz="4000" b="1">
                <a:solidFill>
                  <a:schemeClr val="bg2"/>
                </a:solidFill>
                <a:latin typeface="+mj-ea"/>
                <a:ea typeface="+mj-ea"/>
              </a:rPr>
              <a:t>率</a:t>
            </a:r>
          </a:p>
        </p:txBody>
      </p:sp>
      <p:sp>
        <p:nvSpPr>
          <p:cNvPr id="15" name="矩形 14"/>
          <p:cNvSpPr/>
          <p:nvPr/>
        </p:nvSpPr>
        <p:spPr>
          <a:xfrm>
            <a:off x="2481122" y="5265457"/>
            <a:ext cx="712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三个方面进行考虑，公司指令同心圈课题：</a:t>
            </a:r>
          </a:p>
        </p:txBody>
      </p:sp>
      <p:sp>
        <p:nvSpPr>
          <p:cNvPr id="16" name="等腰三角形 15"/>
          <p:cNvSpPr/>
          <p:nvPr/>
        </p:nvSpPr>
        <p:spPr bwMode="auto">
          <a:xfrm flipV="1">
            <a:off x="5666041" y="4832084"/>
            <a:ext cx="1311759" cy="287706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379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2.1  </a:t>
            </a:r>
            <a:r>
              <a:rPr lang="zh-CN" altLang="en-US"/>
              <a:t>选题理由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 bwMode="auto">
          <a:xfrm>
            <a:off x="7056570" y="2971800"/>
            <a:ext cx="4017787" cy="1443162"/>
          </a:xfrm>
          <a:prstGeom prst="roundRect">
            <a:avLst>
              <a:gd name="adj" fmla="val 6158"/>
            </a:avLst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6640" y="1584123"/>
            <a:ext cx="1101086" cy="1101086"/>
            <a:chOff x="1226640" y="1584123"/>
            <a:chExt cx="1101086" cy="1101086"/>
          </a:xfrm>
        </p:grpSpPr>
        <p:sp>
          <p:nvSpPr>
            <p:cNvPr id="5" name="椭圆 4"/>
            <p:cNvSpPr/>
            <p:nvPr/>
          </p:nvSpPr>
          <p:spPr bwMode="auto">
            <a:xfrm>
              <a:off x="1226640" y="1584123"/>
              <a:ext cx="1101086" cy="110108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1464772" y="1778724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1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 flipH="1">
            <a:off x="5978912" y="1749945"/>
            <a:ext cx="843092" cy="3784225"/>
          </a:xfrm>
          <a:custGeom>
            <a:avLst/>
            <a:gdLst>
              <a:gd name="T0" fmla="*/ 432 w 767"/>
              <a:gd name="T1" fmla="*/ 2662 h 3149"/>
              <a:gd name="T2" fmla="*/ 509 w 767"/>
              <a:gd name="T3" fmla="*/ 2947 h 3149"/>
              <a:gd name="T4" fmla="*/ 767 w 767"/>
              <a:gd name="T5" fmla="*/ 3052 h 3149"/>
              <a:gd name="T6" fmla="*/ 767 w 767"/>
              <a:gd name="T7" fmla="*/ 3149 h 3149"/>
              <a:gd name="T8" fmla="*/ 419 w 767"/>
              <a:gd name="T9" fmla="*/ 3031 h 3149"/>
              <a:gd name="T10" fmla="*/ 307 w 767"/>
              <a:gd name="T11" fmla="*/ 2606 h 3149"/>
              <a:gd name="T12" fmla="*/ 307 w 767"/>
              <a:gd name="T13" fmla="*/ 2007 h 3149"/>
              <a:gd name="T14" fmla="*/ 251 w 767"/>
              <a:gd name="T15" fmla="*/ 1735 h 3149"/>
              <a:gd name="T16" fmla="*/ 0 w 767"/>
              <a:gd name="T17" fmla="*/ 1617 h 3149"/>
              <a:gd name="T18" fmla="*/ 0 w 767"/>
              <a:gd name="T19" fmla="*/ 1533 h 3149"/>
              <a:gd name="T20" fmla="*/ 244 w 767"/>
              <a:gd name="T21" fmla="*/ 1422 h 3149"/>
              <a:gd name="T22" fmla="*/ 307 w 767"/>
              <a:gd name="T23" fmla="*/ 1143 h 3149"/>
              <a:gd name="T24" fmla="*/ 307 w 767"/>
              <a:gd name="T25" fmla="*/ 543 h 3149"/>
              <a:gd name="T26" fmla="*/ 419 w 767"/>
              <a:gd name="T27" fmla="*/ 118 h 3149"/>
              <a:gd name="T28" fmla="*/ 767 w 767"/>
              <a:gd name="T29" fmla="*/ 0 h 3149"/>
              <a:gd name="T30" fmla="*/ 767 w 767"/>
              <a:gd name="T31" fmla="*/ 98 h 3149"/>
              <a:gd name="T32" fmla="*/ 509 w 767"/>
              <a:gd name="T33" fmla="*/ 195 h 3149"/>
              <a:gd name="T34" fmla="*/ 432 w 767"/>
              <a:gd name="T35" fmla="*/ 488 h 3149"/>
              <a:gd name="T36" fmla="*/ 432 w 767"/>
              <a:gd name="T37" fmla="*/ 1171 h 3149"/>
              <a:gd name="T38" fmla="*/ 335 w 767"/>
              <a:gd name="T39" fmla="*/ 1477 h 3149"/>
              <a:gd name="T40" fmla="*/ 125 w 767"/>
              <a:gd name="T41" fmla="*/ 1561 h 3149"/>
              <a:gd name="T42" fmla="*/ 125 w 767"/>
              <a:gd name="T43" fmla="*/ 1589 h 3149"/>
              <a:gd name="T44" fmla="*/ 342 w 767"/>
              <a:gd name="T45" fmla="*/ 1686 h 3149"/>
              <a:gd name="T46" fmla="*/ 432 w 767"/>
              <a:gd name="T47" fmla="*/ 1979 h 3149"/>
              <a:gd name="T48" fmla="*/ 432 w 767"/>
              <a:gd name="T49" fmla="*/ 2662 h 3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7" h="3149">
                <a:moveTo>
                  <a:pt x="432" y="2662"/>
                </a:moveTo>
                <a:cubicBezTo>
                  <a:pt x="432" y="2782"/>
                  <a:pt x="458" y="2878"/>
                  <a:pt x="509" y="2947"/>
                </a:cubicBezTo>
                <a:cubicBezTo>
                  <a:pt x="560" y="3017"/>
                  <a:pt x="646" y="3052"/>
                  <a:pt x="767" y="3052"/>
                </a:cubicBezTo>
                <a:lnTo>
                  <a:pt x="767" y="3149"/>
                </a:lnTo>
                <a:cubicBezTo>
                  <a:pt x="609" y="3149"/>
                  <a:pt x="493" y="3110"/>
                  <a:pt x="419" y="3031"/>
                </a:cubicBezTo>
                <a:cubicBezTo>
                  <a:pt x="344" y="2952"/>
                  <a:pt x="307" y="2810"/>
                  <a:pt x="307" y="2606"/>
                </a:cubicBezTo>
                <a:lnTo>
                  <a:pt x="307" y="2007"/>
                </a:lnTo>
                <a:cubicBezTo>
                  <a:pt x="307" y="1895"/>
                  <a:pt x="288" y="1804"/>
                  <a:pt x="251" y="1735"/>
                </a:cubicBezTo>
                <a:cubicBezTo>
                  <a:pt x="214" y="1665"/>
                  <a:pt x="130" y="1626"/>
                  <a:pt x="0" y="1617"/>
                </a:cubicBezTo>
                <a:lnTo>
                  <a:pt x="0" y="1533"/>
                </a:lnTo>
                <a:cubicBezTo>
                  <a:pt x="121" y="1514"/>
                  <a:pt x="202" y="1477"/>
                  <a:pt x="244" y="1422"/>
                </a:cubicBezTo>
                <a:cubicBezTo>
                  <a:pt x="286" y="1366"/>
                  <a:pt x="307" y="1273"/>
                  <a:pt x="307" y="1143"/>
                </a:cubicBezTo>
                <a:lnTo>
                  <a:pt x="307" y="543"/>
                </a:lnTo>
                <a:cubicBezTo>
                  <a:pt x="307" y="339"/>
                  <a:pt x="344" y="197"/>
                  <a:pt x="419" y="118"/>
                </a:cubicBezTo>
                <a:cubicBezTo>
                  <a:pt x="493" y="39"/>
                  <a:pt x="609" y="0"/>
                  <a:pt x="767" y="0"/>
                </a:cubicBezTo>
                <a:lnTo>
                  <a:pt x="767" y="98"/>
                </a:lnTo>
                <a:cubicBezTo>
                  <a:pt x="646" y="98"/>
                  <a:pt x="560" y="130"/>
                  <a:pt x="509" y="195"/>
                </a:cubicBezTo>
                <a:cubicBezTo>
                  <a:pt x="458" y="260"/>
                  <a:pt x="432" y="358"/>
                  <a:pt x="432" y="488"/>
                </a:cubicBezTo>
                <a:lnTo>
                  <a:pt x="432" y="1171"/>
                </a:lnTo>
                <a:cubicBezTo>
                  <a:pt x="432" y="1319"/>
                  <a:pt x="400" y="1422"/>
                  <a:pt x="335" y="1477"/>
                </a:cubicBezTo>
                <a:cubicBezTo>
                  <a:pt x="270" y="1533"/>
                  <a:pt x="200" y="1561"/>
                  <a:pt x="125" y="1561"/>
                </a:cubicBezTo>
                <a:lnTo>
                  <a:pt x="125" y="1589"/>
                </a:lnTo>
                <a:cubicBezTo>
                  <a:pt x="209" y="1589"/>
                  <a:pt x="281" y="1621"/>
                  <a:pt x="342" y="1686"/>
                </a:cubicBezTo>
                <a:cubicBezTo>
                  <a:pt x="402" y="1751"/>
                  <a:pt x="432" y="1849"/>
                  <a:pt x="432" y="1979"/>
                </a:cubicBezTo>
                <a:lnTo>
                  <a:pt x="432" y="26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TextBox 23"/>
          <p:cNvSpPr txBox="1"/>
          <p:nvPr/>
        </p:nvSpPr>
        <p:spPr>
          <a:xfrm>
            <a:off x="7181271" y="3113358"/>
            <a:ext cx="376838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bg2"/>
                </a:solidFill>
                <a:latin typeface="+mj-ea"/>
                <a:ea typeface="+mj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sz="3600">
                <a:solidFill>
                  <a:schemeClr val="accent2"/>
                </a:solidFill>
                <a:sym typeface="Arial" panose="020B0604020202020204" pitchFamily="34" charset="0"/>
              </a:rPr>
              <a:t>降低</a:t>
            </a:r>
            <a:r>
              <a:rPr lang="en-US" altLang="zh-CN" sz="3600">
                <a:solidFill>
                  <a:schemeClr val="accent2"/>
                </a:solidFill>
                <a:sym typeface="Arial" panose="020B0604020202020204" pitchFamily="34" charset="0"/>
              </a:rPr>
              <a:t>SM154</a:t>
            </a:r>
            <a:r>
              <a:rPr lang="zh-CN" altLang="en-US" sz="3600">
                <a:solidFill>
                  <a:schemeClr val="accent2"/>
                </a:solidFill>
                <a:sym typeface="Arial" panose="020B0604020202020204" pitchFamily="34" charset="0"/>
              </a:rPr>
              <a:t>堵油孔工序漏序</a:t>
            </a:r>
            <a:endParaRPr lang="zh-CN" altLang="en-US" sz="3600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26640" y="3184323"/>
            <a:ext cx="1101086" cy="1101086"/>
            <a:chOff x="1226640" y="3184323"/>
            <a:chExt cx="1101086" cy="1101086"/>
          </a:xfrm>
        </p:grpSpPr>
        <p:sp>
          <p:nvSpPr>
            <p:cNvPr id="10" name="椭圆 9"/>
            <p:cNvSpPr/>
            <p:nvPr/>
          </p:nvSpPr>
          <p:spPr bwMode="auto">
            <a:xfrm>
              <a:off x="1226640" y="3184323"/>
              <a:ext cx="1101086" cy="11010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1464772" y="3359874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2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26640" y="4702959"/>
            <a:ext cx="1101086" cy="1101086"/>
            <a:chOff x="1226640" y="4702959"/>
            <a:chExt cx="1101086" cy="1101086"/>
          </a:xfrm>
        </p:grpSpPr>
        <p:sp>
          <p:nvSpPr>
            <p:cNvPr id="13" name="椭圆 12"/>
            <p:cNvSpPr/>
            <p:nvPr/>
          </p:nvSpPr>
          <p:spPr bwMode="auto">
            <a:xfrm>
              <a:off x="1226640" y="4702959"/>
              <a:ext cx="1101086" cy="1101086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464772" y="4883208"/>
              <a:ext cx="62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8F8F8"/>
                  </a:solidFill>
                  <a:latin typeface="Lifeline JL" panose="00000400000000000000" pitchFamily="2" charset="0"/>
                  <a:ea typeface="+mn-ea"/>
                </a:rPr>
                <a:t>3</a:t>
              </a:r>
              <a:endParaRPr lang="zh-CN" altLang="en-US" sz="4000" dirty="0">
                <a:solidFill>
                  <a:srgbClr val="F8F8F8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445143" y="1668829"/>
            <a:ext cx="3416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SM154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堵油孔工序漏序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，导致装机后功率上不去</a:t>
            </a:r>
            <a:r>
              <a:rPr lang="zh-CN" altLang="en-US" sz="2000" b="1">
                <a:solidFill>
                  <a:schemeClr val="accent1"/>
                </a:solidFill>
                <a:latin typeface="+mn-ea"/>
                <a:ea typeface="+mn-ea"/>
              </a:rPr>
              <a:t>客户抱怨大</a:t>
            </a:r>
            <a:endParaRPr lang="zh-CN" altLang="en-US" sz="20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87488" y="3356541"/>
            <a:ext cx="337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实现市场口碑，质量是第一竞争力。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45143" y="4745670"/>
            <a:ext cx="3416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不良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不能满足公司不良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指标及客户</a:t>
            </a:r>
            <a:r>
              <a:rPr lang="en-US" altLang="zh-CN" sz="2000">
                <a:solidFill>
                  <a:schemeClr val="accent1"/>
                </a:solidFill>
                <a:latin typeface="+mn-ea"/>
                <a:ea typeface="+mn-ea"/>
              </a:rPr>
              <a:t>PPM</a:t>
            </a:r>
            <a:r>
              <a:rPr lang="zh-CN" altLang="en-US" sz="2000">
                <a:solidFill>
                  <a:schemeClr val="accent1"/>
                </a:solidFill>
                <a:latin typeface="+mn-ea"/>
                <a:ea typeface="+mn-ea"/>
              </a:rPr>
              <a:t>指标的要求。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56570" y="2169756"/>
            <a:ext cx="4017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Q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C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、</a:t>
            </a:r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三个方面进行考虑，公司指令同心圈课题：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3011" y="153231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2.1  </a:t>
            </a:r>
            <a:r>
              <a:rPr lang="zh-CN" altLang="en-US"/>
              <a:t>选题理由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1842142"/>
              <a:gd name="adj2" fmla="val 324293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77027" y="1072542"/>
            <a:ext cx="1044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QC小组对我项目预埋损坏的成品配电箱进行调查，检查80个配电箱壳，调查结果如下：</a:t>
            </a:r>
          </a:p>
        </p:txBody>
      </p:sp>
      <p:sp>
        <p:nvSpPr>
          <p:cNvPr id="23" name="矩形 22"/>
          <p:cNvSpPr/>
          <p:nvPr/>
        </p:nvSpPr>
        <p:spPr>
          <a:xfrm>
            <a:off x="1590183" y="6085223"/>
            <a:ext cx="10587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从排列数据统计可以看出，内部模板支撑损坏是预埋箱壳算坏率高，是主要问题。</a:t>
            </a:r>
          </a:p>
        </p:txBody>
      </p:sp>
      <p:sp>
        <p:nvSpPr>
          <p:cNvPr id="24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1416242"/>
              <a:gd name="adj2" fmla="val 1968206"/>
            </a:avLst>
          </a:prstGeom>
          <a:solidFill>
            <a:schemeClr val="bg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5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540875"/>
              <a:gd name="adj2" fmla="val 1543229"/>
            </a:avLst>
          </a:prstGeom>
          <a:solidFill>
            <a:schemeClr val="tx2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6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21587320"/>
              <a:gd name="adj2" fmla="val 622676"/>
            </a:avLst>
          </a:prstGeom>
          <a:solidFill>
            <a:schemeClr val="bg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7" name="Pie 9"/>
          <p:cNvSpPr/>
          <p:nvPr/>
        </p:nvSpPr>
        <p:spPr>
          <a:xfrm>
            <a:off x="1938495" y="1716505"/>
            <a:ext cx="3847752" cy="3847752"/>
          </a:xfrm>
          <a:prstGeom prst="pie">
            <a:avLst>
              <a:gd name="adj1" fmla="val 3142379"/>
              <a:gd name="adj2" fmla="val 21587442"/>
            </a:avLst>
          </a:prstGeom>
          <a:solidFill>
            <a:schemeClr val="tx1"/>
          </a:solidFill>
          <a:ln w="3810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63695" y="5287707"/>
            <a:ext cx="2446383" cy="587060"/>
            <a:chOff x="6663695" y="5287707"/>
            <a:chExt cx="2446383" cy="587060"/>
          </a:xfrm>
        </p:grpSpPr>
        <p:sp>
          <p:nvSpPr>
            <p:cNvPr id="29" name="文本框 28"/>
            <p:cNvSpPr txBox="1"/>
            <p:nvPr/>
          </p:nvSpPr>
          <p:spPr>
            <a:xfrm>
              <a:off x="7824149" y="5287707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4.75%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63695" y="5289992"/>
              <a:ext cx="1256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浇筑时保护不到位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06497" y="4454935"/>
            <a:ext cx="2082367" cy="641114"/>
            <a:chOff x="6806497" y="4454935"/>
            <a:chExt cx="2082367" cy="641114"/>
          </a:xfrm>
        </p:grpSpPr>
        <p:sp>
          <p:nvSpPr>
            <p:cNvPr id="32" name="文本框 31"/>
            <p:cNvSpPr txBox="1"/>
            <p:nvPr/>
          </p:nvSpPr>
          <p:spPr>
            <a:xfrm>
              <a:off x="7824149" y="4454935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1.5%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06497" y="4511274"/>
              <a:ext cx="1113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箱体封口不严密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63695" y="3670461"/>
            <a:ext cx="2446383" cy="588806"/>
            <a:chOff x="6663695" y="3670461"/>
            <a:chExt cx="2446383" cy="588806"/>
          </a:xfrm>
        </p:grpSpPr>
        <p:sp>
          <p:nvSpPr>
            <p:cNvPr id="35" name="文本框 34"/>
            <p:cNvSpPr txBox="1"/>
            <p:nvPr/>
          </p:nvSpPr>
          <p:spPr>
            <a:xfrm>
              <a:off x="7824149" y="3670461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3.75%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663695" y="3674492"/>
              <a:ext cx="1256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/>
                <a:t>内部支撑模板损坏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06497" y="2659176"/>
            <a:ext cx="2303581" cy="588806"/>
            <a:chOff x="6806497" y="2659176"/>
            <a:chExt cx="2303581" cy="588806"/>
          </a:xfrm>
        </p:grpSpPr>
        <p:sp>
          <p:nvSpPr>
            <p:cNvPr id="38" name="文本框 37"/>
            <p:cNvSpPr txBox="1"/>
            <p:nvPr/>
          </p:nvSpPr>
          <p:spPr>
            <a:xfrm>
              <a:off x="7824149" y="2659176"/>
              <a:ext cx="128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accent1"/>
                  </a:solidFill>
                  <a:latin typeface="+mj-ea"/>
                  <a:ea typeface="+mj-ea"/>
                </a:rPr>
                <a:t>1.25%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06497" y="2663207"/>
              <a:ext cx="1113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r"/>
              <a:r>
                <a:rPr lang="zh-CN" altLang="zh-CN" sz="1600" dirty="0"/>
                <a:t>外部固定不牢固</a:t>
              </a:r>
            </a:p>
          </p:txBody>
        </p:sp>
      </p:grpSp>
      <p:sp>
        <p:nvSpPr>
          <p:cNvPr id="40" name="任意多边形: 形状 39"/>
          <p:cNvSpPr/>
          <p:nvPr/>
        </p:nvSpPr>
        <p:spPr bwMode="auto">
          <a:xfrm>
            <a:off x="5248946" y="5090075"/>
            <a:ext cx="1716505" cy="593557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831" h="641684">
                <a:moveTo>
                  <a:pt x="0" y="0"/>
                </a:moveTo>
                <a:lnTo>
                  <a:pt x="449179" y="641684"/>
                </a:lnTo>
                <a:lnTo>
                  <a:pt x="1459831" y="64168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5666041" y="4588042"/>
            <a:ext cx="1443789" cy="293483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  <a:gd name="connsiteX0-1" fmla="*/ 0 w 1475873"/>
              <a:gd name="connsiteY0-2" fmla="*/ 0 h 288757"/>
              <a:gd name="connsiteX1-3" fmla="*/ 465221 w 1475873"/>
              <a:gd name="connsiteY1-4" fmla="*/ 288757 h 288757"/>
              <a:gd name="connsiteX2-5" fmla="*/ 1475873 w 1475873"/>
              <a:gd name="connsiteY2-6" fmla="*/ 288757 h 2887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75873" h="288757">
                <a:moveTo>
                  <a:pt x="0" y="0"/>
                </a:moveTo>
                <a:lnTo>
                  <a:pt x="465221" y="288757"/>
                </a:lnTo>
                <a:lnTo>
                  <a:pt x="1475873" y="2887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723117" y="2550695"/>
            <a:ext cx="2282020" cy="2179374"/>
            <a:chOff x="2723117" y="2550695"/>
            <a:chExt cx="2282020" cy="2179374"/>
          </a:xfrm>
        </p:grpSpPr>
        <p:sp>
          <p:nvSpPr>
            <p:cNvPr id="43" name="Oval 1"/>
            <p:cNvSpPr/>
            <p:nvPr/>
          </p:nvSpPr>
          <p:spPr>
            <a:xfrm>
              <a:off x="2772682" y="2550695"/>
              <a:ext cx="2179380" cy="217937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723117" y="3506769"/>
              <a:ext cx="22820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>
              <a:defPPr>
                <a:defRPr lang="zh-CN"/>
              </a:defPPr>
              <a:lvl1pPr>
                <a:defRPr sz="2800" b="1"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4400">
                  <a:solidFill>
                    <a:schemeClr val="accent2"/>
                  </a:solidFill>
                  <a:sym typeface="+mn-lt"/>
                </a:rPr>
                <a:t>10.75</a:t>
              </a:r>
              <a:r>
                <a:rPr lang="en-US" altLang="zh-CN">
                  <a:solidFill>
                    <a:schemeClr val="accent2"/>
                  </a:solidFill>
                  <a:sym typeface="+mn-lt"/>
                </a:rPr>
                <a:t>%</a:t>
              </a:r>
              <a:endParaRPr lang="en-US" sz="3600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2899580" y="3091788"/>
              <a:ext cx="1929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spAutoFit/>
            </a:bodyPr>
            <a:lstStyle>
              <a:defPPr>
                <a:defRPr lang="zh-CN"/>
              </a:defPPr>
              <a:lvl1pPr>
                <a:defRPr sz="2800" b="1">
                  <a:latin typeface="+mn-ea"/>
                  <a:ea typeface="+mn-ea"/>
                </a:defRPr>
              </a:lvl1pPr>
              <a:lvl2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3pPr>
              <a:lvl4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4pPr>
              <a:lvl5pPr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0">
                  <a:solidFill>
                    <a:schemeClr val="accent2"/>
                  </a:solidFill>
                  <a:sym typeface="+mn-lt"/>
                </a:rPr>
                <a:t>总不合格率</a:t>
              </a:r>
              <a:endParaRPr lang="en-US" sz="2400" b="0" dirty="0">
                <a:solidFill>
                  <a:schemeClr val="accent2"/>
                </a:solidFill>
                <a:sym typeface="+mn-lt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 bwMode="auto">
          <a:xfrm>
            <a:off x="5796391" y="4136951"/>
            <a:ext cx="1202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任意多边形: 形状 46"/>
          <p:cNvSpPr/>
          <p:nvPr/>
        </p:nvSpPr>
        <p:spPr bwMode="auto">
          <a:xfrm flipV="1">
            <a:off x="5826462" y="3070745"/>
            <a:ext cx="1283368" cy="707099"/>
          </a:xfrm>
          <a:custGeom>
            <a:avLst/>
            <a:gdLst>
              <a:gd name="connsiteX0" fmla="*/ 0 w 1459831"/>
              <a:gd name="connsiteY0" fmla="*/ 0 h 641684"/>
              <a:gd name="connsiteX1" fmla="*/ 449179 w 1459831"/>
              <a:gd name="connsiteY1" fmla="*/ 641684 h 641684"/>
              <a:gd name="connsiteX2" fmla="*/ 1459831 w 1459831"/>
              <a:gd name="connsiteY2" fmla="*/ 641684 h 641684"/>
              <a:gd name="connsiteX0-1" fmla="*/ 0 w 1475873"/>
              <a:gd name="connsiteY0-2" fmla="*/ 0 h 288757"/>
              <a:gd name="connsiteX1-3" fmla="*/ 465221 w 1475873"/>
              <a:gd name="connsiteY1-4" fmla="*/ 288757 h 288757"/>
              <a:gd name="connsiteX2-5" fmla="*/ 1475873 w 1475873"/>
              <a:gd name="connsiteY2-6" fmla="*/ 288757 h 2887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75873" h="288757">
                <a:moveTo>
                  <a:pt x="0" y="0"/>
                </a:moveTo>
                <a:lnTo>
                  <a:pt x="465221" y="288757"/>
                </a:lnTo>
                <a:lnTo>
                  <a:pt x="1475873" y="2887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: 圆角 47"/>
          <p:cNvSpPr/>
          <p:nvPr/>
        </p:nvSpPr>
        <p:spPr bwMode="auto">
          <a:xfrm>
            <a:off x="853683" y="6077574"/>
            <a:ext cx="736499" cy="40870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accent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200"/>
          </a:p>
        </p:txBody>
      </p:sp>
      <p:sp>
        <p:nvSpPr>
          <p:cNvPr id="49" name="矩形 48"/>
          <p:cNvSpPr/>
          <p:nvPr/>
        </p:nvSpPr>
        <p:spPr>
          <a:xfrm>
            <a:off x="853682" y="6075543"/>
            <a:ext cx="77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  <a:latin typeface="+mj-ea"/>
                <a:ea typeface="+mj-ea"/>
              </a:rPr>
              <a:t>结论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19848" y="142599"/>
            <a:ext cx="511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algn="l"/>
            <a:r>
              <a:rPr lang="en-US" altLang="zh-CN"/>
              <a:t>2.2  </a:t>
            </a:r>
            <a:r>
              <a:rPr lang="zh-CN" altLang="en-US"/>
              <a:t>现状调查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2000">
        <p14:prism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品管圈"/>
</p:tagLst>
</file>

<file path=ppt/theme/theme1.xml><?xml version="1.0" encoding="utf-8"?>
<a:theme xmlns:a="http://schemas.openxmlformats.org/drawingml/2006/main" name="1_默认设计模板">
  <a:themeElements>
    <a:clrScheme name="自定义 28">
      <a:dk1>
        <a:srgbClr val="005D7F"/>
      </a:dk1>
      <a:lt1>
        <a:srgbClr val="1DB5CD"/>
      </a:lt1>
      <a:dk2>
        <a:srgbClr val="FFB530"/>
      </a:dk2>
      <a:lt2>
        <a:srgbClr val="FD7B3F"/>
      </a:lt2>
      <a:accent1>
        <a:srgbClr val="595959"/>
      </a:accent1>
      <a:accent2>
        <a:srgbClr val="FFFFFF"/>
      </a:accent2>
      <a:accent3>
        <a:srgbClr val="969696"/>
      </a:accent3>
      <a:accent4>
        <a:srgbClr val="005D7F"/>
      </a:accent4>
      <a:accent5>
        <a:srgbClr val="1DB5CD"/>
      </a:accent5>
      <a:accent6>
        <a:srgbClr val="FFB530"/>
      </a:accent6>
      <a:hlink>
        <a:srgbClr val="FD7B3F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2341</Words>
  <Application>Microsoft Office PowerPoint</Application>
  <PresentationFormat>自定义</PresentationFormat>
  <Paragraphs>711</Paragraphs>
  <Slides>34</Slides>
  <Notes>34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Kartika</vt:lpstr>
      <vt:lpstr>Lifeline JL</vt:lpstr>
      <vt:lpstr>Open Sans</vt:lpstr>
      <vt:lpstr>仿宋_GB2312</vt:lpstr>
      <vt:lpstr>黑体</vt:lpstr>
      <vt:lpstr>华文细黑</vt:lpstr>
      <vt:lpstr>宋体</vt:lpstr>
      <vt:lpstr>微软雅黑</vt:lpstr>
      <vt:lpstr>幼圆</vt:lpstr>
      <vt:lpstr>造字工房悦黑演示版常规体</vt:lpstr>
      <vt:lpstr>Agency FB</vt:lpstr>
      <vt:lpstr>Arial</vt:lpstr>
      <vt:lpstr>Calibri</vt:lpstr>
      <vt:lpstr>Impact</vt:lpstr>
      <vt:lpstr>Wingdings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品管圈</dc:title>
  <dc:creator>Administrator</dc:creator>
  <cp:lastModifiedBy>fxy</cp:lastModifiedBy>
  <cp:revision>1219</cp:revision>
  <dcterms:created xsi:type="dcterms:W3CDTF">2013-01-25T01:44:00Z</dcterms:created>
  <dcterms:modified xsi:type="dcterms:W3CDTF">2017-08-15T14:23:46Z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