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7104063" cy="10234613"/>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229"/>
    <a:srgbClr val="0C6485"/>
    <a:srgbClr val="94D4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icrosoft%20PowerPoint%20&#20013;&#30340;&#22270;&#34920;"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28336755646799"/>
          <c:y val="0.18875034561220499"/>
          <c:w val="0.71868583162217703"/>
          <c:h val="0.55625101852603498"/>
        </c:manualLayout>
      </c:layout>
      <c:barChart>
        <c:barDir val="col"/>
        <c:grouping val="clustered"/>
        <c:varyColors val="0"/>
        <c:ser>
          <c:idx val="0"/>
          <c:order val="0"/>
          <c:spPr>
            <a:solidFill>
              <a:srgbClr val="A5A5A5"/>
            </a:solidFill>
            <a:ln w="12700">
              <a:noFill/>
              <a:prstDash val="solid"/>
            </a:ln>
          </c:spPr>
          <c:invertIfNegative val="0"/>
          <c:dPt>
            <c:idx val="0"/>
            <c:invertIfNegative val="0"/>
            <c:bubble3D val="0"/>
            <c:spPr>
              <a:solidFill>
                <a:srgbClr val="0C6485"/>
              </a:solidFill>
              <a:ln w="12700">
                <a:noFill/>
                <a:prstDash val="solid"/>
              </a:ln>
            </c:spPr>
            <c:extLst xmlns:c16r2="http://schemas.microsoft.com/office/drawing/2015/06/chart">
              <c:ext xmlns:c16="http://schemas.microsoft.com/office/drawing/2014/chart" uri="{C3380CC4-5D6E-409C-BE32-E72D297353CC}">
                <c16:uniqueId val="{00000001-4E29-4015-9A12-28D00894BE35}"/>
              </c:ext>
            </c:extLst>
          </c:dPt>
          <c:dPt>
            <c:idx val="1"/>
            <c:invertIfNegative val="0"/>
            <c:bubble3D val="0"/>
            <c:spPr>
              <a:solidFill>
                <a:srgbClr val="D73229"/>
              </a:solidFill>
              <a:ln w="12700">
                <a:noFill/>
                <a:prstDash val="solid"/>
              </a:ln>
            </c:spPr>
            <c:extLst xmlns:c16r2="http://schemas.microsoft.com/office/drawing/2015/06/chart">
              <c:ext xmlns:c16="http://schemas.microsoft.com/office/drawing/2014/chart" uri="{C3380CC4-5D6E-409C-BE32-E72D297353CC}">
                <c16:uniqueId val="{00000003-4E29-4015-9A12-28D00894BE35}"/>
              </c:ext>
            </c:extLst>
          </c:dPt>
          <c:dPt>
            <c:idx val="2"/>
            <c:invertIfNegative val="0"/>
            <c:bubble3D val="0"/>
            <c:spPr>
              <a:solidFill>
                <a:srgbClr val="0C6485"/>
              </a:solidFill>
              <a:ln w="12700">
                <a:noFill/>
                <a:prstDash val="solid"/>
              </a:ln>
            </c:spPr>
            <c:extLst xmlns:c16r2="http://schemas.microsoft.com/office/drawing/2015/06/chart">
              <c:ext xmlns:c16="http://schemas.microsoft.com/office/drawing/2014/chart" uri="{C3380CC4-5D6E-409C-BE32-E72D297353CC}">
                <c16:uniqueId val="{00000005-4E29-4015-9A12-28D00894BE35}"/>
              </c:ext>
            </c:extLst>
          </c:dPt>
          <c:dPt>
            <c:idx val="3"/>
            <c:invertIfNegative val="0"/>
            <c:bubble3D val="0"/>
            <c:spPr>
              <a:solidFill>
                <a:srgbClr val="D73229"/>
              </a:solidFill>
              <a:ln w="12700">
                <a:noFill/>
                <a:prstDash val="solid"/>
              </a:ln>
            </c:spPr>
            <c:extLst xmlns:c16r2="http://schemas.microsoft.com/office/drawing/2015/06/chart">
              <c:ext xmlns:c16="http://schemas.microsoft.com/office/drawing/2014/chart" uri="{C3380CC4-5D6E-409C-BE32-E72D297353CC}">
                <c16:uniqueId val="{00000007-4E29-4015-9A12-28D00894BE35}"/>
              </c:ext>
            </c:extLst>
          </c:dPt>
          <c:dPt>
            <c:idx val="4"/>
            <c:invertIfNegative val="0"/>
            <c:bubble3D val="0"/>
            <c:spPr>
              <a:solidFill>
                <a:srgbClr val="0C6485"/>
              </a:solidFill>
              <a:ln w="12700">
                <a:noFill/>
                <a:prstDash val="solid"/>
              </a:ln>
            </c:spPr>
            <c:extLst xmlns:c16r2="http://schemas.microsoft.com/office/drawing/2015/06/chart">
              <c:ext xmlns:c16="http://schemas.microsoft.com/office/drawing/2014/chart" uri="{C3380CC4-5D6E-409C-BE32-E72D297353CC}">
                <c16:uniqueId val="{00000009-4E29-4015-9A12-28D00894BE35}"/>
              </c:ext>
            </c:extLst>
          </c:dPt>
          <c:dPt>
            <c:idx val="5"/>
            <c:invertIfNegative val="0"/>
            <c:bubble3D val="0"/>
            <c:spPr>
              <a:solidFill>
                <a:srgbClr val="D73229"/>
              </a:solidFill>
              <a:ln w="12700">
                <a:noFill/>
                <a:prstDash val="solid"/>
              </a:ln>
            </c:spPr>
            <c:extLst xmlns:c16r2="http://schemas.microsoft.com/office/drawing/2015/06/chart">
              <c:ext xmlns:c16="http://schemas.microsoft.com/office/drawing/2014/chart" uri="{C3380CC4-5D6E-409C-BE32-E72D297353CC}">
                <c16:uniqueId val="{0000000B-4E29-4015-9A12-28D00894BE35}"/>
              </c:ext>
            </c:extLst>
          </c:dPt>
          <c:cat>
            <c:strRef>
              <c:f>'[Microsoft PowerPoint 中的图表]Sheet1'!$A$2:$A$7</c:f>
              <c:strCache>
                <c:ptCount val="6"/>
                <c:pt idx="0">
                  <c:v>穿刺后护理环节</c:v>
                </c:pt>
                <c:pt idx="1">
                  <c:v>固定环节</c:v>
                </c:pt>
                <c:pt idx="2">
                  <c:v>产妇特有因素</c:v>
                </c:pt>
                <c:pt idx="3">
                  <c:v>穿刺环节</c:v>
                </c:pt>
                <c:pt idx="4">
                  <c:v>分娩特有因素</c:v>
                </c:pt>
                <c:pt idx="5">
                  <c:v>其他</c:v>
                </c:pt>
              </c:strCache>
            </c:strRef>
          </c:cat>
          <c:val>
            <c:numRef>
              <c:f>'[Microsoft PowerPoint 中的图表]Sheet1'!$B$2:$B$7</c:f>
              <c:numCache>
                <c:formatCode>General</c:formatCode>
                <c:ptCount val="6"/>
                <c:pt idx="0">
                  <c:v>25</c:v>
                </c:pt>
                <c:pt idx="1">
                  <c:v>15</c:v>
                </c:pt>
                <c:pt idx="2">
                  <c:v>7</c:v>
                </c:pt>
                <c:pt idx="3">
                  <c:v>5</c:v>
                </c:pt>
                <c:pt idx="4">
                  <c:v>3</c:v>
                </c:pt>
                <c:pt idx="5">
                  <c:v>2</c:v>
                </c:pt>
              </c:numCache>
            </c:numRef>
          </c:val>
          <c:extLst xmlns:c16r2="http://schemas.microsoft.com/office/drawing/2015/06/chart">
            <c:ext xmlns:c16="http://schemas.microsoft.com/office/drawing/2014/chart" uri="{C3380CC4-5D6E-409C-BE32-E72D297353CC}">
              <c16:uniqueId val="{0000000C-4E29-4015-9A12-28D00894BE35}"/>
            </c:ext>
          </c:extLst>
        </c:ser>
        <c:dLbls>
          <c:showLegendKey val="0"/>
          <c:showVal val="0"/>
          <c:showCatName val="0"/>
          <c:showSerName val="0"/>
          <c:showPercent val="0"/>
          <c:showBubbleSize val="0"/>
        </c:dLbls>
        <c:gapWidth val="0"/>
        <c:axId val="470359672"/>
        <c:axId val="470360064"/>
      </c:barChart>
      <c:lineChart>
        <c:grouping val="standard"/>
        <c:varyColors val="0"/>
        <c:ser>
          <c:idx val="1"/>
          <c:order val="1"/>
          <c:tx>
            <c:strRef>
              <c:f>系列2</c:f>
              <c:strCache>
                <c:ptCount val="1"/>
                <c:pt idx="0">
                  <c:v>系列2</c:v>
                </c:pt>
              </c:strCache>
            </c:strRef>
          </c:tx>
          <c:spPr>
            <a:ln w="38100" cap="rnd" cmpd="sng" algn="ctr">
              <a:solidFill>
                <a:srgbClr val="2C9C93"/>
              </a:solidFill>
              <a:prstDash val="solid"/>
              <a:round/>
            </a:ln>
          </c:spPr>
          <c:marker>
            <c:symbol val="diamond"/>
            <c:size val="5"/>
            <c:spPr>
              <a:ln w="19050" cap="flat" cmpd="sng" algn="ctr">
                <a:solidFill>
                  <a:srgbClr val="FC0404"/>
                </a:solidFill>
                <a:prstDash val="solid"/>
                <a:bevel/>
              </a:ln>
            </c:spPr>
          </c:marker>
          <c:dPt>
            <c:idx val="4"/>
            <c:bubble3D val="0"/>
            <c:spPr>
              <a:ln w="38100" cap="rnd" cmpd="sng" algn="ctr">
                <a:solidFill>
                  <a:srgbClr val="0C6485"/>
                </a:solidFill>
                <a:prstDash val="solid"/>
                <a:round/>
              </a:ln>
            </c:spPr>
            <c:extLst xmlns:c16r2="http://schemas.microsoft.com/office/drawing/2015/06/chart">
              <c:ext xmlns:c16="http://schemas.microsoft.com/office/drawing/2014/chart" uri="{C3380CC4-5D6E-409C-BE32-E72D297353CC}">
                <c16:uniqueId val="{0000000E-4E29-4015-9A12-28D00894BE35}"/>
              </c:ext>
            </c:extLst>
          </c:dPt>
          <c:dLbls>
            <c:spPr>
              <a:noFill/>
              <a:ln w="25400">
                <a:noFill/>
              </a:ln>
              <a:effectLst/>
            </c:spPr>
            <c:txPr>
              <a:bodyPr rot="0" spcFirstLastPara="0" vertOverflow="ellipsis" vert="horz" wrap="square" lIns="38100" tIns="19050" rIns="38100" bIns="19050" anchor="ctr" anchorCtr="1"/>
              <a:lstStyle/>
              <a:p>
                <a:pPr>
                  <a:defRPr lang="zh-CN" sz="1325" b="1"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'[Microsoft PowerPoint 中的图表]Sheet1'!$E$1:$E$7</c:f>
              <c:numCache>
                <c:formatCode>General</c:formatCode>
                <c:ptCount val="7"/>
                <c:pt idx="0">
                  <c:v>0</c:v>
                </c:pt>
                <c:pt idx="1">
                  <c:v>1</c:v>
                </c:pt>
                <c:pt idx="2">
                  <c:v>2</c:v>
                </c:pt>
                <c:pt idx="3">
                  <c:v>3</c:v>
                </c:pt>
                <c:pt idx="4">
                  <c:v>4</c:v>
                </c:pt>
                <c:pt idx="5">
                  <c:v>5</c:v>
                </c:pt>
                <c:pt idx="6">
                  <c:v>6</c:v>
                </c:pt>
              </c:numCache>
            </c:numRef>
          </c:cat>
          <c:val>
            <c:numRef>
              <c:f>'[Microsoft PowerPoint 中的图表]Sheet1'!$D$1:$D$7</c:f>
              <c:numCache>
                <c:formatCode>0%</c:formatCode>
                <c:ptCount val="7"/>
                <c:pt idx="0">
                  <c:v>0</c:v>
                </c:pt>
                <c:pt idx="1">
                  <c:v>0.439</c:v>
                </c:pt>
                <c:pt idx="2">
                  <c:v>0.70199999999999996</c:v>
                </c:pt>
                <c:pt idx="3">
                  <c:v>0.82499999999999996</c:v>
                </c:pt>
                <c:pt idx="4">
                  <c:v>0.91200000000000003</c:v>
                </c:pt>
                <c:pt idx="5">
                  <c:v>0.96499999999999997</c:v>
                </c:pt>
                <c:pt idx="6">
                  <c:v>1</c:v>
                </c:pt>
              </c:numCache>
            </c:numRef>
          </c:val>
          <c:smooth val="0"/>
          <c:extLst xmlns:c16r2="http://schemas.microsoft.com/office/drawing/2015/06/chart">
            <c:ext xmlns:c16="http://schemas.microsoft.com/office/drawing/2014/chart" uri="{C3380CC4-5D6E-409C-BE32-E72D297353CC}">
              <c16:uniqueId val="{0000000F-4E29-4015-9A12-28D00894BE35}"/>
            </c:ext>
          </c:extLst>
        </c:ser>
        <c:dLbls>
          <c:showLegendKey val="0"/>
          <c:showVal val="0"/>
          <c:showCatName val="0"/>
          <c:showSerName val="0"/>
          <c:showPercent val="0"/>
          <c:showBubbleSize val="0"/>
        </c:dLbls>
        <c:marker val="1"/>
        <c:smooth val="0"/>
        <c:axId val="613444224"/>
        <c:axId val="613444616"/>
      </c:lineChart>
      <c:catAx>
        <c:axId val="470359672"/>
        <c:scaling>
          <c:orientation val="minMax"/>
        </c:scaling>
        <c:delete val="0"/>
        <c:axPos val="b"/>
        <c:numFmt formatCode="General" sourceLinked="1"/>
        <c:majorTickMark val="in"/>
        <c:minorTickMark val="none"/>
        <c:tickLblPos val="nextTo"/>
        <c:spPr>
          <a:ln w="3175" cap="flat" cmpd="sng" algn="ctr">
            <a:solidFill>
              <a:srgbClr val="000000"/>
            </a:solidFill>
            <a:prstDash val="solid"/>
            <a:round/>
          </a:ln>
        </c:spPr>
        <c:txPr>
          <a:bodyPr rot="-2820000" spcFirstLastPara="0" vertOverflow="ellipsis" vert="horz" wrap="square" anchor="ctr" anchorCtr="1"/>
          <a:lstStyle/>
          <a:p>
            <a:pPr>
              <a:defRPr lang="zh-CN" sz="1400" b="1"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470360064"/>
        <c:crosses val="autoZero"/>
        <c:auto val="1"/>
        <c:lblAlgn val="ctr"/>
        <c:lblOffset val="100"/>
        <c:tickLblSkip val="1"/>
        <c:noMultiLvlLbl val="0"/>
      </c:catAx>
      <c:valAx>
        <c:axId val="470360064"/>
        <c:scaling>
          <c:orientation val="minMax"/>
          <c:max val="57"/>
          <c:min val="0"/>
        </c:scaling>
        <c:delete val="0"/>
        <c:axPos val="l"/>
        <c:numFmt formatCode="General" sourceLinked="1"/>
        <c:majorTickMark val="in"/>
        <c:minorTickMark val="none"/>
        <c:tickLblPos val="nextTo"/>
        <c:spPr>
          <a:ln w="3175" cap="flat" cmpd="sng" algn="ctr">
            <a:solidFill>
              <a:srgbClr val="000000"/>
            </a:solidFill>
            <a:prstDash val="solid"/>
            <a:round/>
          </a:ln>
        </c:spPr>
        <c:txPr>
          <a:bodyPr rot="0" spcFirstLastPara="0" vertOverflow="ellipsis" vert="horz" wrap="square" anchor="ctr" anchorCtr="1"/>
          <a:lstStyle/>
          <a:p>
            <a:pPr>
              <a:defRPr lang="zh-CN" sz="1325" b="1"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470359672"/>
        <c:crosses val="autoZero"/>
        <c:crossBetween val="between"/>
        <c:majorUnit val="20"/>
        <c:minorUnit val="0.2"/>
      </c:valAx>
      <c:catAx>
        <c:axId val="613444224"/>
        <c:scaling>
          <c:orientation val="minMax"/>
        </c:scaling>
        <c:delete val="0"/>
        <c:axPos val="t"/>
        <c:numFmt formatCode="General" sourceLinked="1"/>
        <c:majorTickMark val="none"/>
        <c:minorTickMark val="none"/>
        <c:tickLblPos val="none"/>
        <c:txPr>
          <a:bodyPr rot="-60000000" spcFirstLastPara="0" vertOverflow="ellipsis" vert="horz" wrap="square" anchor="ctr" anchorCtr="1"/>
          <a:lstStyle/>
          <a:p>
            <a:pPr>
              <a:defRPr lang="zh-CN" sz="1325" b="0"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613444616"/>
        <c:crosses val="max"/>
        <c:auto val="1"/>
        <c:lblAlgn val="ctr"/>
        <c:lblOffset val="100"/>
        <c:noMultiLvlLbl val="0"/>
      </c:catAx>
      <c:valAx>
        <c:axId val="613444616"/>
        <c:scaling>
          <c:orientation val="minMax"/>
          <c:max val="1"/>
          <c:min val="0"/>
        </c:scaling>
        <c:delete val="0"/>
        <c:axPos val="r"/>
        <c:numFmt formatCode="0%" sourceLinked="1"/>
        <c:majorTickMark val="in"/>
        <c:minorTickMark val="none"/>
        <c:tickLblPos val="nextTo"/>
        <c:spPr>
          <a:ln w="3175" cap="flat" cmpd="sng" algn="ctr">
            <a:solidFill>
              <a:srgbClr val="000000"/>
            </a:solidFill>
            <a:prstDash val="solid"/>
            <a:round/>
          </a:ln>
        </c:spPr>
        <c:txPr>
          <a:bodyPr rot="0" spcFirstLastPara="0" vertOverflow="ellipsis" vert="horz" wrap="square" anchor="ctr" anchorCtr="1"/>
          <a:lstStyle/>
          <a:p>
            <a:pPr>
              <a:defRPr lang="zh-CN" sz="1325" b="1" i="0" u="none" strike="noStrike" kern="1200"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crossAx val="613444224"/>
        <c:crosses val="max"/>
        <c:crossBetween val="midCat"/>
        <c:majorUnit val="0.1"/>
      </c:valAx>
      <c:spPr>
        <a:noFill/>
        <a:ln w="25400">
          <a:noFill/>
        </a:ln>
      </c:spPr>
    </c:plotArea>
    <c:plotVisOnly val="1"/>
    <c:dispBlanksAs val="gap"/>
    <c:showDLblsOverMax val="0"/>
  </c:chart>
  <c:spPr>
    <a:noFill/>
    <a:ln w="3175">
      <a:noFill/>
      <a:prstDash val="solid"/>
    </a:ln>
  </c:spPr>
  <c:txPr>
    <a:bodyPr/>
    <a:lstStyle/>
    <a:p>
      <a:pPr>
        <a:defRPr lang="zh-CN" sz="1325" b="0" i="0" u="none" strike="noStrike" baseline="0">
          <a:solidFill>
            <a:srgbClr val="000000"/>
          </a:solidFill>
          <a:latin typeface="宋体" panose="02010600030101010101" pitchFamily="2" charset="-122"/>
          <a:ea typeface="宋体" panose="02010600030101010101" pitchFamily="2" charset="-122"/>
          <a:cs typeface="宋体" panose="02010600030101010101" pitchFamily="2" charset="-122"/>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28575" cap="rnd" cmpd="sng" algn="ctr">
              <a:solidFill>
                <a:srgbClr val="0C6485"/>
              </a:solidFill>
              <a:prstDash val="solid"/>
              <a:round/>
            </a:ln>
          </c:spPr>
          <c:marker>
            <c:symbol val="circle"/>
            <c:size val="10"/>
            <c:spPr>
              <a:solidFill>
                <a:schemeClr val="accent1"/>
              </a:solidFill>
              <a:ln w="9525" cap="flat" cmpd="sng" algn="ctr">
                <a:solidFill>
                  <a:schemeClr val="accent1"/>
                </a:solidFill>
                <a:prstDash val="sysDot"/>
                <a:round/>
              </a:ln>
            </c:spPr>
          </c:marker>
          <c:trendline>
            <c:trendlineType val="log"/>
            <c:dispRSqr val="0"/>
            <c:dispEq val="0"/>
          </c:trendline>
          <c:trendline>
            <c:trendlineType val="log"/>
            <c:dispRSqr val="0"/>
            <c:dispEq val="0"/>
          </c:trendline>
          <c:xVal>
            <c:numRef>
              <c:f>Sheet1!$A$2:$A$5</c:f>
              <c:numCache>
                <c:formatCode>General</c:formatCode>
                <c:ptCount val="4"/>
                <c:pt idx="0">
                  <c:v>0</c:v>
                </c:pt>
                <c:pt idx="1">
                  <c:v>1</c:v>
                </c:pt>
                <c:pt idx="2">
                  <c:v>2</c:v>
                </c:pt>
                <c:pt idx="3">
                  <c:v>2.6</c:v>
                </c:pt>
              </c:numCache>
            </c:numRef>
          </c:xVal>
          <c:yVal>
            <c:numRef>
              <c:f>Sheet1!$B$2:$B$5</c:f>
              <c:numCache>
                <c:formatCode>General</c:formatCode>
                <c:ptCount val="4"/>
                <c:pt idx="0">
                  <c:v>0</c:v>
                </c:pt>
                <c:pt idx="1">
                  <c:v>1</c:v>
                </c:pt>
                <c:pt idx="2">
                  <c:v>1</c:v>
                </c:pt>
                <c:pt idx="3">
                  <c:v>3</c:v>
                </c:pt>
              </c:numCache>
            </c:numRef>
          </c:yVal>
          <c:smooth val="1"/>
          <c:extLst xmlns:c16r2="http://schemas.microsoft.com/office/drawing/2015/06/chart">
            <c:ext xmlns:c16="http://schemas.microsoft.com/office/drawing/2014/chart" uri="{C3380CC4-5D6E-409C-BE32-E72D297353CC}">
              <c16:uniqueId val="{00000002-7DFC-47AA-B758-1E449E8A3092}"/>
            </c:ext>
          </c:extLst>
        </c:ser>
        <c:ser>
          <c:idx val="1"/>
          <c:order val="1"/>
          <c:tx>
            <c:strRef>
              <c:f>Sheet1!$C$1</c:f>
              <c:strCache>
                <c:ptCount val="1"/>
                <c:pt idx="0">
                  <c:v>Column1</c:v>
                </c:pt>
              </c:strCache>
            </c:strRef>
          </c:tx>
          <c:spPr>
            <a:ln w="28575" cap="rnd" cmpd="sng" algn="ctr">
              <a:solidFill>
                <a:srgbClr val="D73229"/>
              </a:solidFill>
              <a:prstDash val="solid"/>
              <a:round/>
            </a:ln>
          </c:spPr>
          <c:marker>
            <c:symbol val="circle"/>
            <c:size val="10"/>
            <c:spPr>
              <a:solidFill>
                <a:schemeClr val="accent2"/>
              </a:solidFill>
              <a:ln w="9525" cap="flat" cmpd="sng" algn="ctr">
                <a:solidFill>
                  <a:schemeClr val="accent2"/>
                </a:solidFill>
                <a:prstDash val="solid"/>
                <a:round/>
              </a:ln>
            </c:spPr>
          </c:marker>
          <c:xVal>
            <c:numRef>
              <c:f>Sheet1!$A$2:$A$5</c:f>
              <c:numCache>
                <c:formatCode>General</c:formatCode>
                <c:ptCount val="4"/>
                <c:pt idx="0">
                  <c:v>0</c:v>
                </c:pt>
                <c:pt idx="1">
                  <c:v>1</c:v>
                </c:pt>
                <c:pt idx="2">
                  <c:v>2</c:v>
                </c:pt>
                <c:pt idx="3">
                  <c:v>2.6</c:v>
                </c:pt>
              </c:numCache>
            </c:numRef>
          </c:xVal>
          <c:yVal>
            <c:numRef>
              <c:f>Sheet1!$C$2:$C$5</c:f>
              <c:numCache>
                <c:formatCode>General</c:formatCode>
                <c:ptCount val="4"/>
                <c:pt idx="0">
                  <c:v>0</c:v>
                </c:pt>
                <c:pt idx="1">
                  <c:v>2</c:v>
                </c:pt>
                <c:pt idx="2">
                  <c:v>2</c:v>
                </c:pt>
                <c:pt idx="3">
                  <c:v>1</c:v>
                </c:pt>
              </c:numCache>
            </c:numRef>
          </c:yVal>
          <c:smooth val="1"/>
          <c:extLst xmlns:c16r2="http://schemas.microsoft.com/office/drawing/2015/06/chart">
            <c:ext xmlns:c16="http://schemas.microsoft.com/office/drawing/2014/chart" uri="{C3380CC4-5D6E-409C-BE32-E72D297353CC}">
              <c16:uniqueId val="{00000003-7DFC-47AA-B758-1E449E8A3092}"/>
            </c:ext>
          </c:extLst>
        </c:ser>
        <c:ser>
          <c:idx val="2"/>
          <c:order val="2"/>
          <c:tx>
            <c:strRef>
              <c:f>Sheet1!$D$1</c:f>
              <c:strCache>
                <c:ptCount val="1"/>
                <c:pt idx="0">
                  <c:v>Column2</c:v>
                </c:pt>
              </c:strCache>
            </c:strRef>
          </c:tx>
          <c:spPr>
            <a:ln w="28575" cap="rnd" cmpd="sng" algn="ctr">
              <a:solidFill>
                <a:schemeClr val="accent3"/>
              </a:solidFill>
              <a:prstDash val="solid"/>
              <a:round/>
            </a:ln>
          </c:spPr>
          <c:marker>
            <c:symbol val="circle"/>
            <c:size val="10"/>
            <c:spPr>
              <a:solidFill>
                <a:schemeClr val="accent3"/>
              </a:solidFill>
              <a:ln w="9525" cap="flat" cmpd="sng" algn="ctr">
                <a:solidFill>
                  <a:schemeClr val="accent3"/>
                </a:solidFill>
                <a:prstDash val="solid"/>
                <a:round/>
              </a:ln>
            </c:spPr>
          </c:marker>
          <c:xVal>
            <c:numRef>
              <c:f>Sheet1!$A$2:$A$5</c:f>
              <c:numCache>
                <c:formatCode>General</c:formatCode>
                <c:ptCount val="4"/>
                <c:pt idx="0">
                  <c:v>0</c:v>
                </c:pt>
                <c:pt idx="1">
                  <c:v>1</c:v>
                </c:pt>
                <c:pt idx="2">
                  <c:v>2</c:v>
                </c:pt>
                <c:pt idx="3">
                  <c:v>2.6</c:v>
                </c:pt>
              </c:numCache>
            </c:numRef>
          </c:xVal>
          <c:yVal>
            <c:numRef>
              <c:f>Sheet1!$D$2:$D$5</c:f>
              <c:numCache>
                <c:formatCode>General</c:formatCode>
                <c:ptCount val="4"/>
                <c:pt idx="0">
                  <c:v>0</c:v>
                </c:pt>
                <c:pt idx="1">
                  <c:v>3</c:v>
                </c:pt>
                <c:pt idx="2">
                  <c:v>3.1</c:v>
                </c:pt>
                <c:pt idx="3">
                  <c:v>3.5</c:v>
                </c:pt>
              </c:numCache>
            </c:numRef>
          </c:yVal>
          <c:smooth val="1"/>
          <c:extLst xmlns:c16r2="http://schemas.microsoft.com/office/drawing/2015/06/chart">
            <c:ext xmlns:c16="http://schemas.microsoft.com/office/drawing/2014/chart" uri="{C3380CC4-5D6E-409C-BE32-E72D297353CC}">
              <c16:uniqueId val="{00000004-7DFC-47AA-B758-1E449E8A3092}"/>
            </c:ext>
          </c:extLst>
        </c:ser>
        <c:ser>
          <c:idx val="3"/>
          <c:order val="3"/>
          <c:tx>
            <c:strRef>
              <c:f>Sheet1!$E$1</c:f>
              <c:strCache>
                <c:ptCount val="1"/>
                <c:pt idx="0">
                  <c:v>Column3</c:v>
                </c:pt>
              </c:strCache>
            </c:strRef>
          </c:tx>
          <c:xVal>
            <c:numRef>
              <c:f>Sheet1!$A$2:$A$5</c:f>
              <c:numCache>
                <c:formatCode>General</c:formatCode>
                <c:ptCount val="4"/>
                <c:pt idx="0">
                  <c:v>0</c:v>
                </c:pt>
                <c:pt idx="1">
                  <c:v>1</c:v>
                </c:pt>
                <c:pt idx="2">
                  <c:v>2</c:v>
                </c:pt>
                <c:pt idx="3">
                  <c:v>2.6</c:v>
                </c:pt>
              </c:numCache>
            </c:numRef>
          </c:xVal>
          <c:yVal>
            <c:numRef>
              <c:f>Sheet1!$E$2:$E$5</c:f>
              <c:numCache>
                <c:formatCode>General</c:formatCode>
                <c:ptCount val="4"/>
              </c:numCache>
            </c:numRef>
          </c:yVal>
          <c:smooth val="1"/>
          <c:extLst xmlns:c16r2="http://schemas.microsoft.com/office/drawing/2015/06/chart">
            <c:ext xmlns:c16="http://schemas.microsoft.com/office/drawing/2014/chart" uri="{C3380CC4-5D6E-409C-BE32-E72D297353CC}">
              <c16:uniqueId val="{00000005-7DFC-47AA-B758-1E449E8A3092}"/>
            </c:ext>
          </c:extLst>
        </c:ser>
        <c:dLbls>
          <c:showLegendKey val="0"/>
          <c:showVal val="0"/>
          <c:showCatName val="0"/>
          <c:showSerName val="0"/>
          <c:showPercent val="0"/>
          <c:showBubbleSize val="0"/>
        </c:dLbls>
        <c:axId val="613447360"/>
        <c:axId val="613447752"/>
      </c:scatterChart>
      <c:valAx>
        <c:axId val="613447360"/>
        <c:scaling>
          <c:orientation val="minMax"/>
        </c:scaling>
        <c:delete val="0"/>
        <c:axPos val="b"/>
        <c:numFmt formatCode="General" sourceLinked="1"/>
        <c:majorTickMark val="out"/>
        <c:minorTickMark val="none"/>
        <c:tickLblPos val="nextTo"/>
        <c:spPr>
          <a:ln w="9525" cap="flat" cmpd="sng" algn="ctr">
            <a:solidFill>
              <a:schemeClr val="bg1">
                <a:lumMod val="7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613447752"/>
        <c:crosses val="autoZero"/>
        <c:crossBetween val="midCat"/>
      </c:valAx>
      <c:valAx>
        <c:axId val="613447752"/>
        <c:scaling>
          <c:orientation val="minMax"/>
        </c:scaling>
        <c:delete val="0"/>
        <c:axPos val="l"/>
        <c:majorGridlines>
          <c:spPr>
            <a:ln w="9525" cap="flat" cmpd="sng" algn="ctr">
              <a:solidFill>
                <a:schemeClr val="bg1">
                  <a:lumMod val="75000"/>
                </a:schemeClr>
              </a:solidFill>
              <a:prstDash val="sysDash"/>
              <a:round/>
            </a:ln>
          </c:spPr>
        </c:majorGridlines>
        <c:numFmt formatCode="General" sourceLinked="1"/>
        <c:majorTickMark val="out"/>
        <c:minorTickMark val="none"/>
        <c:tickLblPos val="nextTo"/>
        <c:spPr>
          <a:ln w="9525" cap="flat" cmpd="sng" algn="ctr">
            <a:solidFill>
              <a:schemeClr val="bg1">
                <a:lumMod val="7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613447360"/>
        <c:crosses val="autoZero"/>
        <c:crossBetween val="midCat"/>
      </c:valAx>
    </c:plotArea>
    <c:plotVisOnly val="1"/>
    <c:dispBlanksAs val="gap"/>
    <c:showDLblsOverMax val="0"/>
  </c:chart>
  <c:txPr>
    <a:bodyPr/>
    <a:lstStyle/>
    <a:p>
      <a:pPr>
        <a:defRPr lang="zh-CN"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C6485"/>
            </a:solidFill>
            <a:ln>
              <a:noFill/>
            </a:ln>
          </c:spPr>
          <c:invertIfNegative val="0"/>
          <c:dLbls>
            <c:dLbl>
              <c:idx val="0"/>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8A5-4110-9FFC-B3F34364F2D4}"/>
                </c:ex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05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Sheet1!$A$2</c:f>
              <c:strCache>
                <c:ptCount val="1"/>
                <c:pt idx="0">
                  <c:v>Percentage</c:v>
                </c:pt>
              </c:strCache>
            </c:strRef>
          </c:cat>
          <c:val>
            <c:numRef>
              <c:f>Sheet1!$B$2</c:f>
              <c:numCache>
                <c:formatCode>General</c:formatCode>
                <c:ptCount val="1"/>
                <c:pt idx="0">
                  <c:v>100</c:v>
                </c:pt>
              </c:numCache>
            </c:numRef>
          </c:val>
          <c:extLst xmlns:c16r2="http://schemas.microsoft.com/office/drawing/2015/06/chart">
            <c:ext xmlns:c16="http://schemas.microsoft.com/office/drawing/2014/chart" uri="{C3380CC4-5D6E-409C-BE32-E72D297353CC}">
              <c16:uniqueId val="{00000001-48A5-4110-9FFC-B3F34364F2D4}"/>
            </c:ext>
          </c:extLst>
        </c:ser>
        <c:ser>
          <c:idx val="1"/>
          <c:order val="1"/>
          <c:tx>
            <c:strRef>
              <c:f>Sheet1!$C$1</c:f>
              <c:strCache>
                <c:ptCount val="1"/>
                <c:pt idx="0">
                  <c:v>Series 2</c:v>
                </c:pt>
              </c:strCache>
            </c:strRef>
          </c:tx>
          <c:spPr>
            <a:solidFill>
              <a:srgbClr val="D73229"/>
            </a:solidFill>
          </c:spPr>
          <c:invertIfNegative val="0"/>
          <c:dLbls>
            <c:spPr>
              <a:noFill/>
              <a:ln>
                <a:noFill/>
              </a:ln>
              <a:effectLst/>
            </c:spPr>
            <c:txPr>
              <a:bodyPr rot="0" spcFirstLastPara="0" vertOverflow="ellipsis" vert="horz" wrap="square" lIns="38100" tIns="19050" rIns="38100" bIns="19050" anchor="ctr" anchorCtr="1"/>
              <a:lstStyle/>
              <a:p>
                <a:pPr>
                  <a:defRPr lang="zh-CN" sz="105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c:f>
              <c:strCache>
                <c:ptCount val="1"/>
                <c:pt idx="0">
                  <c:v>Percentage</c:v>
                </c:pt>
              </c:strCache>
            </c:strRef>
          </c:cat>
          <c:val>
            <c:numRef>
              <c:f>Sheet1!$C$2</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2-48A5-4110-9FFC-B3F34364F2D4}"/>
            </c:ext>
          </c:extLst>
        </c:ser>
        <c:ser>
          <c:idx val="2"/>
          <c:order val="2"/>
          <c:tx>
            <c:strRef>
              <c:f>Sheet1!$D$1</c:f>
              <c:strCache>
                <c:ptCount val="1"/>
                <c:pt idx="0">
                  <c:v>Series 3</c:v>
                </c:pt>
              </c:strCache>
            </c:strRef>
          </c:tx>
          <c:spPr>
            <a:solidFill>
              <a:srgbClr val="0C6485"/>
            </a:solidFill>
            <a:effectLst/>
          </c:spPr>
          <c:invertIfNegative val="0"/>
          <c:dLbls>
            <c:spPr>
              <a:noFill/>
              <a:ln>
                <a:noFill/>
              </a:ln>
              <a:effectLst/>
            </c:spPr>
            <c:txPr>
              <a:bodyPr rot="0" spcFirstLastPara="0" vertOverflow="ellipsis" vert="horz" wrap="square" lIns="38100" tIns="19050" rIns="38100" bIns="19050" anchor="ctr" anchorCtr="1"/>
              <a:lstStyle/>
              <a:p>
                <a:pPr>
                  <a:defRPr lang="zh-CN" sz="105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c:f>
              <c:strCache>
                <c:ptCount val="1"/>
                <c:pt idx="0">
                  <c:v>Percentage</c:v>
                </c:pt>
              </c:strCache>
            </c:strRef>
          </c:cat>
          <c:val>
            <c:numRef>
              <c:f>Sheet1!$D$2</c:f>
              <c:numCache>
                <c:formatCode>General</c:formatCode>
                <c:ptCount val="1"/>
                <c:pt idx="0">
                  <c:v>80</c:v>
                </c:pt>
              </c:numCache>
            </c:numRef>
          </c:val>
          <c:extLst xmlns:c16r2="http://schemas.microsoft.com/office/drawing/2015/06/chart">
            <c:ext xmlns:c16="http://schemas.microsoft.com/office/drawing/2014/chart" uri="{C3380CC4-5D6E-409C-BE32-E72D297353CC}">
              <c16:uniqueId val="{00000003-48A5-4110-9FFC-B3F34364F2D4}"/>
            </c:ext>
          </c:extLst>
        </c:ser>
        <c:ser>
          <c:idx val="3"/>
          <c:order val="3"/>
          <c:tx>
            <c:strRef>
              <c:f>Sheet1!$E$1</c:f>
              <c:strCache>
                <c:ptCount val="1"/>
                <c:pt idx="0">
                  <c:v>Series 32</c:v>
                </c:pt>
              </c:strCache>
            </c:strRef>
          </c:tx>
          <c:spPr>
            <a:solidFill>
              <a:srgbClr val="D73229"/>
            </a:solidFill>
          </c:spPr>
          <c:invertIfNegative val="0"/>
          <c:dLbls>
            <c:spPr>
              <a:noFill/>
              <a:ln>
                <a:noFill/>
              </a:ln>
              <a:effectLst/>
            </c:spPr>
            <c:txPr>
              <a:bodyPr rot="0" spcFirstLastPara="0" vertOverflow="ellipsis" vert="horz" wrap="square" lIns="38100" tIns="19050" rIns="38100" bIns="19050" anchor="ctr" anchorCtr="1"/>
              <a:lstStyle/>
              <a:p>
                <a:pPr>
                  <a:defRPr lang="zh-CN" sz="105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c:f>
              <c:strCache>
                <c:ptCount val="1"/>
                <c:pt idx="0">
                  <c:v>Percentage</c:v>
                </c:pt>
              </c:strCache>
            </c:strRef>
          </c:cat>
          <c:val>
            <c:numRef>
              <c:f>Sheet1!$E$2</c:f>
              <c:numCache>
                <c:formatCode>General</c:formatCode>
                <c:ptCount val="1"/>
                <c:pt idx="0">
                  <c:v>70</c:v>
                </c:pt>
              </c:numCache>
            </c:numRef>
          </c:val>
          <c:extLst xmlns:c16r2="http://schemas.microsoft.com/office/drawing/2015/06/chart">
            <c:ext xmlns:c16="http://schemas.microsoft.com/office/drawing/2014/chart" uri="{C3380CC4-5D6E-409C-BE32-E72D297353CC}">
              <c16:uniqueId val="{00000004-48A5-4110-9FFC-B3F34364F2D4}"/>
            </c:ext>
          </c:extLst>
        </c:ser>
        <c:ser>
          <c:idx val="4"/>
          <c:order val="4"/>
          <c:tx>
            <c:strRef>
              <c:f>Sheet1!$F$1</c:f>
              <c:strCache>
                <c:ptCount val="1"/>
                <c:pt idx="0">
                  <c:v>Series 322</c:v>
                </c:pt>
              </c:strCache>
            </c:strRef>
          </c:tx>
          <c:spPr>
            <a:solidFill>
              <a:srgbClr val="0C6485"/>
            </a:solidFill>
          </c:spPr>
          <c:invertIfNegative val="0"/>
          <c:dLbls>
            <c:dLbl>
              <c:idx val="0"/>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8A5-4110-9FFC-B3F34364F2D4}"/>
                </c:ex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05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Sheet1!$A$2</c:f>
              <c:strCache>
                <c:ptCount val="1"/>
                <c:pt idx="0">
                  <c:v>Percentage</c:v>
                </c:pt>
              </c:strCache>
            </c:strRef>
          </c:cat>
          <c:val>
            <c:numRef>
              <c:f>Sheet1!$F$2</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6-48A5-4110-9FFC-B3F34364F2D4}"/>
            </c:ext>
          </c:extLst>
        </c:ser>
        <c:dLbls>
          <c:showLegendKey val="0"/>
          <c:showVal val="0"/>
          <c:showCatName val="0"/>
          <c:showSerName val="0"/>
          <c:showPercent val="0"/>
          <c:showBubbleSize val="0"/>
        </c:dLbls>
        <c:gapWidth val="115"/>
        <c:overlap val="-50"/>
        <c:axId val="616457480"/>
        <c:axId val="616457872"/>
      </c:barChart>
      <c:catAx>
        <c:axId val="616457480"/>
        <c:scaling>
          <c:orientation val="minMax"/>
        </c:scaling>
        <c:delete val="0"/>
        <c:axPos val="b"/>
        <c:numFmt formatCode="General" sourceLinked="0"/>
        <c:majorTickMark val="out"/>
        <c:minorTickMark val="none"/>
        <c:tickLblPos val="nextTo"/>
        <c:spPr>
          <a:noFill/>
        </c:spPr>
        <c:txPr>
          <a:bodyPr rot="-60000000" spcFirstLastPara="0" vertOverflow="ellipsis" vert="horz" wrap="square" anchor="ctr" anchorCtr="1"/>
          <a:lstStyle/>
          <a:p>
            <a:pPr>
              <a:defRPr lang="zh-CN" sz="1050" b="1" i="0" u="none" strike="noStrike" kern="1200" baseline="0">
                <a:solidFill>
                  <a:schemeClr val="tx1">
                    <a:lumMod val="65000"/>
                    <a:lumOff val="35000"/>
                  </a:schemeClr>
                </a:solidFill>
                <a:latin typeface="+mn-lt"/>
                <a:ea typeface="+mn-ea"/>
                <a:cs typeface="+mn-cs"/>
              </a:defRPr>
            </a:pPr>
            <a:endParaRPr lang="zh-CN"/>
          </a:p>
        </c:txPr>
        <c:crossAx val="616457872"/>
        <c:crosses val="autoZero"/>
        <c:auto val="1"/>
        <c:lblAlgn val="ctr"/>
        <c:lblOffset val="100"/>
        <c:noMultiLvlLbl val="0"/>
      </c:catAx>
      <c:valAx>
        <c:axId val="616457872"/>
        <c:scaling>
          <c:orientation val="minMax"/>
        </c:scaling>
        <c:delete val="0"/>
        <c:axPos val="l"/>
        <c:majorGridlines>
          <c:spPr>
            <a:ln w="9525" cap="flat" cmpd="sng" algn="ctr">
              <a:solidFill>
                <a:prstClr val="white">
                  <a:lumMod val="85000"/>
                  <a:alpha val="48000"/>
                </a:prstClr>
              </a:solidFill>
              <a:prstDash val="solid"/>
              <a:round/>
            </a:ln>
          </c:spPr>
        </c:majorGridlines>
        <c:numFmt formatCode="General" sourceLinked="0"/>
        <c:majorTickMark val="none"/>
        <c:minorTickMark val="in"/>
        <c:tickLblPos val="low"/>
        <c:spPr>
          <a:noFill/>
          <a:ln w="9525" cap="flat" cmpd="sng" algn="ctr">
            <a:solidFill>
              <a:schemeClr val="bg1">
                <a:lumMod val="85000"/>
              </a:schemeClr>
            </a:solidFill>
            <a:prstDash val="solid"/>
            <a:round/>
          </a:ln>
        </c:spPr>
        <c:txPr>
          <a:bodyPr rot="-60000000" spcFirstLastPara="0" vertOverflow="ellipsis" vert="horz" wrap="square" anchor="ctr" anchorCtr="1"/>
          <a:lstStyle/>
          <a:p>
            <a:pPr>
              <a:defRPr lang="zh-CN" sz="1050" b="1" i="0" u="none" strike="noStrike" kern="1200" baseline="0">
                <a:solidFill>
                  <a:schemeClr val="tx1">
                    <a:lumMod val="65000"/>
                    <a:lumOff val="35000"/>
                  </a:schemeClr>
                </a:solidFill>
                <a:latin typeface="+mn-lt"/>
                <a:ea typeface="+mn-ea"/>
                <a:cs typeface="+mn-cs"/>
              </a:defRPr>
            </a:pPr>
            <a:endParaRPr lang="zh-CN"/>
          </a:p>
        </c:txPr>
        <c:crossAx val="616457480"/>
        <c:crosses val="autoZero"/>
        <c:crossBetween val="between"/>
      </c:valAx>
    </c:plotArea>
    <c:plotVisOnly val="1"/>
    <c:dispBlanksAs val="gap"/>
    <c:showDLblsOverMax val="0"/>
  </c:chart>
  <c:txPr>
    <a:bodyPr/>
    <a:lstStyle/>
    <a:p>
      <a:pPr>
        <a:defRPr lang="zh-CN" sz="1050" b="1">
          <a:solidFill>
            <a:schemeClr val="tx1">
              <a:lumMod val="65000"/>
              <a:lumOff val="35000"/>
            </a:schemeClr>
          </a:solidFill>
        </a:defRPr>
      </a:pPr>
      <a:endParaRPr lang="zh-CN"/>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7A36CA73-515A-42F9-8560-A2B5BDF6F7A9}" type="datetimeFigureOut">
              <a:rPr lang="zh-CN" altLang="en-US" smtClean="0"/>
              <a:t>2017/10/22</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46DBE40-24EC-4912-9392-0422949DF9BE}" type="slidenum">
              <a:rPr lang="zh-CN" altLang="en-US" smtClean="0"/>
              <a:t>‹#›</a:t>
            </a:fld>
            <a:endParaRPr lang="zh-CN" altLang="en-US"/>
          </a:p>
        </p:txBody>
      </p:sp>
    </p:spTree>
    <p:extLst>
      <p:ext uri="{BB962C8B-B14F-4D97-AF65-F5344CB8AC3E}">
        <p14:creationId xmlns:p14="http://schemas.microsoft.com/office/powerpoint/2010/main" val="391938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a:t>
            </a:fld>
            <a:endParaRPr lang="zh-CN" altLang="en-US"/>
          </a:p>
        </p:txBody>
      </p:sp>
    </p:spTree>
    <p:extLst>
      <p:ext uri="{BB962C8B-B14F-4D97-AF65-F5344CB8AC3E}">
        <p14:creationId xmlns:p14="http://schemas.microsoft.com/office/powerpoint/2010/main" val="210933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10</a:t>
            </a:fld>
            <a:endParaRPr lang="zh-CN" altLang="en-US"/>
          </a:p>
        </p:txBody>
      </p:sp>
    </p:spTree>
    <p:extLst>
      <p:ext uri="{BB962C8B-B14F-4D97-AF65-F5344CB8AC3E}">
        <p14:creationId xmlns:p14="http://schemas.microsoft.com/office/powerpoint/2010/main" val="367605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11</a:t>
            </a:fld>
            <a:endParaRPr lang="zh-CN" altLang="en-US"/>
          </a:p>
        </p:txBody>
      </p:sp>
    </p:spTree>
    <p:extLst>
      <p:ext uri="{BB962C8B-B14F-4D97-AF65-F5344CB8AC3E}">
        <p14:creationId xmlns:p14="http://schemas.microsoft.com/office/powerpoint/2010/main" val="2588801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12</a:t>
            </a:fld>
            <a:endParaRPr lang="zh-CN" altLang="en-US"/>
          </a:p>
        </p:txBody>
      </p:sp>
    </p:spTree>
    <p:extLst>
      <p:ext uri="{BB962C8B-B14F-4D97-AF65-F5344CB8AC3E}">
        <p14:creationId xmlns:p14="http://schemas.microsoft.com/office/powerpoint/2010/main" val="650195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13</a:t>
            </a:fld>
            <a:endParaRPr lang="zh-CN" altLang="en-US"/>
          </a:p>
        </p:txBody>
      </p:sp>
    </p:spTree>
    <p:extLst>
      <p:ext uri="{BB962C8B-B14F-4D97-AF65-F5344CB8AC3E}">
        <p14:creationId xmlns:p14="http://schemas.microsoft.com/office/powerpoint/2010/main" val="592758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14</a:t>
            </a:fld>
            <a:endParaRPr lang="zh-CN" altLang="en-US"/>
          </a:p>
        </p:txBody>
      </p:sp>
    </p:spTree>
    <p:extLst>
      <p:ext uri="{BB962C8B-B14F-4D97-AF65-F5344CB8AC3E}">
        <p14:creationId xmlns:p14="http://schemas.microsoft.com/office/powerpoint/2010/main" val="8221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15</a:t>
            </a:fld>
            <a:endParaRPr lang="zh-CN" altLang="en-US"/>
          </a:p>
        </p:txBody>
      </p:sp>
    </p:spTree>
    <p:extLst>
      <p:ext uri="{BB962C8B-B14F-4D97-AF65-F5344CB8AC3E}">
        <p14:creationId xmlns:p14="http://schemas.microsoft.com/office/powerpoint/2010/main" val="771576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16</a:t>
            </a:fld>
            <a:endParaRPr lang="zh-CN" altLang="en-US"/>
          </a:p>
        </p:txBody>
      </p:sp>
    </p:spTree>
    <p:extLst>
      <p:ext uri="{BB962C8B-B14F-4D97-AF65-F5344CB8AC3E}">
        <p14:creationId xmlns:p14="http://schemas.microsoft.com/office/powerpoint/2010/main" val="2165355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17</a:t>
            </a:fld>
            <a:endParaRPr lang="zh-CN" altLang="en-US"/>
          </a:p>
        </p:txBody>
      </p:sp>
    </p:spTree>
    <p:extLst>
      <p:ext uri="{BB962C8B-B14F-4D97-AF65-F5344CB8AC3E}">
        <p14:creationId xmlns:p14="http://schemas.microsoft.com/office/powerpoint/2010/main" val="2727166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18</a:t>
            </a:fld>
            <a:endParaRPr lang="zh-CN" altLang="en-US"/>
          </a:p>
        </p:txBody>
      </p:sp>
    </p:spTree>
    <p:extLst>
      <p:ext uri="{BB962C8B-B14F-4D97-AF65-F5344CB8AC3E}">
        <p14:creationId xmlns:p14="http://schemas.microsoft.com/office/powerpoint/2010/main" val="1918945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19</a:t>
            </a:fld>
            <a:endParaRPr lang="zh-CN" altLang="en-US"/>
          </a:p>
        </p:txBody>
      </p:sp>
    </p:spTree>
    <p:extLst>
      <p:ext uri="{BB962C8B-B14F-4D97-AF65-F5344CB8AC3E}">
        <p14:creationId xmlns:p14="http://schemas.microsoft.com/office/powerpoint/2010/main" val="199063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a:t>
            </a:fld>
            <a:endParaRPr lang="zh-CN" altLang="en-US"/>
          </a:p>
        </p:txBody>
      </p:sp>
    </p:spTree>
    <p:extLst>
      <p:ext uri="{BB962C8B-B14F-4D97-AF65-F5344CB8AC3E}">
        <p14:creationId xmlns:p14="http://schemas.microsoft.com/office/powerpoint/2010/main" val="3997508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20</a:t>
            </a:fld>
            <a:endParaRPr lang="zh-CN" altLang="en-US"/>
          </a:p>
        </p:txBody>
      </p:sp>
    </p:spTree>
    <p:extLst>
      <p:ext uri="{BB962C8B-B14F-4D97-AF65-F5344CB8AC3E}">
        <p14:creationId xmlns:p14="http://schemas.microsoft.com/office/powerpoint/2010/main" val="3575512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21</a:t>
            </a:fld>
            <a:endParaRPr lang="zh-CN" altLang="en-US"/>
          </a:p>
        </p:txBody>
      </p:sp>
    </p:spTree>
    <p:extLst>
      <p:ext uri="{BB962C8B-B14F-4D97-AF65-F5344CB8AC3E}">
        <p14:creationId xmlns:p14="http://schemas.microsoft.com/office/powerpoint/2010/main" val="839268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22</a:t>
            </a:fld>
            <a:endParaRPr lang="zh-CN" altLang="en-US"/>
          </a:p>
        </p:txBody>
      </p:sp>
    </p:spTree>
    <p:extLst>
      <p:ext uri="{BB962C8B-B14F-4D97-AF65-F5344CB8AC3E}">
        <p14:creationId xmlns:p14="http://schemas.microsoft.com/office/powerpoint/2010/main" val="944006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23</a:t>
            </a:fld>
            <a:endParaRPr lang="zh-CN" altLang="en-US"/>
          </a:p>
        </p:txBody>
      </p:sp>
    </p:spTree>
    <p:extLst>
      <p:ext uri="{BB962C8B-B14F-4D97-AF65-F5344CB8AC3E}">
        <p14:creationId xmlns:p14="http://schemas.microsoft.com/office/powerpoint/2010/main" val="2523199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24</a:t>
            </a:fld>
            <a:endParaRPr lang="zh-CN" altLang="en-US"/>
          </a:p>
        </p:txBody>
      </p:sp>
    </p:spTree>
    <p:extLst>
      <p:ext uri="{BB962C8B-B14F-4D97-AF65-F5344CB8AC3E}">
        <p14:creationId xmlns:p14="http://schemas.microsoft.com/office/powerpoint/2010/main" val="2415430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25</a:t>
            </a:fld>
            <a:endParaRPr lang="zh-CN" altLang="en-US"/>
          </a:p>
        </p:txBody>
      </p:sp>
    </p:spTree>
    <p:extLst>
      <p:ext uri="{BB962C8B-B14F-4D97-AF65-F5344CB8AC3E}">
        <p14:creationId xmlns:p14="http://schemas.microsoft.com/office/powerpoint/2010/main" val="3078120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26</a:t>
            </a:fld>
            <a:endParaRPr lang="zh-CN" altLang="en-US"/>
          </a:p>
        </p:txBody>
      </p:sp>
    </p:spTree>
    <p:extLst>
      <p:ext uri="{BB962C8B-B14F-4D97-AF65-F5344CB8AC3E}">
        <p14:creationId xmlns:p14="http://schemas.microsoft.com/office/powerpoint/2010/main" val="460861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27</a:t>
            </a:fld>
            <a:endParaRPr lang="zh-CN" altLang="en-US"/>
          </a:p>
        </p:txBody>
      </p:sp>
    </p:spTree>
    <p:extLst>
      <p:ext uri="{BB962C8B-B14F-4D97-AF65-F5344CB8AC3E}">
        <p14:creationId xmlns:p14="http://schemas.microsoft.com/office/powerpoint/2010/main" val="282748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28</a:t>
            </a:fld>
            <a:endParaRPr lang="zh-CN" altLang="en-US"/>
          </a:p>
        </p:txBody>
      </p:sp>
    </p:spTree>
    <p:extLst>
      <p:ext uri="{BB962C8B-B14F-4D97-AF65-F5344CB8AC3E}">
        <p14:creationId xmlns:p14="http://schemas.microsoft.com/office/powerpoint/2010/main" val="2908913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29</a:t>
            </a:fld>
            <a:endParaRPr lang="zh-CN" altLang="en-US"/>
          </a:p>
        </p:txBody>
      </p:sp>
    </p:spTree>
    <p:extLst>
      <p:ext uri="{BB962C8B-B14F-4D97-AF65-F5344CB8AC3E}">
        <p14:creationId xmlns:p14="http://schemas.microsoft.com/office/powerpoint/2010/main" val="318508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3</a:t>
            </a:fld>
            <a:endParaRPr lang="zh-CN" altLang="en-US"/>
          </a:p>
        </p:txBody>
      </p:sp>
    </p:spTree>
    <p:extLst>
      <p:ext uri="{BB962C8B-B14F-4D97-AF65-F5344CB8AC3E}">
        <p14:creationId xmlns:p14="http://schemas.microsoft.com/office/powerpoint/2010/main" val="1283553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30</a:t>
            </a:fld>
            <a:endParaRPr lang="zh-CN" altLang="en-US"/>
          </a:p>
        </p:txBody>
      </p:sp>
    </p:spTree>
    <p:extLst>
      <p:ext uri="{BB962C8B-B14F-4D97-AF65-F5344CB8AC3E}">
        <p14:creationId xmlns:p14="http://schemas.microsoft.com/office/powerpoint/2010/main" val="3826362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31</a:t>
            </a:fld>
            <a:endParaRPr lang="zh-CN" altLang="en-US"/>
          </a:p>
        </p:txBody>
      </p:sp>
    </p:spTree>
    <p:extLst>
      <p:ext uri="{BB962C8B-B14F-4D97-AF65-F5344CB8AC3E}">
        <p14:creationId xmlns:p14="http://schemas.microsoft.com/office/powerpoint/2010/main" val="1697977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32</a:t>
            </a:fld>
            <a:endParaRPr lang="zh-CN" altLang="en-US"/>
          </a:p>
        </p:txBody>
      </p:sp>
    </p:spTree>
    <p:extLst>
      <p:ext uri="{BB962C8B-B14F-4D97-AF65-F5344CB8AC3E}">
        <p14:creationId xmlns:p14="http://schemas.microsoft.com/office/powerpoint/2010/main" val="600917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33</a:t>
            </a:fld>
            <a:endParaRPr lang="zh-CN" altLang="en-US"/>
          </a:p>
        </p:txBody>
      </p:sp>
    </p:spTree>
    <p:extLst>
      <p:ext uri="{BB962C8B-B14F-4D97-AF65-F5344CB8AC3E}">
        <p14:creationId xmlns:p14="http://schemas.microsoft.com/office/powerpoint/2010/main" val="196421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34</a:t>
            </a:fld>
            <a:endParaRPr lang="zh-CN" altLang="en-US"/>
          </a:p>
        </p:txBody>
      </p:sp>
    </p:spTree>
    <p:extLst>
      <p:ext uri="{BB962C8B-B14F-4D97-AF65-F5344CB8AC3E}">
        <p14:creationId xmlns:p14="http://schemas.microsoft.com/office/powerpoint/2010/main" val="741272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35</a:t>
            </a:fld>
            <a:endParaRPr lang="zh-CN" altLang="en-US"/>
          </a:p>
        </p:txBody>
      </p:sp>
    </p:spTree>
    <p:extLst>
      <p:ext uri="{BB962C8B-B14F-4D97-AF65-F5344CB8AC3E}">
        <p14:creationId xmlns:p14="http://schemas.microsoft.com/office/powerpoint/2010/main" val="3238353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36</a:t>
            </a:fld>
            <a:endParaRPr lang="zh-CN" altLang="en-US"/>
          </a:p>
        </p:txBody>
      </p:sp>
    </p:spTree>
    <p:extLst>
      <p:ext uri="{BB962C8B-B14F-4D97-AF65-F5344CB8AC3E}">
        <p14:creationId xmlns:p14="http://schemas.microsoft.com/office/powerpoint/2010/main" val="1564455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4</a:t>
            </a:fld>
            <a:endParaRPr lang="zh-CN" altLang="en-US"/>
          </a:p>
        </p:txBody>
      </p:sp>
    </p:spTree>
    <p:extLst>
      <p:ext uri="{BB962C8B-B14F-4D97-AF65-F5344CB8AC3E}">
        <p14:creationId xmlns:p14="http://schemas.microsoft.com/office/powerpoint/2010/main" val="241627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5</a:t>
            </a:fld>
            <a:endParaRPr lang="zh-CN" altLang="en-US"/>
          </a:p>
        </p:txBody>
      </p:sp>
    </p:spTree>
    <p:extLst>
      <p:ext uri="{BB962C8B-B14F-4D97-AF65-F5344CB8AC3E}">
        <p14:creationId xmlns:p14="http://schemas.microsoft.com/office/powerpoint/2010/main" val="79278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6</a:t>
            </a:fld>
            <a:endParaRPr lang="zh-CN" altLang="en-US"/>
          </a:p>
        </p:txBody>
      </p:sp>
    </p:spTree>
    <p:extLst>
      <p:ext uri="{BB962C8B-B14F-4D97-AF65-F5344CB8AC3E}">
        <p14:creationId xmlns:p14="http://schemas.microsoft.com/office/powerpoint/2010/main" val="1571288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7</a:t>
            </a:fld>
            <a:endParaRPr lang="zh-CN" altLang="en-US"/>
          </a:p>
        </p:txBody>
      </p:sp>
    </p:spTree>
    <p:extLst>
      <p:ext uri="{BB962C8B-B14F-4D97-AF65-F5344CB8AC3E}">
        <p14:creationId xmlns:p14="http://schemas.microsoft.com/office/powerpoint/2010/main" val="411614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8</a:t>
            </a:fld>
            <a:endParaRPr lang="zh-CN" altLang="en-US"/>
          </a:p>
        </p:txBody>
      </p:sp>
    </p:spTree>
    <p:extLst>
      <p:ext uri="{BB962C8B-B14F-4D97-AF65-F5344CB8AC3E}">
        <p14:creationId xmlns:p14="http://schemas.microsoft.com/office/powerpoint/2010/main" val="43743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6DBE40-24EC-4912-9392-0422949DF9BE}" type="slidenum">
              <a:rPr lang="zh-CN" altLang="en-US" smtClean="0"/>
              <a:t>9</a:t>
            </a:fld>
            <a:endParaRPr lang="zh-CN" altLang="en-US"/>
          </a:p>
        </p:txBody>
      </p:sp>
    </p:spTree>
    <p:extLst>
      <p:ext uri="{BB962C8B-B14F-4D97-AF65-F5344CB8AC3E}">
        <p14:creationId xmlns:p14="http://schemas.microsoft.com/office/powerpoint/2010/main" val="397142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2017/10/22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9.png"/><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图片 1" descr="2"/>
          <p:cNvPicPr>
            <a:picLocks noChangeAspect="1"/>
          </p:cNvPicPr>
          <p:nvPr/>
        </p:nvPicPr>
        <p:blipFill>
          <a:blip r:embed="rId6"/>
          <a:stretch>
            <a:fillRect/>
          </a:stretch>
        </p:blipFill>
        <p:spPr>
          <a:xfrm>
            <a:off x="6105525" y="939800"/>
            <a:ext cx="6381750" cy="5431790"/>
          </a:xfrm>
          <a:prstGeom prst="rect">
            <a:avLst/>
          </a:prstGeom>
        </p:spPr>
      </p:pic>
      <p:pic>
        <p:nvPicPr>
          <p:cNvPr id="3" name="图片 2" descr="3"/>
          <p:cNvPicPr>
            <a:picLocks noChangeAspect="1"/>
          </p:cNvPicPr>
          <p:nvPr/>
        </p:nvPicPr>
        <p:blipFill>
          <a:blip r:embed="rId7"/>
          <a:stretch>
            <a:fillRect/>
          </a:stretch>
        </p:blipFill>
        <p:spPr>
          <a:xfrm>
            <a:off x="581025" y="469265"/>
            <a:ext cx="1367790" cy="1405255"/>
          </a:xfrm>
          <a:prstGeom prst="rect">
            <a:avLst/>
          </a:prstGeom>
        </p:spPr>
      </p:pic>
      <p:pic>
        <p:nvPicPr>
          <p:cNvPr id="5" name="图片 4" descr="5"/>
          <p:cNvPicPr>
            <a:picLocks noChangeAspect="1"/>
          </p:cNvPicPr>
          <p:nvPr/>
        </p:nvPicPr>
        <p:blipFill>
          <a:blip r:embed="rId8"/>
          <a:stretch>
            <a:fillRect/>
          </a:stretch>
        </p:blipFill>
        <p:spPr>
          <a:xfrm>
            <a:off x="9039860" y="397510"/>
            <a:ext cx="2491740" cy="713105"/>
          </a:xfrm>
          <a:prstGeom prst="rect">
            <a:avLst/>
          </a:prstGeom>
        </p:spPr>
      </p:pic>
      <p:sp>
        <p:nvSpPr>
          <p:cNvPr id="83" name="矩形 82"/>
          <p:cNvSpPr/>
          <p:nvPr/>
        </p:nvSpPr>
        <p:spPr>
          <a:xfrm>
            <a:off x="983615" y="2197735"/>
            <a:ext cx="5961380" cy="1168400"/>
          </a:xfrm>
          <a:prstGeom prst="rect">
            <a:avLst/>
          </a:prstGeom>
          <a:noFill/>
          <a:ln w="9525">
            <a:noFill/>
          </a:ln>
        </p:spPr>
        <p:txBody>
          <a:bodyPr wrap="none" anchor="t">
            <a:spAutoFit/>
          </a:bodyPr>
          <a:lstStyle/>
          <a:p>
            <a:pPr algn="ctr"/>
            <a:r>
              <a:rPr lang="zh-CN" altLang="en-US" sz="7000" b="1" dirty="0">
                <a:solidFill>
                  <a:srgbClr val="0C6485"/>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品管圈</a:t>
            </a:r>
            <a:r>
              <a:rPr lang="zh-CN" altLang="en-US" sz="7000" b="1" dirty="0">
                <a:solidFill>
                  <a:srgbClr val="D73229"/>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医疗</a:t>
            </a:r>
            <a:r>
              <a:rPr lang="en-US" altLang="zh-CN" sz="7000" b="1" dirty="0">
                <a:solidFill>
                  <a:srgbClr val="D73229"/>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QC</a:t>
            </a:r>
          </a:p>
        </p:txBody>
      </p:sp>
      <p:sp>
        <p:nvSpPr>
          <p:cNvPr id="7" name="矩形 6"/>
          <p:cNvSpPr/>
          <p:nvPr/>
        </p:nvSpPr>
        <p:spPr>
          <a:xfrm>
            <a:off x="983615" y="3279140"/>
            <a:ext cx="5961380" cy="753110"/>
          </a:xfrm>
          <a:prstGeom prst="rect">
            <a:avLst/>
          </a:prstGeom>
          <a:noFill/>
          <a:ln w="9525">
            <a:noFill/>
          </a:ln>
        </p:spPr>
        <p:txBody>
          <a:bodyPr wrap="square" anchor="t">
            <a:spAutoFit/>
          </a:bodyPr>
          <a:lstStyle/>
          <a:p>
            <a:pPr algn="ctr"/>
            <a:r>
              <a:rPr lang="zh-CN" altLang="en-US" sz="23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提高孕妇从穿刺到分娩后留置针的完好率</a:t>
            </a:r>
          </a:p>
          <a:p>
            <a:pPr algn="ctr"/>
            <a:r>
              <a:rPr lang="zh-CN" altLang="en-US" sz="10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Professional custom all kinds of industry ppt template, this work belongs to fly impression design original, do not download after the network communication.</a:t>
            </a:r>
          </a:p>
        </p:txBody>
      </p:sp>
      <p:sp>
        <p:nvSpPr>
          <p:cNvPr id="8" name="矩形 7"/>
          <p:cNvSpPr/>
          <p:nvPr/>
        </p:nvSpPr>
        <p:spPr>
          <a:xfrm>
            <a:off x="1655445" y="4455160"/>
            <a:ext cx="3803650" cy="245110"/>
          </a:xfrm>
          <a:prstGeom prst="rect">
            <a:avLst/>
          </a:prstGeom>
          <a:noFill/>
          <a:ln w="9525">
            <a:noFill/>
          </a:ln>
        </p:spPr>
        <p:txBody>
          <a:bodyPr wrap="square" anchor="t">
            <a:spAutoFit/>
          </a:bodyPr>
          <a:lstStyle/>
          <a:p>
            <a:pPr algn="ctr"/>
            <a:r>
              <a:rPr lang="zh-CN" altLang="en-US" sz="10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科室：分娩中心  汇报人：XXX</a:t>
            </a:r>
          </a:p>
        </p:txBody>
      </p:sp>
      <p:pic>
        <p:nvPicPr>
          <p:cNvPr id="9" name="Dustin O'Halloran - We Move Lightly">
            <a:hlinkClick r:id="" action="ppaction://media"/>
            <a:extLst>
              <a:ext uri="{FF2B5EF4-FFF2-40B4-BE49-F238E27FC236}">
                <a16:creationId xmlns:a16="http://schemas.microsoft.com/office/drawing/2014/main" xmlns="" id="{F9EB57AC-9F37-47FF-BF9C-E5AFBC09D7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 y="9271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8"/>
    </mc:Choice>
    <mc:Fallback xmlns="">
      <p:transition spd="slow" advTm="4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par>
                                <p:cTn id="23" presetID="56" presetClass="entr" presetSubtype="0" fill="hold" grpId="0" nodeType="withEffect">
                                  <p:stCondLst>
                                    <p:cond delay="0"/>
                                  </p:stCondLst>
                                  <p:iterate type="lt">
                                    <p:tmPct val="10000"/>
                                  </p:iterate>
                                  <p:childTnLst>
                                    <p:set>
                                      <p:cBhvr>
                                        <p:cTn id="24" dur="1" fill="hold">
                                          <p:stCondLst>
                                            <p:cond delay="0"/>
                                          </p:stCondLst>
                                        </p:cTn>
                                        <p:tgtEl>
                                          <p:spTgt spid="83"/>
                                        </p:tgtEl>
                                        <p:attrNameLst>
                                          <p:attrName>style.visibility</p:attrName>
                                        </p:attrNameLst>
                                      </p:cBhvr>
                                      <p:to>
                                        <p:strVal val="visible"/>
                                      </p:to>
                                    </p:set>
                                    <p:anim by="(-#ppt_w*2)" calcmode="lin" valueType="num">
                                      <p:cBhvr rctx="PPT">
                                        <p:cTn id="25" dur="500" autoRev="1" fill="hold">
                                          <p:stCondLst>
                                            <p:cond delay="0"/>
                                          </p:stCondLst>
                                        </p:cTn>
                                        <p:tgtEl>
                                          <p:spTgt spid="83"/>
                                        </p:tgtEl>
                                        <p:attrNameLst>
                                          <p:attrName>ppt_w</p:attrName>
                                        </p:attrNameLst>
                                      </p:cBhvr>
                                    </p:anim>
                                    <p:anim by="(#ppt_w*0.50)" calcmode="lin" valueType="num">
                                      <p:cBhvr>
                                        <p:cTn id="26" dur="500" decel="50000" autoRev="1" fill="hold">
                                          <p:stCondLst>
                                            <p:cond delay="0"/>
                                          </p:stCondLst>
                                        </p:cTn>
                                        <p:tgtEl>
                                          <p:spTgt spid="83"/>
                                        </p:tgtEl>
                                        <p:attrNameLst>
                                          <p:attrName>ppt_x</p:attrName>
                                        </p:attrNameLst>
                                      </p:cBhvr>
                                    </p:anim>
                                    <p:anim from="(-#ppt_h/2)" to="(#ppt_y)" calcmode="lin" valueType="num">
                                      <p:cBhvr>
                                        <p:cTn id="27" dur="1000" fill="hold">
                                          <p:stCondLst>
                                            <p:cond delay="0"/>
                                          </p:stCondLst>
                                        </p:cTn>
                                        <p:tgtEl>
                                          <p:spTgt spid="83"/>
                                        </p:tgtEl>
                                        <p:attrNameLst>
                                          <p:attrName>ppt_y</p:attrName>
                                        </p:attrNameLst>
                                      </p:cBhvr>
                                    </p:anim>
                                    <p:animRot by="21600000">
                                      <p:cBhvr>
                                        <p:cTn id="28" dur="1000" fill="hold">
                                          <p:stCondLst>
                                            <p:cond delay="0"/>
                                          </p:stCondLst>
                                        </p:cTn>
                                        <p:tgtEl>
                                          <p:spTgt spid="83"/>
                                        </p:tgtEl>
                                        <p:attrNameLst>
                                          <p:attrName>r</p:attrName>
                                        </p:attrNameLst>
                                      </p:cBhvr>
                                    </p:animRot>
                                  </p:childTnLst>
                                </p:cTn>
                              </p:par>
                            </p:childTnLst>
                          </p:cTn>
                        </p:par>
                        <p:par>
                          <p:cTn id="29" fill="hold">
                            <p:stCondLst>
                              <p:cond delay="2600"/>
                            </p:stCondLst>
                            <p:childTnLst>
                              <p:par>
                                <p:cTn id="30" presetID="22" presetClass="entr" presetSubtype="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par>
                          <p:cTn id="33" fill="hold">
                            <p:stCondLst>
                              <p:cond delay="3100"/>
                            </p:stCondLst>
                            <p:childTnLst>
                              <p:par>
                                <p:cTn id="34" presetID="22" presetClass="entr" presetSubtype="1"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9"/>
                </p:tgtEl>
              </p:cMediaNode>
            </p:audio>
          </p:childTnLst>
        </p:cTn>
      </p:par>
    </p:tnLst>
    <p:bldLst>
      <p:bldP spid="83" grpId="0"/>
      <p:bldP spid="7" grpId="0"/>
      <p:bldP spid="8" grpId="0"/>
    </p:bldLst>
  </p:timing>
  <p:extLst mod="1">
    <p:ext uri="{E180D4A7-C9FB-4DFB-919C-405C955672EB}">
      <p14:showEvtLst xmlns:p14="http://schemas.microsoft.com/office/powerpoint/2010/main">
        <p14:playEvt time="166" objId="9"/>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现况把握</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779">
        <p:blinds dir="vert"/>
      </p:transition>
    </mc:Choice>
    <mc:Fallback xmlns="">
      <p:transition spd="slow" advTm="277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649"/>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现况把握</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184" name=" 184"/>
          <p:cNvSpPr/>
          <p:nvPr/>
        </p:nvSpPr>
        <p:spPr>
          <a:xfrm>
            <a:off x="791210" y="2633980"/>
            <a:ext cx="1590040" cy="1590040"/>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2" name=" 184"/>
          <p:cNvSpPr/>
          <p:nvPr/>
        </p:nvSpPr>
        <p:spPr>
          <a:xfrm>
            <a:off x="2774950" y="2754630"/>
            <a:ext cx="1348740" cy="1348740"/>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3" name=" 184"/>
          <p:cNvSpPr/>
          <p:nvPr/>
        </p:nvSpPr>
        <p:spPr>
          <a:xfrm>
            <a:off x="4123690" y="1624330"/>
            <a:ext cx="1250315" cy="1250315"/>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4" name=" 184"/>
          <p:cNvSpPr/>
          <p:nvPr/>
        </p:nvSpPr>
        <p:spPr>
          <a:xfrm>
            <a:off x="4123690" y="3866515"/>
            <a:ext cx="1250315" cy="1250315"/>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b="1">
              <a:solidFill>
                <a:srgbClr val="FFFFFF"/>
              </a:solidFill>
            </a:endParaRPr>
          </a:p>
        </p:txBody>
      </p:sp>
      <p:sp>
        <p:nvSpPr>
          <p:cNvPr id="5" name=" 184"/>
          <p:cNvSpPr/>
          <p:nvPr/>
        </p:nvSpPr>
        <p:spPr>
          <a:xfrm>
            <a:off x="5758815" y="1624330"/>
            <a:ext cx="1250315" cy="1250315"/>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6" name=" 184"/>
          <p:cNvSpPr/>
          <p:nvPr/>
        </p:nvSpPr>
        <p:spPr>
          <a:xfrm>
            <a:off x="5758815" y="3866515"/>
            <a:ext cx="1250315" cy="1250315"/>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b="1">
              <a:solidFill>
                <a:srgbClr val="FFFFFF"/>
              </a:solidFill>
            </a:endParaRPr>
          </a:p>
        </p:txBody>
      </p:sp>
      <p:sp>
        <p:nvSpPr>
          <p:cNvPr id="7" name=" 184"/>
          <p:cNvSpPr/>
          <p:nvPr/>
        </p:nvSpPr>
        <p:spPr>
          <a:xfrm>
            <a:off x="7407910" y="1616075"/>
            <a:ext cx="1250315" cy="1250315"/>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10" name=" 184"/>
          <p:cNvSpPr/>
          <p:nvPr/>
        </p:nvSpPr>
        <p:spPr>
          <a:xfrm>
            <a:off x="7407910" y="3866515"/>
            <a:ext cx="1250315" cy="1250315"/>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b="1">
              <a:solidFill>
                <a:srgbClr val="FFFFFF"/>
              </a:solidFill>
            </a:endParaRPr>
          </a:p>
        </p:txBody>
      </p:sp>
      <p:sp>
        <p:nvSpPr>
          <p:cNvPr id="11" name=" 184"/>
          <p:cNvSpPr/>
          <p:nvPr/>
        </p:nvSpPr>
        <p:spPr>
          <a:xfrm>
            <a:off x="9224645" y="3866515"/>
            <a:ext cx="1250315" cy="1250315"/>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49" name="矩形: 圆角 18"/>
          <p:cNvSpPr/>
          <p:nvPr/>
        </p:nvSpPr>
        <p:spPr>
          <a:xfrm>
            <a:off x="5606415" y="1260475"/>
            <a:ext cx="3148965" cy="4337685"/>
          </a:xfrm>
          <a:prstGeom prst="roundRect">
            <a:avLst>
              <a:gd name="adj" fmla="val 1064"/>
            </a:avLst>
          </a:prstGeom>
          <a:noFill/>
          <a:ln w="25400">
            <a:solidFill>
              <a:srgbClr val="0C64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8" name="矩形 47"/>
          <p:cNvSpPr/>
          <p:nvPr/>
        </p:nvSpPr>
        <p:spPr>
          <a:xfrm>
            <a:off x="8987790" y="3228499"/>
            <a:ext cx="1724025" cy="401637"/>
          </a:xfrm>
          <a:prstGeom prst="rect">
            <a:avLst/>
          </a:prstGeom>
          <a:noFill/>
          <a:ln w="9525">
            <a:noFill/>
          </a:ln>
        </p:spPr>
        <p:txBody>
          <a:bodyPr wrap="none" anchor="t">
            <a:spAutoFit/>
          </a:bodyPr>
          <a:lstStyle/>
          <a:p>
            <a:r>
              <a:rPr lang="zh-CN" altLang="en-US" sz="2000" b="1" dirty="0">
                <a:solidFill>
                  <a:schemeClr val="tx1">
                    <a:lumMod val="75000"/>
                    <a:lumOff val="25000"/>
                  </a:schemeClr>
                </a:solidFill>
                <a:latin typeface="微软雅黑" panose="020B0503020204020204" charset="-122"/>
                <a:ea typeface="微软雅黑" panose="020B0503020204020204" charset="-122"/>
              </a:rPr>
              <a:t>本次改善重点</a:t>
            </a:r>
          </a:p>
        </p:txBody>
      </p:sp>
      <p:sp>
        <p:nvSpPr>
          <p:cNvPr id="12" name="等腰三角形 11"/>
          <p:cNvSpPr/>
          <p:nvPr/>
        </p:nvSpPr>
        <p:spPr>
          <a:xfrm rot="5400000">
            <a:off x="2386810" y="3255933"/>
            <a:ext cx="402354" cy="346857"/>
          </a:xfrm>
          <a:prstGeom prst="triangl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13" name="等腰三角形 12"/>
          <p:cNvSpPr/>
          <p:nvPr/>
        </p:nvSpPr>
        <p:spPr>
          <a:xfrm rot="2280000">
            <a:off x="3875250" y="2580293"/>
            <a:ext cx="402354" cy="346857"/>
          </a:xfrm>
          <a:prstGeom prst="triangl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等腰三角形 16"/>
          <p:cNvSpPr/>
          <p:nvPr/>
        </p:nvSpPr>
        <p:spPr>
          <a:xfrm rot="8100000">
            <a:off x="3877155" y="3850293"/>
            <a:ext cx="402354" cy="346857"/>
          </a:xfrm>
          <a:prstGeom prst="triangl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等腰三角形 18"/>
          <p:cNvSpPr/>
          <p:nvPr/>
        </p:nvSpPr>
        <p:spPr>
          <a:xfrm rot="5400000">
            <a:off x="5412585" y="2075468"/>
            <a:ext cx="402354" cy="346857"/>
          </a:xfrm>
          <a:prstGeom prst="triangl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0" name="等腰三角形 19"/>
          <p:cNvSpPr/>
          <p:nvPr/>
        </p:nvSpPr>
        <p:spPr>
          <a:xfrm rot="5400000">
            <a:off x="5412585" y="4416713"/>
            <a:ext cx="402354" cy="346857"/>
          </a:xfrm>
          <a:prstGeom prst="triangl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1" name="等腰三角形 20"/>
          <p:cNvSpPr/>
          <p:nvPr/>
        </p:nvSpPr>
        <p:spPr>
          <a:xfrm rot="5400000">
            <a:off x="7037550" y="2118013"/>
            <a:ext cx="402354" cy="346857"/>
          </a:xfrm>
          <a:prstGeom prst="triangl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2" name="等腰三角形 21"/>
          <p:cNvSpPr/>
          <p:nvPr/>
        </p:nvSpPr>
        <p:spPr>
          <a:xfrm rot="5400000">
            <a:off x="7037550" y="4459258"/>
            <a:ext cx="402354" cy="346857"/>
          </a:xfrm>
          <a:prstGeom prst="triangl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3" name="等腰三角形 22"/>
          <p:cNvSpPr/>
          <p:nvPr/>
        </p:nvSpPr>
        <p:spPr>
          <a:xfrm rot="10800000">
            <a:off x="7831891" y="3200688"/>
            <a:ext cx="402354" cy="346857"/>
          </a:xfrm>
          <a:prstGeom prst="triangl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等腰三角形 23"/>
          <p:cNvSpPr/>
          <p:nvPr/>
        </p:nvSpPr>
        <p:spPr>
          <a:xfrm rot="5400000">
            <a:off x="8850475" y="4459258"/>
            <a:ext cx="402354" cy="346857"/>
          </a:xfrm>
          <a:prstGeom prst="triangl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p>
        </p:txBody>
      </p:sp>
      <p:sp>
        <p:nvSpPr>
          <p:cNvPr id="25" name="矩形 24"/>
          <p:cNvSpPr/>
          <p:nvPr/>
        </p:nvSpPr>
        <p:spPr>
          <a:xfrm>
            <a:off x="791210" y="3083084"/>
            <a:ext cx="1516380" cy="783590"/>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医嘱开出静脉输</a:t>
            </a:r>
          </a:p>
          <a:p>
            <a:pPr algn="ctr"/>
            <a:r>
              <a:rPr lang="zh-CN" altLang="en-US" sz="1500" b="1" dirty="0">
                <a:solidFill>
                  <a:schemeClr val="bg1"/>
                </a:solidFill>
                <a:latin typeface="微软雅黑" panose="020B0503020204020204" charset="-122"/>
                <a:ea typeface="微软雅黑" panose="020B0503020204020204" charset="-122"/>
              </a:rPr>
              <a:t>液进行催产</a:t>
            </a:r>
          </a:p>
          <a:p>
            <a:pPr algn="ctr"/>
            <a:r>
              <a:rPr lang="zh-CN" altLang="en-US" sz="1500" b="1" dirty="0">
                <a:solidFill>
                  <a:schemeClr val="bg1"/>
                </a:solidFill>
                <a:latin typeface="微软雅黑" panose="020B0503020204020204" charset="-122"/>
                <a:ea typeface="微软雅黑" panose="020B0503020204020204" charset="-122"/>
              </a:rPr>
              <a:t>素引产</a:t>
            </a:r>
          </a:p>
        </p:txBody>
      </p:sp>
      <p:sp>
        <p:nvSpPr>
          <p:cNvPr id="26" name="矩形 25"/>
          <p:cNvSpPr/>
          <p:nvPr/>
        </p:nvSpPr>
        <p:spPr>
          <a:xfrm>
            <a:off x="2976880" y="3152458"/>
            <a:ext cx="9448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判断有</a:t>
            </a:r>
          </a:p>
          <a:p>
            <a:pPr algn="ctr"/>
            <a:r>
              <a:rPr lang="zh-CN" altLang="en-US" sz="1500" b="1" dirty="0">
                <a:solidFill>
                  <a:schemeClr val="bg1"/>
                </a:solidFill>
                <a:latin typeface="微软雅黑" panose="020B0503020204020204" charset="-122"/>
                <a:ea typeface="微软雅黑" panose="020B0503020204020204" charset="-122"/>
              </a:rPr>
              <a:t>无留置针</a:t>
            </a:r>
          </a:p>
        </p:txBody>
      </p:sp>
      <p:sp>
        <p:nvSpPr>
          <p:cNvPr id="27" name="矩形 26"/>
          <p:cNvSpPr/>
          <p:nvPr/>
        </p:nvSpPr>
        <p:spPr>
          <a:xfrm>
            <a:off x="4276408" y="1972945"/>
            <a:ext cx="9448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发现输液</a:t>
            </a:r>
          </a:p>
          <a:p>
            <a:pPr algn="ctr"/>
            <a:r>
              <a:rPr lang="zh-CN" altLang="en-US" sz="1500" b="1" dirty="0">
                <a:solidFill>
                  <a:schemeClr val="bg1"/>
                </a:solidFill>
                <a:latin typeface="微软雅黑" panose="020B0503020204020204" charset="-122"/>
                <a:ea typeface="微软雅黑" panose="020B0503020204020204" charset="-122"/>
              </a:rPr>
              <a:t>泵报警</a:t>
            </a:r>
          </a:p>
        </p:txBody>
      </p:sp>
      <p:sp>
        <p:nvSpPr>
          <p:cNvPr id="28" name="矩形 27"/>
          <p:cNvSpPr/>
          <p:nvPr/>
        </p:nvSpPr>
        <p:spPr>
          <a:xfrm>
            <a:off x="4276408" y="4215130"/>
            <a:ext cx="9448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准备用物</a:t>
            </a:r>
          </a:p>
          <a:p>
            <a:pPr algn="ctr"/>
            <a:r>
              <a:rPr lang="zh-CN" altLang="en-US" sz="1500" b="1" dirty="0">
                <a:solidFill>
                  <a:schemeClr val="bg1"/>
                </a:solidFill>
                <a:latin typeface="微软雅黑" panose="020B0503020204020204" charset="-122"/>
                <a:ea typeface="微软雅黑" panose="020B0503020204020204" charset="-122"/>
              </a:rPr>
              <a:t>开始穿刺</a:t>
            </a:r>
          </a:p>
        </p:txBody>
      </p:sp>
      <p:sp>
        <p:nvSpPr>
          <p:cNvPr id="29" name="矩形 28"/>
          <p:cNvSpPr/>
          <p:nvPr/>
        </p:nvSpPr>
        <p:spPr>
          <a:xfrm>
            <a:off x="5816283" y="1850390"/>
            <a:ext cx="1135380" cy="783590"/>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查看输</a:t>
            </a:r>
          </a:p>
          <a:p>
            <a:pPr algn="ctr"/>
            <a:r>
              <a:rPr lang="zh-CN" altLang="en-US" sz="1500" b="1" dirty="0">
                <a:solidFill>
                  <a:schemeClr val="bg1"/>
                </a:solidFill>
                <a:latin typeface="微软雅黑" panose="020B0503020204020204" charset="-122"/>
                <a:ea typeface="微软雅黑" panose="020B0503020204020204" charset="-122"/>
              </a:rPr>
              <a:t>液泵报警</a:t>
            </a:r>
          </a:p>
          <a:p>
            <a:pPr algn="ctr"/>
            <a:r>
              <a:rPr lang="zh-CN" altLang="en-US" sz="1500" b="1" dirty="0">
                <a:solidFill>
                  <a:schemeClr val="bg1"/>
                </a:solidFill>
                <a:latin typeface="微软雅黑" panose="020B0503020204020204" charset="-122"/>
                <a:ea typeface="微软雅黑" panose="020B0503020204020204" charset="-122"/>
              </a:rPr>
              <a:t>的提示内容</a:t>
            </a:r>
          </a:p>
        </p:txBody>
      </p:sp>
      <p:sp>
        <p:nvSpPr>
          <p:cNvPr id="30" name="矩形 29"/>
          <p:cNvSpPr/>
          <p:nvPr/>
        </p:nvSpPr>
        <p:spPr>
          <a:xfrm>
            <a:off x="5755005" y="4330700"/>
            <a:ext cx="1257935" cy="32194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3M敷贴固定</a:t>
            </a:r>
          </a:p>
        </p:txBody>
      </p:sp>
      <p:sp>
        <p:nvSpPr>
          <p:cNvPr id="31" name="矩形 30"/>
          <p:cNvSpPr/>
          <p:nvPr/>
        </p:nvSpPr>
        <p:spPr>
          <a:xfrm>
            <a:off x="7465378" y="1964690"/>
            <a:ext cx="11353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根据报</a:t>
            </a:r>
          </a:p>
          <a:p>
            <a:pPr algn="ctr"/>
            <a:r>
              <a:rPr lang="zh-CN" altLang="en-US" sz="1500" b="1" dirty="0">
                <a:solidFill>
                  <a:schemeClr val="bg1"/>
                </a:solidFill>
                <a:latin typeface="微软雅黑" panose="020B0503020204020204" charset="-122"/>
                <a:ea typeface="微软雅黑" panose="020B0503020204020204" charset="-122"/>
              </a:rPr>
              <a:t>警内容调整</a:t>
            </a:r>
          </a:p>
        </p:txBody>
      </p:sp>
      <p:sp>
        <p:nvSpPr>
          <p:cNvPr id="32" name="矩形 31"/>
          <p:cNvSpPr/>
          <p:nvPr/>
        </p:nvSpPr>
        <p:spPr>
          <a:xfrm>
            <a:off x="7465378" y="3984308"/>
            <a:ext cx="1135380" cy="1014730"/>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发现问</a:t>
            </a:r>
          </a:p>
          <a:p>
            <a:pPr algn="ctr"/>
            <a:r>
              <a:rPr lang="zh-CN" altLang="en-US" sz="1500" b="1" dirty="0">
                <a:solidFill>
                  <a:schemeClr val="bg1"/>
                </a:solidFill>
                <a:latin typeface="微软雅黑" panose="020B0503020204020204" charset="-122"/>
                <a:ea typeface="微软雅黑" panose="020B0503020204020204" charset="-122"/>
              </a:rPr>
              <a:t>题，静脉重</a:t>
            </a:r>
          </a:p>
          <a:p>
            <a:pPr algn="ctr"/>
            <a:r>
              <a:rPr lang="zh-CN" altLang="en-US" sz="1500" b="1" dirty="0">
                <a:solidFill>
                  <a:schemeClr val="bg1"/>
                </a:solidFill>
                <a:latin typeface="微软雅黑" panose="020B0503020204020204" charset="-122"/>
                <a:ea typeface="微软雅黑" panose="020B0503020204020204" charset="-122"/>
              </a:rPr>
              <a:t>新固定，重</a:t>
            </a:r>
          </a:p>
          <a:p>
            <a:pPr algn="ctr"/>
            <a:r>
              <a:rPr lang="zh-CN" altLang="en-US" sz="1500" b="1" dirty="0">
                <a:solidFill>
                  <a:schemeClr val="bg1"/>
                </a:solidFill>
                <a:latin typeface="微软雅黑" panose="020B0503020204020204" charset="-122"/>
                <a:ea typeface="微软雅黑" panose="020B0503020204020204" charset="-122"/>
              </a:rPr>
              <a:t>新穿刺</a:t>
            </a:r>
          </a:p>
        </p:txBody>
      </p:sp>
      <p:sp>
        <p:nvSpPr>
          <p:cNvPr id="33" name="矩形 32"/>
          <p:cNvSpPr/>
          <p:nvPr/>
        </p:nvSpPr>
        <p:spPr>
          <a:xfrm>
            <a:off x="9376728" y="4238625"/>
            <a:ext cx="944880" cy="553085"/>
          </a:xfrm>
          <a:prstGeom prst="rect">
            <a:avLst/>
          </a:prstGeom>
          <a:noFill/>
          <a:ln w="9525">
            <a:noFill/>
          </a:ln>
        </p:spPr>
        <p:txBody>
          <a:bodyPr wrap="none" anchor="t">
            <a:spAutoFit/>
          </a:bodyPr>
          <a:lstStyle/>
          <a:p>
            <a:pPr algn="ctr"/>
            <a:r>
              <a:rPr lang="zh-CN" altLang="en-US" sz="1500" b="1" dirty="0">
                <a:solidFill>
                  <a:schemeClr val="bg1"/>
                </a:solidFill>
                <a:latin typeface="微软雅黑" panose="020B0503020204020204" charset="-122"/>
                <a:ea typeface="微软雅黑" panose="020B0503020204020204" charset="-122"/>
              </a:rPr>
              <a:t>继续催产</a:t>
            </a:r>
          </a:p>
          <a:p>
            <a:pPr algn="ctr"/>
            <a:r>
              <a:rPr lang="zh-CN" altLang="en-US" sz="1500" b="1" dirty="0">
                <a:solidFill>
                  <a:schemeClr val="bg1"/>
                </a:solidFill>
                <a:latin typeface="微软雅黑" panose="020B0503020204020204" charset="-122"/>
                <a:ea typeface="微软雅黑" panose="020B0503020204020204" charset="-122"/>
              </a:rPr>
              <a:t>素引产</a:t>
            </a:r>
          </a:p>
        </p:txBody>
      </p:sp>
    </p:spTree>
  </p:cSld>
  <p:clrMapOvr>
    <a:masterClrMapping/>
  </p:clrMapOvr>
  <mc:AlternateContent xmlns:mc="http://schemas.openxmlformats.org/markup-compatibility/2006" xmlns:p14="http://schemas.microsoft.com/office/powerpoint/2010/main">
    <mc:Choice Requires="p14">
      <p:transition spd="slow" p14:dur="1600" advTm="1292">
        <p:blinds dir="vert"/>
      </p:transition>
    </mc:Choice>
    <mc:Fallback xmlns="">
      <p:transition spd="slow" advTm="129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wipe(up)">
                                      <p:cBhvr>
                                        <p:cTn id="7" dur="500"/>
                                        <p:tgtEl>
                                          <p:spTgt spid="18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500"/>
                                        <p:tgtEl>
                                          <p:spTgt spid="4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up)">
                                      <p:cBhvr>
                                        <p:cTn id="37" dur="500"/>
                                        <p:tgtEl>
                                          <p:spTgt spid="4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up)">
                                      <p:cBhvr>
                                        <p:cTn id="46" dur="500"/>
                                        <p:tgtEl>
                                          <p:spTgt spid="17"/>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up)">
                                      <p:cBhvr>
                                        <p:cTn id="52" dur="500"/>
                                        <p:tgtEl>
                                          <p:spTgt spid="20"/>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500"/>
                                        <p:tgtEl>
                                          <p:spTgt spid="21"/>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up)">
                                      <p:cBhvr>
                                        <p:cTn id="67" dur="500"/>
                                        <p:tgtEl>
                                          <p:spTgt spid="25"/>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up)">
                                      <p:cBhvr>
                                        <p:cTn id="70" dur="500"/>
                                        <p:tgtEl>
                                          <p:spTgt spid="26"/>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wipe(up)">
                                      <p:cBhvr>
                                        <p:cTn id="73" dur="500"/>
                                        <p:tgtEl>
                                          <p:spTgt spid="2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up)">
                                      <p:cBhvr>
                                        <p:cTn id="76" dur="500"/>
                                        <p:tgtEl>
                                          <p:spTgt spid="28"/>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up)">
                                      <p:cBhvr>
                                        <p:cTn id="79" dur="500"/>
                                        <p:tgtEl>
                                          <p:spTgt spid="29"/>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up)">
                                      <p:cBhvr>
                                        <p:cTn id="85" dur="500"/>
                                        <p:tgtEl>
                                          <p:spTgt spid="31"/>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up)">
                                      <p:cBhvr>
                                        <p:cTn id="88" dur="500"/>
                                        <p:tgtEl>
                                          <p:spTgt spid="32"/>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up)">
                                      <p:cBhvr>
                                        <p:cTn id="9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bldLvl="0" animBg="1"/>
      <p:bldP spid="2" grpId="0" bldLvl="0" animBg="1"/>
      <p:bldP spid="3" grpId="0" bldLvl="0" animBg="1"/>
      <p:bldP spid="4" grpId="0" bldLvl="0" animBg="1"/>
      <p:bldP spid="5" grpId="0" bldLvl="0" animBg="1"/>
      <p:bldP spid="6" grpId="0" bldLvl="0" animBg="1"/>
      <p:bldP spid="7" grpId="0" bldLvl="0" animBg="1"/>
      <p:bldP spid="10" grpId="0" bldLvl="0" animBg="1"/>
      <p:bldP spid="11" grpId="0" bldLvl="0" animBg="1"/>
      <p:bldP spid="49" grpId="0" bldLvl="0" animBg="1"/>
      <p:bldP spid="48" grpId="0"/>
      <p:bldP spid="12" grpId="0" bldLvl="0" animBg="1"/>
      <p:bldP spid="13" grpId="0" bldLvl="0" animBg="1"/>
      <p:bldP spid="17" grpId="0" bldLvl="0" animBg="1"/>
      <p:bldP spid="19" grpId="0" bldLvl="0" animBg="1"/>
      <p:bldP spid="20" grpId="0" bldLvl="0" animBg="1"/>
      <p:bldP spid="21" grpId="0" bldLvl="0" animBg="1"/>
      <p:bldP spid="22" grpId="0" bldLvl="0" animBg="1"/>
      <p:bldP spid="23" grpId="0" bldLvl="0" animBg="1"/>
      <p:bldP spid="24" grpId="0" bldLvl="0" animBg="1"/>
      <p:bldP spid="25" grpId="0"/>
      <p:bldP spid="26" grpId="0"/>
      <p:bldP spid="27" grpId="0"/>
      <p:bldP spid="28" grpId="0"/>
      <p:bldP spid="29" grpId="0"/>
      <p:bldP spid="30" grpId="0"/>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现况把握</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06755" y="2037080"/>
            <a:ext cx="2216150" cy="1568450"/>
          </a:xfrm>
          <a:custGeom>
            <a:avLst/>
            <a:gdLst>
              <a:gd name="connsiteX0" fmla="*/ 0 w 3293326"/>
              <a:gd name="connsiteY0" fmla="*/ 0 h 2330426"/>
              <a:gd name="connsiteX1" fmla="*/ 3293326 w 3293326"/>
              <a:gd name="connsiteY1" fmla="*/ 0 h 2330426"/>
              <a:gd name="connsiteX2" fmla="*/ 3293326 w 3293326"/>
              <a:gd name="connsiteY2" fmla="*/ 2330426 h 2330426"/>
              <a:gd name="connsiteX3" fmla="*/ 0 w 3293326"/>
              <a:gd name="connsiteY3" fmla="*/ 2330426 h 2330426"/>
            </a:gdLst>
            <a:ahLst/>
            <a:cxnLst>
              <a:cxn ang="0">
                <a:pos x="connsiteX0" y="connsiteY0"/>
              </a:cxn>
              <a:cxn ang="0">
                <a:pos x="connsiteX1" y="connsiteY1"/>
              </a:cxn>
              <a:cxn ang="0">
                <a:pos x="connsiteX2" y="connsiteY2"/>
              </a:cxn>
              <a:cxn ang="0">
                <a:pos x="connsiteX3" y="connsiteY3"/>
              </a:cxn>
            </a:cxnLst>
            <a:rect l="l" t="t" r="r" b="b"/>
            <a:pathLst>
              <a:path w="3293326" h="2330426">
                <a:moveTo>
                  <a:pt x="0" y="0"/>
                </a:moveTo>
                <a:lnTo>
                  <a:pt x="3293326" y="0"/>
                </a:lnTo>
                <a:lnTo>
                  <a:pt x="3293326" y="2330426"/>
                </a:lnTo>
                <a:lnTo>
                  <a:pt x="0" y="2330426"/>
                </a:lnTo>
                <a:close/>
              </a:path>
            </a:pathLst>
          </a:custGeom>
          <a:ln w="12700">
            <a:solidFill>
              <a:srgbClr val="164B94"/>
            </a:solidFill>
          </a:ln>
        </p:spPr>
      </p:pic>
      <p:cxnSp>
        <p:nvCxnSpPr>
          <p:cNvPr id="2" name="出自【趣你的PPT】(微信:qunideppt)：最优质的PPT资源库"/>
          <p:cNvCxnSpPr/>
          <p:nvPr/>
        </p:nvCxnSpPr>
        <p:spPr>
          <a:xfrm>
            <a:off x="706520" y="4236869"/>
            <a:ext cx="1971687" cy="0"/>
          </a:xfrm>
          <a:prstGeom prst="line">
            <a:avLst/>
          </a:prstGeom>
          <a:ln w="19050">
            <a:solidFill>
              <a:srgbClr val="164B94"/>
            </a:solidFill>
            <a:prstDash val="sysDash"/>
          </a:ln>
        </p:spPr>
        <p:style>
          <a:lnRef idx="1">
            <a:schemeClr val="accent1"/>
          </a:lnRef>
          <a:fillRef idx="0">
            <a:schemeClr val="accent1"/>
          </a:fillRef>
          <a:effectRef idx="0">
            <a:schemeClr val="accent1"/>
          </a:effectRef>
          <a:fontRef idx="minor">
            <a:schemeClr val="tx1"/>
          </a:fontRef>
        </p:style>
      </p:cxnSp>
      <p:sp>
        <p:nvSpPr>
          <p:cNvPr id="26" name="出自【趣你的PPT】(微信:qunideppt)：最优质的PPT资源库"/>
          <p:cNvSpPr txBox="1"/>
          <p:nvPr/>
        </p:nvSpPr>
        <p:spPr>
          <a:xfrm>
            <a:off x="706522" y="3768471"/>
            <a:ext cx="2085826" cy="367030"/>
          </a:xfrm>
          <a:prstGeom prst="rect">
            <a:avLst/>
          </a:prstGeom>
          <a:noFill/>
        </p:spPr>
        <p:txBody>
          <a:bodyPr wrap="square" lIns="0" tIns="0" rIns="0" bIns="0" rtlCol="0" anchor="t" anchorCtr="0">
            <a:spAutoFit/>
          </a:bodyPr>
          <a:lstStyle/>
          <a:p>
            <a:pPr defTabSz="894080">
              <a:lnSpc>
                <a:spcPct val="120000"/>
              </a:lnSpc>
              <a:spcBef>
                <a:spcPct val="20000"/>
              </a:spcBef>
              <a:defRPr/>
            </a:pPr>
            <a:r>
              <a:rPr lang="zh-CN" altLang="en-US" sz="1990" b="1" dirty="0">
                <a:solidFill>
                  <a:srgbClr val="262626"/>
                </a:solidFill>
                <a:latin typeface="Arial" panose="020B0604020202020204" pitchFamily="34" charset="0"/>
                <a:ea typeface="微软雅黑" panose="020B0503020204020204" charset="-122"/>
                <a:sym typeface="Arial" panose="020B0604020202020204" pitchFamily="34" charset="0"/>
              </a:rPr>
              <a:t>数据收集、分析： </a:t>
            </a:r>
          </a:p>
        </p:txBody>
      </p:sp>
      <p:sp>
        <p:nvSpPr>
          <p:cNvPr id="34" name="出自【趣你的PPT】(微信:qunideppt)：最优质的PPT资源库"/>
          <p:cNvSpPr/>
          <p:nvPr/>
        </p:nvSpPr>
        <p:spPr>
          <a:xfrm>
            <a:off x="706849" y="4407808"/>
            <a:ext cx="6424943" cy="338455"/>
          </a:xfrm>
          <a:prstGeom prst="rect">
            <a:avLst/>
          </a:prstGeom>
          <a:noFill/>
        </p:spPr>
        <p:txBody>
          <a:bodyPr wrap="square" lIns="0" tIns="0" rIns="0" bIns="0" rtlCol="0" anchor="t" anchorCtr="0">
            <a:spAutoFit/>
          </a:bodyPr>
          <a:lstStyle/>
          <a:p>
            <a:pPr>
              <a:lnSpc>
                <a:spcPct val="110000"/>
              </a:lnSpc>
              <a:spcBef>
                <a:spcPct val="0"/>
              </a:spcBef>
              <a:buNone/>
            </a:pPr>
            <a:r>
              <a:rPr lang="zh-CN" altLang="en-US" sz="1000" dirty="0">
                <a:solidFill>
                  <a:srgbClr val="262626"/>
                </a:solidFill>
                <a:latin typeface="微软雅黑" panose="020B0503020204020204" charset="-122"/>
                <a:ea typeface="微软雅黑" panose="020B0503020204020204" charset="-122"/>
                <a:cs typeface="Arial" panose="020B0604020202020204" pitchFamily="34" charset="0"/>
              </a:rPr>
              <a:t>时间：2017 年1月 1  日 至   2017    年  1月  31日</a:t>
            </a:r>
          </a:p>
          <a:p>
            <a:pPr>
              <a:lnSpc>
                <a:spcPct val="110000"/>
              </a:lnSpc>
              <a:spcBef>
                <a:spcPct val="0"/>
              </a:spcBef>
              <a:buNone/>
            </a:pPr>
            <a:r>
              <a:rPr lang="zh-CN" altLang="en-US" sz="1000" dirty="0">
                <a:solidFill>
                  <a:srgbClr val="262626"/>
                </a:solidFill>
                <a:latin typeface="微软雅黑" panose="020B0503020204020204" charset="-122"/>
                <a:ea typeface="微软雅黑" panose="020B0503020204020204" charset="-122"/>
                <a:cs typeface="Arial" panose="020B0604020202020204" pitchFamily="34" charset="0"/>
              </a:rPr>
              <a:t>收集对象：分娩中心1月份采集数221份</a:t>
            </a:r>
          </a:p>
        </p:txBody>
      </p:sp>
      <p:graphicFrame>
        <p:nvGraphicFramePr>
          <p:cNvPr id="3" name="表格 2"/>
          <p:cNvGraphicFramePr/>
          <p:nvPr/>
        </p:nvGraphicFramePr>
        <p:xfrm>
          <a:off x="3696970" y="1924685"/>
          <a:ext cx="7954715" cy="3008637"/>
        </p:xfrm>
        <a:graphic>
          <a:graphicData uri="http://schemas.openxmlformats.org/drawingml/2006/table">
            <a:tbl>
              <a:tblPr firstRow="1" bandRow="1">
                <a:tableStyleId>{5940675A-B579-460E-94D1-54222C63F5DA}</a:tableStyleId>
              </a:tblPr>
              <a:tblGrid>
                <a:gridCol w="2217738">
                  <a:extLst>
                    <a:ext uri="{9D8B030D-6E8A-4147-A177-3AD203B41FA5}">
                      <a16:colId xmlns:a16="http://schemas.microsoft.com/office/drawing/2014/main" xmlns="" val="20000"/>
                    </a:ext>
                  </a:extLst>
                </a:gridCol>
                <a:gridCol w="998538">
                  <a:extLst>
                    <a:ext uri="{9D8B030D-6E8A-4147-A177-3AD203B41FA5}">
                      <a16:colId xmlns:a16="http://schemas.microsoft.com/office/drawing/2014/main" xmlns="" val="20001"/>
                    </a:ext>
                  </a:extLst>
                </a:gridCol>
                <a:gridCol w="998538">
                  <a:extLst>
                    <a:ext uri="{9D8B030D-6E8A-4147-A177-3AD203B41FA5}">
                      <a16:colId xmlns:a16="http://schemas.microsoft.com/office/drawing/2014/main" xmlns="" val="20002"/>
                    </a:ext>
                  </a:extLst>
                </a:gridCol>
                <a:gridCol w="998538">
                  <a:extLst>
                    <a:ext uri="{9D8B030D-6E8A-4147-A177-3AD203B41FA5}">
                      <a16:colId xmlns:a16="http://schemas.microsoft.com/office/drawing/2014/main" xmlns="" val="20003"/>
                    </a:ext>
                  </a:extLst>
                </a:gridCol>
                <a:gridCol w="998538">
                  <a:extLst>
                    <a:ext uri="{9D8B030D-6E8A-4147-A177-3AD203B41FA5}">
                      <a16:colId xmlns:a16="http://schemas.microsoft.com/office/drawing/2014/main" xmlns="" val="20004"/>
                    </a:ext>
                  </a:extLst>
                </a:gridCol>
                <a:gridCol w="1742825">
                  <a:extLst>
                    <a:ext uri="{9D8B030D-6E8A-4147-A177-3AD203B41FA5}">
                      <a16:colId xmlns:a16="http://schemas.microsoft.com/office/drawing/2014/main" xmlns="" val="20005"/>
                    </a:ext>
                  </a:extLst>
                </a:gridCol>
              </a:tblGrid>
              <a:tr h="661670">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 </a:t>
                      </a: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日期项目</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第一周</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第二周</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第三周</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第四周</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tc>
                  <a:txBody>
                    <a:bodyPr/>
                    <a:lstStyle/>
                    <a:p>
                      <a:pPr indent="0" algn="ctr">
                        <a:buNone/>
                      </a:pPr>
                      <a:r>
                        <a:rPr lang="zh-CN" altLang="en-US"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合计</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extLst>
                  <a:ext uri="{0D108BD9-81ED-4DB2-BD59-A6C34878D82A}">
                    <a16:rowId xmlns:a16="http://schemas.microsoft.com/office/drawing/2014/main" xmlns="" val="10000"/>
                  </a:ext>
                </a:extLst>
              </a:tr>
              <a:tr h="256540">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穿刺后护理环节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5</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8</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7</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extLst>
                  <a:ext uri="{0D108BD9-81ED-4DB2-BD59-A6C34878D82A}">
                    <a16:rowId xmlns:a16="http://schemas.microsoft.com/office/drawing/2014/main" xmlns="" val="10001"/>
                  </a:ext>
                </a:extLst>
              </a:tr>
              <a:tr h="272415">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固定环节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4</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6</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extLst>
                  <a:ext uri="{0D108BD9-81ED-4DB2-BD59-A6C34878D82A}">
                    <a16:rowId xmlns:a16="http://schemas.microsoft.com/office/drawing/2014/main" xmlns="" val="10002"/>
                  </a:ext>
                </a:extLst>
              </a:tr>
              <a:tr h="271780">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产妇特有因素</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7</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extLst>
                  <a:ext uri="{0D108BD9-81ED-4DB2-BD59-A6C34878D82A}">
                    <a16:rowId xmlns:a16="http://schemas.microsoft.com/office/drawing/2014/main" xmlns="" val="10003"/>
                  </a:ext>
                </a:extLst>
              </a:tr>
              <a:tr h="272415">
                <a:tc>
                  <a:txBody>
                    <a:bodyPr/>
                    <a:lstStyle/>
                    <a:p>
                      <a:pPr indent="0" algn="ctr">
                        <a:buNone/>
                      </a:pPr>
                      <a:r>
                        <a:rPr lang="zh-CN" altLang="en-US"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穿刺环节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extLst>
                  <a:ext uri="{0D108BD9-81ED-4DB2-BD59-A6C34878D82A}">
                    <a16:rowId xmlns:a16="http://schemas.microsoft.com/office/drawing/2014/main" xmlns="" val="10004"/>
                  </a:ext>
                </a:extLst>
              </a:tr>
              <a:tr h="272415">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分娩特有因素</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0</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extLst>
                  <a:ext uri="{0D108BD9-81ED-4DB2-BD59-A6C34878D82A}">
                    <a16:rowId xmlns:a16="http://schemas.microsoft.com/office/drawing/2014/main" xmlns="" val="10005"/>
                  </a:ext>
                </a:extLst>
              </a:tr>
              <a:tr h="272415">
                <a:tc>
                  <a:txBody>
                    <a:bodyPr/>
                    <a:lstStyle/>
                    <a:p>
                      <a:pPr indent="0" algn="ctr">
                        <a:buNone/>
                      </a:pPr>
                      <a:r>
                        <a:rPr lang="zh-CN" altLang="en-US"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其他</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0</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0</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extLst>
                  <a:ext uri="{0D108BD9-81ED-4DB2-BD59-A6C34878D82A}">
                    <a16:rowId xmlns:a16="http://schemas.microsoft.com/office/drawing/2014/main" xmlns="" val="10006"/>
                  </a:ext>
                </a:extLst>
              </a:tr>
              <a:tr h="0">
                <a:tc>
                  <a:txBody>
                    <a:bodyPr/>
                    <a:lstStyle/>
                    <a:p>
                      <a:pPr indent="0" algn="ctr">
                        <a:buNone/>
                      </a:pPr>
                      <a:r>
                        <a:rPr lang="zh-CN" altLang="en-US"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合计</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13</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16</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tx1">
                              <a:lumMod val="75000"/>
                              <a:lumOff val="25000"/>
                            </a:schemeClr>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16</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200" b="0" dirty="0">
                          <a:solidFill>
                            <a:schemeClr val="bg1"/>
                          </a:solidFill>
                          <a:latin typeface="Arial" panose="020B0604020202020204" pitchFamily="34" charset="0"/>
                          <a:ea typeface="微软雅黑" panose="020B0503020204020204" charset="-122"/>
                          <a:cs typeface="宋体" panose="02010600030101010101" pitchFamily="2" charset="-122"/>
                          <a:sym typeface="Arial" panose="020B0604020202020204" pitchFamily="34" charset="0"/>
                        </a:rPr>
                        <a:t>57</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extLst>
                  <a:ext uri="{0D108BD9-81ED-4DB2-BD59-A6C34878D82A}">
                    <a16:rowId xmlns:a16="http://schemas.microsoft.com/office/drawing/2014/main" xmlns="" val="10007"/>
                  </a:ext>
                </a:extLst>
              </a:tr>
            </a:tbl>
          </a:graphicData>
        </a:graphic>
      </p:graphicFrame>
      <p:sp>
        <p:nvSpPr>
          <p:cNvPr id="4" name="文本框 1"/>
          <p:cNvSpPr txBox="1"/>
          <p:nvPr/>
        </p:nvSpPr>
        <p:spPr>
          <a:xfrm>
            <a:off x="6505099" y="1229360"/>
            <a:ext cx="2338388" cy="522288"/>
          </a:xfrm>
          <a:prstGeom prst="rect">
            <a:avLst/>
          </a:prstGeom>
          <a:noFill/>
          <a:ln w="9525">
            <a:noFill/>
          </a:ln>
        </p:spPr>
        <p:txBody>
          <a:bodyPr wrap="none" anchor="t">
            <a:spAutoFit/>
          </a:bodyPr>
          <a:lstStyle/>
          <a:p>
            <a:r>
              <a:rPr lang="zh-CN" altLang="en-US" sz="2800" dirty="0">
                <a:latin typeface="Arial" panose="020B0604020202020204" pitchFamily="34" charset="0"/>
                <a:ea typeface="微软雅黑" panose="020B0503020204020204" charset="-122"/>
                <a:sym typeface="Arial" panose="020B0604020202020204" pitchFamily="34" charset="0"/>
              </a:rPr>
              <a:t>查检表的制定</a:t>
            </a:r>
          </a:p>
        </p:txBody>
      </p:sp>
      <p:sp>
        <p:nvSpPr>
          <p:cNvPr id="5" name="矩形 2"/>
          <p:cNvSpPr/>
          <p:nvPr/>
        </p:nvSpPr>
        <p:spPr>
          <a:xfrm>
            <a:off x="6942773" y="5038725"/>
            <a:ext cx="4708525" cy="429895"/>
          </a:xfrm>
          <a:prstGeom prst="rect">
            <a:avLst/>
          </a:prstGeom>
          <a:noFill/>
          <a:ln w="9525">
            <a:noFill/>
          </a:ln>
        </p:spPr>
        <p:txBody>
          <a:bodyPr wrap="none" anchor="t">
            <a:spAutoFit/>
          </a:bodyPr>
          <a:lstStyle/>
          <a:p>
            <a:pPr indent="74930"/>
            <a:r>
              <a:rPr lang="zh-CN" altLang="en-US" sz="2200" dirty="0">
                <a:latin typeface="Arial" panose="020B0604020202020204" pitchFamily="34" charset="0"/>
                <a:ea typeface="微软雅黑" panose="020B0503020204020204" charset="-122"/>
              </a:rPr>
              <a:t>现状完好率： （</a:t>
            </a:r>
            <a:r>
              <a:rPr lang="en-US" altLang="zh-CN" sz="2200" dirty="0">
                <a:latin typeface="Arial" panose="020B0604020202020204" pitchFamily="34" charset="0"/>
                <a:ea typeface="微软雅黑" panose="020B0503020204020204" charset="-122"/>
              </a:rPr>
              <a:t>221-57</a:t>
            </a:r>
            <a:r>
              <a:rPr lang="zh-CN" altLang="en-US" sz="2200" dirty="0">
                <a:latin typeface="Arial" panose="020B0604020202020204" pitchFamily="34" charset="0"/>
                <a:ea typeface="微软雅黑" panose="020B0503020204020204" charset="-122"/>
              </a:rPr>
              <a:t>）</a:t>
            </a:r>
            <a:r>
              <a:rPr lang="en-US" altLang="zh-CN" sz="2200" dirty="0">
                <a:latin typeface="Arial" panose="020B0604020202020204" pitchFamily="34" charset="0"/>
                <a:ea typeface="微软雅黑" panose="020B0503020204020204" charset="-122"/>
              </a:rPr>
              <a:t>/221=74%</a:t>
            </a:r>
            <a:endParaRPr lang="zh-CN" altLang="en-US" sz="2200" dirty="0">
              <a:latin typeface="Arial" panose="020B0604020202020204" pitchFamily="34" charset="0"/>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4548">
        <p:blinds dir="vert"/>
      </p:transition>
    </mc:Choice>
    <mc:Fallback xmlns="">
      <p:transition spd="slow" advTm="454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现况把握</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6" name="表格 5"/>
          <p:cNvGraphicFramePr/>
          <p:nvPr/>
        </p:nvGraphicFramePr>
        <p:xfrm>
          <a:off x="570865" y="1567815"/>
          <a:ext cx="10500360" cy="4079875"/>
        </p:xfrm>
        <a:graphic>
          <a:graphicData uri="http://schemas.openxmlformats.org/drawingml/2006/table">
            <a:tbl>
              <a:tblPr firstRow="1" bandRow="1">
                <a:tableStyleId>{5940675A-B579-460E-94D1-54222C63F5DA}</a:tableStyleId>
              </a:tblPr>
              <a:tblGrid>
                <a:gridCol w="2900680">
                  <a:extLst>
                    <a:ext uri="{9D8B030D-6E8A-4147-A177-3AD203B41FA5}">
                      <a16:colId xmlns:a16="http://schemas.microsoft.com/office/drawing/2014/main" xmlns="" val="20000"/>
                    </a:ext>
                  </a:extLst>
                </a:gridCol>
                <a:gridCol w="1921510">
                  <a:extLst>
                    <a:ext uri="{9D8B030D-6E8A-4147-A177-3AD203B41FA5}">
                      <a16:colId xmlns:a16="http://schemas.microsoft.com/office/drawing/2014/main" xmlns="" val="20001"/>
                    </a:ext>
                  </a:extLst>
                </a:gridCol>
                <a:gridCol w="2711450">
                  <a:extLst>
                    <a:ext uri="{9D8B030D-6E8A-4147-A177-3AD203B41FA5}">
                      <a16:colId xmlns:a16="http://schemas.microsoft.com/office/drawing/2014/main" xmlns="" val="20002"/>
                    </a:ext>
                  </a:extLst>
                </a:gridCol>
                <a:gridCol w="2966720">
                  <a:extLst>
                    <a:ext uri="{9D8B030D-6E8A-4147-A177-3AD203B41FA5}">
                      <a16:colId xmlns:a16="http://schemas.microsoft.com/office/drawing/2014/main" xmlns="" val="20003"/>
                    </a:ext>
                  </a:extLst>
                </a:gridCol>
              </a:tblGrid>
              <a:tr h="59880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查检项目</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tc>
                  <a:txBody>
                    <a:bodyPr/>
                    <a:lstStyle/>
                    <a:p>
                      <a:pPr indent="0" algn="ctr">
                        <a:buNone/>
                      </a:pPr>
                      <a:r>
                        <a:rPr lang="en-US" altLang="zh-CN"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  </a:t>
                      </a: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数量</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tc>
                  <a:txBody>
                    <a:bodyPr/>
                    <a:lstStyle/>
                    <a:p>
                      <a:pPr indent="0" algn="ctr">
                        <a:buNone/>
                      </a:pPr>
                      <a:r>
                        <a:rPr lang="en-US" altLang="zh-CN"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 </a:t>
                      </a: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所占比例（</a:t>
                      </a:r>
                      <a:r>
                        <a:rPr lang="en-US" altLang="zh-CN"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a:t>
                      </a: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累计百分比（</a:t>
                      </a:r>
                      <a:r>
                        <a:rPr lang="en-US" altLang="zh-CN"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a:t>
                      </a: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0C6485"/>
                    </a:solidFill>
                  </a:tcPr>
                </a:tc>
                <a:extLst>
                  <a:ext uri="{0D108BD9-81ED-4DB2-BD59-A6C34878D82A}">
                    <a16:rowId xmlns:a16="http://schemas.microsoft.com/office/drawing/2014/main" xmlns="" val="10000"/>
                  </a:ext>
                </a:extLst>
              </a:tr>
              <a:tr h="58102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穿刺后护理环节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25</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43.9</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43.9</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7975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固定环节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15</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26.3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70.2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extLst>
                  <a:ext uri="{0D108BD9-81ED-4DB2-BD59-A6C34878D82A}">
                    <a16:rowId xmlns:a16="http://schemas.microsoft.com/office/drawing/2014/main" xmlns="" val="10002"/>
                  </a:ext>
                </a:extLst>
              </a:tr>
              <a:tr h="580390">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产妇特有因素</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7</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12.3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82.5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7975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穿刺环节</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5</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8.7</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91.2</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extLst>
                  <a:ext uri="{0D108BD9-81ED-4DB2-BD59-A6C34878D82A}">
                    <a16:rowId xmlns:a16="http://schemas.microsoft.com/office/drawing/2014/main" xmlns="" val="10004"/>
                  </a:ext>
                </a:extLst>
              </a:tr>
              <a:tr h="580390">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分娩特有因素</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3</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5.3</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96.5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79755">
                <a:tc>
                  <a:txBody>
                    <a:bodyPr/>
                    <a:lstStyle/>
                    <a:p>
                      <a:pPr indent="0" algn="ctr">
                        <a:buNone/>
                      </a:pPr>
                      <a:r>
                        <a:rPr lang="zh-CN" altLang="en-US" sz="2400" b="0" dirty="0">
                          <a:solidFill>
                            <a:schemeClr val="bg1"/>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其他</a:t>
                      </a:r>
                    </a:p>
                  </a:txBody>
                  <a:tcPr marL="0" marR="0" marT="0" marB="1">
                    <a:lnL w="12700" cap="flat" cmpd="sng">
                      <a:noFill/>
                      <a:prstDash val="solid"/>
                      <a:headEnd type="none" w="med" len="med"/>
                      <a:tailEnd type="none" w="med" len="med"/>
                    </a:lnL>
                    <a:lnR w="12700"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D73229"/>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2</a:t>
                      </a:r>
                    </a:p>
                  </a:txBody>
                  <a:tcPr marL="0" marR="0" marT="0" marB="1">
                    <a:lnL w="12700"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3.5</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tc>
                  <a:txBody>
                    <a:bodyPr/>
                    <a:lstStyle/>
                    <a:p>
                      <a:pPr indent="0" algn="ctr">
                        <a:buNone/>
                      </a:pPr>
                      <a:r>
                        <a:rPr lang="en-US" altLang="zh-CN" sz="2400" b="0" dirty="0">
                          <a:solidFill>
                            <a:schemeClr val="tx1">
                              <a:lumMod val="85000"/>
                              <a:lumOff val="15000"/>
                            </a:schemeClr>
                          </a:solidFill>
                          <a:latin typeface="微软雅黑" panose="020B0503020204020204" charset="-122"/>
                          <a:ea typeface="微软雅黑" panose="020B0503020204020204" charset="-122"/>
                          <a:cs typeface="宋体" panose="02010600030101010101" pitchFamily="2" charset="-122"/>
                          <a:sym typeface="Arial" panose="020B0604020202020204" pitchFamily="34" charset="0"/>
                        </a:rPr>
                        <a:t>100%</a:t>
                      </a:r>
                    </a:p>
                  </a:txBody>
                  <a:tcPr marL="0" marR="0" marT="0" marB="1">
                    <a:lnL w="9525" cap="flat" cmpd="sng">
                      <a:noFill/>
                      <a:prstDash val="solid"/>
                      <a:headEnd type="none" w="med" len="med"/>
                      <a:tailEnd type="none" w="med" len="med"/>
                    </a:lnL>
                    <a:lnR w="9525" cap="flat" cmpd="sng">
                      <a:noFill/>
                      <a:prstDash val="solid"/>
                      <a:headEnd type="none" w="med" len="med"/>
                      <a:tailEnd type="none" w="med" len="med"/>
                    </a:lnR>
                    <a:lnT w="12700" cap="flat" cmpd="sng">
                      <a:noFill/>
                      <a:prstDash val="solid"/>
                      <a:headEnd type="none" w="med" len="med"/>
                      <a:tailEnd type="none" w="med" len="med"/>
                    </a:lnT>
                    <a:lnB w="12700" cap="flat" cmpd="sng">
                      <a:noFill/>
                      <a:prstDash val="solid"/>
                      <a:headEnd type="none" w="med" len="med"/>
                      <a:tailEnd type="none" w="med" len="med"/>
                    </a:lnB>
                    <a:lnTlToBr>
                      <a:noFill/>
                    </a:lnTlToBr>
                    <a:lnBlToTr>
                      <a:noFill/>
                    </a:lnBlToTr>
                    <a:solidFill>
                      <a:srgbClr val="FDECEA"/>
                    </a:solidFill>
                  </a:tcPr>
                </a:tc>
                <a:extLst>
                  <a:ext uri="{0D108BD9-81ED-4DB2-BD59-A6C34878D82A}">
                    <a16:rowId xmlns:a16="http://schemas.microsoft.com/office/drawing/2014/main" xmlns=""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600" advTm="1191">
        <p:blinds dir="vert"/>
      </p:transition>
    </mc:Choice>
    <mc:Fallback xmlns="">
      <p:transition spd="slow" advTm="119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现况把握</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22" name="Chart 2"/>
          <p:cNvGraphicFramePr/>
          <p:nvPr/>
        </p:nvGraphicFramePr>
        <p:xfrm>
          <a:off x="558709" y="334816"/>
          <a:ext cx="10938978" cy="6793243"/>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组合 1"/>
          <p:cNvGrpSpPr/>
          <p:nvPr/>
        </p:nvGrpSpPr>
        <p:grpSpPr>
          <a:xfrm>
            <a:off x="5403850" y="2610485"/>
            <a:ext cx="4221163" cy="2130425"/>
            <a:chOff x="5916410" y="2315624"/>
            <a:chExt cx="4221859" cy="2130725"/>
          </a:xfrm>
        </p:grpSpPr>
        <p:sp>
          <p:nvSpPr>
            <p:cNvPr id="3" name="矩形: 圆角 12"/>
            <p:cNvSpPr/>
            <p:nvPr/>
          </p:nvSpPr>
          <p:spPr>
            <a:xfrm>
              <a:off x="5916410" y="2315624"/>
              <a:ext cx="4221859" cy="2130725"/>
            </a:xfrm>
            <a:prstGeom prst="roundRect">
              <a:avLst>
                <a:gd name="adj" fmla="val 10999"/>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4" name="矩形 24"/>
            <p:cNvSpPr/>
            <p:nvPr/>
          </p:nvSpPr>
          <p:spPr>
            <a:xfrm>
              <a:off x="6178351" y="2690207"/>
              <a:ext cx="3888675" cy="1630275"/>
            </a:xfrm>
            <a:prstGeom prst="rect">
              <a:avLst/>
            </a:prstGeom>
            <a:noFill/>
            <a:ln w="9525">
              <a:noFill/>
            </a:ln>
          </p:spPr>
          <p:txBody>
            <a:bodyPr wrap="square" anchor="t">
              <a:spAutoFit/>
            </a:bodyPr>
            <a:lstStyle/>
            <a:p>
              <a:pPr fontAlgn="t"/>
              <a:r>
                <a:rPr lang="zh-CN" altLang="en-US" sz="2000" dirty="0">
                  <a:solidFill>
                    <a:schemeClr val="tx1">
                      <a:lumMod val="75000"/>
                      <a:lumOff val="25000"/>
                    </a:schemeClr>
                  </a:solidFill>
                  <a:latin typeface="微软雅黑" panose="020B0503020204020204" charset="-122"/>
                  <a:ea typeface="微软雅黑" panose="020B0503020204020204" charset="-122"/>
                </a:rPr>
                <a:t>根据柏拉图分布的结果显示，</a:t>
              </a:r>
              <a:r>
                <a:rPr lang="zh-CN" altLang="en-US" sz="2000" b="1" dirty="0">
                  <a:solidFill>
                    <a:schemeClr val="tx1">
                      <a:lumMod val="75000"/>
                      <a:lumOff val="25000"/>
                    </a:schemeClr>
                  </a:solidFill>
                  <a:latin typeface="微软雅黑" panose="020B0503020204020204" charset="-122"/>
                  <a:ea typeface="微软雅黑" panose="020B0503020204020204" charset="-122"/>
                </a:rPr>
                <a:t>“</a:t>
              </a:r>
              <a:r>
                <a:rPr lang="zh-CN" altLang="zh-CN" sz="2000" dirty="0">
                  <a:solidFill>
                    <a:schemeClr val="tx1">
                      <a:lumMod val="75000"/>
                      <a:lumOff val="25000"/>
                    </a:schemeClr>
                  </a:solidFill>
                  <a:latin typeface="微软雅黑" panose="020B0503020204020204" charset="-122"/>
                  <a:ea typeface="微软雅黑" panose="020B0503020204020204" charset="-122"/>
                </a:rPr>
                <a:t>穿刺后护理环节</a:t>
              </a:r>
              <a:r>
                <a:rPr lang="zh-CN" altLang="en-US" sz="2000" dirty="0">
                  <a:solidFill>
                    <a:schemeClr val="tx1">
                      <a:lumMod val="75000"/>
                      <a:lumOff val="25000"/>
                    </a:schemeClr>
                  </a:solidFill>
                  <a:latin typeface="微软雅黑" panose="020B0503020204020204" charset="-122"/>
                  <a:ea typeface="微软雅黑" panose="020B0503020204020204" charset="-122"/>
                </a:rPr>
                <a:t>、</a:t>
              </a:r>
              <a:r>
                <a:rPr lang="zh-CN" altLang="zh-CN" sz="2000" dirty="0">
                  <a:solidFill>
                    <a:schemeClr val="tx1">
                      <a:lumMod val="75000"/>
                      <a:lumOff val="25000"/>
                    </a:schemeClr>
                  </a:solidFill>
                  <a:latin typeface="微软雅黑" panose="020B0503020204020204" charset="-122"/>
                  <a:ea typeface="微软雅黑" panose="020B0503020204020204" charset="-122"/>
                </a:rPr>
                <a:t>固定环节</a:t>
              </a:r>
              <a:r>
                <a:rPr lang="zh-CN" altLang="en-US" sz="2000" dirty="0">
                  <a:solidFill>
                    <a:schemeClr val="tx1">
                      <a:lumMod val="75000"/>
                      <a:lumOff val="25000"/>
                    </a:schemeClr>
                  </a:solidFill>
                  <a:latin typeface="微软雅黑" panose="020B0503020204020204" charset="-122"/>
                  <a:ea typeface="微软雅黑" panose="020B0503020204020204" charset="-122"/>
                </a:rPr>
                <a:t>、</a:t>
              </a:r>
              <a:r>
                <a:rPr lang="zh-CN" altLang="zh-CN" sz="2000" dirty="0">
                  <a:solidFill>
                    <a:schemeClr val="tx1">
                      <a:lumMod val="75000"/>
                      <a:lumOff val="25000"/>
                    </a:schemeClr>
                  </a:solidFill>
                  <a:latin typeface="微软雅黑" panose="020B0503020204020204" charset="-122"/>
                  <a:ea typeface="微软雅黑" panose="020B0503020204020204" charset="-122"/>
                </a:rPr>
                <a:t>产妇特有因素</a:t>
              </a:r>
              <a:r>
                <a:rPr lang="zh-CN" altLang="en-US" sz="2000" b="1" dirty="0">
                  <a:solidFill>
                    <a:schemeClr val="tx1">
                      <a:lumMod val="75000"/>
                      <a:lumOff val="25000"/>
                    </a:schemeClr>
                  </a:solidFill>
                  <a:latin typeface="微软雅黑" panose="020B0503020204020204" charset="-122"/>
                  <a:ea typeface="微软雅黑" panose="020B0503020204020204" charset="-122"/>
                </a:rPr>
                <a:t>”</a:t>
              </a:r>
              <a:r>
                <a:rPr lang="zh-CN" altLang="en-US" sz="2000" dirty="0">
                  <a:solidFill>
                    <a:schemeClr val="tx1">
                      <a:lumMod val="75000"/>
                      <a:lumOff val="25000"/>
                    </a:schemeClr>
                  </a:solidFill>
                  <a:latin typeface="微软雅黑" panose="020B0503020204020204" charset="-122"/>
                  <a:ea typeface="微软雅黑" panose="020B0503020204020204" charset="-122"/>
                </a:rPr>
                <a:t>这三个因素在所有的原因中占了</a:t>
              </a:r>
              <a:r>
                <a:rPr lang="en-US" altLang="zh-CN" sz="2000" dirty="0">
                  <a:solidFill>
                    <a:schemeClr val="tx1">
                      <a:lumMod val="75000"/>
                      <a:lumOff val="25000"/>
                    </a:schemeClr>
                  </a:solidFill>
                  <a:latin typeface="微软雅黑" panose="020B0503020204020204" charset="-122"/>
                  <a:ea typeface="微软雅黑" panose="020B0503020204020204" charset="-122"/>
                </a:rPr>
                <a:t>80% </a:t>
              </a:r>
              <a:r>
                <a:rPr lang="zh-CN" altLang="en-US" sz="2000" dirty="0">
                  <a:solidFill>
                    <a:schemeClr val="tx1">
                      <a:lumMod val="75000"/>
                      <a:lumOff val="25000"/>
                    </a:schemeClr>
                  </a:solidFill>
                  <a:latin typeface="微软雅黑" panose="020B0503020204020204" charset="-122"/>
                  <a:ea typeface="微软雅黑" panose="020B0503020204020204" charset="-122"/>
                </a:rPr>
                <a:t>，故将此三项列为本期活动的改善重点。</a:t>
              </a:r>
            </a:p>
          </p:txBody>
        </p:sp>
        <p:sp>
          <p:nvSpPr>
            <p:cNvPr id="5" name="斜纹 4"/>
            <p:cNvSpPr/>
            <p:nvPr/>
          </p:nvSpPr>
          <p:spPr>
            <a:xfrm rot="5400000">
              <a:off x="9169804" y="2285924"/>
              <a:ext cx="828134" cy="966309"/>
            </a:xfrm>
            <a:prstGeom prst="diagStripe">
              <a:avLst>
                <a:gd name="adj" fmla="val 38718"/>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solidFill>
                  <a:schemeClr val="tx1"/>
                </a:solidFill>
              </a:endParaRPr>
            </a:p>
          </p:txBody>
        </p:sp>
        <p:sp>
          <p:nvSpPr>
            <p:cNvPr id="6" name="矩形 26"/>
            <p:cNvSpPr/>
            <p:nvPr/>
          </p:nvSpPr>
          <p:spPr>
            <a:xfrm rot="2423491">
              <a:off x="9394150" y="2455497"/>
              <a:ext cx="697627" cy="400110"/>
            </a:xfrm>
            <a:prstGeom prst="rect">
              <a:avLst/>
            </a:prstGeom>
            <a:noFill/>
            <a:ln w="9525">
              <a:noFill/>
            </a:ln>
          </p:spPr>
          <p:txBody>
            <a:bodyPr wrap="none" anchor="t">
              <a:spAutoFit/>
            </a:bodyPr>
            <a:lstStyle/>
            <a:p>
              <a:r>
                <a:rPr lang="zh-CN" altLang="en-US" sz="2000" b="1" dirty="0">
                  <a:solidFill>
                    <a:schemeClr val="bg1"/>
                  </a:solidFill>
                  <a:latin typeface="微软雅黑" panose="020B0503020204020204" charset="-122"/>
                  <a:ea typeface="微软雅黑" panose="020B0503020204020204" charset="-122"/>
                </a:rPr>
                <a:t>结论</a:t>
              </a:r>
            </a:p>
          </p:txBody>
        </p:sp>
      </p:grpSp>
    </p:spTree>
  </p:cSld>
  <p:clrMapOvr>
    <a:masterClrMapping/>
  </p:clrMapOvr>
  <mc:AlternateContent xmlns:mc="http://schemas.openxmlformats.org/markup-compatibility/2006" xmlns:p14="http://schemas.microsoft.com/office/powerpoint/2010/main">
    <mc:Choice Requires="p14">
      <p:transition spd="slow" p14:dur="1600" advTm="2092">
        <p:blinds dir="vert"/>
      </p:transition>
    </mc:Choice>
    <mc:Fallback xmlns="">
      <p:transition spd="slow" advTm="209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目标设定 </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819">
        <p:blinds dir="vert"/>
      </p:transition>
    </mc:Choice>
    <mc:Fallback xmlns="">
      <p:transition spd="slow" advTm="281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目标设定 </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2" name="组合 1"/>
          <p:cNvGrpSpPr/>
          <p:nvPr/>
        </p:nvGrpSpPr>
        <p:grpSpPr>
          <a:xfrm>
            <a:off x="749222" y="5071538"/>
            <a:ext cx="5353902" cy="818573"/>
            <a:chOff x="244475" y="4459759"/>
            <a:chExt cx="4267200" cy="652463"/>
          </a:xfrm>
          <a:solidFill>
            <a:srgbClr val="0C6485"/>
          </a:solidFill>
        </p:grpSpPr>
        <p:sp>
          <p:nvSpPr>
            <p:cNvPr id="3" name="AutoShape 9"/>
            <p:cNvSpPr>
              <a:spLocks noChangeArrowheads="1"/>
            </p:cNvSpPr>
            <p:nvPr/>
          </p:nvSpPr>
          <p:spPr bwMode="gray">
            <a:xfrm>
              <a:off x="244475" y="4459759"/>
              <a:ext cx="4267200" cy="652463"/>
            </a:xfrm>
            <a:prstGeom prst="cube">
              <a:avLst>
                <a:gd name="adj" fmla="val 49880"/>
              </a:avLst>
            </a:prstGeom>
            <a:grpFill/>
            <a:ln>
              <a:noFill/>
            </a:ln>
            <a:effectLst/>
          </p:spPr>
          <p:txBody>
            <a:bodyPr wrap="none" anchor="ctr"/>
            <a:lstStyle/>
            <a:p>
              <a:pPr fontAlgn="base">
                <a:spcBef>
                  <a:spcPct val="0"/>
                </a:spcBef>
                <a:spcAft>
                  <a:spcPct val="0"/>
                </a:spcAft>
              </a:pPr>
              <a:endParaRPr lang="zh-CN" altLang="en-US" sz="2350" dirty="0">
                <a:solidFill>
                  <a:srgbClr val="17347D"/>
                </a:solidFill>
                <a:latin typeface="微软雅黑" panose="020B0503020204020204" charset="-122"/>
                <a:ea typeface="微软雅黑" panose="020B0503020204020204" charset="-122"/>
              </a:endParaRPr>
            </a:p>
          </p:txBody>
        </p:sp>
        <p:sp>
          <p:nvSpPr>
            <p:cNvPr id="4" name="Text Box 14"/>
            <p:cNvSpPr txBox="1">
              <a:spLocks noChangeArrowheads="1"/>
            </p:cNvSpPr>
            <p:nvPr/>
          </p:nvSpPr>
          <p:spPr bwMode="gray">
            <a:xfrm>
              <a:off x="792626" y="4775672"/>
              <a:ext cx="554698" cy="31633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spAutoFit/>
            </a:bodyPr>
            <a:lstStyle/>
            <a:p>
              <a:pPr algn="ctr" fontAlgn="base">
                <a:spcBef>
                  <a:spcPct val="0"/>
                </a:spcBef>
                <a:spcAft>
                  <a:spcPct val="0"/>
                </a:spcAft>
              </a:pPr>
              <a:r>
                <a:rPr lang="en-US" altLang="zh-CN" sz="1990" dirty="0">
                  <a:solidFill>
                    <a:srgbClr val="FEFEFE"/>
                  </a:solidFill>
                  <a:latin typeface="微软雅黑" panose="020B0503020204020204" charset="-122"/>
                  <a:ea typeface="微软雅黑" panose="020B0503020204020204" charset="-122"/>
                  <a:cs typeface="Arial" panose="020B0604020202020204" pitchFamily="34" charset="0"/>
                </a:rPr>
                <a:t>2014</a:t>
              </a:r>
            </a:p>
          </p:txBody>
        </p:sp>
        <p:sp>
          <p:nvSpPr>
            <p:cNvPr id="5" name="Text Box 15"/>
            <p:cNvSpPr txBox="1">
              <a:spLocks noChangeArrowheads="1"/>
            </p:cNvSpPr>
            <p:nvPr/>
          </p:nvSpPr>
          <p:spPr bwMode="gray">
            <a:xfrm>
              <a:off x="1566744" y="4742754"/>
              <a:ext cx="554698" cy="31633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spAutoFit/>
            </a:bodyPr>
            <a:lstStyle/>
            <a:p>
              <a:pPr algn="ctr" fontAlgn="base">
                <a:spcBef>
                  <a:spcPct val="0"/>
                </a:spcBef>
                <a:spcAft>
                  <a:spcPct val="0"/>
                </a:spcAft>
              </a:pPr>
              <a:r>
                <a:rPr lang="en-US" altLang="zh-CN" sz="1990" dirty="0">
                  <a:solidFill>
                    <a:srgbClr val="FEFEFE"/>
                  </a:solidFill>
                  <a:latin typeface="微软雅黑" panose="020B0503020204020204" charset="-122"/>
                  <a:ea typeface="微软雅黑" panose="020B0503020204020204" charset="-122"/>
                  <a:cs typeface="Arial" panose="020B0604020202020204" pitchFamily="34" charset="0"/>
                </a:rPr>
                <a:t>2015</a:t>
              </a:r>
            </a:p>
          </p:txBody>
        </p:sp>
        <p:sp>
          <p:nvSpPr>
            <p:cNvPr id="6" name="Text Box 16"/>
            <p:cNvSpPr txBox="1">
              <a:spLocks noChangeArrowheads="1"/>
            </p:cNvSpPr>
            <p:nvPr/>
          </p:nvSpPr>
          <p:spPr bwMode="gray">
            <a:xfrm>
              <a:off x="2364249" y="4775672"/>
              <a:ext cx="554698" cy="31633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spAutoFit/>
            </a:bodyPr>
            <a:lstStyle/>
            <a:p>
              <a:pPr algn="ctr" fontAlgn="base">
                <a:spcBef>
                  <a:spcPct val="0"/>
                </a:spcBef>
                <a:spcAft>
                  <a:spcPct val="0"/>
                </a:spcAft>
              </a:pPr>
              <a:r>
                <a:rPr lang="en-US" altLang="zh-CN" sz="1990" dirty="0">
                  <a:solidFill>
                    <a:srgbClr val="FEFEFE"/>
                  </a:solidFill>
                  <a:latin typeface="微软雅黑" panose="020B0503020204020204" charset="-122"/>
                  <a:ea typeface="微软雅黑" panose="020B0503020204020204" charset="-122"/>
                  <a:cs typeface="Arial" panose="020B0604020202020204" pitchFamily="34" charset="0"/>
                </a:rPr>
                <a:t>2016</a:t>
              </a:r>
            </a:p>
          </p:txBody>
        </p:sp>
        <p:sp>
          <p:nvSpPr>
            <p:cNvPr id="7" name="Text Box 17"/>
            <p:cNvSpPr txBox="1">
              <a:spLocks noChangeArrowheads="1"/>
            </p:cNvSpPr>
            <p:nvPr/>
          </p:nvSpPr>
          <p:spPr bwMode="gray">
            <a:xfrm>
              <a:off x="3221500" y="4775673"/>
              <a:ext cx="554698" cy="316339"/>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spAutoFit/>
            </a:bodyPr>
            <a:lstStyle/>
            <a:p>
              <a:pPr algn="ctr" fontAlgn="base">
                <a:spcBef>
                  <a:spcPct val="0"/>
                </a:spcBef>
                <a:spcAft>
                  <a:spcPct val="0"/>
                </a:spcAft>
              </a:pPr>
              <a:r>
                <a:rPr lang="en-US" altLang="zh-CN" sz="1990" dirty="0">
                  <a:solidFill>
                    <a:srgbClr val="FEFEFE"/>
                  </a:solidFill>
                  <a:latin typeface="微软雅黑" panose="020B0503020204020204" charset="-122"/>
                  <a:ea typeface="微软雅黑" panose="020B0503020204020204" charset="-122"/>
                  <a:cs typeface="Arial" panose="020B0604020202020204" pitchFamily="34" charset="0"/>
                </a:rPr>
                <a:t>2017</a:t>
              </a:r>
            </a:p>
          </p:txBody>
        </p:sp>
      </p:grpSp>
      <p:sp>
        <p:nvSpPr>
          <p:cNvPr id="10" name="Freeform 8"/>
          <p:cNvSpPr/>
          <p:nvPr/>
        </p:nvSpPr>
        <p:spPr bwMode="gray">
          <a:xfrm rot="10800000">
            <a:off x="1266089" y="1288508"/>
            <a:ext cx="3021528" cy="2824170"/>
          </a:xfrm>
          <a:custGeom>
            <a:avLst/>
            <a:gdLst>
              <a:gd name="T0" fmla="*/ 0 w 952"/>
              <a:gd name="T1" fmla="*/ 756 h 947"/>
              <a:gd name="T2" fmla="*/ 191 w 952"/>
              <a:gd name="T3" fmla="*/ 591 h 947"/>
              <a:gd name="T4" fmla="*/ 190 w 952"/>
              <a:gd name="T5" fmla="*/ 672 h 947"/>
              <a:gd name="T6" fmla="*/ 194 w 952"/>
              <a:gd name="T7" fmla="*/ 672 h 947"/>
              <a:gd name="T8" fmla="*/ 205 w 952"/>
              <a:gd name="T9" fmla="*/ 672 h 947"/>
              <a:gd name="T10" fmla="*/ 225 w 952"/>
              <a:gd name="T11" fmla="*/ 671 h 947"/>
              <a:gd name="T12" fmla="*/ 250 w 952"/>
              <a:gd name="T13" fmla="*/ 667 h 947"/>
              <a:gd name="T14" fmla="*/ 281 w 952"/>
              <a:gd name="T15" fmla="*/ 662 h 947"/>
              <a:gd name="T16" fmla="*/ 316 w 952"/>
              <a:gd name="T17" fmla="*/ 653 h 947"/>
              <a:gd name="T18" fmla="*/ 356 w 952"/>
              <a:gd name="T19" fmla="*/ 641 h 947"/>
              <a:gd name="T20" fmla="*/ 399 w 952"/>
              <a:gd name="T21" fmla="*/ 626 h 947"/>
              <a:gd name="T22" fmla="*/ 444 w 952"/>
              <a:gd name="T23" fmla="*/ 605 h 947"/>
              <a:gd name="T24" fmla="*/ 492 w 952"/>
              <a:gd name="T25" fmla="*/ 578 h 947"/>
              <a:gd name="T26" fmla="*/ 540 w 952"/>
              <a:gd name="T27" fmla="*/ 547 h 947"/>
              <a:gd name="T28" fmla="*/ 587 w 952"/>
              <a:gd name="T29" fmla="*/ 508 h 947"/>
              <a:gd name="T30" fmla="*/ 635 w 952"/>
              <a:gd name="T31" fmla="*/ 463 h 947"/>
              <a:gd name="T32" fmla="*/ 689 w 952"/>
              <a:gd name="T33" fmla="*/ 405 h 947"/>
              <a:gd name="T34" fmla="*/ 737 w 952"/>
              <a:gd name="T35" fmla="*/ 350 h 947"/>
              <a:gd name="T36" fmla="*/ 780 w 952"/>
              <a:gd name="T37" fmla="*/ 298 h 947"/>
              <a:gd name="T38" fmla="*/ 816 w 952"/>
              <a:gd name="T39" fmla="*/ 249 h 947"/>
              <a:gd name="T40" fmla="*/ 847 w 952"/>
              <a:gd name="T41" fmla="*/ 204 h 947"/>
              <a:gd name="T42" fmla="*/ 873 w 952"/>
              <a:gd name="T43" fmla="*/ 164 h 947"/>
              <a:gd name="T44" fmla="*/ 895 w 952"/>
              <a:gd name="T45" fmla="*/ 126 h 947"/>
              <a:gd name="T46" fmla="*/ 913 w 952"/>
              <a:gd name="T47" fmla="*/ 94 h 947"/>
              <a:gd name="T48" fmla="*/ 926 w 952"/>
              <a:gd name="T49" fmla="*/ 66 h 947"/>
              <a:gd name="T50" fmla="*/ 936 w 952"/>
              <a:gd name="T51" fmla="*/ 42 h 947"/>
              <a:gd name="T52" fmla="*/ 944 w 952"/>
              <a:gd name="T53" fmla="*/ 24 h 947"/>
              <a:gd name="T54" fmla="*/ 949 w 952"/>
              <a:gd name="T55" fmla="*/ 12 h 947"/>
              <a:gd name="T56" fmla="*/ 952 w 952"/>
              <a:gd name="T57" fmla="*/ 2 h 947"/>
              <a:gd name="T58" fmla="*/ 952 w 952"/>
              <a:gd name="T59" fmla="*/ 0 h 947"/>
              <a:gd name="T60" fmla="*/ 952 w 952"/>
              <a:gd name="T61" fmla="*/ 4 h 947"/>
              <a:gd name="T62" fmla="*/ 950 w 952"/>
              <a:gd name="T63" fmla="*/ 17 h 947"/>
              <a:gd name="T64" fmla="*/ 948 w 952"/>
              <a:gd name="T65" fmla="*/ 36 h 947"/>
              <a:gd name="T66" fmla="*/ 942 w 952"/>
              <a:gd name="T67" fmla="*/ 62 h 947"/>
              <a:gd name="T68" fmla="*/ 936 w 952"/>
              <a:gd name="T69" fmla="*/ 93 h 947"/>
              <a:gd name="T70" fmla="*/ 927 w 952"/>
              <a:gd name="T71" fmla="*/ 130 h 947"/>
              <a:gd name="T72" fmla="*/ 914 w 952"/>
              <a:gd name="T73" fmla="*/ 172 h 947"/>
              <a:gd name="T74" fmla="*/ 899 w 952"/>
              <a:gd name="T75" fmla="*/ 217 h 947"/>
              <a:gd name="T76" fmla="*/ 881 w 952"/>
              <a:gd name="T77" fmla="*/ 264 h 947"/>
              <a:gd name="T78" fmla="*/ 857 w 952"/>
              <a:gd name="T79" fmla="*/ 315 h 947"/>
              <a:gd name="T80" fmla="*/ 830 w 952"/>
              <a:gd name="T81" fmla="*/ 368 h 947"/>
              <a:gd name="T82" fmla="*/ 798 w 952"/>
              <a:gd name="T83" fmla="*/ 421 h 947"/>
              <a:gd name="T84" fmla="*/ 762 w 952"/>
              <a:gd name="T85" fmla="*/ 475 h 947"/>
              <a:gd name="T86" fmla="*/ 719 w 952"/>
              <a:gd name="T87" fmla="*/ 529 h 947"/>
              <a:gd name="T88" fmla="*/ 671 w 952"/>
              <a:gd name="T89" fmla="*/ 582 h 947"/>
              <a:gd name="T90" fmla="*/ 613 w 952"/>
              <a:gd name="T91" fmla="*/ 637 h 947"/>
              <a:gd name="T92" fmla="*/ 555 w 952"/>
              <a:gd name="T93" fmla="*/ 685 h 947"/>
              <a:gd name="T94" fmla="*/ 500 w 952"/>
              <a:gd name="T95" fmla="*/ 726 h 947"/>
              <a:gd name="T96" fmla="*/ 447 w 952"/>
              <a:gd name="T97" fmla="*/ 761 h 947"/>
              <a:gd name="T98" fmla="*/ 396 w 952"/>
              <a:gd name="T99" fmla="*/ 790 h 947"/>
              <a:gd name="T100" fmla="*/ 350 w 952"/>
              <a:gd name="T101" fmla="*/ 813 h 947"/>
              <a:gd name="T102" fmla="*/ 307 w 952"/>
              <a:gd name="T103" fmla="*/ 831 h 947"/>
              <a:gd name="T104" fmla="*/ 270 w 952"/>
              <a:gd name="T105" fmla="*/ 845 h 947"/>
              <a:gd name="T106" fmla="*/ 238 w 952"/>
              <a:gd name="T107" fmla="*/ 855 h 947"/>
              <a:gd name="T108" fmla="*/ 212 w 952"/>
              <a:gd name="T109" fmla="*/ 862 h 947"/>
              <a:gd name="T110" fmla="*/ 192 w 952"/>
              <a:gd name="T111" fmla="*/ 866 h 947"/>
              <a:gd name="T112" fmla="*/ 181 w 952"/>
              <a:gd name="T113" fmla="*/ 868 h 947"/>
              <a:gd name="T114" fmla="*/ 176 w 952"/>
              <a:gd name="T115" fmla="*/ 868 h 947"/>
              <a:gd name="T116" fmla="*/ 167 w 952"/>
              <a:gd name="T117" fmla="*/ 947 h 947"/>
              <a:gd name="T118" fmla="*/ 0 w 952"/>
              <a:gd name="T119" fmla="*/ 756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47">
                <a:moveTo>
                  <a:pt x="0" y="756"/>
                </a:moveTo>
                <a:lnTo>
                  <a:pt x="191" y="591"/>
                </a:lnTo>
                <a:lnTo>
                  <a:pt x="190" y="672"/>
                </a:lnTo>
                <a:lnTo>
                  <a:pt x="194" y="672"/>
                </a:lnTo>
                <a:lnTo>
                  <a:pt x="205" y="672"/>
                </a:lnTo>
                <a:lnTo>
                  <a:pt x="225" y="671"/>
                </a:lnTo>
                <a:lnTo>
                  <a:pt x="250" y="667"/>
                </a:lnTo>
                <a:lnTo>
                  <a:pt x="281" y="662"/>
                </a:lnTo>
                <a:lnTo>
                  <a:pt x="316" y="653"/>
                </a:lnTo>
                <a:lnTo>
                  <a:pt x="356" y="641"/>
                </a:lnTo>
                <a:lnTo>
                  <a:pt x="399" y="626"/>
                </a:lnTo>
                <a:lnTo>
                  <a:pt x="444" y="605"/>
                </a:lnTo>
                <a:lnTo>
                  <a:pt x="492" y="578"/>
                </a:lnTo>
                <a:lnTo>
                  <a:pt x="540" y="547"/>
                </a:lnTo>
                <a:lnTo>
                  <a:pt x="587" y="508"/>
                </a:lnTo>
                <a:lnTo>
                  <a:pt x="635" y="463"/>
                </a:lnTo>
                <a:lnTo>
                  <a:pt x="689" y="405"/>
                </a:lnTo>
                <a:lnTo>
                  <a:pt x="737" y="350"/>
                </a:lnTo>
                <a:lnTo>
                  <a:pt x="780" y="298"/>
                </a:lnTo>
                <a:lnTo>
                  <a:pt x="816" y="249"/>
                </a:lnTo>
                <a:lnTo>
                  <a:pt x="847" y="204"/>
                </a:lnTo>
                <a:lnTo>
                  <a:pt x="873" y="164"/>
                </a:lnTo>
                <a:lnTo>
                  <a:pt x="895" y="126"/>
                </a:lnTo>
                <a:lnTo>
                  <a:pt x="913" y="94"/>
                </a:lnTo>
                <a:lnTo>
                  <a:pt x="926" y="66"/>
                </a:lnTo>
                <a:lnTo>
                  <a:pt x="936" y="42"/>
                </a:lnTo>
                <a:lnTo>
                  <a:pt x="944" y="24"/>
                </a:lnTo>
                <a:lnTo>
                  <a:pt x="949" y="12"/>
                </a:lnTo>
                <a:lnTo>
                  <a:pt x="952" y="2"/>
                </a:lnTo>
                <a:lnTo>
                  <a:pt x="952" y="0"/>
                </a:lnTo>
                <a:lnTo>
                  <a:pt x="952" y="4"/>
                </a:lnTo>
                <a:lnTo>
                  <a:pt x="950" y="17"/>
                </a:lnTo>
                <a:lnTo>
                  <a:pt x="948" y="36"/>
                </a:lnTo>
                <a:lnTo>
                  <a:pt x="942" y="62"/>
                </a:lnTo>
                <a:lnTo>
                  <a:pt x="936" y="93"/>
                </a:lnTo>
                <a:lnTo>
                  <a:pt x="927" y="130"/>
                </a:lnTo>
                <a:lnTo>
                  <a:pt x="914" y="172"/>
                </a:lnTo>
                <a:lnTo>
                  <a:pt x="899" y="217"/>
                </a:lnTo>
                <a:lnTo>
                  <a:pt x="881" y="264"/>
                </a:lnTo>
                <a:lnTo>
                  <a:pt x="857" y="315"/>
                </a:lnTo>
                <a:lnTo>
                  <a:pt x="830" y="368"/>
                </a:lnTo>
                <a:lnTo>
                  <a:pt x="798" y="421"/>
                </a:lnTo>
                <a:lnTo>
                  <a:pt x="762" y="475"/>
                </a:lnTo>
                <a:lnTo>
                  <a:pt x="719" y="529"/>
                </a:lnTo>
                <a:lnTo>
                  <a:pt x="671" y="582"/>
                </a:lnTo>
                <a:lnTo>
                  <a:pt x="613" y="637"/>
                </a:lnTo>
                <a:lnTo>
                  <a:pt x="555" y="685"/>
                </a:lnTo>
                <a:lnTo>
                  <a:pt x="500" y="726"/>
                </a:lnTo>
                <a:lnTo>
                  <a:pt x="447" y="761"/>
                </a:lnTo>
                <a:lnTo>
                  <a:pt x="396" y="790"/>
                </a:lnTo>
                <a:lnTo>
                  <a:pt x="350" y="813"/>
                </a:lnTo>
                <a:lnTo>
                  <a:pt x="307" y="831"/>
                </a:lnTo>
                <a:lnTo>
                  <a:pt x="270" y="845"/>
                </a:lnTo>
                <a:lnTo>
                  <a:pt x="238" y="855"/>
                </a:lnTo>
                <a:lnTo>
                  <a:pt x="212" y="862"/>
                </a:lnTo>
                <a:lnTo>
                  <a:pt x="192" y="866"/>
                </a:lnTo>
                <a:lnTo>
                  <a:pt x="181" y="868"/>
                </a:lnTo>
                <a:lnTo>
                  <a:pt x="176" y="868"/>
                </a:lnTo>
                <a:lnTo>
                  <a:pt x="167" y="947"/>
                </a:lnTo>
                <a:lnTo>
                  <a:pt x="0" y="756"/>
                </a:lnTo>
                <a:close/>
              </a:path>
            </a:pathLst>
          </a:custGeom>
          <a:solidFill>
            <a:srgbClr val="0C6485"/>
          </a:solidFill>
          <a:ln>
            <a:noFill/>
          </a:ln>
          <a:effectLst>
            <a:outerShdw dist="107763" dir="2700000" algn="ctr" rotWithShape="0">
              <a:srgbClr val="00408C">
                <a:alpha val="25000"/>
              </a:srgbClr>
            </a:outerShdw>
          </a:effectLst>
        </p:spPr>
        <p:txBody>
          <a:bodyPr lIns="114719" tIns="57359" rIns="114719" bIns="57359"/>
          <a:lstStyle/>
          <a:p>
            <a:pPr fontAlgn="base">
              <a:spcBef>
                <a:spcPct val="0"/>
              </a:spcBef>
              <a:spcAft>
                <a:spcPct val="0"/>
              </a:spcAft>
              <a:defRPr/>
            </a:pPr>
            <a:endParaRPr lang="zh-CN" altLang="en-US" sz="2350" kern="0">
              <a:solidFill>
                <a:srgbClr val="17347D"/>
              </a:solidFill>
              <a:latin typeface="微软雅黑" panose="020B0503020204020204" charset="-122"/>
              <a:ea typeface="微软雅黑" panose="020B0503020204020204" charset="-122"/>
            </a:endParaRPr>
          </a:p>
        </p:txBody>
      </p:sp>
      <p:sp>
        <p:nvSpPr>
          <p:cNvPr id="11" name="AutoShape 10"/>
          <p:cNvSpPr>
            <a:spLocks noChangeArrowheads="1"/>
          </p:cNvSpPr>
          <p:nvPr/>
        </p:nvSpPr>
        <p:spPr bwMode="ltGray">
          <a:xfrm rot="16200000" flipV="1">
            <a:off x="1226291" y="4475012"/>
            <a:ext cx="1196986" cy="585583"/>
          </a:xfrm>
          <a:prstGeom prst="cube">
            <a:avLst>
              <a:gd name="adj" fmla="val 23792"/>
            </a:avLst>
          </a:prstGeom>
          <a:solidFill>
            <a:srgbClr val="D73229"/>
          </a:solidFill>
          <a:ln>
            <a:noFill/>
          </a:ln>
          <a:effectLst/>
        </p:spPr>
        <p:txBody>
          <a:bodyPr wrap="none" lIns="114719" tIns="57359" rIns="114719" bIns="57359" anchor="ctr"/>
          <a:lstStyle/>
          <a:p>
            <a:pPr fontAlgn="base">
              <a:spcBef>
                <a:spcPct val="0"/>
              </a:spcBef>
              <a:spcAft>
                <a:spcPct val="0"/>
              </a:spcAft>
            </a:pPr>
            <a:endParaRPr lang="zh-CN" altLang="en-US" sz="2350">
              <a:solidFill>
                <a:srgbClr val="17347D"/>
              </a:solidFill>
              <a:latin typeface="微软雅黑" panose="020B0503020204020204" charset="-122"/>
              <a:ea typeface="微软雅黑" panose="020B0503020204020204" charset="-122"/>
            </a:endParaRPr>
          </a:p>
        </p:txBody>
      </p:sp>
      <p:sp>
        <p:nvSpPr>
          <p:cNvPr id="12" name="AutoShape 11"/>
          <p:cNvSpPr>
            <a:spLocks noChangeArrowheads="1"/>
          </p:cNvSpPr>
          <p:nvPr/>
        </p:nvSpPr>
        <p:spPr bwMode="ltGray">
          <a:xfrm rot="16200000" flipV="1">
            <a:off x="1913477" y="4171389"/>
            <a:ext cx="1866181" cy="585583"/>
          </a:xfrm>
          <a:prstGeom prst="cube">
            <a:avLst>
              <a:gd name="adj" fmla="val 23792"/>
            </a:avLst>
          </a:prstGeom>
          <a:solidFill>
            <a:srgbClr val="0C6485"/>
          </a:solidFill>
          <a:ln>
            <a:noFill/>
          </a:ln>
          <a:effectLst/>
        </p:spPr>
        <p:txBody>
          <a:bodyPr wrap="none" lIns="114719" tIns="57359" rIns="114719" bIns="57359" anchor="ctr"/>
          <a:lstStyle/>
          <a:p>
            <a:pPr fontAlgn="base">
              <a:spcBef>
                <a:spcPct val="0"/>
              </a:spcBef>
              <a:spcAft>
                <a:spcPct val="0"/>
              </a:spcAft>
            </a:pPr>
            <a:endParaRPr lang="zh-CN" altLang="en-US" sz="2350">
              <a:solidFill>
                <a:srgbClr val="17347D"/>
              </a:solidFill>
              <a:latin typeface="微软雅黑" panose="020B0503020204020204" charset="-122"/>
              <a:ea typeface="微软雅黑" panose="020B0503020204020204" charset="-122"/>
            </a:endParaRPr>
          </a:p>
        </p:txBody>
      </p:sp>
      <p:sp>
        <p:nvSpPr>
          <p:cNvPr id="13" name="AutoShape 12"/>
          <p:cNvSpPr>
            <a:spLocks noChangeArrowheads="1"/>
          </p:cNvSpPr>
          <p:nvPr/>
        </p:nvSpPr>
        <p:spPr bwMode="ltGray">
          <a:xfrm rot="16200000" flipV="1">
            <a:off x="2594682" y="3853616"/>
            <a:ext cx="2439780" cy="585583"/>
          </a:xfrm>
          <a:prstGeom prst="cube">
            <a:avLst>
              <a:gd name="adj" fmla="val 23792"/>
            </a:avLst>
          </a:prstGeom>
          <a:solidFill>
            <a:srgbClr val="D73229"/>
          </a:solidFill>
          <a:ln>
            <a:noFill/>
          </a:ln>
          <a:effectLst/>
        </p:spPr>
        <p:txBody>
          <a:bodyPr wrap="none" lIns="114719" tIns="57359" rIns="114719" bIns="57359" anchor="ctr"/>
          <a:lstStyle/>
          <a:p>
            <a:pPr fontAlgn="base">
              <a:spcBef>
                <a:spcPct val="0"/>
              </a:spcBef>
              <a:spcAft>
                <a:spcPct val="0"/>
              </a:spcAft>
            </a:pPr>
            <a:endParaRPr lang="zh-CN" altLang="en-US" sz="2350">
              <a:solidFill>
                <a:srgbClr val="17347D"/>
              </a:solidFill>
              <a:latin typeface="微软雅黑" panose="020B0503020204020204" charset="-122"/>
              <a:ea typeface="微软雅黑" panose="020B0503020204020204" charset="-122"/>
            </a:endParaRPr>
          </a:p>
        </p:txBody>
      </p:sp>
      <p:sp>
        <p:nvSpPr>
          <p:cNvPr id="14" name="AutoShape 13"/>
          <p:cNvSpPr>
            <a:spLocks noChangeArrowheads="1"/>
          </p:cNvSpPr>
          <p:nvPr/>
        </p:nvSpPr>
        <p:spPr bwMode="gray">
          <a:xfrm rot="16200000" flipV="1">
            <a:off x="2917393" y="3136619"/>
            <a:ext cx="3873771" cy="585583"/>
          </a:xfrm>
          <a:prstGeom prst="cube">
            <a:avLst>
              <a:gd name="adj" fmla="val 23792"/>
            </a:avLst>
          </a:prstGeom>
          <a:solidFill>
            <a:srgbClr val="0C6485"/>
          </a:solidFill>
          <a:ln>
            <a:noFill/>
          </a:ln>
          <a:effectLst/>
        </p:spPr>
        <p:txBody>
          <a:bodyPr wrap="none" lIns="114719" tIns="57359" rIns="114719" bIns="57359" anchor="ctr"/>
          <a:lstStyle/>
          <a:p>
            <a:pPr fontAlgn="base">
              <a:spcBef>
                <a:spcPct val="0"/>
              </a:spcBef>
              <a:spcAft>
                <a:spcPct val="0"/>
              </a:spcAft>
            </a:pPr>
            <a:endParaRPr lang="zh-CN" altLang="en-US" sz="2350">
              <a:solidFill>
                <a:srgbClr val="17347D"/>
              </a:solidFill>
              <a:latin typeface="微软雅黑" panose="020B0503020204020204" charset="-122"/>
              <a:ea typeface="微软雅黑" panose="020B0503020204020204" charset="-122"/>
            </a:endParaRPr>
          </a:p>
        </p:txBody>
      </p:sp>
      <p:sp>
        <p:nvSpPr>
          <p:cNvPr id="15" name="Text Box 18"/>
          <p:cNvSpPr txBox="1">
            <a:spLocks noChangeArrowheads="1"/>
          </p:cNvSpPr>
          <p:nvPr/>
        </p:nvSpPr>
        <p:spPr bwMode="black">
          <a:xfrm>
            <a:off x="1511551" y="4282835"/>
            <a:ext cx="530860" cy="475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lIns="114719" tIns="57359" rIns="114719" bIns="57359">
            <a:spAutoFit/>
          </a:bodyPr>
          <a:lstStyle/>
          <a:p>
            <a:pPr algn="ctr" fontAlgn="base">
              <a:spcBef>
                <a:spcPct val="0"/>
              </a:spcBef>
              <a:spcAft>
                <a:spcPct val="0"/>
              </a:spcAft>
            </a:pPr>
            <a:r>
              <a:rPr lang="en-US" altLang="zh-CN" sz="2350" dirty="0">
                <a:solidFill>
                  <a:srgbClr val="FEFEFE"/>
                </a:solidFill>
                <a:latin typeface="微软雅黑" panose="020B0503020204020204" charset="-122"/>
                <a:ea typeface="微软雅黑" panose="020B0503020204020204" charset="-122"/>
                <a:cs typeface="Arial" panose="020B0604020202020204" pitchFamily="34" charset="0"/>
              </a:rPr>
              <a:t>50</a:t>
            </a:r>
          </a:p>
        </p:txBody>
      </p:sp>
      <p:sp>
        <p:nvSpPr>
          <p:cNvPr id="17" name="Text Box 19"/>
          <p:cNvSpPr txBox="1">
            <a:spLocks noChangeArrowheads="1"/>
          </p:cNvSpPr>
          <p:nvPr/>
        </p:nvSpPr>
        <p:spPr bwMode="black">
          <a:xfrm>
            <a:off x="2515408" y="3649488"/>
            <a:ext cx="530860" cy="475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lIns="114719" tIns="57359" rIns="114719" bIns="57359">
            <a:spAutoFit/>
          </a:bodyPr>
          <a:lstStyle/>
          <a:p>
            <a:pPr algn="ctr" fontAlgn="base">
              <a:spcBef>
                <a:spcPct val="0"/>
              </a:spcBef>
              <a:spcAft>
                <a:spcPct val="0"/>
              </a:spcAft>
            </a:pPr>
            <a:r>
              <a:rPr lang="en-US" altLang="zh-CN" sz="2350" dirty="0">
                <a:solidFill>
                  <a:srgbClr val="FEFEFE"/>
                </a:solidFill>
                <a:latin typeface="微软雅黑" panose="020B0503020204020204" charset="-122"/>
                <a:ea typeface="微软雅黑" panose="020B0503020204020204" charset="-122"/>
                <a:cs typeface="Arial" panose="020B0604020202020204" pitchFamily="34" charset="0"/>
              </a:rPr>
              <a:t>60</a:t>
            </a:r>
          </a:p>
        </p:txBody>
      </p:sp>
      <p:sp>
        <p:nvSpPr>
          <p:cNvPr id="18" name="Text Box 20"/>
          <p:cNvSpPr txBox="1">
            <a:spLocks noChangeArrowheads="1"/>
          </p:cNvSpPr>
          <p:nvPr/>
        </p:nvSpPr>
        <p:spPr bwMode="black">
          <a:xfrm>
            <a:off x="3483413" y="3063942"/>
            <a:ext cx="530860" cy="475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lIns="114719" tIns="57359" rIns="114719" bIns="57359">
            <a:spAutoFit/>
          </a:bodyPr>
          <a:lstStyle/>
          <a:p>
            <a:pPr algn="ctr" fontAlgn="base">
              <a:spcBef>
                <a:spcPct val="0"/>
              </a:spcBef>
              <a:spcAft>
                <a:spcPct val="0"/>
              </a:spcAft>
            </a:pPr>
            <a:r>
              <a:rPr lang="en-US" altLang="zh-CN" sz="2350" dirty="0">
                <a:solidFill>
                  <a:srgbClr val="FEFEFE"/>
                </a:solidFill>
                <a:latin typeface="微软雅黑" panose="020B0503020204020204" charset="-122"/>
                <a:ea typeface="微软雅黑" panose="020B0503020204020204" charset="-122"/>
                <a:cs typeface="Arial" panose="020B0604020202020204" pitchFamily="34" charset="0"/>
              </a:rPr>
              <a:t>70</a:t>
            </a:r>
          </a:p>
        </p:txBody>
      </p:sp>
      <p:sp>
        <p:nvSpPr>
          <p:cNvPr id="19" name="Text Box 21"/>
          <p:cNvSpPr txBox="1">
            <a:spLocks noChangeArrowheads="1"/>
          </p:cNvSpPr>
          <p:nvPr/>
        </p:nvSpPr>
        <p:spPr bwMode="black">
          <a:xfrm>
            <a:off x="4511172" y="1629948"/>
            <a:ext cx="530860" cy="475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lIns="114719" tIns="57359" rIns="114719" bIns="57359">
            <a:spAutoFit/>
          </a:bodyPr>
          <a:lstStyle/>
          <a:p>
            <a:pPr algn="ctr" fontAlgn="base">
              <a:spcBef>
                <a:spcPct val="0"/>
              </a:spcBef>
              <a:spcAft>
                <a:spcPct val="0"/>
              </a:spcAft>
            </a:pPr>
            <a:r>
              <a:rPr lang="en-US" altLang="zh-CN" sz="2350" dirty="0">
                <a:solidFill>
                  <a:srgbClr val="FEFEFE"/>
                </a:solidFill>
                <a:latin typeface="微软雅黑" panose="020B0503020204020204" charset="-122"/>
                <a:ea typeface="微软雅黑" panose="020B0503020204020204" charset="-122"/>
                <a:cs typeface="Arial" panose="020B0604020202020204" pitchFamily="34" charset="0"/>
              </a:rPr>
              <a:t>90</a:t>
            </a:r>
          </a:p>
        </p:txBody>
      </p:sp>
      <p:grpSp>
        <p:nvGrpSpPr>
          <p:cNvPr id="20" name="Group 22"/>
          <p:cNvGrpSpPr/>
          <p:nvPr/>
        </p:nvGrpSpPr>
        <p:grpSpPr bwMode="auto">
          <a:xfrm>
            <a:off x="6460246" y="1910872"/>
            <a:ext cx="1128715" cy="501126"/>
            <a:chOff x="0" y="0"/>
            <a:chExt cx="1131895" cy="504056"/>
          </a:xfrm>
          <a:solidFill>
            <a:srgbClr val="0C6485"/>
          </a:solidFill>
        </p:grpSpPr>
        <p:sp>
          <p:nvSpPr>
            <p:cNvPr id="21"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35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22" name="文本框 47"/>
            <p:cNvSpPr>
              <a:spLocks noChangeArrowheads="1"/>
            </p:cNvSpPr>
            <p:nvPr/>
          </p:nvSpPr>
          <p:spPr bwMode="auto">
            <a:xfrm>
              <a:off x="51774" y="41772"/>
              <a:ext cx="1080121" cy="39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990" b="1" dirty="0">
                  <a:solidFill>
                    <a:schemeClr val="bg1"/>
                  </a:solidFill>
                  <a:latin typeface="微软雅黑" panose="020B0503020204020204" charset="-122"/>
                  <a:ea typeface="微软雅黑" panose="020B0503020204020204" charset="-122"/>
                  <a:sym typeface="方正兰亭细黑_GBK" panose="02000000000000000000" pitchFamily="2" charset="-122"/>
                </a:rPr>
                <a:t>标题一</a:t>
              </a:r>
            </a:p>
          </p:txBody>
        </p:sp>
      </p:grpSp>
      <p:sp>
        <p:nvSpPr>
          <p:cNvPr id="23" name="矩形 60"/>
          <p:cNvSpPr>
            <a:spLocks noChangeArrowheads="1"/>
          </p:cNvSpPr>
          <p:nvPr/>
        </p:nvSpPr>
        <p:spPr bwMode="auto">
          <a:xfrm>
            <a:off x="7777480" y="1983105"/>
            <a:ext cx="3677285"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5" tIns="45527" rIns="91055" bIns="45527">
            <a:spAutoFit/>
          </a:bodyPr>
          <a:lstStyle/>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现  况 值：健康教育知晓率  74%</a:t>
            </a:r>
          </a:p>
        </p:txBody>
      </p:sp>
      <p:grpSp>
        <p:nvGrpSpPr>
          <p:cNvPr id="24" name="Group 22"/>
          <p:cNvGrpSpPr/>
          <p:nvPr/>
        </p:nvGrpSpPr>
        <p:grpSpPr bwMode="auto">
          <a:xfrm>
            <a:off x="6460246" y="2789735"/>
            <a:ext cx="1128715" cy="501126"/>
            <a:chOff x="0" y="0"/>
            <a:chExt cx="1131895" cy="504056"/>
          </a:xfrm>
          <a:solidFill>
            <a:srgbClr val="D73229"/>
          </a:solidFill>
        </p:grpSpPr>
        <p:sp>
          <p:nvSpPr>
            <p:cNvPr id="25"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350" dirty="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26" name="文本框 47"/>
            <p:cNvSpPr>
              <a:spLocks noChangeArrowheads="1"/>
            </p:cNvSpPr>
            <p:nvPr/>
          </p:nvSpPr>
          <p:spPr bwMode="auto">
            <a:xfrm>
              <a:off x="51774" y="41772"/>
              <a:ext cx="1080121" cy="39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990" b="1" dirty="0">
                  <a:solidFill>
                    <a:schemeClr val="bg1"/>
                  </a:solidFill>
                  <a:latin typeface="微软雅黑" panose="020B0503020204020204" charset="-122"/>
                  <a:ea typeface="微软雅黑" panose="020B0503020204020204" charset="-122"/>
                  <a:sym typeface="方正兰亭细黑_GBK" panose="02000000000000000000" pitchFamily="2" charset="-122"/>
                </a:rPr>
                <a:t>标题二</a:t>
              </a:r>
            </a:p>
          </p:txBody>
        </p:sp>
      </p:grpSp>
      <p:sp>
        <p:nvSpPr>
          <p:cNvPr id="27" name="矩形 60"/>
          <p:cNvSpPr>
            <a:spLocks noChangeArrowheads="1"/>
          </p:cNvSpPr>
          <p:nvPr/>
        </p:nvSpPr>
        <p:spPr bwMode="auto">
          <a:xfrm>
            <a:off x="7777480" y="2861945"/>
            <a:ext cx="3677285"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5" tIns="45527" rIns="91055" bIns="45527">
            <a:spAutoFit/>
          </a:bodyPr>
          <a:lstStyle/>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改善重点：来自改善前的柏拉图   80%</a:t>
            </a:r>
          </a:p>
        </p:txBody>
      </p:sp>
      <p:grpSp>
        <p:nvGrpSpPr>
          <p:cNvPr id="28" name="Group 22"/>
          <p:cNvGrpSpPr/>
          <p:nvPr/>
        </p:nvGrpSpPr>
        <p:grpSpPr bwMode="auto">
          <a:xfrm>
            <a:off x="6460246" y="3681348"/>
            <a:ext cx="1128715" cy="501126"/>
            <a:chOff x="0" y="0"/>
            <a:chExt cx="1131895" cy="504056"/>
          </a:xfrm>
          <a:solidFill>
            <a:srgbClr val="0C6485"/>
          </a:solidFill>
        </p:grpSpPr>
        <p:sp>
          <p:nvSpPr>
            <p:cNvPr id="29"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35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30" name="文本框 47"/>
            <p:cNvSpPr>
              <a:spLocks noChangeArrowheads="1"/>
            </p:cNvSpPr>
            <p:nvPr/>
          </p:nvSpPr>
          <p:spPr bwMode="auto">
            <a:xfrm>
              <a:off x="51774" y="41772"/>
              <a:ext cx="1080121" cy="39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990" b="1" dirty="0">
                  <a:solidFill>
                    <a:schemeClr val="bg1"/>
                  </a:solidFill>
                  <a:latin typeface="微软雅黑" panose="020B0503020204020204" charset="-122"/>
                  <a:ea typeface="微软雅黑" panose="020B0503020204020204" charset="-122"/>
                  <a:sym typeface="方正兰亭细黑_GBK" panose="02000000000000000000" pitchFamily="2" charset="-122"/>
                </a:rPr>
                <a:t>标题三</a:t>
              </a:r>
            </a:p>
          </p:txBody>
        </p:sp>
      </p:grpSp>
      <p:sp>
        <p:nvSpPr>
          <p:cNvPr id="31" name="矩形 60"/>
          <p:cNvSpPr>
            <a:spLocks noChangeArrowheads="1"/>
          </p:cNvSpPr>
          <p:nvPr/>
        </p:nvSpPr>
        <p:spPr bwMode="auto">
          <a:xfrm>
            <a:off x="7777480" y="3764280"/>
            <a:ext cx="3677285"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5" tIns="45527" rIns="91055" bIns="45527">
            <a:spAutoFit/>
          </a:bodyPr>
          <a:lstStyle/>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组  能 力：30/35×100% = 85.7%</a:t>
            </a:r>
          </a:p>
        </p:txBody>
      </p:sp>
      <p:grpSp>
        <p:nvGrpSpPr>
          <p:cNvPr id="32" name="Group 22"/>
          <p:cNvGrpSpPr/>
          <p:nvPr/>
        </p:nvGrpSpPr>
        <p:grpSpPr bwMode="auto">
          <a:xfrm>
            <a:off x="6460246" y="4541817"/>
            <a:ext cx="1128715" cy="501126"/>
            <a:chOff x="0" y="0"/>
            <a:chExt cx="1131895" cy="504056"/>
          </a:xfrm>
          <a:solidFill>
            <a:srgbClr val="D73229"/>
          </a:solidFill>
        </p:grpSpPr>
        <p:sp>
          <p:nvSpPr>
            <p:cNvPr id="33"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350">
                <a:solidFill>
                  <a:srgbClr val="FFFFFF"/>
                </a:solidFill>
                <a:latin typeface="微软雅黑" panose="020B0503020204020204" charset="-122"/>
                <a:ea typeface="微软雅黑" panose="020B0503020204020204" charset="-122"/>
                <a:sym typeface="宋体" panose="02010600030101010101" pitchFamily="2" charset="-122"/>
              </a:endParaRPr>
            </a:p>
          </p:txBody>
        </p:sp>
        <p:sp>
          <p:nvSpPr>
            <p:cNvPr id="34" name="文本框 47"/>
            <p:cNvSpPr>
              <a:spLocks noChangeArrowheads="1"/>
            </p:cNvSpPr>
            <p:nvPr/>
          </p:nvSpPr>
          <p:spPr bwMode="auto">
            <a:xfrm>
              <a:off x="51774" y="41772"/>
              <a:ext cx="1080121" cy="39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990" b="1" dirty="0">
                  <a:solidFill>
                    <a:schemeClr val="bg1"/>
                  </a:solidFill>
                  <a:latin typeface="微软雅黑" panose="020B0503020204020204" charset="-122"/>
                  <a:ea typeface="微软雅黑" panose="020B0503020204020204" charset="-122"/>
                  <a:sym typeface="方正兰亭细黑_GBK" panose="02000000000000000000" pitchFamily="2" charset="-122"/>
                </a:rPr>
                <a:t>标题四</a:t>
              </a:r>
            </a:p>
          </p:txBody>
        </p:sp>
      </p:grpSp>
      <p:sp>
        <p:nvSpPr>
          <p:cNvPr id="35" name="矩形 60"/>
          <p:cNvSpPr>
            <a:spLocks noChangeArrowheads="1"/>
          </p:cNvSpPr>
          <p:nvPr/>
        </p:nvSpPr>
        <p:spPr bwMode="auto">
          <a:xfrm>
            <a:off x="7777480" y="4541520"/>
            <a:ext cx="3677285" cy="159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5" tIns="45527" rIns="91055" bIns="45527">
            <a:spAutoFit/>
          </a:bodyPr>
          <a:lstStyle/>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目 标 值 =现况值+改善值</a:t>
            </a:r>
          </a:p>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             =现况值+(1-现况值）x改善重点   </a:t>
            </a:r>
          </a:p>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             x 圈员能力</a:t>
            </a:r>
          </a:p>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            =74%+(1-74%）x80%x85.7%</a:t>
            </a:r>
          </a:p>
          <a:p>
            <a:pPr>
              <a:lnSpc>
                <a:spcPct val="130000"/>
              </a:lnSpc>
            </a:pPr>
            <a:r>
              <a:rPr lang="zh-CN" altLang="en-US" sz="1500" dirty="0">
                <a:solidFill>
                  <a:schemeClr val="tx1">
                    <a:lumMod val="75000"/>
                    <a:lumOff val="25000"/>
                  </a:schemeClr>
                </a:solidFill>
                <a:latin typeface="微软雅黑" panose="020B0503020204020204" charset="-122"/>
                <a:ea typeface="微软雅黑" panose="020B0503020204020204" charset="-122"/>
              </a:rPr>
              <a:t>            =92%  </a:t>
            </a:r>
          </a:p>
        </p:txBody>
      </p:sp>
    </p:spTree>
  </p:cSld>
  <p:clrMapOvr>
    <a:masterClrMapping/>
  </p:clrMapOvr>
  <mc:AlternateContent xmlns:mc="http://schemas.openxmlformats.org/markup-compatibility/2006" xmlns:p14="http://schemas.microsoft.com/office/powerpoint/2010/main">
    <mc:Choice Requires="p14">
      <p:transition spd="slow" p14:dur="1600" advTm="2106">
        <p:blinds dir="vert"/>
      </p:transition>
    </mc:Choice>
    <mc:Fallback xmlns="">
      <p:transition spd="slow" advTm="210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20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20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2" presetClass="entr" presetSubtype="2" decel="10000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1+#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2" presetClass="entr" presetSubtype="2" decel="10000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1+#ppt_w/2"/>
                                          </p:val>
                                        </p:tav>
                                        <p:tav tm="100000">
                                          <p:val>
                                            <p:strVal val="#ppt_x"/>
                                          </p:val>
                                        </p:tav>
                                      </p:tavLst>
                                    </p:anim>
                                    <p:anim calcmode="lin" valueType="num">
                                      <p:cBhvr additive="base">
                                        <p:cTn id="51" dur="500" fill="hold"/>
                                        <p:tgtEl>
                                          <p:spTgt spid="27"/>
                                        </p:tgtEl>
                                        <p:attrNameLst>
                                          <p:attrName>ppt_y</p:attrName>
                                        </p:attrNameLst>
                                      </p:cBhvr>
                                      <p:tavLst>
                                        <p:tav tm="0">
                                          <p:val>
                                            <p:strVal val="#ppt_y"/>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2" presetClass="entr" presetSubtype="2" decel="10000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1+#ppt_w/2"/>
                                          </p:val>
                                        </p:tav>
                                        <p:tav tm="100000">
                                          <p:val>
                                            <p:strVal val="#ppt_x"/>
                                          </p:val>
                                        </p:tav>
                                      </p:tavLst>
                                    </p:anim>
                                    <p:anim calcmode="lin" valueType="num">
                                      <p:cBhvr additive="base">
                                        <p:cTn id="58" dur="500" fill="hold"/>
                                        <p:tgtEl>
                                          <p:spTgt spid="31"/>
                                        </p:tgtEl>
                                        <p:attrNameLst>
                                          <p:attrName>ppt_y</p:attrName>
                                        </p:attrNameLst>
                                      </p:cBhvr>
                                      <p:tavLst>
                                        <p:tav tm="0">
                                          <p:val>
                                            <p:strVal val="#ppt_y"/>
                                          </p:val>
                                        </p:tav>
                                        <p:tav tm="100000">
                                          <p:val>
                                            <p:strVal val="#ppt_y"/>
                                          </p:val>
                                        </p:tav>
                                      </p:tavLst>
                                    </p:anim>
                                  </p:childTnLst>
                                </p:cTn>
                              </p:par>
                              <p:par>
                                <p:cTn id="59" presetID="10"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2" presetClass="entr" presetSubtype="2"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P spid="14" grpId="0" bldLvl="0" animBg="1"/>
      <p:bldP spid="15" grpId="0" bldLvl="0" animBg="1"/>
      <p:bldP spid="17" grpId="0" bldLvl="0" animBg="1"/>
      <p:bldP spid="18" grpId="0" bldLvl="0" animBg="1"/>
      <p:bldP spid="19" grpId="0" bldLvl="0" animBg="1"/>
      <p:bldP spid="23" grpId="0"/>
      <p:bldP spid="27" grpId="0"/>
      <p:bldP spid="31"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目标设定 </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20" name="组合 19"/>
          <p:cNvGrpSpPr/>
          <p:nvPr/>
        </p:nvGrpSpPr>
        <p:grpSpPr>
          <a:xfrm>
            <a:off x="2448560" y="1450340"/>
            <a:ext cx="2654300" cy="4440501"/>
            <a:chOff x="1475312" y="2160281"/>
            <a:chExt cx="4297422" cy="4440568"/>
          </a:xfrm>
        </p:grpSpPr>
        <p:grpSp>
          <p:nvGrpSpPr>
            <p:cNvPr id="41987" name="组合 12"/>
            <p:cNvGrpSpPr/>
            <p:nvPr/>
          </p:nvGrpSpPr>
          <p:grpSpPr>
            <a:xfrm>
              <a:off x="1475312" y="2160281"/>
              <a:ext cx="4297422" cy="4440568"/>
              <a:chOff x="1475312" y="2160281"/>
              <a:chExt cx="4297422" cy="4440568"/>
            </a:xfrm>
          </p:grpSpPr>
          <p:sp>
            <p:nvSpPr>
              <p:cNvPr id="41988" name="Freeform 5"/>
              <p:cNvSpPr/>
              <p:nvPr/>
            </p:nvSpPr>
            <p:spPr>
              <a:xfrm>
                <a:off x="1475312" y="3804496"/>
                <a:ext cx="1860196" cy="2397567"/>
              </a:xfrm>
              <a:prstGeom prst="rect">
                <a:avLst/>
              </a:prstGeom>
              <a:solidFill>
                <a:srgbClr val="D73229">
                  <a:alpha val="84000"/>
                </a:srgbClr>
              </a:solidFill>
              <a:ln w="9525">
                <a:noFill/>
              </a:ln>
            </p:spPr>
            <p:txBody>
              <a:bodyPr wrap="square" lIns="91440" tIns="45720" rIns="91440" bIns="45720" anchor="t"/>
              <a:lstStyle/>
              <a:p>
                <a:endParaRPr lang="id-ID" altLang="zh-CN">
                  <a:solidFill>
                    <a:srgbClr val="000000"/>
                  </a:solidFill>
                  <a:latin typeface="Calibri" panose="020F0502020204030204"/>
                  <a:ea typeface="微软雅黑 Light" charset="-122"/>
                </a:endParaRPr>
              </a:p>
            </p:txBody>
          </p:sp>
          <p:sp>
            <p:nvSpPr>
              <p:cNvPr id="41989" name="Freeform 5"/>
              <p:cNvSpPr/>
              <p:nvPr/>
            </p:nvSpPr>
            <p:spPr>
              <a:xfrm>
                <a:off x="3393610" y="2160281"/>
                <a:ext cx="2379124" cy="4041782"/>
              </a:xfrm>
              <a:prstGeom prst="rect">
                <a:avLst/>
              </a:prstGeom>
              <a:solidFill>
                <a:srgbClr val="0C6485"/>
              </a:solidFill>
              <a:ln w="9525">
                <a:noFill/>
              </a:ln>
            </p:spPr>
            <p:txBody>
              <a:bodyPr wrap="square" lIns="91440" tIns="45720" rIns="91440" bIns="45720" anchor="t"/>
              <a:lstStyle/>
              <a:p>
                <a:endParaRPr lang="id-ID" altLang="zh-CN">
                  <a:solidFill>
                    <a:srgbClr val="000000"/>
                  </a:solidFill>
                  <a:latin typeface="Calibri" panose="020F0502020204030204"/>
                  <a:ea typeface="微软雅黑 Light" charset="-122"/>
                </a:endParaRPr>
              </a:p>
            </p:txBody>
          </p:sp>
          <p:sp>
            <p:nvSpPr>
              <p:cNvPr id="41990" name="文本框 5"/>
              <p:cNvSpPr txBox="1"/>
              <p:nvPr/>
            </p:nvSpPr>
            <p:spPr>
              <a:xfrm>
                <a:off x="2064212" y="6202063"/>
                <a:ext cx="954107" cy="398786"/>
              </a:xfrm>
              <a:prstGeom prst="rect">
                <a:avLst/>
              </a:prstGeom>
              <a:noFill/>
              <a:ln w="9525">
                <a:noFill/>
              </a:ln>
            </p:spPr>
            <p:txBody>
              <a:bodyPr wrap="square" anchor="t">
                <a:spAutoFit/>
              </a:bodyPr>
              <a:lstStyle/>
              <a:p>
                <a:r>
                  <a:rPr lang="zh-CN" altLang="en-US" sz="2000" dirty="0">
                    <a:solidFill>
                      <a:srgbClr val="404040"/>
                    </a:solidFill>
                    <a:latin typeface="微软雅黑" panose="020B0503020204020204" charset="-122"/>
                    <a:ea typeface="微软雅黑" panose="020B0503020204020204" charset="-122"/>
                  </a:rPr>
                  <a:t>改善前</a:t>
                </a:r>
              </a:p>
            </p:txBody>
          </p:sp>
          <p:sp>
            <p:nvSpPr>
              <p:cNvPr id="41991" name="文本框 13"/>
              <p:cNvSpPr txBox="1"/>
              <p:nvPr/>
            </p:nvSpPr>
            <p:spPr>
              <a:xfrm>
                <a:off x="4004827" y="6202062"/>
                <a:ext cx="954107" cy="398786"/>
              </a:xfrm>
              <a:prstGeom prst="rect">
                <a:avLst/>
              </a:prstGeom>
              <a:noFill/>
              <a:ln w="9525">
                <a:noFill/>
              </a:ln>
            </p:spPr>
            <p:txBody>
              <a:bodyPr wrap="square" anchor="t">
                <a:spAutoFit/>
              </a:bodyPr>
              <a:lstStyle/>
              <a:p>
                <a:r>
                  <a:rPr lang="zh-CN" altLang="en-US" sz="2000" dirty="0">
                    <a:solidFill>
                      <a:srgbClr val="404040"/>
                    </a:solidFill>
                    <a:latin typeface="微软雅黑" panose="020B0503020204020204" charset="-122"/>
                    <a:ea typeface="微软雅黑" panose="020B0503020204020204" charset="-122"/>
                  </a:rPr>
                  <a:t>目标值</a:t>
                </a:r>
              </a:p>
            </p:txBody>
          </p:sp>
          <p:sp>
            <p:nvSpPr>
              <p:cNvPr id="41992" name="文本框 15"/>
              <p:cNvSpPr txBox="1"/>
              <p:nvPr/>
            </p:nvSpPr>
            <p:spPr>
              <a:xfrm>
                <a:off x="2000667" y="3970693"/>
                <a:ext cx="1334463" cy="460382"/>
              </a:xfrm>
              <a:prstGeom prst="rect">
                <a:avLst/>
              </a:prstGeom>
              <a:noFill/>
              <a:ln w="9525">
                <a:noFill/>
              </a:ln>
            </p:spPr>
            <p:txBody>
              <a:bodyPr wrap="square" anchor="t">
                <a:spAutoFit/>
              </a:bodyPr>
              <a:lstStyle/>
              <a:p>
                <a:r>
                  <a:rPr lang="en-US" altLang="zh-CN" sz="2400" dirty="0">
                    <a:solidFill>
                      <a:schemeClr val="bg1"/>
                    </a:solidFill>
                    <a:latin typeface="Impact" panose="020B0806030902050204" pitchFamily="34" charset="0"/>
                    <a:ea typeface="微软雅黑" panose="020B0503020204020204" charset="-122"/>
                  </a:rPr>
                  <a:t>74%</a:t>
                </a:r>
                <a:endParaRPr lang="zh-CN" altLang="en-US" sz="2400" dirty="0">
                  <a:solidFill>
                    <a:schemeClr val="bg1"/>
                  </a:solidFill>
                  <a:latin typeface="Impact" panose="020B0806030902050204" pitchFamily="34" charset="0"/>
                  <a:ea typeface="微软雅黑" panose="020B0503020204020204" charset="-122"/>
                </a:endParaRPr>
              </a:p>
            </p:txBody>
          </p:sp>
          <p:sp>
            <p:nvSpPr>
              <p:cNvPr id="41993" name="文本框 16"/>
              <p:cNvSpPr txBox="1"/>
              <p:nvPr/>
            </p:nvSpPr>
            <p:spPr>
              <a:xfrm>
                <a:off x="4239850" y="2248547"/>
                <a:ext cx="1224457" cy="460382"/>
              </a:xfrm>
              <a:prstGeom prst="rect">
                <a:avLst/>
              </a:prstGeom>
              <a:noFill/>
              <a:ln w="9525">
                <a:noFill/>
              </a:ln>
            </p:spPr>
            <p:txBody>
              <a:bodyPr wrap="square" anchor="t">
                <a:spAutoFit/>
              </a:bodyPr>
              <a:lstStyle/>
              <a:p>
                <a:r>
                  <a:rPr lang="en-US" altLang="zh-CN" sz="2400" dirty="0">
                    <a:solidFill>
                      <a:schemeClr val="bg1"/>
                    </a:solidFill>
                    <a:latin typeface="Impact" panose="020B0806030902050204" pitchFamily="34" charset="0"/>
                    <a:ea typeface="微软雅黑" panose="020B0503020204020204" charset="-122"/>
                  </a:rPr>
                  <a:t>92%</a:t>
                </a:r>
                <a:endParaRPr lang="zh-CN" altLang="en-US" sz="2400" dirty="0">
                  <a:solidFill>
                    <a:schemeClr val="bg1"/>
                  </a:solidFill>
                  <a:latin typeface="Impact" panose="020B0806030902050204" pitchFamily="34" charset="0"/>
                  <a:ea typeface="微软雅黑" panose="020B0503020204020204" charset="-122"/>
                </a:endParaRPr>
              </a:p>
            </p:txBody>
          </p:sp>
        </p:grpSp>
        <p:sp>
          <p:nvSpPr>
            <p:cNvPr id="19" name="箭头: 上 18"/>
            <p:cNvSpPr/>
            <p:nvPr/>
          </p:nvSpPr>
          <p:spPr>
            <a:xfrm rot="2937304">
              <a:off x="2643974" y="2092402"/>
              <a:ext cx="709941" cy="2291616"/>
            </a:xfrm>
            <a:custGeom>
              <a:avLst/>
              <a:gdLst>
                <a:gd name="connsiteX0" fmla="*/ 0 w 590203"/>
                <a:gd name="connsiteY0" fmla="*/ 295102 h 1826065"/>
                <a:gd name="connsiteX1" fmla="*/ 295102 w 590203"/>
                <a:gd name="connsiteY1" fmla="*/ 0 h 1826065"/>
                <a:gd name="connsiteX2" fmla="*/ 590203 w 590203"/>
                <a:gd name="connsiteY2" fmla="*/ 295102 h 1826065"/>
                <a:gd name="connsiteX3" fmla="*/ 442652 w 590203"/>
                <a:gd name="connsiteY3" fmla="*/ 295102 h 1826065"/>
                <a:gd name="connsiteX4" fmla="*/ 442652 w 590203"/>
                <a:gd name="connsiteY4" fmla="*/ 1826065 h 1826065"/>
                <a:gd name="connsiteX5" fmla="*/ 147551 w 590203"/>
                <a:gd name="connsiteY5" fmla="*/ 1826065 h 1826065"/>
                <a:gd name="connsiteX6" fmla="*/ 147551 w 590203"/>
                <a:gd name="connsiteY6" fmla="*/ 295102 h 1826065"/>
                <a:gd name="connsiteX7" fmla="*/ 0 w 590203"/>
                <a:gd name="connsiteY7" fmla="*/ 295102 h 1826065"/>
                <a:gd name="connsiteX0-1" fmla="*/ 0 w 590203"/>
                <a:gd name="connsiteY0-2" fmla="*/ 295102 h 1826065"/>
                <a:gd name="connsiteX1-3" fmla="*/ 295102 w 590203"/>
                <a:gd name="connsiteY1-4" fmla="*/ 0 h 1826065"/>
                <a:gd name="connsiteX2-5" fmla="*/ 590203 w 590203"/>
                <a:gd name="connsiteY2-6" fmla="*/ 295102 h 1826065"/>
                <a:gd name="connsiteX3-7" fmla="*/ 442652 w 590203"/>
                <a:gd name="connsiteY3-8" fmla="*/ 295102 h 1826065"/>
                <a:gd name="connsiteX4-9" fmla="*/ 147551 w 590203"/>
                <a:gd name="connsiteY4-10" fmla="*/ 1826065 h 1826065"/>
                <a:gd name="connsiteX5-11" fmla="*/ 147551 w 590203"/>
                <a:gd name="connsiteY5-12" fmla="*/ 295102 h 1826065"/>
                <a:gd name="connsiteX6-13" fmla="*/ 0 w 590203"/>
                <a:gd name="connsiteY6-14" fmla="*/ 295102 h 18260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90203" h="1826065">
                  <a:moveTo>
                    <a:pt x="0" y="295102"/>
                  </a:moveTo>
                  <a:lnTo>
                    <a:pt x="295102" y="0"/>
                  </a:lnTo>
                  <a:lnTo>
                    <a:pt x="590203" y="295102"/>
                  </a:lnTo>
                  <a:lnTo>
                    <a:pt x="442652" y="295102"/>
                  </a:lnTo>
                  <a:lnTo>
                    <a:pt x="147551" y="1826065"/>
                  </a:lnTo>
                  <a:lnTo>
                    <a:pt x="147551" y="295102"/>
                  </a:lnTo>
                  <a:lnTo>
                    <a:pt x="0" y="295102"/>
                  </a:lnTo>
                  <a:close/>
                </a:path>
              </a:pathLst>
            </a:cu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grpSp>
        <p:nvGrpSpPr>
          <p:cNvPr id="23" name="组合 22"/>
          <p:cNvGrpSpPr/>
          <p:nvPr/>
        </p:nvGrpSpPr>
        <p:grpSpPr>
          <a:xfrm>
            <a:off x="5486400" y="2864803"/>
            <a:ext cx="4581525" cy="1870075"/>
            <a:chOff x="6375862" y="2842953"/>
            <a:chExt cx="4580313" cy="1870363"/>
          </a:xfrm>
        </p:grpSpPr>
        <p:sp>
          <p:nvSpPr>
            <p:cNvPr id="41996" name="矩形 20"/>
            <p:cNvSpPr/>
            <p:nvPr/>
          </p:nvSpPr>
          <p:spPr>
            <a:xfrm>
              <a:off x="6612695" y="2982731"/>
              <a:ext cx="4243727" cy="1495794"/>
            </a:xfrm>
            <a:prstGeom prst="rect">
              <a:avLst/>
            </a:prstGeom>
            <a:noFill/>
            <a:ln w="9525">
              <a:noFill/>
            </a:ln>
          </p:spPr>
          <p:txBody>
            <a:bodyPr wrap="square" anchor="t">
              <a:spAutoFit/>
            </a:bodyPr>
            <a:lstStyle/>
            <a:p>
              <a:pPr>
                <a:lnSpc>
                  <a:spcPct val="120000"/>
                </a:lnSpc>
              </a:pPr>
              <a:r>
                <a:rPr lang="zh-CN" altLang="en-US" sz="2800" dirty="0">
                  <a:solidFill>
                    <a:schemeClr val="tx1">
                      <a:lumMod val="75000"/>
                      <a:lumOff val="25000"/>
                    </a:schemeClr>
                  </a:solidFill>
                  <a:latin typeface="微软雅黑" panose="020B0503020204020204" charset="-122"/>
                  <a:ea typeface="微软雅黑" panose="020B0503020204020204" charset="-122"/>
                </a:rPr>
                <a:t>到</a:t>
              </a:r>
              <a:r>
                <a:rPr lang="en-US" altLang="zh-CN" sz="2800" dirty="0">
                  <a:solidFill>
                    <a:schemeClr val="tx1">
                      <a:lumMod val="75000"/>
                      <a:lumOff val="25000"/>
                    </a:schemeClr>
                  </a:solidFill>
                  <a:latin typeface="微软雅黑" panose="020B0503020204020204" charset="-122"/>
                  <a:ea typeface="微软雅黑" panose="020B0503020204020204" charset="-122"/>
                </a:rPr>
                <a:t>2017</a:t>
              </a:r>
              <a:r>
                <a:rPr lang="zh-CN" altLang="en-US" sz="2800" dirty="0">
                  <a:solidFill>
                    <a:schemeClr val="tx1">
                      <a:lumMod val="75000"/>
                      <a:lumOff val="25000"/>
                    </a:schemeClr>
                  </a:solidFill>
                  <a:latin typeface="微软雅黑" panose="020B0503020204020204" charset="-122"/>
                  <a:ea typeface="微软雅黑" panose="020B0503020204020204" charset="-122"/>
                </a:rPr>
                <a:t>年八月将产房留置针完整率达到</a:t>
              </a:r>
              <a:r>
                <a:rPr lang="en-US" altLang="zh-CN" sz="4800" dirty="0">
                  <a:solidFill>
                    <a:schemeClr val="tx1">
                      <a:lumMod val="75000"/>
                      <a:lumOff val="25000"/>
                    </a:schemeClr>
                  </a:solidFill>
                  <a:latin typeface="微软雅黑" panose="020B0503020204020204" charset="-122"/>
                  <a:ea typeface="微软雅黑" panose="020B0503020204020204" charset="-122"/>
                </a:rPr>
                <a:t>92%</a:t>
              </a:r>
            </a:p>
          </p:txBody>
        </p:sp>
        <p:sp>
          <p:nvSpPr>
            <p:cNvPr id="22" name="任意多边形: 形状 21"/>
            <p:cNvSpPr/>
            <p:nvPr/>
          </p:nvSpPr>
          <p:spPr>
            <a:xfrm flipH="1">
              <a:off x="6375862" y="2842953"/>
              <a:ext cx="4580313" cy="1870363"/>
            </a:xfrm>
            <a:custGeom>
              <a:avLst/>
              <a:gdLst>
                <a:gd name="connsiteX0" fmla="*/ 4222865 w 4580313"/>
                <a:gd name="connsiteY0" fmla="*/ 0 h 1870363"/>
                <a:gd name="connsiteX1" fmla="*/ 0 w 4580313"/>
                <a:gd name="connsiteY1" fmla="*/ 0 h 1870363"/>
                <a:gd name="connsiteX2" fmla="*/ 0 w 4580313"/>
                <a:gd name="connsiteY2" fmla="*/ 1870363 h 1870363"/>
                <a:gd name="connsiteX3" fmla="*/ 4580313 w 4580313"/>
                <a:gd name="connsiteY3" fmla="*/ 1870363 h 1870363"/>
              </a:gdLst>
              <a:ahLst/>
              <a:cxnLst>
                <a:cxn ang="0">
                  <a:pos x="connsiteX0" y="connsiteY0"/>
                </a:cxn>
                <a:cxn ang="0">
                  <a:pos x="connsiteX1" y="connsiteY1"/>
                </a:cxn>
                <a:cxn ang="0">
                  <a:pos x="connsiteX2" y="connsiteY2"/>
                </a:cxn>
                <a:cxn ang="0">
                  <a:pos x="connsiteX3" y="connsiteY3"/>
                </a:cxn>
              </a:cxnLst>
              <a:rect l="l" t="t" r="r" b="b"/>
              <a:pathLst>
                <a:path w="4580313" h="1870363">
                  <a:moveTo>
                    <a:pt x="4222865" y="0"/>
                  </a:moveTo>
                  <a:lnTo>
                    <a:pt x="0" y="0"/>
                  </a:lnTo>
                  <a:lnTo>
                    <a:pt x="0" y="1870363"/>
                  </a:lnTo>
                  <a:lnTo>
                    <a:pt x="4580313" y="1870363"/>
                  </a:lnTo>
                </a:path>
              </a:pathLst>
            </a:custGeom>
            <a:noFill/>
            <a:ln>
              <a:solidFill>
                <a:srgbClr val="0C6485"/>
              </a:solidFill>
              <a:prstDash val="sys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spTree>
  </p:cSld>
  <p:clrMapOvr>
    <a:masterClrMapping/>
  </p:clrMapOvr>
  <mc:AlternateContent xmlns:mc="http://schemas.openxmlformats.org/markup-compatibility/2006" xmlns:p14="http://schemas.microsoft.com/office/powerpoint/2010/main">
    <mc:Choice Requires="p14">
      <p:transition spd="slow" p14:dur="1600" advTm="2103">
        <p:blinds dir="vert"/>
      </p:transition>
    </mc:Choice>
    <mc:Fallback xmlns="">
      <p:transition spd="slow" advTm="210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fltVal val="0"/>
                                          </p:val>
                                        </p:tav>
                                        <p:tav tm="100000">
                                          <p:val>
                                            <p:strVal val="#ppt_w"/>
                                          </p:val>
                                        </p:tav>
                                      </p:tavLst>
                                    </p:anim>
                                    <p:anim calcmode="lin" valueType="num">
                                      <p:cBhvr>
                                        <p:cTn id="12" dur="1000" fill="hold"/>
                                        <p:tgtEl>
                                          <p:spTgt spid="23"/>
                                        </p:tgtEl>
                                        <p:attrNameLst>
                                          <p:attrName>ppt_h</p:attrName>
                                        </p:attrNameLst>
                                      </p:cBhvr>
                                      <p:tavLst>
                                        <p:tav tm="0">
                                          <p:val>
                                            <p:fltVal val="0"/>
                                          </p:val>
                                        </p:tav>
                                        <p:tav tm="100000">
                                          <p:val>
                                            <p:strVal val="#ppt_h"/>
                                          </p:val>
                                        </p:tav>
                                      </p:tavLst>
                                    </p:anim>
                                    <p:anim calcmode="lin" valueType="num">
                                      <p:cBhvr>
                                        <p:cTn id="13" dur="1000" fill="hold"/>
                                        <p:tgtEl>
                                          <p:spTgt spid="23"/>
                                        </p:tgtEl>
                                        <p:attrNameLst>
                                          <p:attrName>style.rotation</p:attrName>
                                        </p:attrNameLst>
                                      </p:cBhvr>
                                      <p:tavLst>
                                        <p:tav tm="0">
                                          <p:val>
                                            <p:fltVal val="90"/>
                                          </p:val>
                                        </p:tav>
                                        <p:tav tm="100000">
                                          <p:val>
                                            <p:fltVal val="0"/>
                                          </p:val>
                                        </p:tav>
                                      </p:tavLst>
                                    </p:anim>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原因分析</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732">
        <p:blinds dir="vert"/>
      </p:transition>
    </mc:Choice>
    <mc:Fallback xmlns="">
      <p:transition spd="slow" advTm="273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649"/>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原因分析</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22" name="组合 21"/>
          <p:cNvGrpSpPr/>
          <p:nvPr/>
        </p:nvGrpSpPr>
        <p:grpSpPr>
          <a:xfrm>
            <a:off x="1208081" y="1618992"/>
            <a:ext cx="9880401" cy="4351900"/>
            <a:chOff x="655638" y="1361349"/>
            <a:chExt cx="10547383" cy="4645677"/>
          </a:xfrm>
        </p:grpSpPr>
        <p:sp>
          <p:nvSpPr>
            <p:cNvPr id="23" name="Freeform 5"/>
            <p:cNvSpPr/>
            <p:nvPr/>
          </p:nvSpPr>
          <p:spPr bwMode="auto">
            <a:xfrm>
              <a:off x="923447" y="3291881"/>
              <a:ext cx="9564479" cy="1281604"/>
            </a:xfrm>
            <a:custGeom>
              <a:avLst/>
              <a:gdLst>
                <a:gd name="T0" fmla="*/ 653 w 19008"/>
                <a:gd name="T1" fmla="*/ 1418 h 2547"/>
                <a:gd name="T2" fmla="*/ 573 w 19008"/>
                <a:gd name="T3" fmla="*/ 1719 h 2547"/>
                <a:gd name="T4" fmla="*/ 385 w 19008"/>
                <a:gd name="T5" fmla="*/ 2167 h 2547"/>
                <a:gd name="T6" fmla="*/ 225 w 19008"/>
                <a:gd name="T7" fmla="*/ 2547 h 2547"/>
                <a:gd name="T8" fmla="*/ 266 w 19008"/>
                <a:gd name="T9" fmla="*/ 2535 h 2547"/>
                <a:gd name="T10" fmla="*/ 314 w 19008"/>
                <a:gd name="T11" fmla="*/ 2492 h 2547"/>
                <a:gd name="T12" fmla="*/ 639 w 19008"/>
                <a:gd name="T13" fmla="*/ 2309 h 2547"/>
                <a:gd name="T14" fmla="*/ 917 w 19008"/>
                <a:gd name="T15" fmla="*/ 2085 h 2547"/>
                <a:gd name="T16" fmla="*/ 1159 w 19008"/>
                <a:gd name="T17" fmla="*/ 1824 h 2547"/>
                <a:gd name="T18" fmla="*/ 1561 w 19008"/>
                <a:gd name="T19" fmla="*/ 1411 h 2547"/>
                <a:gd name="T20" fmla="*/ 1699 w 19008"/>
                <a:gd name="T21" fmla="*/ 1351 h 2547"/>
                <a:gd name="T22" fmla="*/ 12438 w 19008"/>
                <a:gd name="T23" fmla="*/ 1302 h 2547"/>
                <a:gd name="T24" fmla="*/ 12902 w 19008"/>
                <a:gd name="T25" fmla="*/ 1295 h 2547"/>
                <a:gd name="T26" fmla="*/ 16764 w 19008"/>
                <a:gd name="T27" fmla="*/ 1290 h 2547"/>
                <a:gd name="T28" fmla="*/ 16885 w 19008"/>
                <a:gd name="T29" fmla="*/ 1358 h 2547"/>
                <a:gd name="T30" fmla="*/ 16889 w 19008"/>
                <a:gd name="T31" fmla="*/ 1619 h 2547"/>
                <a:gd name="T32" fmla="*/ 16808 w 19008"/>
                <a:gd name="T33" fmla="*/ 2123 h 2547"/>
                <a:gd name="T34" fmla="*/ 16962 w 19008"/>
                <a:gd name="T35" fmla="*/ 2135 h 2547"/>
                <a:gd name="T36" fmla="*/ 17265 w 19008"/>
                <a:gd name="T37" fmla="*/ 2109 h 2547"/>
                <a:gd name="T38" fmla="*/ 17574 w 19008"/>
                <a:gd name="T39" fmla="*/ 2053 h 2547"/>
                <a:gd name="T40" fmla="*/ 17889 w 19008"/>
                <a:gd name="T41" fmla="*/ 1953 h 2547"/>
                <a:gd name="T42" fmla="*/ 18182 w 19008"/>
                <a:gd name="T43" fmla="*/ 1809 h 2547"/>
                <a:gd name="T44" fmla="*/ 18448 w 19008"/>
                <a:gd name="T45" fmla="*/ 1620 h 2547"/>
                <a:gd name="T46" fmla="*/ 18612 w 19008"/>
                <a:gd name="T47" fmla="*/ 1462 h 2547"/>
                <a:gd name="T48" fmla="*/ 18490 w 19008"/>
                <a:gd name="T49" fmla="*/ 1327 h 2547"/>
                <a:gd name="T50" fmla="*/ 18142 w 19008"/>
                <a:gd name="T51" fmla="*/ 1226 h 2547"/>
                <a:gd name="T52" fmla="*/ 17958 w 19008"/>
                <a:gd name="T53" fmla="*/ 1129 h 2547"/>
                <a:gd name="T54" fmla="*/ 18481 w 19008"/>
                <a:gd name="T55" fmla="*/ 1054 h 2547"/>
                <a:gd name="T56" fmla="*/ 18912 w 19008"/>
                <a:gd name="T57" fmla="*/ 974 h 2547"/>
                <a:gd name="T58" fmla="*/ 18983 w 19008"/>
                <a:gd name="T59" fmla="*/ 896 h 2547"/>
                <a:gd name="T60" fmla="*/ 18583 w 19008"/>
                <a:gd name="T61" fmla="*/ 533 h 2547"/>
                <a:gd name="T62" fmla="*/ 18245 w 19008"/>
                <a:gd name="T63" fmla="*/ 337 h 2547"/>
                <a:gd name="T64" fmla="*/ 17866 w 19008"/>
                <a:gd name="T65" fmla="*/ 195 h 2547"/>
                <a:gd name="T66" fmla="*/ 17510 w 19008"/>
                <a:gd name="T67" fmla="*/ 106 h 2547"/>
                <a:gd name="T68" fmla="*/ 17029 w 19008"/>
                <a:gd name="T69" fmla="*/ 65 h 2547"/>
                <a:gd name="T70" fmla="*/ 16727 w 19008"/>
                <a:gd name="T71" fmla="*/ 101 h 2547"/>
                <a:gd name="T72" fmla="*/ 16587 w 19008"/>
                <a:gd name="T73" fmla="*/ 178 h 2547"/>
                <a:gd name="T74" fmla="*/ 16617 w 19008"/>
                <a:gd name="T75" fmla="*/ 306 h 2547"/>
                <a:gd name="T76" fmla="*/ 16795 w 19008"/>
                <a:gd name="T77" fmla="*/ 735 h 2547"/>
                <a:gd name="T78" fmla="*/ 16851 w 19008"/>
                <a:gd name="T79" fmla="*/ 1000 h 2547"/>
                <a:gd name="T80" fmla="*/ 16530 w 19008"/>
                <a:gd name="T81" fmla="*/ 1067 h 2547"/>
                <a:gd name="T82" fmla="*/ 16114 w 19008"/>
                <a:gd name="T83" fmla="*/ 1080 h 2547"/>
                <a:gd name="T84" fmla="*/ 12324 w 19008"/>
                <a:gd name="T85" fmla="*/ 1072 h 2547"/>
                <a:gd name="T86" fmla="*/ 8973 w 19008"/>
                <a:gd name="T87" fmla="*/ 1062 h 2547"/>
                <a:gd name="T88" fmla="*/ 8417 w 19008"/>
                <a:gd name="T89" fmla="*/ 1055 h 2547"/>
                <a:gd name="T90" fmla="*/ 7789 w 19008"/>
                <a:gd name="T91" fmla="*/ 1050 h 2547"/>
                <a:gd name="T92" fmla="*/ 6666 w 19008"/>
                <a:gd name="T93" fmla="*/ 1050 h 2547"/>
                <a:gd name="T94" fmla="*/ 2333 w 19008"/>
                <a:gd name="T95" fmla="*/ 1039 h 2547"/>
                <a:gd name="T96" fmla="*/ 1753 w 19008"/>
                <a:gd name="T97" fmla="*/ 1038 h 2547"/>
                <a:gd name="T98" fmla="*/ 1140 w 19008"/>
                <a:gd name="T99" fmla="*/ 624 h 2547"/>
                <a:gd name="T100" fmla="*/ 655 w 19008"/>
                <a:gd name="T101" fmla="*/ 165 h 2547"/>
                <a:gd name="T102" fmla="*/ 461 w 19008"/>
                <a:gd name="T103" fmla="*/ 68 h 2547"/>
                <a:gd name="T104" fmla="*/ 233 w 19008"/>
                <a:gd name="T105" fmla="*/ 14 h 2547"/>
                <a:gd name="T106" fmla="*/ 4 w 19008"/>
                <a:gd name="T107" fmla="*/ 7 h 2547"/>
                <a:gd name="T108" fmla="*/ 183 w 19008"/>
                <a:gd name="T109" fmla="*/ 165 h 2547"/>
                <a:gd name="T110" fmla="*/ 425 w 19008"/>
                <a:gd name="T111" fmla="*/ 440 h 2547"/>
                <a:gd name="T112" fmla="*/ 576 w 19008"/>
                <a:gd name="T113" fmla="*/ 683 h 2547"/>
                <a:gd name="T114" fmla="*/ 658 w 19008"/>
                <a:gd name="T115" fmla="*/ 919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8" h="2547">
                  <a:moveTo>
                    <a:pt x="675" y="1073"/>
                  </a:moveTo>
                  <a:lnTo>
                    <a:pt x="675" y="1145"/>
                  </a:lnTo>
                  <a:lnTo>
                    <a:pt x="674" y="1212"/>
                  </a:lnTo>
                  <a:lnTo>
                    <a:pt x="670" y="1272"/>
                  </a:lnTo>
                  <a:lnTo>
                    <a:pt x="665" y="1331"/>
                  </a:lnTo>
                  <a:lnTo>
                    <a:pt x="662" y="1359"/>
                  </a:lnTo>
                  <a:lnTo>
                    <a:pt x="658" y="1389"/>
                  </a:lnTo>
                  <a:lnTo>
                    <a:pt x="653" y="1418"/>
                  </a:lnTo>
                  <a:lnTo>
                    <a:pt x="646" y="1449"/>
                  </a:lnTo>
                  <a:lnTo>
                    <a:pt x="640" y="1480"/>
                  </a:lnTo>
                  <a:lnTo>
                    <a:pt x="632" y="1513"/>
                  </a:lnTo>
                  <a:lnTo>
                    <a:pt x="623" y="1549"/>
                  </a:lnTo>
                  <a:lnTo>
                    <a:pt x="612" y="1585"/>
                  </a:lnTo>
                  <a:lnTo>
                    <a:pt x="599" y="1631"/>
                  </a:lnTo>
                  <a:lnTo>
                    <a:pt x="587" y="1675"/>
                  </a:lnTo>
                  <a:lnTo>
                    <a:pt x="573" y="1719"/>
                  </a:lnTo>
                  <a:lnTo>
                    <a:pt x="557" y="1763"/>
                  </a:lnTo>
                  <a:lnTo>
                    <a:pt x="524" y="1853"/>
                  </a:lnTo>
                  <a:lnTo>
                    <a:pt x="497" y="1920"/>
                  </a:lnTo>
                  <a:lnTo>
                    <a:pt x="476" y="1972"/>
                  </a:lnTo>
                  <a:lnTo>
                    <a:pt x="456" y="2015"/>
                  </a:lnTo>
                  <a:lnTo>
                    <a:pt x="437" y="2058"/>
                  </a:lnTo>
                  <a:lnTo>
                    <a:pt x="413" y="2105"/>
                  </a:lnTo>
                  <a:lnTo>
                    <a:pt x="385" y="2167"/>
                  </a:lnTo>
                  <a:lnTo>
                    <a:pt x="347" y="2249"/>
                  </a:lnTo>
                  <a:lnTo>
                    <a:pt x="225" y="2514"/>
                  </a:lnTo>
                  <a:lnTo>
                    <a:pt x="222" y="2523"/>
                  </a:lnTo>
                  <a:lnTo>
                    <a:pt x="220" y="2532"/>
                  </a:lnTo>
                  <a:lnTo>
                    <a:pt x="219" y="2537"/>
                  </a:lnTo>
                  <a:lnTo>
                    <a:pt x="219" y="2542"/>
                  </a:lnTo>
                  <a:lnTo>
                    <a:pt x="221" y="2545"/>
                  </a:lnTo>
                  <a:lnTo>
                    <a:pt x="225" y="2547"/>
                  </a:lnTo>
                  <a:lnTo>
                    <a:pt x="230" y="2547"/>
                  </a:lnTo>
                  <a:lnTo>
                    <a:pt x="239" y="2546"/>
                  </a:lnTo>
                  <a:lnTo>
                    <a:pt x="259" y="2542"/>
                  </a:lnTo>
                  <a:lnTo>
                    <a:pt x="263" y="2541"/>
                  </a:lnTo>
                  <a:lnTo>
                    <a:pt x="263" y="2540"/>
                  </a:lnTo>
                  <a:lnTo>
                    <a:pt x="263" y="2539"/>
                  </a:lnTo>
                  <a:lnTo>
                    <a:pt x="263" y="2537"/>
                  </a:lnTo>
                  <a:lnTo>
                    <a:pt x="266" y="2535"/>
                  </a:lnTo>
                  <a:lnTo>
                    <a:pt x="277" y="2526"/>
                  </a:lnTo>
                  <a:lnTo>
                    <a:pt x="283" y="2520"/>
                  </a:lnTo>
                  <a:lnTo>
                    <a:pt x="285" y="2516"/>
                  </a:lnTo>
                  <a:lnTo>
                    <a:pt x="286" y="2513"/>
                  </a:lnTo>
                  <a:lnTo>
                    <a:pt x="287" y="2510"/>
                  </a:lnTo>
                  <a:lnTo>
                    <a:pt x="291" y="2507"/>
                  </a:lnTo>
                  <a:lnTo>
                    <a:pt x="299" y="2501"/>
                  </a:lnTo>
                  <a:lnTo>
                    <a:pt x="314" y="2492"/>
                  </a:lnTo>
                  <a:lnTo>
                    <a:pt x="354" y="2469"/>
                  </a:lnTo>
                  <a:lnTo>
                    <a:pt x="387" y="2452"/>
                  </a:lnTo>
                  <a:lnTo>
                    <a:pt x="417" y="2438"/>
                  </a:lnTo>
                  <a:lnTo>
                    <a:pt x="447" y="2423"/>
                  </a:lnTo>
                  <a:lnTo>
                    <a:pt x="481" y="2406"/>
                  </a:lnTo>
                  <a:lnTo>
                    <a:pt x="522" y="2383"/>
                  </a:lnTo>
                  <a:lnTo>
                    <a:pt x="574" y="2352"/>
                  </a:lnTo>
                  <a:lnTo>
                    <a:pt x="639" y="2309"/>
                  </a:lnTo>
                  <a:lnTo>
                    <a:pt x="674" y="2286"/>
                  </a:lnTo>
                  <a:lnTo>
                    <a:pt x="709" y="2260"/>
                  </a:lnTo>
                  <a:lnTo>
                    <a:pt x="745" y="2233"/>
                  </a:lnTo>
                  <a:lnTo>
                    <a:pt x="779" y="2205"/>
                  </a:lnTo>
                  <a:lnTo>
                    <a:pt x="814" y="2176"/>
                  </a:lnTo>
                  <a:lnTo>
                    <a:pt x="848" y="2147"/>
                  </a:lnTo>
                  <a:lnTo>
                    <a:pt x="883" y="2116"/>
                  </a:lnTo>
                  <a:lnTo>
                    <a:pt x="917" y="2085"/>
                  </a:lnTo>
                  <a:lnTo>
                    <a:pt x="949" y="2053"/>
                  </a:lnTo>
                  <a:lnTo>
                    <a:pt x="982" y="2021"/>
                  </a:lnTo>
                  <a:lnTo>
                    <a:pt x="1015" y="1987"/>
                  </a:lnTo>
                  <a:lnTo>
                    <a:pt x="1045" y="1954"/>
                  </a:lnTo>
                  <a:lnTo>
                    <a:pt x="1075" y="1922"/>
                  </a:lnTo>
                  <a:lnTo>
                    <a:pt x="1105" y="1889"/>
                  </a:lnTo>
                  <a:lnTo>
                    <a:pt x="1132" y="1856"/>
                  </a:lnTo>
                  <a:lnTo>
                    <a:pt x="1159" y="1824"/>
                  </a:lnTo>
                  <a:lnTo>
                    <a:pt x="1390" y="1546"/>
                  </a:lnTo>
                  <a:lnTo>
                    <a:pt x="1415" y="1522"/>
                  </a:lnTo>
                  <a:lnTo>
                    <a:pt x="1436" y="1503"/>
                  </a:lnTo>
                  <a:lnTo>
                    <a:pt x="1459" y="1485"/>
                  </a:lnTo>
                  <a:lnTo>
                    <a:pt x="1486" y="1465"/>
                  </a:lnTo>
                  <a:lnTo>
                    <a:pt x="1508" y="1448"/>
                  </a:lnTo>
                  <a:lnTo>
                    <a:pt x="1533" y="1430"/>
                  </a:lnTo>
                  <a:lnTo>
                    <a:pt x="1561" y="1411"/>
                  </a:lnTo>
                  <a:lnTo>
                    <a:pt x="1591" y="1393"/>
                  </a:lnTo>
                  <a:lnTo>
                    <a:pt x="1606" y="1384"/>
                  </a:lnTo>
                  <a:lnTo>
                    <a:pt x="1622" y="1376"/>
                  </a:lnTo>
                  <a:lnTo>
                    <a:pt x="1637" y="1369"/>
                  </a:lnTo>
                  <a:lnTo>
                    <a:pt x="1653" y="1363"/>
                  </a:lnTo>
                  <a:lnTo>
                    <a:pt x="1669" y="1357"/>
                  </a:lnTo>
                  <a:lnTo>
                    <a:pt x="1685" y="1353"/>
                  </a:lnTo>
                  <a:lnTo>
                    <a:pt x="1699" y="1351"/>
                  </a:lnTo>
                  <a:lnTo>
                    <a:pt x="1714" y="1350"/>
                  </a:lnTo>
                  <a:lnTo>
                    <a:pt x="1714" y="1316"/>
                  </a:lnTo>
                  <a:lnTo>
                    <a:pt x="12141" y="1304"/>
                  </a:lnTo>
                  <a:lnTo>
                    <a:pt x="12202" y="1304"/>
                  </a:lnTo>
                  <a:lnTo>
                    <a:pt x="12263" y="1304"/>
                  </a:lnTo>
                  <a:lnTo>
                    <a:pt x="12322" y="1304"/>
                  </a:lnTo>
                  <a:lnTo>
                    <a:pt x="12380" y="1303"/>
                  </a:lnTo>
                  <a:lnTo>
                    <a:pt x="12438" y="1302"/>
                  </a:lnTo>
                  <a:lnTo>
                    <a:pt x="12497" y="1301"/>
                  </a:lnTo>
                  <a:lnTo>
                    <a:pt x="12555" y="1301"/>
                  </a:lnTo>
                  <a:lnTo>
                    <a:pt x="12612" y="1300"/>
                  </a:lnTo>
                  <a:lnTo>
                    <a:pt x="12670" y="1298"/>
                  </a:lnTo>
                  <a:lnTo>
                    <a:pt x="12727" y="1297"/>
                  </a:lnTo>
                  <a:lnTo>
                    <a:pt x="12785" y="1296"/>
                  </a:lnTo>
                  <a:lnTo>
                    <a:pt x="12843" y="1296"/>
                  </a:lnTo>
                  <a:lnTo>
                    <a:pt x="12902" y="1295"/>
                  </a:lnTo>
                  <a:lnTo>
                    <a:pt x="12961" y="1295"/>
                  </a:lnTo>
                  <a:lnTo>
                    <a:pt x="13020" y="1294"/>
                  </a:lnTo>
                  <a:lnTo>
                    <a:pt x="13081" y="1294"/>
                  </a:lnTo>
                  <a:lnTo>
                    <a:pt x="16642" y="1294"/>
                  </a:lnTo>
                  <a:lnTo>
                    <a:pt x="16675" y="1294"/>
                  </a:lnTo>
                  <a:lnTo>
                    <a:pt x="16706" y="1293"/>
                  </a:lnTo>
                  <a:lnTo>
                    <a:pt x="16735" y="1293"/>
                  </a:lnTo>
                  <a:lnTo>
                    <a:pt x="16764" y="1290"/>
                  </a:lnTo>
                  <a:lnTo>
                    <a:pt x="16791" y="1289"/>
                  </a:lnTo>
                  <a:lnTo>
                    <a:pt x="16819" y="1287"/>
                  </a:lnTo>
                  <a:lnTo>
                    <a:pt x="16846" y="1285"/>
                  </a:lnTo>
                  <a:lnTo>
                    <a:pt x="16874" y="1283"/>
                  </a:lnTo>
                  <a:lnTo>
                    <a:pt x="16876" y="1304"/>
                  </a:lnTo>
                  <a:lnTo>
                    <a:pt x="16878" y="1323"/>
                  </a:lnTo>
                  <a:lnTo>
                    <a:pt x="16881" y="1341"/>
                  </a:lnTo>
                  <a:lnTo>
                    <a:pt x="16885" y="1358"/>
                  </a:lnTo>
                  <a:lnTo>
                    <a:pt x="16890" y="1376"/>
                  </a:lnTo>
                  <a:lnTo>
                    <a:pt x="16892" y="1395"/>
                  </a:lnTo>
                  <a:lnTo>
                    <a:pt x="16895" y="1415"/>
                  </a:lnTo>
                  <a:lnTo>
                    <a:pt x="16896" y="1437"/>
                  </a:lnTo>
                  <a:lnTo>
                    <a:pt x="16896" y="1483"/>
                  </a:lnTo>
                  <a:lnTo>
                    <a:pt x="16895" y="1528"/>
                  </a:lnTo>
                  <a:lnTo>
                    <a:pt x="16892" y="1573"/>
                  </a:lnTo>
                  <a:lnTo>
                    <a:pt x="16889" y="1619"/>
                  </a:lnTo>
                  <a:lnTo>
                    <a:pt x="16885" y="1663"/>
                  </a:lnTo>
                  <a:lnTo>
                    <a:pt x="16880" y="1708"/>
                  </a:lnTo>
                  <a:lnTo>
                    <a:pt x="16874" y="1752"/>
                  </a:lnTo>
                  <a:lnTo>
                    <a:pt x="16870" y="1796"/>
                  </a:lnTo>
                  <a:lnTo>
                    <a:pt x="16855" y="1883"/>
                  </a:lnTo>
                  <a:lnTo>
                    <a:pt x="16841" y="1966"/>
                  </a:lnTo>
                  <a:lnTo>
                    <a:pt x="16824" y="2047"/>
                  </a:lnTo>
                  <a:lnTo>
                    <a:pt x="16808" y="2123"/>
                  </a:lnTo>
                  <a:lnTo>
                    <a:pt x="16828" y="2124"/>
                  </a:lnTo>
                  <a:lnTo>
                    <a:pt x="16846" y="2125"/>
                  </a:lnTo>
                  <a:lnTo>
                    <a:pt x="16864" y="2128"/>
                  </a:lnTo>
                  <a:lnTo>
                    <a:pt x="16880" y="2130"/>
                  </a:lnTo>
                  <a:lnTo>
                    <a:pt x="16898" y="2132"/>
                  </a:lnTo>
                  <a:lnTo>
                    <a:pt x="16917" y="2134"/>
                  </a:lnTo>
                  <a:lnTo>
                    <a:pt x="16939" y="2135"/>
                  </a:lnTo>
                  <a:lnTo>
                    <a:pt x="16962" y="2135"/>
                  </a:lnTo>
                  <a:lnTo>
                    <a:pt x="17001" y="2132"/>
                  </a:lnTo>
                  <a:lnTo>
                    <a:pt x="17036" y="2129"/>
                  </a:lnTo>
                  <a:lnTo>
                    <a:pt x="17072" y="2125"/>
                  </a:lnTo>
                  <a:lnTo>
                    <a:pt x="17118" y="2123"/>
                  </a:lnTo>
                  <a:lnTo>
                    <a:pt x="17154" y="2122"/>
                  </a:lnTo>
                  <a:lnTo>
                    <a:pt x="17190" y="2118"/>
                  </a:lnTo>
                  <a:lnTo>
                    <a:pt x="17227" y="2115"/>
                  </a:lnTo>
                  <a:lnTo>
                    <a:pt x="17265" y="2109"/>
                  </a:lnTo>
                  <a:lnTo>
                    <a:pt x="17303" y="2104"/>
                  </a:lnTo>
                  <a:lnTo>
                    <a:pt x="17340" y="2097"/>
                  </a:lnTo>
                  <a:lnTo>
                    <a:pt x="17376" y="2091"/>
                  </a:lnTo>
                  <a:lnTo>
                    <a:pt x="17411" y="2085"/>
                  </a:lnTo>
                  <a:lnTo>
                    <a:pt x="17452" y="2078"/>
                  </a:lnTo>
                  <a:lnTo>
                    <a:pt x="17493" y="2071"/>
                  </a:lnTo>
                  <a:lnTo>
                    <a:pt x="17534" y="2062"/>
                  </a:lnTo>
                  <a:lnTo>
                    <a:pt x="17574" y="2053"/>
                  </a:lnTo>
                  <a:lnTo>
                    <a:pt x="17614" y="2042"/>
                  </a:lnTo>
                  <a:lnTo>
                    <a:pt x="17655" y="2031"/>
                  </a:lnTo>
                  <a:lnTo>
                    <a:pt x="17694" y="2021"/>
                  </a:lnTo>
                  <a:lnTo>
                    <a:pt x="17733" y="2009"/>
                  </a:lnTo>
                  <a:lnTo>
                    <a:pt x="17772" y="1996"/>
                  </a:lnTo>
                  <a:lnTo>
                    <a:pt x="17812" y="1983"/>
                  </a:lnTo>
                  <a:lnTo>
                    <a:pt x="17850" y="1968"/>
                  </a:lnTo>
                  <a:lnTo>
                    <a:pt x="17889" y="1953"/>
                  </a:lnTo>
                  <a:lnTo>
                    <a:pt x="17927" y="1938"/>
                  </a:lnTo>
                  <a:lnTo>
                    <a:pt x="17964" y="1922"/>
                  </a:lnTo>
                  <a:lnTo>
                    <a:pt x="18002" y="1904"/>
                  </a:lnTo>
                  <a:lnTo>
                    <a:pt x="18039" y="1886"/>
                  </a:lnTo>
                  <a:lnTo>
                    <a:pt x="18074" y="1869"/>
                  </a:lnTo>
                  <a:lnTo>
                    <a:pt x="18111" y="1850"/>
                  </a:lnTo>
                  <a:lnTo>
                    <a:pt x="18147" y="1829"/>
                  </a:lnTo>
                  <a:lnTo>
                    <a:pt x="18182" y="1809"/>
                  </a:lnTo>
                  <a:lnTo>
                    <a:pt x="18217" y="1788"/>
                  </a:lnTo>
                  <a:lnTo>
                    <a:pt x="18251" y="1767"/>
                  </a:lnTo>
                  <a:lnTo>
                    <a:pt x="18286" y="1744"/>
                  </a:lnTo>
                  <a:lnTo>
                    <a:pt x="18319" y="1720"/>
                  </a:lnTo>
                  <a:lnTo>
                    <a:pt x="18352" y="1696"/>
                  </a:lnTo>
                  <a:lnTo>
                    <a:pt x="18384" y="1671"/>
                  </a:lnTo>
                  <a:lnTo>
                    <a:pt x="18416" y="1647"/>
                  </a:lnTo>
                  <a:lnTo>
                    <a:pt x="18448" y="1620"/>
                  </a:lnTo>
                  <a:lnTo>
                    <a:pt x="18479" y="1593"/>
                  </a:lnTo>
                  <a:lnTo>
                    <a:pt x="18510" y="1566"/>
                  </a:lnTo>
                  <a:lnTo>
                    <a:pt x="18541" y="1537"/>
                  </a:lnTo>
                  <a:lnTo>
                    <a:pt x="18570" y="1509"/>
                  </a:lnTo>
                  <a:lnTo>
                    <a:pt x="18582" y="1497"/>
                  </a:lnTo>
                  <a:lnTo>
                    <a:pt x="18591" y="1486"/>
                  </a:lnTo>
                  <a:lnTo>
                    <a:pt x="18602" y="1474"/>
                  </a:lnTo>
                  <a:lnTo>
                    <a:pt x="18612" y="1462"/>
                  </a:lnTo>
                  <a:lnTo>
                    <a:pt x="18636" y="1439"/>
                  </a:lnTo>
                  <a:lnTo>
                    <a:pt x="18653" y="1418"/>
                  </a:lnTo>
                  <a:lnTo>
                    <a:pt x="18668" y="1398"/>
                  </a:lnTo>
                  <a:lnTo>
                    <a:pt x="18687" y="1371"/>
                  </a:lnTo>
                  <a:lnTo>
                    <a:pt x="18639" y="1360"/>
                  </a:lnTo>
                  <a:lnTo>
                    <a:pt x="18589" y="1348"/>
                  </a:lnTo>
                  <a:lnTo>
                    <a:pt x="18540" y="1338"/>
                  </a:lnTo>
                  <a:lnTo>
                    <a:pt x="18490" y="1327"/>
                  </a:lnTo>
                  <a:lnTo>
                    <a:pt x="18441" y="1315"/>
                  </a:lnTo>
                  <a:lnTo>
                    <a:pt x="18393" y="1303"/>
                  </a:lnTo>
                  <a:lnTo>
                    <a:pt x="18344" y="1291"/>
                  </a:lnTo>
                  <a:lnTo>
                    <a:pt x="18295" y="1277"/>
                  </a:lnTo>
                  <a:lnTo>
                    <a:pt x="18261" y="1268"/>
                  </a:lnTo>
                  <a:lnTo>
                    <a:pt x="18224" y="1254"/>
                  </a:lnTo>
                  <a:lnTo>
                    <a:pt x="18184" y="1241"/>
                  </a:lnTo>
                  <a:lnTo>
                    <a:pt x="18142" y="1226"/>
                  </a:lnTo>
                  <a:lnTo>
                    <a:pt x="18102" y="1209"/>
                  </a:lnTo>
                  <a:lnTo>
                    <a:pt x="18062" y="1192"/>
                  </a:lnTo>
                  <a:lnTo>
                    <a:pt x="18027" y="1175"/>
                  </a:lnTo>
                  <a:lnTo>
                    <a:pt x="17995" y="1157"/>
                  </a:lnTo>
                  <a:lnTo>
                    <a:pt x="17984" y="1150"/>
                  </a:lnTo>
                  <a:lnTo>
                    <a:pt x="17974" y="1143"/>
                  </a:lnTo>
                  <a:lnTo>
                    <a:pt x="17966" y="1136"/>
                  </a:lnTo>
                  <a:lnTo>
                    <a:pt x="17958" y="1129"/>
                  </a:lnTo>
                  <a:lnTo>
                    <a:pt x="18001" y="1119"/>
                  </a:lnTo>
                  <a:lnTo>
                    <a:pt x="18052" y="1111"/>
                  </a:lnTo>
                  <a:lnTo>
                    <a:pt x="18111" y="1101"/>
                  </a:lnTo>
                  <a:lnTo>
                    <a:pt x="18178" y="1093"/>
                  </a:lnTo>
                  <a:lnTo>
                    <a:pt x="18249" y="1083"/>
                  </a:lnTo>
                  <a:lnTo>
                    <a:pt x="18324" y="1074"/>
                  </a:lnTo>
                  <a:lnTo>
                    <a:pt x="18401" y="1064"/>
                  </a:lnTo>
                  <a:lnTo>
                    <a:pt x="18481" y="1054"/>
                  </a:lnTo>
                  <a:lnTo>
                    <a:pt x="18559" y="1043"/>
                  </a:lnTo>
                  <a:lnTo>
                    <a:pt x="18637" y="1031"/>
                  </a:lnTo>
                  <a:lnTo>
                    <a:pt x="18713" y="1018"/>
                  </a:lnTo>
                  <a:lnTo>
                    <a:pt x="18785" y="1005"/>
                  </a:lnTo>
                  <a:lnTo>
                    <a:pt x="18819" y="998"/>
                  </a:lnTo>
                  <a:lnTo>
                    <a:pt x="18851" y="991"/>
                  </a:lnTo>
                  <a:lnTo>
                    <a:pt x="18882" y="982"/>
                  </a:lnTo>
                  <a:lnTo>
                    <a:pt x="18912" y="974"/>
                  </a:lnTo>
                  <a:lnTo>
                    <a:pt x="18939" y="967"/>
                  </a:lnTo>
                  <a:lnTo>
                    <a:pt x="18964" y="958"/>
                  </a:lnTo>
                  <a:lnTo>
                    <a:pt x="18988" y="949"/>
                  </a:lnTo>
                  <a:lnTo>
                    <a:pt x="19008" y="940"/>
                  </a:lnTo>
                  <a:lnTo>
                    <a:pt x="19003" y="927"/>
                  </a:lnTo>
                  <a:lnTo>
                    <a:pt x="18998" y="916"/>
                  </a:lnTo>
                  <a:lnTo>
                    <a:pt x="18991" y="906"/>
                  </a:lnTo>
                  <a:lnTo>
                    <a:pt x="18983" y="896"/>
                  </a:lnTo>
                  <a:lnTo>
                    <a:pt x="18962" y="873"/>
                  </a:lnTo>
                  <a:lnTo>
                    <a:pt x="18932" y="839"/>
                  </a:lnTo>
                  <a:lnTo>
                    <a:pt x="18849" y="746"/>
                  </a:lnTo>
                  <a:lnTo>
                    <a:pt x="18770" y="681"/>
                  </a:lnTo>
                  <a:lnTo>
                    <a:pt x="18696" y="619"/>
                  </a:lnTo>
                  <a:lnTo>
                    <a:pt x="18658" y="589"/>
                  </a:lnTo>
                  <a:lnTo>
                    <a:pt x="18621" y="561"/>
                  </a:lnTo>
                  <a:lnTo>
                    <a:pt x="18583" y="533"/>
                  </a:lnTo>
                  <a:lnTo>
                    <a:pt x="18545" y="507"/>
                  </a:lnTo>
                  <a:lnTo>
                    <a:pt x="18507" y="481"/>
                  </a:lnTo>
                  <a:lnTo>
                    <a:pt x="18466" y="455"/>
                  </a:lnTo>
                  <a:lnTo>
                    <a:pt x="18426" y="430"/>
                  </a:lnTo>
                  <a:lnTo>
                    <a:pt x="18383" y="406"/>
                  </a:lnTo>
                  <a:lnTo>
                    <a:pt x="18339" y="383"/>
                  </a:lnTo>
                  <a:lnTo>
                    <a:pt x="18293" y="360"/>
                  </a:lnTo>
                  <a:lnTo>
                    <a:pt x="18245" y="337"/>
                  </a:lnTo>
                  <a:lnTo>
                    <a:pt x="18194" y="316"/>
                  </a:lnTo>
                  <a:lnTo>
                    <a:pt x="18122" y="286"/>
                  </a:lnTo>
                  <a:lnTo>
                    <a:pt x="18066" y="264"/>
                  </a:lnTo>
                  <a:lnTo>
                    <a:pt x="18023" y="247"/>
                  </a:lnTo>
                  <a:lnTo>
                    <a:pt x="17988" y="234"/>
                  </a:lnTo>
                  <a:lnTo>
                    <a:pt x="17952" y="222"/>
                  </a:lnTo>
                  <a:lnTo>
                    <a:pt x="17914" y="210"/>
                  </a:lnTo>
                  <a:lnTo>
                    <a:pt x="17866" y="195"/>
                  </a:lnTo>
                  <a:lnTo>
                    <a:pt x="17805" y="176"/>
                  </a:lnTo>
                  <a:lnTo>
                    <a:pt x="17769" y="165"/>
                  </a:lnTo>
                  <a:lnTo>
                    <a:pt x="17731" y="154"/>
                  </a:lnTo>
                  <a:lnTo>
                    <a:pt x="17692" y="144"/>
                  </a:lnTo>
                  <a:lnTo>
                    <a:pt x="17656" y="135"/>
                  </a:lnTo>
                  <a:lnTo>
                    <a:pt x="17611" y="126"/>
                  </a:lnTo>
                  <a:lnTo>
                    <a:pt x="17562" y="115"/>
                  </a:lnTo>
                  <a:lnTo>
                    <a:pt x="17510" y="106"/>
                  </a:lnTo>
                  <a:lnTo>
                    <a:pt x="17454" y="97"/>
                  </a:lnTo>
                  <a:lnTo>
                    <a:pt x="17397" y="89"/>
                  </a:lnTo>
                  <a:lnTo>
                    <a:pt x="17338" y="82"/>
                  </a:lnTo>
                  <a:lnTo>
                    <a:pt x="17277" y="76"/>
                  </a:lnTo>
                  <a:lnTo>
                    <a:pt x="17215" y="71"/>
                  </a:lnTo>
                  <a:lnTo>
                    <a:pt x="17152" y="68"/>
                  </a:lnTo>
                  <a:lnTo>
                    <a:pt x="17091" y="67"/>
                  </a:lnTo>
                  <a:lnTo>
                    <a:pt x="17029" y="65"/>
                  </a:lnTo>
                  <a:lnTo>
                    <a:pt x="16969" y="68"/>
                  </a:lnTo>
                  <a:lnTo>
                    <a:pt x="16910" y="71"/>
                  </a:lnTo>
                  <a:lnTo>
                    <a:pt x="16853" y="76"/>
                  </a:lnTo>
                  <a:lnTo>
                    <a:pt x="16826" y="81"/>
                  </a:lnTo>
                  <a:lnTo>
                    <a:pt x="16798" y="84"/>
                  </a:lnTo>
                  <a:lnTo>
                    <a:pt x="16772" y="89"/>
                  </a:lnTo>
                  <a:lnTo>
                    <a:pt x="16747" y="95"/>
                  </a:lnTo>
                  <a:lnTo>
                    <a:pt x="16727" y="101"/>
                  </a:lnTo>
                  <a:lnTo>
                    <a:pt x="16701" y="110"/>
                  </a:lnTo>
                  <a:lnTo>
                    <a:pt x="16672" y="124"/>
                  </a:lnTo>
                  <a:lnTo>
                    <a:pt x="16644" y="139"/>
                  </a:lnTo>
                  <a:lnTo>
                    <a:pt x="16631" y="146"/>
                  </a:lnTo>
                  <a:lnTo>
                    <a:pt x="16618" y="154"/>
                  </a:lnTo>
                  <a:lnTo>
                    <a:pt x="16606" y="163"/>
                  </a:lnTo>
                  <a:lnTo>
                    <a:pt x="16595" y="170"/>
                  </a:lnTo>
                  <a:lnTo>
                    <a:pt x="16587" y="178"/>
                  </a:lnTo>
                  <a:lnTo>
                    <a:pt x="16581" y="185"/>
                  </a:lnTo>
                  <a:lnTo>
                    <a:pt x="16576" y="192"/>
                  </a:lnTo>
                  <a:lnTo>
                    <a:pt x="16575" y="200"/>
                  </a:lnTo>
                  <a:lnTo>
                    <a:pt x="16576" y="208"/>
                  </a:lnTo>
                  <a:lnTo>
                    <a:pt x="16581" y="221"/>
                  </a:lnTo>
                  <a:lnTo>
                    <a:pt x="16587" y="238"/>
                  </a:lnTo>
                  <a:lnTo>
                    <a:pt x="16595" y="258"/>
                  </a:lnTo>
                  <a:lnTo>
                    <a:pt x="16617" y="306"/>
                  </a:lnTo>
                  <a:lnTo>
                    <a:pt x="16643" y="362"/>
                  </a:lnTo>
                  <a:lnTo>
                    <a:pt x="16670" y="421"/>
                  </a:lnTo>
                  <a:lnTo>
                    <a:pt x="16696" y="479"/>
                  </a:lnTo>
                  <a:lnTo>
                    <a:pt x="16719" y="530"/>
                  </a:lnTo>
                  <a:lnTo>
                    <a:pt x="16735" y="570"/>
                  </a:lnTo>
                  <a:lnTo>
                    <a:pt x="16754" y="624"/>
                  </a:lnTo>
                  <a:lnTo>
                    <a:pt x="16775" y="678"/>
                  </a:lnTo>
                  <a:lnTo>
                    <a:pt x="16795" y="735"/>
                  </a:lnTo>
                  <a:lnTo>
                    <a:pt x="16813" y="795"/>
                  </a:lnTo>
                  <a:lnTo>
                    <a:pt x="16821" y="823"/>
                  </a:lnTo>
                  <a:lnTo>
                    <a:pt x="16828" y="853"/>
                  </a:lnTo>
                  <a:lnTo>
                    <a:pt x="16835" y="883"/>
                  </a:lnTo>
                  <a:lnTo>
                    <a:pt x="16841" y="912"/>
                  </a:lnTo>
                  <a:lnTo>
                    <a:pt x="16846" y="942"/>
                  </a:lnTo>
                  <a:lnTo>
                    <a:pt x="16849" y="971"/>
                  </a:lnTo>
                  <a:lnTo>
                    <a:pt x="16851" y="1000"/>
                  </a:lnTo>
                  <a:lnTo>
                    <a:pt x="16852" y="1029"/>
                  </a:lnTo>
                  <a:lnTo>
                    <a:pt x="16827" y="1029"/>
                  </a:lnTo>
                  <a:lnTo>
                    <a:pt x="16801" y="1031"/>
                  </a:lnTo>
                  <a:lnTo>
                    <a:pt x="16771" y="1034"/>
                  </a:lnTo>
                  <a:lnTo>
                    <a:pt x="16740" y="1037"/>
                  </a:lnTo>
                  <a:lnTo>
                    <a:pt x="16674" y="1047"/>
                  </a:lnTo>
                  <a:lnTo>
                    <a:pt x="16602" y="1056"/>
                  </a:lnTo>
                  <a:lnTo>
                    <a:pt x="16530" y="1067"/>
                  </a:lnTo>
                  <a:lnTo>
                    <a:pt x="16456" y="1075"/>
                  </a:lnTo>
                  <a:lnTo>
                    <a:pt x="16422" y="1079"/>
                  </a:lnTo>
                  <a:lnTo>
                    <a:pt x="16386" y="1081"/>
                  </a:lnTo>
                  <a:lnTo>
                    <a:pt x="16353" y="1083"/>
                  </a:lnTo>
                  <a:lnTo>
                    <a:pt x="16321" y="1083"/>
                  </a:lnTo>
                  <a:lnTo>
                    <a:pt x="16249" y="1083"/>
                  </a:lnTo>
                  <a:lnTo>
                    <a:pt x="16181" y="1082"/>
                  </a:lnTo>
                  <a:lnTo>
                    <a:pt x="16114" y="1080"/>
                  </a:lnTo>
                  <a:lnTo>
                    <a:pt x="16046" y="1077"/>
                  </a:lnTo>
                  <a:lnTo>
                    <a:pt x="15980" y="1076"/>
                  </a:lnTo>
                  <a:lnTo>
                    <a:pt x="15911" y="1074"/>
                  </a:lnTo>
                  <a:lnTo>
                    <a:pt x="15841" y="1073"/>
                  </a:lnTo>
                  <a:lnTo>
                    <a:pt x="15768" y="1073"/>
                  </a:lnTo>
                  <a:lnTo>
                    <a:pt x="12396" y="1073"/>
                  </a:lnTo>
                  <a:lnTo>
                    <a:pt x="12359" y="1073"/>
                  </a:lnTo>
                  <a:lnTo>
                    <a:pt x="12324" y="1072"/>
                  </a:lnTo>
                  <a:lnTo>
                    <a:pt x="12292" y="1069"/>
                  </a:lnTo>
                  <a:lnTo>
                    <a:pt x="12261" y="1067"/>
                  </a:lnTo>
                  <a:lnTo>
                    <a:pt x="12230" y="1064"/>
                  </a:lnTo>
                  <a:lnTo>
                    <a:pt x="12200" y="1063"/>
                  </a:lnTo>
                  <a:lnTo>
                    <a:pt x="12166" y="1062"/>
                  </a:lnTo>
                  <a:lnTo>
                    <a:pt x="12131" y="1062"/>
                  </a:lnTo>
                  <a:lnTo>
                    <a:pt x="9045" y="1062"/>
                  </a:lnTo>
                  <a:lnTo>
                    <a:pt x="8973" y="1062"/>
                  </a:lnTo>
                  <a:lnTo>
                    <a:pt x="8902" y="1061"/>
                  </a:lnTo>
                  <a:lnTo>
                    <a:pt x="8832" y="1061"/>
                  </a:lnTo>
                  <a:lnTo>
                    <a:pt x="8762" y="1060"/>
                  </a:lnTo>
                  <a:lnTo>
                    <a:pt x="8693" y="1058"/>
                  </a:lnTo>
                  <a:lnTo>
                    <a:pt x="8623" y="1058"/>
                  </a:lnTo>
                  <a:lnTo>
                    <a:pt x="8554" y="1057"/>
                  </a:lnTo>
                  <a:lnTo>
                    <a:pt x="8485" y="1056"/>
                  </a:lnTo>
                  <a:lnTo>
                    <a:pt x="8417" y="1055"/>
                  </a:lnTo>
                  <a:lnTo>
                    <a:pt x="8348" y="1054"/>
                  </a:lnTo>
                  <a:lnTo>
                    <a:pt x="8279" y="1053"/>
                  </a:lnTo>
                  <a:lnTo>
                    <a:pt x="8209" y="1053"/>
                  </a:lnTo>
                  <a:lnTo>
                    <a:pt x="8140" y="1051"/>
                  </a:lnTo>
                  <a:lnTo>
                    <a:pt x="8070" y="1051"/>
                  </a:lnTo>
                  <a:lnTo>
                    <a:pt x="8000" y="1050"/>
                  </a:lnTo>
                  <a:lnTo>
                    <a:pt x="7929" y="1050"/>
                  </a:lnTo>
                  <a:lnTo>
                    <a:pt x="7789" y="1050"/>
                  </a:lnTo>
                  <a:lnTo>
                    <a:pt x="7647" y="1050"/>
                  </a:lnTo>
                  <a:lnTo>
                    <a:pt x="7507" y="1050"/>
                  </a:lnTo>
                  <a:lnTo>
                    <a:pt x="7367" y="1050"/>
                  </a:lnTo>
                  <a:lnTo>
                    <a:pt x="7227" y="1050"/>
                  </a:lnTo>
                  <a:lnTo>
                    <a:pt x="7086" y="1050"/>
                  </a:lnTo>
                  <a:lnTo>
                    <a:pt x="6946" y="1050"/>
                  </a:lnTo>
                  <a:lnTo>
                    <a:pt x="6806" y="1050"/>
                  </a:lnTo>
                  <a:lnTo>
                    <a:pt x="6666" y="1050"/>
                  </a:lnTo>
                  <a:lnTo>
                    <a:pt x="6526" y="1050"/>
                  </a:lnTo>
                  <a:lnTo>
                    <a:pt x="6386" y="1050"/>
                  </a:lnTo>
                  <a:lnTo>
                    <a:pt x="6245" y="1050"/>
                  </a:lnTo>
                  <a:lnTo>
                    <a:pt x="6104" y="1050"/>
                  </a:lnTo>
                  <a:lnTo>
                    <a:pt x="5964" y="1050"/>
                  </a:lnTo>
                  <a:lnTo>
                    <a:pt x="5824" y="1050"/>
                  </a:lnTo>
                  <a:lnTo>
                    <a:pt x="5683" y="1050"/>
                  </a:lnTo>
                  <a:lnTo>
                    <a:pt x="2333" y="1039"/>
                  </a:lnTo>
                  <a:lnTo>
                    <a:pt x="2279" y="1041"/>
                  </a:lnTo>
                  <a:lnTo>
                    <a:pt x="2201" y="1042"/>
                  </a:lnTo>
                  <a:lnTo>
                    <a:pt x="2108" y="1043"/>
                  </a:lnTo>
                  <a:lnTo>
                    <a:pt x="2008" y="1045"/>
                  </a:lnTo>
                  <a:lnTo>
                    <a:pt x="1910" y="1045"/>
                  </a:lnTo>
                  <a:lnTo>
                    <a:pt x="1822" y="1043"/>
                  </a:lnTo>
                  <a:lnTo>
                    <a:pt x="1786" y="1041"/>
                  </a:lnTo>
                  <a:lnTo>
                    <a:pt x="1753" y="1038"/>
                  </a:lnTo>
                  <a:lnTo>
                    <a:pt x="1729" y="1035"/>
                  </a:lnTo>
                  <a:lnTo>
                    <a:pt x="1712" y="1031"/>
                  </a:lnTo>
                  <a:lnTo>
                    <a:pt x="1386" y="858"/>
                  </a:lnTo>
                  <a:lnTo>
                    <a:pt x="1241" y="727"/>
                  </a:lnTo>
                  <a:lnTo>
                    <a:pt x="1205" y="691"/>
                  </a:lnTo>
                  <a:lnTo>
                    <a:pt x="1173" y="658"/>
                  </a:lnTo>
                  <a:lnTo>
                    <a:pt x="1156" y="642"/>
                  </a:lnTo>
                  <a:lnTo>
                    <a:pt x="1140" y="624"/>
                  </a:lnTo>
                  <a:lnTo>
                    <a:pt x="1124" y="605"/>
                  </a:lnTo>
                  <a:lnTo>
                    <a:pt x="1107" y="584"/>
                  </a:lnTo>
                  <a:lnTo>
                    <a:pt x="829" y="298"/>
                  </a:lnTo>
                  <a:lnTo>
                    <a:pt x="788" y="266"/>
                  </a:lnTo>
                  <a:lnTo>
                    <a:pt x="750" y="235"/>
                  </a:lnTo>
                  <a:lnTo>
                    <a:pt x="712" y="206"/>
                  </a:lnTo>
                  <a:lnTo>
                    <a:pt x="675" y="178"/>
                  </a:lnTo>
                  <a:lnTo>
                    <a:pt x="655" y="165"/>
                  </a:lnTo>
                  <a:lnTo>
                    <a:pt x="634" y="152"/>
                  </a:lnTo>
                  <a:lnTo>
                    <a:pt x="614" y="139"/>
                  </a:lnTo>
                  <a:lnTo>
                    <a:pt x="592" y="126"/>
                  </a:lnTo>
                  <a:lnTo>
                    <a:pt x="568" y="114"/>
                  </a:lnTo>
                  <a:lnTo>
                    <a:pt x="543" y="101"/>
                  </a:lnTo>
                  <a:lnTo>
                    <a:pt x="516" y="89"/>
                  </a:lnTo>
                  <a:lnTo>
                    <a:pt x="487" y="77"/>
                  </a:lnTo>
                  <a:lnTo>
                    <a:pt x="461" y="68"/>
                  </a:lnTo>
                  <a:lnTo>
                    <a:pt x="435" y="58"/>
                  </a:lnTo>
                  <a:lnTo>
                    <a:pt x="409" y="50"/>
                  </a:lnTo>
                  <a:lnTo>
                    <a:pt x="381" y="43"/>
                  </a:lnTo>
                  <a:lnTo>
                    <a:pt x="353" y="36"/>
                  </a:lnTo>
                  <a:lnTo>
                    <a:pt x="323" y="30"/>
                  </a:lnTo>
                  <a:lnTo>
                    <a:pt x="293" y="24"/>
                  </a:lnTo>
                  <a:lnTo>
                    <a:pt x="264" y="19"/>
                  </a:lnTo>
                  <a:lnTo>
                    <a:pt x="233" y="14"/>
                  </a:lnTo>
                  <a:lnTo>
                    <a:pt x="201" y="11"/>
                  </a:lnTo>
                  <a:lnTo>
                    <a:pt x="169" y="7"/>
                  </a:lnTo>
                  <a:lnTo>
                    <a:pt x="137" y="5"/>
                  </a:lnTo>
                  <a:lnTo>
                    <a:pt x="103" y="2"/>
                  </a:lnTo>
                  <a:lnTo>
                    <a:pt x="69" y="1"/>
                  </a:lnTo>
                  <a:lnTo>
                    <a:pt x="34" y="0"/>
                  </a:lnTo>
                  <a:lnTo>
                    <a:pt x="0" y="0"/>
                  </a:lnTo>
                  <a:lnTo>
                    <a:pt x="4" y="7"/>
                  </a:lnTo>
                  <a:lnTo>
                    <a:pt x="10" y="15"/>
                  </a:lnTo>
                  <a:lnTo>
                    <a:pt x="18" y="24"/>
                  </a:lnTo>
                  <a:lnTo>
                    <a:pt x="27" y="34"/>
                  </a:lnTo>
                  <a:lnTo>
                    <a:pt x="50" y="56"/>
                  </a:lnTo>
                  <a:lnTo>
                    <a:pt x="77" y="78"/>
                  </a:lnTo>
                  <a:lnTo>
                    <a:pt x="131" y="121"/>
                  </a:lnTo>
                  <a:lnTo>
                    <a:pt x="169" y="152"/>
                  </a:lnTo>
                  <a:lnTo>
                    <a:pt x="183" y="165"/>
                  </a:lnTo>
                  <a:lnTo>
                    <a:pt x="196" y="179"/>
                  </a:lnTo>
                  <a:lnTo>
                    <a:pt x="210" y="192"/>
                  </a:lnTo>
                  <a:lnTo>
                    <a:pt x="223" y="208"/>
                  </a:lnTo>
                  <a:lnTo>
                    <a:pt x="265" y="249"/>
                  </a:lnTo>
                  <a:lnTo>
                    <a:pt x="307" y="295"/>
                  </a:lnTo>
                  <a:lnTo>
                    <a:pt x="347" y="341"/>
                  </a:lnTo>
                  <a:lnTo>
                    <a:pt x="387" y="388"/>
                  </a:lnTo>
                  <a:lnTo>
                    <a:pt x="425" y="440"/>
                  </a:lnTo>
                  <a:lnTo>
                    <a:pt x="463" y="491"/>
                  </a:lnTo>
                  <a:lnTo>
                    <a:pt x="481" y="517"/>
                  </a:lnTo>
                  <a:lnTo>
                    <a:pt x="499" y="544"/>
                  </a:lnTo>
                  <a:lnTo>
                    <a:pt x="516" y="571"/>
                  </a:lnTo>
                  <a:lnTo>
                    <a:pt x="531" y="599"/>
                  </a:lnTo>
                  <a:lnTo>
                    <a:pt x="548" y="626"/>
                  </a:lnTo>
                  <a:lnTo>
                    <a:pt x="562" y="655"/>
                  </a:lnTo>
                  <a:lnTo>
                    <a:pt x="576" y="683"/>
                  </a:lnTo>
                  <a:lnTo>
                    <a:pt x="590" y="712"/>
                  </a:lnTo>
                  <a:lnTo>
                    <a:pt x="602" y="740"/>
                  </a:lnTo>
                  <a:lnTo>
                    <a:pt x="614" y="770"/>
                  </a:lnTo>
                  <a:lnTo>
                    <a:pt x="625" y="800"/>
                  </a:lnTo>
                  <a:lnTo>
                    <a:pt x="636" y="829"/>
                  </a:lnTo>
                  <a:lnTo>
                    <a:pt x="644" y="859"/>
                  </a:lnTo>
                  <a:lnTo>
                    <a:pt x="652" y="889"/>
                  </a:lnTo>
                  <a:lnTo>
                    <a:pt x="658" y="919"/>
                  </a:lnTo>
                  <a:lnTo>
                    <a:pt x="664" y="949"/>
                  </a:lnTo>
                  <a:lnTo>
                    <a:pt x="669" y="980"/>
                  </a:lnTo>
                  <a:lnTo>
                    <a:pt x="672" y="1011"/>
                  </a:lnTo>
                  <a:lnTo>
                    <a:pt x="674" y="1042"/>
                  </a:lnTo>
                  <a:lnTo>
                    <a:pt x="675" y="1073"/>
                  </a:lnTo>
                  <a:close/>
                </a:path>
              </a:pathLst>
            </a:cu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54000" dist="127000" dir="5400000" sx="102000" sy="102000" algn="t" rotWithShape="0">
                <a:sysClr val="windowText" lastClr="000000">
                  <a:lumMod val="85000"/>
                  <a:lumOff val="15000"/>
                  <a:alpha val="30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grpSp>
          <p:nvGrpSpPr>
            <p:cNvPr id="24" name="组合 23"/>
            <p:cNvGrpSpPr/>
            <p:nvPr/>
          </p:nvGrpSpPr>
          <p:grpSpPr>
            <a:xfrm>
              <a:off x="9277545" y="1828429"/>
              <a:ext cx="1925476" cy="1098245"/>
              <a:chOff x="9275855" y="1337739"/>
              <a:chExt cx="2005693" cy="1098245"/>
            </a:xfrm>
          </p:grpSpPr>
          <p:sp>
            <p:nvSpPr>
              <p:cNvPr id="116" name="矩形标注 73"/>
              <p:cNvSpPr/>
              <p:nvPr/>
            </p:nvSpPr>
            <p:spPr>
              <a:xfrm>
                <a:off x="9275855" y="1337739"/>
                <a:ext cx="2005693" cy="1098245"/>
              </a:xfrm>
              <a:prstGeom prst="wedgeRectCallout">
                <a:avLst>
                  <a:gd name="adj1" fmla="val -32560"/>
                  <a:gd name="adj2" fmla="val 76653"/>
                </a:avLst>
              </a:prstGeom>
              <a:solidFill>
                <a:srgbClr val="D73229"/>
              </a:solidFill>
              <a:ln w="15875" cap="flat" cmpd="sng" algn="ctr">
                <a:solidFill>
                  <a:sysClr val="window" lastClr="FFFFFF"/>
                </a:solid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endParaRPr>
              </a:p>
            </p:txBody>
          </p:sp>
          <p:sp>
            <p:nvSpPr>
              <p:cNvPr id="117" name="矩形 116"/>
              <p:cNvSpPr/>
              <p:nvPr/>
            </p:nvSpPr>
            <p:spPr>
              <a:xfrm>
                <a:off x="9490286" y="1435287"/>
                <a:ext cx="1637173" cy="54364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5" b="0" i="0" u="none" strike="noStrike" kern="120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rPr>
                  <a:t>为什么抗肿瘤药物操作会不规范</a:t>
                </a:r>
              </a:p>
            </p:txBody>
          </p:sp>
        </p:grpSp>
        <p:cxnSp>
          <p:nvCxnSpPr>
            <p:cNvPr id="25" name="直接箭头连接符 24"/>
            <p:cNvCxnSpPr/>
            <p:nvPr/>
          </p:nvCxnSpPr>
          <p:spPr>
            <a:xfrm>
              <a:off x="6363030" y="1978406"/>
              <a:ext cx="2028924" cy="1953871"/>
            </a:xfrm>
            <a:prstGeom prst="straightConnector1">
              <a:avLst/>
            </a:prstGeom>
            <a:noFill/>
            <a:ln w="63500" cap="flat" cmpd="sng" algn="ctr">
              <a:solidFill>
                <a:srgbClr val="0C6485"/>
              </a:solidFill>
              <a:prstDash val="solid"/>
              <a:tailEnd type="triangle"/>
            </a:ln>
            <a:effectLst/>
          </p:spPr>
        </p:cxnSp>
        <p:grpSp>
          <p:nvGrpSpPr>
            <p:cNvPr id="26" name="组合 25"/>
            <p:cNvGrpSpPr/>
            <p:nvPr/>
          </p:nvGrpSpPr>
          <p:grpSpPr>
            <a:xfrm>
              <a:off x="7033405" y="2278735"/>
              <a:ext cx="2002045" cy="307777"/>
              <a:chOff x="6905438" y="2166698"/>
              <a:chExt cx="2002045" cy="307777"/>
            </a:xfrm>
          </p:grpSpPr>
          <p:sp>
            <p:nvSpPr>
              <p:cNvPr id="114" name="矩形 113"/>
              <p:cNvSpPr/>
              <p:nvPr/>
            </p:nvSpPr>
            <p:spPr>
              <a:xfrm>
                <a:off x="6905438" y="2166698"/>
                <a:ext cx="1820748"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化疗废弃物专用垃圾桶少</a:t>
                </a:r>
              </a:p>
            </p:txBody>
          </p:sp>
          <p:cxnSp>
            <p:nvCxnSpPr>
              <p:cNvPr id="115" name="直接箭头连接符 114"/>
              <p:cNvCxnSpPr/>
              <p:nvPr/>
            </p:nvCxnSpPr>
            <p:spPr>
              <a:xfrm flipH="1" flipV="1">
                <a:off x="6916011" y="2460751"/>
                <a:ext cx="1991472" cy="13724"/>
              </a:xfrm>
              <a:prstGeom prst="straightConnector1">
                <a:avLst/>
              </a:prstGeom>
              <a:noFill/>
              <a:ln w="22225" cap="flat" cmpd="sng" algn="ctr">
                <a:solidFill>
                  <a:srgbClr val="004B7D"/>
                </a:solidFill>
                <a:prstDash val="solid"/>
                <a:tailEnd type="triangle"/>
              </a:ln>
              <a:effectLst/>
            </p:spPr>
          </p:cxnSp>
        </p:grpSp>
        <p:grpSp>
          <p:nvGrpSpPr>
            <p:cNvPr id="27" name="组合 26"/>
            <p:cNvGrpSpPr/>
            <p:nvPr/>
          </p:nvGrpSpPr>
          <p:grpSpPr>
            <a:xfrm>
              <a:off x="6738322" y="1952837"/>
              <a:ext cx="2002045" cy="307777"/>
              <a:chOff x="6905438" y="2166698"/>
              <a:chExt cx="2002045" cy="307777"/>
            </a:xfrm>
          </p:grpSpPr>
          <p:sp>
            <p:nvSpPr>
              <p:cNvPr id="112" name="矩形 111"/>
              <p:cNvSpPr/>
              <p:nvPr/>
            </p:nvSpPr>
            <p:spPr>
              <a:xfrm>
                <a:off x="6905438" y="2166698"/>
                <a:ext cx="137742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无专用化疗操作箱</a:t>
                </a:r>
              </a:p>
            </p:txBody>
          </p:sp>
          <p:cxnSp>
            <p:nvCxnSpPr>
              <p:cNvPr id="113" name="直接箭头连接符 112"/>
              <p:cNvCxnSpPr/>
              <p:nvPr/>
            </p:nvCxnSpPr>
            <p:spPr>
              <a:xfrm flipH="1" flipV="1">
                <a:off x="6916011" y="2460751"/>
                <a:ext cx="1991472" cy="13724"/>
              </a:xfrm>
              <a:prstGeom prst="straightConnector1">
                <a:avLst/>
              </a:prstGeom>
              <a:noFill/>
              <a:ln w="22225" cap="flat" cmpd="sng" algn="ctr">
                <a:solidFill>
                  <a:srgbClr val="004B7D"/>
                </a:solidFill>
                <a:prstDash val="solid"/>
                <a:tailEnd type="triangle"/>
              </a:ln>
              <a:effectLst/>
            </p:spPr>
          </p:cxnSp>
        </p:grpSp>
        <p:grpSp>
          <p:nvGrpSpPr>
            <p:cNvPr id="28" name="组合 27"/>
            <p:cNvGrpSpPr/>
            <p:nvPr/>
          </p:nvGrpSpPr>
          <p:grpSpPr>
            <a:xfrm>
              <a:off x="7454476" y="2656289"/>
              <a:ext cx="1261884" cy="302676"/>
              <a:chOff x="6905438" y="2166698"/>
              <a:chExt cx="1261884" cy="302676"/>
            </a:xfrm>
          </p:grpSpPr>
          <p:sp>
            <p:nvSpPr>
              <p:cNvPr id="110" name="矩形 109"/>
              <p:cNvSpPr/>
              <p:nvPr/>
            </p:nvSpPr>
            <p:spPr>
              <a:xfrm>
                <a:off x="6905438" y="2166698"/>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专用容器缺乏</a:t>
                </a:r>
              </a:p>
            </p:txBody>
          </p:sp>
          <p:cxnSp>
            <p:nvCxnSpPr>
              <p:cNvPr id="111" name="直接箭头连接符 110"/>
              <p:cNvCxnSpPr/>
              <p:nvPr/>
            </p:nvCxnSpPr>
            <p:spPr>
              <a:xfrm flipH="1" flipV="1">
                <a:off x="6916011" y="2460751"/>
                <a:ext cx="1251311" cy="8623"/>
              </a:xfrm>
              <a:prstGeom prst="straightConnector1">
                <a:avLst/>
              </a:prstGeom>
              <a:noFill/>
              <a:ln w="22225" cap="flat" cmpd="sng" algn="ctr">
                <a:solidFill>
                  <a:srgbClr val="004B7D"/>
                </a:solidFill>
                <a:prstDash val="solid"/>
                <a:tailEnd type="triangle"/>
              </a:ln>
              <a:effectLst/>
            </p:spPr>
          </p:cxnSp>
        </p:grpSp>
        <p:grpSp>
          <p:nvGrpSpPr>
            <p:cNvPr id="29" name="组合 28"/>
            <p:cNvGrpSpPr/>
            <p:nvPr/>
          </p:nvGrpSpPr>
          <p:grpSpPr>
            <a:xfrm>
              <a:off x="6133455" y="2619730"/>
              <a:ext cx="1078927" cy="300351"/>
              <a:chOff x="7088396" y="2169024"/>
              <a:chExt cx="1078927" cy="300351"/>
            </a:xfrm>
          </p:grpSpPr>
          <p:sp>
            <p:nvSpPr>
              <p:cNvPr id="108" name="矩形 107"/>
              <p:cNvSpPr/>
              <p:nvPr/>
            </p:nvSpPr>
            <p:spPr>
              <a:xfrm>
                <a:off x="7098663" y="2169024"/>
                <a:ext cx="786325"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标识不清</a:t>
                </a:r>
              </a:p>
            </p:txBody>
          </p:sp>
          <p:cxnSp>
            <p:nvCxnSpPr>
              <p:cNvPr id="109" name="直接箭头连接符 108"/>
              <p:cNvCxnSpPr/>
              <p:nvPr/>
            </p:nvCxnSpPr>
            <p:spPr>
              <a:xfrm flipH="1" flipV="1">
                <a:off x="7088396" y="2464407"/>
                <a:ext cx="1078927" cy="4968"/>
              </a:xfrm>
              <a:prstGeom prst="straightConnector1">
                <a:avLst/>
              </a:prstGeom>
              <a:noFill/>
              <a:ln w="22225" cap="flat" cmpd="sng" algn="ctr">
                <a:solidFill>
                  <a:srgbClr val="004B7D"/>
                </a:solidFill>
                <a:prstDash val="solid"/>
                <a:headEnd type="stealth"/>
                <a:tailEnd type="none"/>
              </a:ln>
              <a:effectLst/>
            </p:spPr>
          </p:cxnSp>
        </p:grpSp>
        <p:cxnSp>
          <p:nvCxnSpPr>
            <p:cNvPr id="30" name="直接箭头连接符 29"/>
            <p:cNvCxnSpPr/>
            <p:nvPr/>
          </p:nvCxnSpPr>
          <p:spPr>
            <a:xfrm flipV="1">
              <a:off x="5958769" y="4062021"/>
              <a:ext cx="1993390" cy="1415869"/>
            </a:xfrm>
            <a:prstGeom prst="straightConnector1">
              <a:avLst/>
            </a:prstGeom>
            <a:noFill/>
            <a:ln w="63500" cap="flat" cmpd="sng" algn="ctr">
              <a:solidFill>
                <a:srgbClr val="0C6485"/>
              </a:solidFill>
              <a:prstDash val="solid"/>
              <a:tailEnd type="triangle"/>
            </a:ln>
            <a:effectLst/>
          </p:spPr>
        </p:cxnSp>
        <p:grpSp>
          <p:nvGrpSpPr>
            <p:cNvPr id="31" name="组合 30"/>
            <p:cNvGrpSpPr/>
            <p:nvPr/>
          </p:nvGrpSpPr>
          <p:grpSpPr>
            <a:xfrm>
              <a:off x="7377492" y="4325275"/>
              <a:ext cx="2083391" cy="307777"/>
              <a:chOff x="6824092" y="2166698"/>
              <a:chExt cx="2083391" cy="307777"/>
            </a:xfrm>
          </p:grpSpPr>
          <p:sp>
            <p:nvSpPr>
              <p:cNvPr id="106" name="矩形 105"/>
              <p:cNvSpPr/>
              <p:nvPr/>
            </p:nvSpPr>
            <p:spPr>
              <a:xfrm>
                <a:off x="6905438" y="2166698"/>
                <a:ext cx="122964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无静脉给药流程</a:t>
                </a:r>
              </a:p>
            </p:txBody>
          </p:sp>
          <p:cxnSp>
            <p:nvCxnSpPr>
              <p:cNvPr id="107" name="直接箭头连接符 106"/>
              <p:cNvCxnSpPr/>
              <p:nvPr/>
            </p:nvCxnSpPr>
            <p:spPr>
              <a:xfrm flipH="1" flipV="1">
                <a:off x="6824092" y="2449338"/>
                <a:ext cx="2083391" cy="25137"/>
              </a:xfrm>
              <a:prstGeom prst="straightConnector1">
                <a:avLst/>
              </a:prstGeom>
              <a:noFill/>
              <a:ln w="22225" cap="flat" cmpd="sng" algn="ctr">
                <a:solidFill>
                  <a:srgbClr val="004B7D"/>
                </a:solidFill>
                <a:prstDash val="solid"/>
                <a:tailEnd type="triangle"/>
              </a:ln>
              <a:effectLst/>
            </p:spPr>
          </p:cxnSp>
        </p:grpSp>
        <p:grpSp>
          <p:nvGrpSpPr>
            <p:cNvPr id="32" name="组合 31"/>
            <p:cNvGrpSpPr/>
            <p:nvPr/>
          </p:nvGrpSpPr>
          <p:grpSpPr>
            <a:xfrm>
              <a:off x="6862777" y="4669350"/>
              <a:ext cx="1991472" cy="329355"/>
              <a:chOff x="6916011" y="2145120"/>
              <a:chExt cx="1991472" cy="329355"/>
            </a:xfrm>
          </p:grpSpPr>
          <p:sp>
            <p:nvSpPr>
              <p:cNvPr id="104" name="矩形 103"/>
              <p:cNvSpPr/>
              <p:nvPr/>
            </p:nvSpPr>
            <p:spPr>
              <a:xfrm>
                <a:off x="7017718" y="2145120"/>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规程不够细化</a:t>
                </a:r>
              </a:p>
            </p:txBody>
          </p:sp>
          <p:cxnSp>
            <p:nvCxnSpPr>
              <p:cNvPr id="105" name="直接箭头连接符 104"/>
              <p:cNvCxnSpPr/>
              <p:nvPr/>
            </p:nvCxnSpPr>
            <p:spPr>
              <a:xfrm flipH="1" flipV="1">
                <a:off x="6916011" y="2460751"/>
                <a:ext cx="1991472" cy="13724"/>
              </a:xfrm>
              <a:prstGeom prst="straightConnector1">
                <a:avLst/>
              </a:prstGeom>
              <a:noFill/>
              <a:ln w="22225" cap="flat" cmpd="sng" algn="ctr">
                <a:solidFill>
                  <a:srgbClr val="004B7D"/>
                </a:solidFill>
                <a:prstDash val="solid"/>
                <a:tailEnd type="triangle"/>
              </a:ln>
              <a:effectLst/>
            </p:spPr>
          </p:cxnSp>
        </p:grpSp>
        <p:grpSp>
          <p:nvGrpSpPr>
            <p:cNvPr id="33" name="组合 32"/>
            <p:cNvGrpSpPr/>
            <p:nvPr/>
          </p:nvGrpSpPr>
          <p:grpSpPr>
            <a:xfrm>
              <a:off x="6371863" y="5019794"/>
              <a:ext cx="1991472" cy="329355"/>
              <a:chOff x="6916011" y="2145120"/>
              <a:chExt cx="1991472" cy="329355"/>
            </a:xfrm>
          </p:grpSpPr>
          <p:sp>
            <p:nvSpPr>
              <p:cNvPr id="102" name="矩形 101"/>
              <p:cNvSpPr/>
              <p:nvPr/>
            </p:nvSpPr>
            <p:spPr>
              <a:xfrm>
                <a:off x="7017719" y="2145120"/>
                <a:ext cx="1672973"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与静配室接药流程缺乏</a:t>
                </a:r>
              </a:p>
            </p:txBody>
          </p:sp>
          <p:cxnSp>
            <p:nvCxnSpPr>
              <p:cNvPr id="103" name="直接箭头连接符 102"/>
              <p:cNvCxnSpPr/>
              <p:nvPr/>
            </p:nvCxnSpPr>
            <p:spPr>
              <a:xfrm flipH="1" flipV="1">
                <a:off x="6916011" y="2460751"/>
                <a:ext cx="1991472" cy="13724"/>
              </a:xfrm>
              <a:prstGeom prst="straightConnector1">
                <a:avLst/>
              </a:prstGeom>
              <a:noFill/>
              <a:ln w="22225" cap="flat" cmpd="sng" algn="ctr">
                <a:solidFill>
                  <a:srgbClr val="004B7D"/>
                </a:solidFill>
                <a:prstDash val="solid"/>
                <a:tailEnd type="triangle"/>
              </a:ln>
              <a:effectLst/>
            </p:spPr>
          </p:cxnSp>
        </p:grpSp>
        <p:grpSp>
          <p:nvGrpSpPr>
            <p:cNvPr id="34" name="组合 33"/>
            <p:cNvGrpSpPr/>
            <p:nvPr/>
          </p:nvGrpSpPr>
          <p:grpSpPr>
            <a:xfrm>
              <a:off x="5272951" y="4136226"/>
              <a:ext cx="1776623" cy="494180"/>
              <a:chOff x="7047600" y="2044540"/>
              <a:chExt cx="1181794" cy="419868"/>
            </a:xfrm>
          </p:grpSpPr>
          <p:sp>
            <p:nvSpPr>
              <p:cNvPr id="100" name="矩形 99"/>
              <p:cNvSpPr/>
              <p:nvPr/>
            </p:nvSpPr>
            <p:spPr>
              <a:xfrm>
                <a:off x="7047600" y="2044540"/>
                <a:ext cx="817952" cy="38645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化疗药物外渗应</a:t>
                </a:r>
                <a:endParaRPr lang="en-US" altLang="zh-CN" sz="1085" dirty="0">
                  <a:solidFill>
                    <a:sysClr val="windowText" lastClr="000000"/>
                  </a:solidFill>
                  <a:latin typeface="微软雅黑" panose="020B0503020204020204" charset="-122"/>
                  <a:ea typeface="微软雅黑" panose="020B0503020204020204" charset="-122"/>
                </a:endParaRPr>
              </a:p>
              <a:p>
                <a:pPr>
                  <a:defRPr/>
                </a:pPr>
                <a:r>
                  <a:rPr lang="zh-CN" altLang="en-US" sz="1085" dirty="0">
                    <a:solidFill>
                      <a:sysClr val="windowText" lastClr="000000"/>
                    </a:solidFill>
                    <a:latin typeface="微软雅黑" panose="020B0503020204020204" charset="-122"/>
                    <a:ea typeface="微软雅黑" panose="020B0503020204020204" charset="-122"/>
                  </a:rPr>
                  <a:t>急预案未更新</a:t>
                </a:r>
              </a:p>
            </p:txBody>
          </p:sp>
          <p:cxnSp>
            <p:nvCxnSpPr>
              <p:cNvPr id="101" name="直接箭头连接符 100"/>
              <p:cNvCxnSpPr/>
              <p:nvPr/>
            </p:nvCxnSpPr>
            <p:spPr>
              <a:xfrm flipH="1">
                <a:off x="7088396" y="2464407"/>
                <a:ext cx="1140998" cy="1"/>
              </a:xfrm>
              <a:prstGeom prst="straightConnector1">
                <a:avLst/>
              </a:prstGeom>
              <a:noFill/>
              <a:ln w="22225" cap="flat" cmpd="sng" algn="ctr">
                <a:solidFill>
                  <a:srgbClr val="004B7D"/>
                </a:solidFill>
                <a:prstDash val="solid"/>
                <a:headEnd type="stealth"/>
                <a:tailEnd type="none"/>
              </a:ln>
              <a:effectLst/>
            </p:spPr>
          </p:cxnSp>
        </p:grpSp>
        <p:grpSp>
          <p:nvGrpSpPr>
            <p:cNvPr id="35" name="组合 34"/>
            <p:cNvGrpSpPr/>
            <p:nvPr/>
          </p:nvGrpSpPr>
          <p:grpSpPr>
            <a:xfrm>
              <a:off x="4501423" y="4709959"/>
              <a:ext cx="1776624" cy="494180"/>
              <a:chOff x="7047600" y="2044540"/>
              <a:chExt cx="1181794" cy="419868"/>
            </a:xfrm>
          </p:grpSpPr>
          <p:sp>
            <p:nvSpPr>
              <p:cNvPr id="98" name="矩形 97"/>
              <p:cNvSpPr/>
              <p:nvPr/>
            </p:nvSpPr>
            <p:spPr>
              <a:xfrm>
                <a:off x="7047600" y="2044540"/>
                <a:ext cx="1014548" cy="38645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抗肿瘤药物暴露应急</a:t>
                </a:r>
                <a:endParaRPr lang="en-US" altLang="zh-CN" sz="1085" dirty="0">
                  <a:solidFill>
                    <a:sysClr val="windowText" lastClr="000000"/>
                  </a:solidFill>
                  <a:latin typeface="微软雅黑" panose="020B0503020204020204" charset="-122"/>
                  <a:ea typeface="微软雅黑" panose="020B0503020204020204" charset="-122"/>
                </a:endParaRPr>
              </a:p>
              <a:p>
                <a:pPr>
                  <a:defRPr/>
                </a:pPr>
                <a:r>
                  <a:rPr lang="zh-CN" altLang="en-US" sz="1085" dirty="0">
                    <a:solidFill>
                      <a:sysClr val="windowText" lastClr="000000"/>
                    </a:solidFill>
                    <a:latin typeface="微软雅黑" panose="020B0503020204020204" charset="-122"/>
                    <a:ea typeface="微软雅黑" panose="020B0503020204020204" charset="-122"/>
                  </a:rPr>
                  <a:t>预案不够</a:t>
                </a:r>
              </a:p>
            </p:txBody>
          </p:sp>
          <p:cxnSp>
            <p:nvCxnSpPr>
              <p:cNvPr id="99" name="直接箭头连接符 98"/>
              <p:cNvCxnSpPr/>
              <p:nvPr/>
            </p:nvCxnSpPr>
            <p:spPr>
              <a:xfrm flipH="1">
                <a:off x="7088396" y="2464407"/>
                <a:ext cx="1140998" cy="1"/>
              </a:xfrm>
              <a:prstGeom prst="straightConnector1">
                <a:avLst/>
              </a:prstGeom>
              <a:noFill/>
              <a:ln w="22225" cap="flat" cmpd="sng" algn="ctr">
                <a:solidFill>
                  <a:srgbClr val="004B7D"/>
                </a:solidFill>
                <a:prstDash val="solid"/>
                <a:headEnd type="stealth"/>
                <a:tailEnd type="none"/>
              </a:ln>
              <a:effectLst/>
            </p:spPr>
          </p:cxnSp>
        </p:grpSp>
        <p:cxnSp>
          <p:nvCxnSpPr>
            <p:cNvPr id="36" name="直接箭头连接符 35"/>
            <p:cNvCxnSpPr/>
            <p:nvPr/>
          </p:nvCxnSpPr>
          <p:spPr>
            <a:xfrm>
              <a:off x="2851344" y="1908247"/>
              <a:ext cx="1870204" cy="2051573"/>
            </a:xfrm>
            <a:prstGeom prst="straightConnector1">
              <a:avLst/>
            </a:prstGeom>
            <a:noFill/>
            <a:ln w="63500" cap="flat" cmpd="sng" algn="ctr">
              <a:solidFill>
                <a:srgbClr val="0C6485"/>
              </a:solidFill>
              <a:prstDash val="solid"/>
              <a:tailEnd type="triangle"/>
            </a:ln>
            <a:effectLst/>
          </p:spPr>
        </p:cxnSp>
        <p:cxnSp>
          <p:nvCxnSpPr>
            <p:cNvPr id="37" name="直接箭头连接符 36"/>
            <p:cNvCxnSpPr/>
            <p:nvPr/>
          </p:nvCxnSpPr>
          <p:spPr>
            <a:xfrm flipV="1">
              <a:off x="2392960" y="4038511"/>
              <a:ext cx="1993390" cy="1415869"/>
            </a:xfrm>
            <a:prstGeom prst="straightConnector1">
              <a:avLst/>
            </a:prstGeom>
            <a:noFill/>
            <a:ln w="63500" cap="flat" cmpd="sng" algn="ctr">
              <a:solidFill>
                <a:srgbClr val="0C6485"/>
              </a:solidFill>
              <a:prstDash val="solid"/>
              <a:tailEnd type="triangle"/>
            </a:ln>
            <a:effectLst/>
          </p:spPr>
        </p:cxnSp>
        <p:grpSp>
          <p:nvGrpSpPr>
            <p:cNvPr id="38" name="组合 37"/>
            <p:cNvGrpSpPr/>
            <p:nvPr/>
          </p:nvGrpSpPr>
          <p:grpSpPr>
            <a:xfrm>
              <a:off x="3197360" y="1921942"/>
              <a:ext cx="1301655" cy="319793"/>
              <a:chOff x="6905438" y="2166698"/>
              <a:chExt cx="1301655" cy="319793"/>
            </a:xfrm>
          </p:grpSpPr>
          <p:sp>
            <p:nvSpPr>
              <p:cNvPr id="96" name="矩形 95"/>
              <p:cNvSpPr/>
              <p:nvPr/>
            </p:nvSpPr>
            <p:spPr>
              <a:xfrm>
                <a:off x="6905438" y="2166698"/>
                <a:ext cx="93409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责任心不强</a:t>
                </a:r>
              </a:p>
            </p:txBody>
          </p:sp>
          <p:cxnSp>
            <p:nvCxnSpPr>
              <p:cNvPr id="97" name="直接箭头连接符 96"/>
              <p:cNvCxnSpPr/>
              <p:nvPr/>
            </p:nvCxnSpPr>
            <p:spPr>
              <a:xfrm flipH="1">
                <a:off x="6907707" y="2462458"/>
                <a:ext cx="1299386" cy="24033"/>
              </a:xfrm>
              <a:prstGeom prst="straightConnector1">
                <a:avLst/>
              </a:prstGeom>
              <a:noFill/>
              <a:ln w="22225" cap="flat" cmpd="sng" algn="ctr">
                <a:solidFill>
                  <a:srgbClr val="004B7D"/>
                </a:solidFill>
                <a:prstDash val="solid"/>
                <a:tailEnd type="triangle"/>
              </a:ln>
              <a:effectLst/>
            </p:spPr>
          </p:cxnSp>
        </p:grpSp>
        <p:grpSp>
          <p:nvGrpSpPr>
            <p:cNvPr id="39" name="组合 38"/>
            <p:cNvGrpSpPr/>
            <p:nvPr/>
          </p:nvGrpSpPr>
          <p:grpSpPr>
            <a:xfrm>
              <a:off x="3525318" y="2285851"/>
              <a:ext cx="1301655" cy="319793"/>
              <a:chOff x="6905438" y="2166698"/>
              <a:chExt cx="1301655" cy="319793"/>
            </a:xfrm>
          </p:grpSpPr>
          <p:sp>
            <p:nvSpPr>
              <p:cNvPr id="94" name="矩形 93"/>
              <p:cNvSpPr/>
              <p:nvPr/>
            </p:nvSpPr>
            <p:spPr>
              <a:xfrm>
                <a:off x="6905438" y="2166698"/>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防护意识不强</a:t>
                </a:r>
              </a:p>
            </p:txBody>
          </p:sp>
          <p:cxnSp>
            <p:nvCxnSpPr>
              <p:cNvPr id="95" name="直接箭头连接符 94"/>
              <p:cNvCxnSpPr/>
              <p:nvPr/>
            </p:nvCxnSpPr>
            <p:spPr>
              <a:xfrm flipH="1">
                <a:off x="6907707" y="2462458"/>
                <a:ext cx="1299386" cy="24033"/>
              </a:xfrm>
              <a:prstGeom prst="straightConnector1">
                <a:avLst/>
              </a:prstGeom>
              <a:noFill/>
              <a:ln w="22225" cap="flat" cmpd="sng" algn="ctr">
                <a:solidFill>
                  <a:srgbClr val="004B7D"/>
                </a:solidFill>
                <a:prstDash val="solid"/>
                <a:tailEnd type="triangle"/>
              </a:ln>
              <a:effectLst/>
            </p:spPr>
          </p:cxnSp>
        </p:grpSp>
        <p:grpSp>
          <p:nvGrpSpPr>
            <p:cNvPr id="40" name="组合 39"/>
            <p:cNvGrpSpPr/>
            <p:nvPr/>
          </p:nvGrpSpPr>
          <p:grpSpPr>
            <a:xfrm>
              <a:off x="3872765" y="2656289"/>
              <a:ext cx="1301655" cy="319793"/>
              <a:chOff x="6905438" y="2166698"/>
              <a:chExt cx="1301655" cy="319793"/>
            </a:xfrm>
          </p:grpSpPr>
          <p:sp>
            <p:nvSpPr>
              <p:cNvPr id="92" name="矩形 91"/>
              <p:cNvSpPr/>
              <p:nvPr/>
            </p:nvSpPr>
            <p:spPr>
              <a:xfrm>
                <a:off x="6905438" y="2166698"/>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防护意识不强</a:t>
                </a:r>
              </a:p>
            </p:txBody>
          </p:sp>
          <p:cxnSp>
            <p:nvCxnSpPr>
              <p:cNvPr id="93" name="直接箭头连接符 92"/>
              <p:cNvCxnSpPr/>
              <p:nvPr/>
            </p:nvCxnSpPr>
            <p:spPr>
              <a:xfrm flipH="1">
                <a:off x="6907707" y="2462458"/>
                <a:ext cx="1299386" cy="24033"/>
              </a:xfrm>
              <a:prstGeom prst="straightConnector1">
                <a:avLst/>
              </a:prstGeom>
              <a:noFill/>
              <a:ln w="22225" cap="flat" cmpd="sng" algn="ctr">
                <a:solidFill>
                  <a:srgbClr val="004B7D"/>
                </a:solidFill>
                <a:prstDash val="solid"/>
                <a:tailEnd type="triangle"/>
              </a:ln>
              <a:effectLst/>
            </p:spPr>
          </p:cxnSp>
        </p:grpSp>
        <p:grpSp>
          <p:nvGrpSpPr>
            <p:cNvPr id="41" name="组合 40"/>
            <p:cNvGrpSpPr/>
            <p:nvPr/>
          </p:nvGrpSpPr>
          <p:grpSpPr>
            <a:xfrm>
              <a:off x="4176145" y="3002651"/>
              <a:ext cx="2343726" cy="319794"/>
              <a:chOff x="6905438" y="2166698"/>
              <a:chExt cx="2343726" cy="319794"/>
            </a:xfrm>
          </p:grpSpPr>
          <p:sp>
            <p:nvSpPr>
              <p:cNvPr id="90" name="矩形 89"/>
              <p:cNvSpPr/>
              <p:nvPr/>
            </p:nvSpPr>
            <p:spPr>
              <a:xfrm>
                <a:off x="6905438" y="2166698"/>
                <a:ext cx="2343726" cy="27589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化疗知识防护信息更新慢</a:t>
                </a:r>
              </a:p>
            </p:txBody>
          </p:sp>
          <p:cxnSp>
            <p:nvCxnSpPr>
              <p:cNvPr id="91" name="直接箭头连接符 90"/>
              <p:cNvCxnSpPr/>
              <p:nvPr/>
            </p:nvCxnSpPr>
            <p:spPr>
              <a:xfrm flipH="1">
                <a:off x="6907707" y="2474475"/>
                <a:ext cx="2079191" cy="12017"/>
              </a:xfrm>
              <a:prstGeom prst="straightConnector1">
                <a:avLst/>
              </a:prstGeom>
              <a:noFill/>
              <a:ln w="22225" cap="flat" cmpd="sng" algn="ctr">
                <a:solidFill>
                  <a:srgbClr val="004B7D"/>
                </a:solidFill>
                <a:prstDash val="solid"/>
                <a:tailEnd type="triangle"/>
              </a:ln>
              <a:effectLst/>
            </p:spPr>
          </p:cxnSp>
        </p:grpSp>
        <p:grpSp>
          <p:nvGrpSpPr>
            <p:cNvPr id="42" name="组合 41"/>
            <p:cNvGrpSpPr/>
            <p:nvPr/>
          </p:nvGrpSpPr>
          <p:grpSpPr>
            <a:xfrm>
              <a:off x="4512184" y="3348985"/>
              <a:ext cx="2343726" cy="319793"/>
              <a:chOff x="6905438" y="2166698"/>
              <a:chExt cx="2343726" cy="319793"/>
            </a:xfrm>
          </p:grpSpPr>
          <p:sp>
            <p:nvSpPr>
              <p:cNvPr id="88" name="矩形 87"/>
              <p:cNvSpPr/>
              <p:nvPr/>
            </p:nvSpPr>
            <p:spPr>
              <a:xfrm>
                <a:off x="6905438" y="2166698"/>
                <a:ext cx="2343726" cy="27589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防护知识缺乏</a:t>
                </a:r>
              </a:p>
            </p:txBody>
          </p:sp>
          <p:cxnSp>
            <p:nvCxnSpPr>
              <p:cNvPr id="89" name="直接箭头连接符 88"/>
              <p:cNvCxnSpPr/>
              <p:nvPr/>
            </p:nvCxnSpPr>
            <p:spPr>
              <a:xfrm flipH="1">
                <a:off x="6907708" y="2477135"/>
                <a:ext cx="1618851" cy="9356"/>
              </a:xfrm>
              <a:prstGeom prst="straightConnector1">
                <a:avLst/>
              </a:prstGeom>
              <a:noFill/>
              <a:ln w="22225" cap="flat" cmpd="sng" algn="ctr">
                <a:solidFill>
                  <a:srgbClr val="004B7D"/>
                </a:solidFill>
                <a:prstDash val="solid"/>
                <a:tailEnd type="triangle"/>
              </a:ln>
              <a:effectLst/>
            </p:spPr>
          </p:cxnSp>
        </p:grpSp>
        <p:grpSp>
          <p:nvGrpSpPr>
            <p:cNvPr id="43" name="组合 42"/>
            <p:cNvGrpSpPr/>
            <p:nvPr/>
          </p:nvGrpSpPr>
          <p:grpSpPr>
            <a:xfrm>
              <a:off x="1468193" y="2239380"/>
              <a:ext cx="1838674" cy="295383"/>
              <a:chOff x="7088397" y="2169024"/>
              <a:chExt cx="1838674" cy="295383"/>
            </a:xfrm>
          </p:grpSpPr>
          <p:sp>
            <p:nvSpPr>
              <p:cNvPr id="86" name="矩形 85"/>
              <p:cNvSpPr/>
              <p:nvPr/>
            </p:nvSpPr>
            <p:spPr>
              <a:xfrm>
                <a:off x="7098663" y="2169024"/>
                <a:ext cx="152519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与外院缺少学习交流</a:t>
                </a:r>
              </a:p>
            </p:txBody>
          </p:sp>
          <p:cxnSp>
            <p:nvCxnSpPr>
              <p:cNvPr id="87" name="直接箭头连接符 86"/>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4" name="组合 43"/>
            <p:cNvGrpSpPr/>
            <p:nvPr/>
          </p:nvGrpSpPr>
          <p:grpSpPr>
            <a:xfrm>
              <a:off x="1849905" y="2631071"/>
              <a:ext cx="1838674" cy="283815"/>
              <a:chOff x="7088397" y="2180592"/>
              <a:chExt cx="1838674" cy="283815"/>
            </a:xfrm>
          </p:grpSpPr>
          <p:sp>
            <p:nvSpPr>
              <p:cNvPr id="84" name="矩形 83"/>
              <p:cNvSpPr/>
              <p:nvPr/>
            </p:nvSpPr>
            <p:spPr>
              <a:xfrm>
                <a:off x="7353360" y="2180592"/>
                <a:ext cx="122964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人员配置不合理</a:t>
                </a:r>
              </a:p>
            </p:txBody>
          </p:sp>
          <p:cxnSp>
            <p:nvCxnSpPr>
              <p:cNvPr id="85" name="直接箭头连接符 84"/>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5" name="组合 44"/>
            <p:cNvGrpSpPr/>
            <p:nvPr/>
          </p:nvGrpSpPr>
          <p:grpSpPr>
            <a:xfrm>
              <a:off x="2207848" y="2954963"/>
              <a:ext cx="1838674" cy="307777"/>
              <a:chOff x="7088397" y="2156630"/>
              <a:chExt cx="1838674" cy="307777"/>
            </a:xfrm>
          </p:grpSpPr>
          <p:sp>
            <p:nvSpPr>
              <p:cNvPr id="82" name="矩形 81"/>
              <p:cNvSpPr/>
              <p:nvPr/>
            </p:nvSpPr>
            <p:spPr>
              <a:xfrm>
                <a:off x="7687526" y="2156630"/>
                <a:ext cx="786325"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人力不足</a:t>
                </a:r>
              </a:p>
            </p:txBody>
          </p:sp>
          <p:cxnSp>
            <p:nvCxnSpPr>
              <p:cNvPr id="83" name="直接箭头连接符 82"/>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6" name="组合 45"/>
            <p:cNvGrpSpPr/>
            <p:nvPr/>
          </p:nvGrpSpPr>
          <p:grpSpPr>
            <a:xfrm>
              <a:off x="2511334" y="3339723"/>
              <a:ext cx="1838674" cy="275891"/>
              <a:chOff x="7088397" y="2204970"/>
              <a:chExt cx="1838674" cy="275891"/>
            </a:xfrm>
          </p:grpSpPr>
          <p:sp>
            <p:nvSpPr>
              <p:cNvPr id="80" name="矩形 79"/>
              <p:cNvSpPr/>
              <p:nvPr/>
            </p:nvSpPr>
            <p:spPr>
              <a:xfrm>
                <a:off x="7505959" y="2204970"/>
                <a:ext cx="108187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未按操作规程</a:t>
                </a:r>
              </a:p>
            </p:txBody>
          </p:sp>
          <p:cxnSp>
            <p:nvCxnSpPr>
              <p:cNvPr id="81" name="直接箭头连接符 80"/>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7" name="组合 46"/>
            <p:cNvGrpSpPr/>
            <p:nvPr/>
          </p:nvGrpSpPr>
          <p:grpSpPr>
            <a:xfrm>
              <a:off x="1679232" y="4254501"/>
              <a:ext cx="1838674" cy="295383"/>
              <a:chOff x="7088397" y="2169024"/>
              <a:chExt cx="1838674" cy="295383"/>
            </a:xfrm>
          </p:grpSpPr>
          <p:sp>
            <p:nvSpPr>
              <p:cNvPr id="78" name="矩形 77"/>
              <p:cNvSpPr/>
              <p:nvPr/>
            </p:nvSpPr>
            <p:spPr>
              <a:xfrm>
                <a:off x="7098663" y="2169024"/>
                <a:ext cx="1377424"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无充足的放置空间</a:t>
                </a:r>
              </a:p>
            </p:txBody>
          </p:sp>
          <p:cxnSp>
            <p:nvCxnSpPr>
              <p:cNvPr id="79" name="直接箭头连接符 78"/>
              <p:cNvCxnSpPr/>
              <p:nvPr/>
            </p:nvCxnSpPr>
            <p:spPr>
              <a:xfrm flipH="1">
                <a:off x="7088397" y="2464407"/>
                <a:ext cx="1838674" cy="0"/>
              </a:xfrm>
              <a:prstGeom prst="straightConnector1">
                <a:avLst/>
              </a:prstGeom>
              <a:noFill/>
              <a:ln w="22225" cap="flat" cmpd="sng" algn="ctr">
                <a:solidFill>
                  <a:srgbClr val="004B7D"/>
                </a:solidFill>
                <a:prstDash val="solid"/>
                <a:headEnd type="stealth"/>
                <a:tailEnd type="none"/>
              </a:ln>
              <a:effectLst/>
            </p:spPr>
          </p:cxnSp>
        </p:grpSp>
        <p:grpSp>
          <p:nvGrpSpPr>
            <p:cNvPr id="48" name="组合 47"/>
            <p:cNvGrpSpPr/>
            <p:nvPr/>
          </p:nvGrpSpPr>
          <p:grpSpPr>
            <a:xfrm>
              <a:off x="977211" y="4658096"/>
              <a:ext cx="2080380" cy="307777"/>
              <a:chOff x="6846691" y="2169024"/>
              <a:chExt cx="2080380" cy="307777"/>
            </a:xfrm>
          </p:grpSpPr>
          <p:sp>
            <p:nvSpPr>
              <p:cNvPr id="76" name="矩形 75"/>
              <p:cNvSpPr/>
              <p:nvPr/>
            </p:nvSpPr>
            <p:spPr>
              <a:xfrm>
                <a:off x="6846691" y="2169024"/>
                <a:ext cx="1820748"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化疗废弃物无专门放置点</a:t>
                </a:r>
              </a:p>
            </p:txBody>
          </p:sp>
          <p:cxnSp>
            <p:nvCxnSpPr>
              <p:cNvPr id="77" name="直接箭头连接符 76"/>
              <p:cNvCxnSpPr/>
              <p:nvPr/>
            </p:nvCxnSpPr>
            <p:spPr>
              <a:xfrm flipH="1">
                <a:off x="6846691" y="2464407"/>
                <a:ext cx="2080380" cy="12394"/>
              </a:xfrm>
              <a:prstGeom prst="straightConnector1">
                <a:avLst/>
              </a:prstGeom>
              <a:noFill/>
              <a:ln w="22225" cap="flat" cmpd="sng" algn="ctr">
                <a:solidFill>
                  <a:srgbClr val="004B7D"/>
                </a:solidFill>
                <a:prstDash val="solid"/>
                <a:headEnd type="stealth"/>
                <a:tailEnd type="none"/>
              </a:ln>
              <a:effectLst/>
            </p:spPr>
          </p:cxnSp>
        </p:grpSp>
        <p:grpSp>
          <p:nvGrpSpPr>
            <p:cNvPr id="49" name="组合 48"/>
            <p:cNvGrpSpPr/>
            <p:nvPr/>
          </p:nvGrpSpPr>
          <p:grpSpPr>
            <a:xfrm>
              <a:off x="3738534" y="4311536"/>
              <a:ext cx="1133806" cy="294324"/>
              <a:chOff x="6812202" y="2166427"/>
              <a:chExt cx="1133806" cy="294324"/>
            </a:xfrm>
          </p:grpSpPr>
          <p:sp>
            <p:nvSpPr>
              <p:cNvPr id="74" name="矩形 73"/>
              <p:cNvSpPr/>
              <p:nvPr/>
            </p:nvSpPr>
            <p:spPr>
              <a:xfrm>
                <a:off x="6986555" y="2166427"/>
                <a:ext cx="786325"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空间狭小</a:t>
                </a:r>
              </a:p>
            </p:txBody>
          </p:sp>
          <p:cxnSp>
            <p:nvCxnSpPr>
              <p:cNvPr id="75" name="直接箭头连接符 74"/>
              <p:cNvCxnSpPr/>
              <p:nvPr/>
            </p:nvCxnSpPr>
            <p:spPr>
              <a:xfrm flipH="1">
                <a:off x="6812202" y="2460751"/>
                <a:ext cx="1133806" cy="0"/>
              </a:xfrm>
              <a:prstGeom prst="straightConnector1">
                <a:avLst/>
              </a:prstGeom>
              <a:noFill/>
              <a:ln w="22225" cap="flat" cmpd="sng" algn="ctr">
                <a:solidFill>
                  <a:srgbClr val="004B7D"/>
                </a:solidFill>
                <a:prstDash val="solid"/>
                <a:tailEnd type="triangle"/>
              </a:ln>
              <a:effectLst/>
            </p:spPr>
          </p:cxnSp>
        </p:grpSp>
        <p:grpSp>
          <p:nvGrpSpPr>
            <p:cNvPr id="50" name="组合 49"/>
            <p:cNvGrpSpPr/>
            <p:nvPr/>
          </p:nvGrpSpPr>
          <p:grpSpPr>
            <a:xfrm>
              <a:off x="2835579" y="4947262"/>
              <a:ext cx="1569551" cy="294325"/>
              <a:chOff x="6812202" y="2166427"/>
              <a:chExt cx="1569551" cy="294325"/>
            </a:xfrm>
          </p:grpSpPr>
          <p:sp>
            <p:nvSpPr>
              <p:cNvPr id="72" name="矩形 71"/>
              <p:cNvSpPr/>
              <p:nvPr/>
            </p:nvSpPr>
            <p:spPr>
              <a:xfrm>
                <a:off x="6986555" y="2166427"/>
                <a:ext cx="1229649" cy="275891"/>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085" dirty="0">
                    <a:solidFill>
                      <a:sysClr val="windowText" lastClr="000000"/>
                    </a:solidFill>
                    <a:latin typeface="微软雅黑" panose="020B0503020204020204" charset="-122"/>
                    <a:ea typeface="微软雅黑" panose="020B0503020204020204" charset="-122"/>
                  </a:rPr>
                  <a:t>无专用放置容器</a:t>
                </a:r>
              </a:p>
            </p:txBody>
          </p:sp>
          <p:cxnSp>
            <p:nvCxnSpPr>
              <p:cNvPr id="73" name="直接箭头连接符 72"/>
              <p:cNvCxnSpPr/>
              <p:nvPr/>
            </p:nvCxnSpPr>
            <p:spPr>
              <a:xfrm flipH="1">
                <a:off x="6812202" y="2452344"/>
                <a:ext cx="1569551" cy="8408"/>
              </a:xfrm>
              <a:prstGeom prst="straightConnector1">
                <a:avLst/>
              </a:prstGeom>
              <a:noFill/>
              <a:ln w="22225" cap="flat" cmpd="sng" algn="ctr">
                <a:solidFill>
                  <a:srgbClr val="004B7D"/>
                </a:solidFill>
                <a:prstDash val="solid"/>
                <a:tailEnd type="triangle"/>
              </a:ln>
              <a:effectLst/>
            </p:spPr>
          </p:cxnSp>
        </p:grpSp>
        <p:sp>
          <p:nvSpPr>
            <p:cNvPr id="51" name="Freeform 5"/>
            <p:cNvSpPr/>
            <p:nvPr/>
          </p:nvSpPr>
          <p:spPr bwMode="auto">
            <a:xfrm>
              <a:off x="655638" y="3343275"/>
              <a:ext cx="10058400" cy="1347788"/>
            </a:xfrm>
            <a:custGeom>
              <a:avLst/>
              <a:gdLst>
                <a:gd name="T0" fmla="*/ 653 w 19008"/>
                <a:gd name="T1" fmla="*/ 1418 h 2547"/>
                <a:gd name="T2" fmla="*/ 573 w 19008"/>
                <a:gd name="T3" fmla="*/ 1719 h 2547"/>
                <a:gd name="T4" fmla="*/ 385 w 19008"/>
                <a:gd name="T5" fmla="*/ 2167 h 2547"/>
                <a:gd name="T6" fmla="*/ 225 w 19008"/>
                <a:gd name="T7" fmla="*/ 2547 h 2547"/>
                <a:gd name="T8" fmla="*/ 266 w 19008"/>
                <a:gd name="T9" fmla="*/ 2535 h 2547"/>
                <a:gd name="T10" fmla="*/ 314 w 19008"/>
                <a:gd name="T11" fmla="*/ 2492 h 2547"/>
                <a:gd name="T12" fmla="*/ 639 w 19008"/>
                <a:gd name="T13" fmla="*/ 2309 h 2547"/>
                <a:gd name="T14" fmla="*/ 917 w 19008"/>
                <a:gd name="T15" fmla="*/ 2085 h 2547"/>
                <a:gd name="T16" fmla="*/ 1159 w 19008"/>
                <a:gd name="T17" fmla="*/ 1824 h 2547"/>
                <a:gd name="T18" fmla="*/ 1561 w 19008"/>
                <a:gd name="T19" fmla="*/ 1411 h 2547"/>
                <a:gd name="T20" fmla="*/ 1699 w 19008"/>
                <a:gd name="T21" fmla="*/ 1351 h 2547"/>
                <a:gd name="T22" fmla="*/ 12438 w 19008"/>
                <a:gd name="T23" fmla="*/ 1302 h 2547"/>
                <a:gd name="T24" fmla="*/ 12902 w 19008"/>
                <a:gd name="T25" fmla="*/ 1295 h 2547"/>
                <a:gd name="T26" fmla="*/ 16764 w 19008"/>
                <a:gd name="T27" fmla="*/ 1290 h 2547"/>
                <a:gd name="T28" fmla="*/ 16885 w 19008"/>
                <a:gd name="T29" fmla="*/ 1358 h 2547"/>
                <a:gd name="T30" fmla="*/ 16889 w 19008"/>
                <a:gd name="T31" fmla="*/ 1619 h 2547"/>
                <a:gd name="T32" fmla="*/ 16808 w 19008"/>
                <a:gd name="T33" fmla="*/ 2123 h 2547"/>
                <a:gd name="T34" fmla="*/ 16962 w 19008"/>
                <a:gd name="T35" fmla="*/ 2135 h 2547"/>
                <a:gd name="T36" fmla="*/ 17265 w 19008"/>
                <a:gd name="T37" fmla="*/ 2109 h 2547"/>
                <a:gd name="T38" fmla="*/ 17574 w 19008"/>
                <a:gd name="T39" fmla="*/ 2053 h 2547"/>
                <a:gd name="T40" fmla="*/ 17889 w 19008"/>
                <a:gd name="T41" fmla="*/ 1953 h 2547"/>
                <a:gd name="T42" fmla="*/ 18182 w 19008"/>
                <a:gd name="T43" fmla="*/ 1809 h 2547"/>
                <a:gd name="T44" fmla="*/ 18448 w 19008"/>
                <a:gd name="T45" fmla="*/ 1620 h 2547"/>
                <a:gd name="T46" fmla="*/ 18612 w 19008"/>
                <a:gd name="T47" fmla="*/ 1462 h 2547"/>
                <a:gd name="T48" fmla="*/ 18490 w 19008"/>
                <a:gd name="T49" fmla="*/ 1327 h 2547"/>
                <a:gd name="T50" fmla="*/ 18142 w 19008"/>
                <a:gd name="T51" fmla="*/ 1226 h 2547"/>
                <a:gd name="T52" fmla="*/ 17958 w 19008"/>
                <a:gd name="T53" fmla="*/ 1129 h 2547"/>
                <a:gd name="T54" fmla="*/ 18481 w 19008"/>
                <a:gd name="T55" fmla="*/ 1054 h 2547"/>
                <a:gd name="T56" fmla="*/ 18912 w 19008"/>
                <a:gd name="T57" fmla="*/ 974 h 2547"/>
                <a:gd name="T58" fmla="*/ 18983 w 19008"/>
                <a:gd name="T59" fmla="*/ 896 h 2547"/>
                <a:gd name="T60" fmla="*/ 18583 w 19008"/>
                <a:gd name="T61" fmla="*/ 533 h 2547"/>
                <a:gd name="T62" fmla="*/ 18245 w 19008"/>
                <a:gd name="T63" fmla="*/ 337 h 2547"/>
                <a:gd name="T64" fmla="*/ 17866 w 19008"/>
                <a:gd name="T65" fmla="*/ 195 h 2547"/>
                <a:gd name="T66" fmla="*/ 17510 w 19008"/>
                <a:gd name="T67" fmla="*/ 106 h 2547"/>
                <a:gd name="T68" fmla="*/ 17029 w 19008"/>
                <a:gd name="T69" fmla="*/ 65 h 2547"/>
                <a:gd name="T70" fmla="*/ 16727 w 19008"/>
                <a:gd name="T71" fmla="*/ 101 h 2547"/>
                <a:gd name="T72" fmla="*/ 16587 w 19008"/>
                <a:gd name="T73" fmla="*/ 178 h 2547"/>
                <a:gd name="T74" fmla="*/ 16617 w 19008"/>
                <a:gd name="T75" fmla="*/ 306 h 2547"/>
                <a:gd name="T76" fmla="*/ 16795 w 19008"/>
                <a:gd name="T77" fmla="*/ 735 h 2547"/>
                <a:gd name="T78" fmla="*/ 16851 w 19008"/>
                <a:gd name="T79" fmla="*/ 1000 h 2547"/>
                <a:gd name="T80" fmla="*/ 16530 w 19008"/>
                <a:gd name="T81" fmla="*/ 1067 h 2547"/>
                <a:gd name="T82" fmla="*/ 16114 w 19008"/>
                <a:gd name="T83" fmla="*/ 1080 h 2547"/>
                <a:gd name="T84" fmla="*/ 12324 w 19008"/>
                <a:gd name="T85" fmla="*/ 1072 h 2547"/>
                <a:gd name="T86" fmla="*/ 8973 w 19008"/>
                <a:gd name="T87" fmla="*/ 1062 h 2547"/>
                <a:gd name="T88" fmla="*/ 8417 w 19008"/>
                <a:gd name="T89" fmla="*/ 1055 h 2547"/>
                <a:gd name="T90" fmla="*/ 7789 w 19008"/>
                <a:gd name="T91" fmla="*/ 1050 h 2547"/>
                <a:gd name="T92" fmla="*/ 6666 w 19008"/>
                <a:gd name="T93" fmla="*/ 1050 h 2547"/>
                <a:gd name="T94" fmla="*/ 2333 w 19008"/>
                <a:gd name="T95" fmla="*/ 1039 h 2547"/>
                <a:gd name="T96" fmla="*/ 1753 w 19008"/>
                <a:gd name="T97" fmla="*/ 1038 h 2547"/>
                <a:gd name="T98" fmla="*/ 1140 w 19008"/>
                <a:gd name="T99" fmla="*/ 624 h 2547"/>
                <a:gd name="T100" fmla="*/ 655 w 19008"/>
                <a:gd name="T101" fmla="*/ 165 h 2547"/>
                <a:gd name="T102" fmla="*/ 461 w 19008"/>
                <a:gd name="T103" fmla="*/ 68 h 2547"/>
                <a:gd name="T104" fmla="*/ 233 w 19008"/>
                <a:gd name="T105" fmla="*/ 14 h 2547"/>
                <a:gd name="T106" fmla="*/ 4 w 19008"/>
                <a:gd name="T107" fmla="*/ 7 h 2547"/>
                <a:gd name="T108" fmla="*/ 183 w 19008"/>
                <a:gd name="T109" fmla="*/ 165 h 2547"/>
                <a:gd name="T110" fmla="*/ 425 w 19008"/>
                <a:gd name="T111" fmla="*/ 440 h 2547"/>
                <a:gd name="T112" fmla="*/ 576 w 19008"/>
                <a:gd name="T113" fmla="*/ 683 h 2547"/>
                <a:gd name="T114" fmla="*/ 658 w 19008"/>
                <a:gd name="T115" fmla="*/ 919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08" h="2547">
                  <a:moveTo>
                    <a:pt x="675" y="1073"/>
                  </a:moveTo>
                  <a:lnTo>
                    <a:pt x="675" y="1145"/>
                  </a:lnTo>
                  <a:lnTo>
                    <a:pt x="674" y="1212"/>
                  </a:lnTo>
                  <a:lnTo>
                    <a:pt x="670" y="1272"/>
                  </a:lnTo>
                  <a:lnTo>
                    <a:pt x="665" y="1331"/>
                  </a:lnTo>
                  <a:lnTo>
                    <a:pt x="662" y="1359"/>
                  </a:lnTo>
                  <a:lnTo>
                    <a:pt x="658" y="1389"/>
                  </a:lnTo>
                  <a:lnTo>
                    <a:pt x="653" y="1418"/>
                  </a:lnTo>
                  <a:lnTo>
                    <a:pt x="646" y="1449"/>
                  </a:lnTo>
                  <a:lnTo>
                    <a:pt x="640" y="1480"/>
                  </a:lnTo>
                  <a:lnTo>
                    <a:pt x="632" y="1513"/>
                  </a:lnTo>
                  <a:lnTo>
                    <a:pt x="623" y="1549"/>
                  </a:lnTo>
                  <a:lnTo>
                    <a:pt x="612" y="1585"/>
                  </a:lnTo>
                  <a:lnTo>
                    <a:pt x="599" y="1631"/>
                  </a:lnTo>
                  <a:lnTo>
                    <a:pt x="587" y="1675"/>
                  </a:lnTo>
                  <a:lnTo>
                    <a:pt x="573" y="1719"/>
                  </a:lnTo>
                  <a:lnTo>
                    <a:pt x="557" y="1763"/>
                  </a:lnTo>
                  <a:lnTo>
                    <a:pt x="524" y="1853"/>
                  </a:lnTo>
                  <a:lnTo>
                    <a:pt x="497" y="1920"/>
                  </a:lnTo>
                  <a:lnTo>
                    <a:pt x="476" y="1972"/>
                  </a:lnTo>
                  <a:lnTo>
                    <a:pt x="456" y="2015"/>
                  </a:lnTo>
                  <a:lnTo>
                    <a:pt x="437" y="2058"/>
                  </a:lnTo>
                  <a:lnTo>
                    <a:pt x="413" y="2105"/>
                  </a:lnTo>
                  <a:lnTo>
                    <a:pt x="385" y="2167"/>
                  </a:lnTo>
                  <a:lnTo>
                    <a:pt x="347" y="2249"/>
                  </a:lnTo>
                  <a:lnTo>
                    <a:pt x="225" y="2514"/>
                  </a:lnTo>
                  <a:lnTo>
                    <a:pt x="222" y="2523"/>
                  </a:lnTo>
                  <a:lnTo>
                    <a:pt x="220" y="2532"/>
                  </a:lnTo>
                  <a:lnTo>
                    <a:pt x="219" y="2537"/>
                  </a:lnTo>
                  <a:lnTo>
                    <a:pt x="219" y="2542"/>
                  </a:lnTo>
                  <a:lnTo>
                    <a:pt x="221" y="2545"/>
                  </a:lnTo>
                  <a:lnTo>
                    <a:pt x="225" y="2547"/>
                  </a:lnTo>
                  <a:lnTo>
                    <a:pt x="230" y="2547"/>
                  </a:lnTo>
                  <a:lnTo>
                    <a:pt x="239" y="2546"/>
                  </a:lnTo>
                  <a:lnTo>
                    <a:pt x="259" y="2542"/>
                  </a:lnTo>
                  <a:lnTo>
                    <a:pt x="263" y="2541"/>
                  </a:lnTo>
                  <a:lnTo>
                    <a:pt x="263" y="2540"/>
                  </a:lnTo>
                  <a:lnTo>
                    <a:pt x="263" y="2539"/>
                  </a:lnTo>
                  <a:lnTo>
                    <a:pt x="263" y="2537"/>
                  </a:lnTo>
                  <a:lnTo>
                    <a:pt x="266" y="2535"/>
                  </a:lnTo>
                  <a:lnTo>
                    <a:pt x="277" y="2526"/>
                  </a:lnTo>
                  <a:lnTo>
                    <a:pt x="283" y="2520"/>
                  </a:lnTo>
                  <a:lnTo>
                    <a:pt x="285" y="2516"/>
                  </a:lnTo>
                  <a:lnTo>
                    <a:pt x="286" y="2513"/>
                  </a:lnTo>
                  <a:lnTo>
                    <a:pt x="287" y="2510"/>
                  </a:lnTo>
                  <a:lnTo>
                    <a:pt x="291" y="2507"/>
                  </a:lnTo>
                  <a:lnTo>
                    <a:pt x="299" y="2501"/>
                  </a:lnTo>
                  <a:lnTo>
                    <a:pt x="314" y="2492"/>
                  </a:lnTo>
                  <a:lnTo>
                    <a:pt x="354" y="2469"/>
                  </a:lnTo>
                  <a:lnTo>
                    <a:pt x="387" y="2452"/>
                  </a:lnTo>
                  <a:lnTo>
                    <a:pt x="417" y="2438"/>
                  </a:lnTo>
                  <a:lnTo>
                    <a:pt x="447" y="2423"/>
                  </a:lnTo>
                  <a:lnTo>
                    <a:pt x="481" y="2406"/>
                  </a:lnTo>
                  <a:lnTo>
                    <a:pt x="522" y="2383"/>
                  </a:lnTo>
                  <a:lnTo>
                    <a:pt x="574" y="2352"/>
                  </a:lnTo>
                  <a:lnTo>
                    <a:pt x="639" y="2309"/>
                  </a:lnTo>
                  <a:lnTo>
                    <a:pt x="674" y="2286"/>
                  </a:lnTo>
                  <a:lnTo>
                    <a:pt x="709" y="2260"/>
                  </a:lnTo>
                  <a:lnTo>
                    <a:pt x="745" y="2233"/>
                  </a:lnTo>
                  <a:lnTo>
                    <a:pt x="779" y="2205"/>
                  </a:lnTo>
                  <a:lnTo>
                    <a:pt x="814" y="2176"/>
                  </a:lnTo>
                  <a:lnTo>
                    <a:pt x="848" y="2147"/>
                  </a:lnTo>
                  <a:lnTo>
                    <a:pt x="883" y="2116"/>
                  </a:lnTo>
                  <a:lnTo>
                    <a:pt x="917" y="2085"/>
                  </a:lnTo>
                  <a:lnTo>
                    <a:pt x="949" y="2053"/>
                  </a:lnTo>
                  <a:lnTo>
                    <a:pt x="982" y="2021"/>
                  </a:lnTo>
                  <a:lnTo>
                    <a:pt x="1015" y="1987"/>
                  </a:lnTo>
                  <a:lnTo>
                    <a:pt x="1045" y="1954"/>
                  </a:lnTo>
                  <a:lnTo>
                    <a:pt x="1075" y="1922"/>
                  </a:lnTo>
                  <a:lnTo>
                    <a:pt x="1105" y="1889"/>
                  </a:lnTo>
                  <a:lnTo>
                    <a:pt x="1132" y="1856"/>
                  </a:lnTo>
                  <a:lnTo>
                    <a:pt x="1159" y="1824"/>
                  </a:lnTo>
                  <a:lnTo>
                    <a:pt x="1390" y="1546"/>
                  </a:lnTo>
                  <a:lnTo>
                    <a:pt x="1415" y="1522"/>
                  </a:lnTo>
                  <a:lnTo>
                    <a:pt x="1436" y="1503"/>
                  </a:lnTo>
                  <a:lnTo>
                    <a:pt x="1459" y="1485"/>
                  </a:lnTo>
                  <a:lnTo>
                    <a:pt x="1486" y="1465"/>
                  </a:lnTo>
                  <a:lnTo>
                    <a:pt x="1508" y="1448"/>
                  </a:lnTo>
                  <a:lnTo>
                    <a:pt x="1533" y="1430"/>
                  </a:lnTo>
                  <a:lnTo>
                    <a:pt x="1561" y="1411"/>
                  </a:lnTo>
                  <a:lnTo>
                    <a:pt x="1591" y="1393"/>
                  </a:lnTo>
                  <a:lnTo>
                    <a:pt x="1606" y="1384"/>
                  </a:lnTo>
                  <a:lnTo>
                    <a:pt x="1622" y="1376"/>
                  </a:lnTo>
                  <a:lnTo>
                    <a:pt x="1637" y="1369"/>
                  </a:lnTo>
                  <a:lnTo>
                    <a:pt x="1653" y="1363"/>
                  </a:lnTo>
                  <a:lnTo>
                    <a:pt x="1669" y="1357"/>
                  </a:lnTo>
                  <a:lnTo>
                    <a:pt x="1685" y="1353"/>
                  </a:lnTo>
                  <a:lnTo>
                    <a:pt x="1699" y="1351"/>
                  </a:lnTo>
                  <a:lnTo>
                    <a:pt x="1714" y="1350"/>
                  </a:lnTo>
                  <a:lnTo>
                    <a:pt x="1714" y="1316"/>
                  </a:lnTo>
                  <a:lnTo>
                    <a:pt x="12141" y="1304"/>
                  </a:lnTo>
                  <a:lnTo>
                    <a:pt x="12202" y="1304"/>
                  </a:lnTo>
                  <a:lnTo>
                    <a:pt x="12263" y="1304"/>
                  </a:lnTo>
                  <a:lnTo>
                    <a:pt x="12322" y="1304"/>
                  </a:lnTo>
                  <a:lnTo>
                    <a:pt x="12380" y="1303"/>
                  </a:lnTo>
                  <a:lnTo>
                    <a:pt x="12438" y="1302"/>
                  </a:lnTo>
                  <a:lnTo>
                    <a:pt x="12497" y="1301"/>
                  </a:lnTo>
                  <a:lnTo>
                    <a:pt x="12555" y="1301"/>
                  </a:lnTo>
                  <a:lnTo>
                    <a:pt x="12612" y="1300"/>
                  </a:lnTo>
                  <a:lnTo>
                    <a:pt x="12670" y="1298"/>
                  </a:lnTo>
                  <a:lnTo>
                    <a:pt x="12727" y="1297"/>
                  </a:lnTo>
                  <a:lnTo>
                    <a:pt x="12785" y="1296"/>
                  </a:lnTo>
                  <a:lnTo>
                    <a:pt x="12843" y="1296"/>
                  </a:lnTo>
                  <a:lnTo>
                    <a:pt x="12902" y="1295"/>
                  </a:lnTo>
                  <a:lnTo>
                    <a:pt x="12961" y="1295"/>
                  </a:lnTo>
                  <a:lnTo>
                    <a:pt x="13020" y="1294"/>
                  </a:lnTo>
                  <a:lnTo>
                    <a:pt x="13081" y="1294"/>
                  </a:lnTo>
                  <a:lnTo>
                    <a:pt x="16642" y="1294"/>
                  </a:lnTo>
                  <a:lnTo>
                    <a:pt x="16675" y="1294"/>
                  </a:lnTo>
                  <a:lnTo>
                    <a:pt x="16706" y="1293"/>
                  </a:lnTo>
                  <a:lnTo>
                    <a:pt x="16735" y="1293"/>
                  </a:lnTo>
                  <a:lnTo>
                    <a:pt x="16764" y="1290"/>
                  </a:lnTo>
                  <a:lnTo>
                    <a:pt x="16791" y="1289"/>
                  </a:lnTo>
                  <a:lnTo>
                    <a:pt x="16819" y="1287"/>
                  </a:lnTo>
                  <a:lnTo>
                    <a:pt x="16846" y="1285"/>
                  </a:lnTo>
                  <a:lnTo>
                    <a:pt x="16874" y="1283"/>
                  </a:lnTo>
                  <a:lnTo>
                    <a:pt x="16876" y="1304"/>
                  </a:lnTo>
                  <a:lnTo>
                    <a:pt x="16878" y="1323"/>
                  </a:lnTo>
                  <a:lnTo>
                    <a:pt x="16881" y="1341"/>
                  </a:lnTo>
                  <a:lnTo>
                    <a:pt x="16885" y="1358"/>
                  </a:lnTo>
                  <a:lnTo>
                    <a:pt x="16890" y="1376"/>
                  </a:lnTo>
                  <a:lnTo>
                    <a:pt x="16892" y="1395"/>
                  </a:lnTo>
                  <a:lnTo>
                    <a:pt x="16895" y="1415"/>
                  </a:lnTo>
                  <a:lnTo>
                    <a:pt x="16896" y="1437"/>
                  </a:lnTo>
                  <a:lnTo>
                    <a:pt x="16896" y="1483"/>
                  </a:lnTo>
                  <a:lnTo>
                    <a:pt x="16895" y="1528"/>
                  </a:lnTo>
                  <a:lnTo>
                    <a:pt x="16892" y="1573"/>
                  </a:lnTo>
                  <a:lnTo>
                    <a:pt x="16889" y="1619"/>
                  </a:lnTo>
                  <a:lnTo>
                    <a:pt x="16885" y="1663"/>
                  </a:lnTo>
                  <a:lnTo>
                    <a:pt x="16880" y="1708"/>
                  </a:lnTo>
                  <a:lnTo>
                    <a:pt x="16874" y="1752"/>
                  </a:lnTo>
                  <a:lnTo>
                    <a:pt x="16870" y="1796"/>
                  </a:lnTo>
                  <a:lnTo>
                    <a:pt x="16855" y="1883"/>
                  </a:lnTo>
                  <a:lnTo>
                    <a:pt x="16841" y="1966"/>
                  </a:lnTo>
                  <a:lnTo>
                    <a:pt x="16824" y="2047"/>
                  </a:lnTo>
                  <a:lnTo>
                    <a:pt x="16808" y="2123"/>
                  </a:lnTo>
                  <a:lnTo>
                    <a:pt x="16828" y="2124"/>
                  </a:lnTo>
                  <a:lnTo>
                    <a:pt x="16846" y="2125"/>
                  </a:lnTo>
                  <a:lnTo>
                    <a:pt x="16864" y="2128"/>
                  </a:lnTo>
                  <a:lnTo>
                    <a:pt x="16880" y="2130"/>
                  </a:lnTo>
                  <a:lnTo>
                    <a:pt x="16898" y="2132"/>
                  </a:lnTo>
                  <a:lnTo>
                    <a:pt x="16917" y="2134"/>
                  </a:lnTo>
                  <a:lnTo>
                    <a:pt x="16939" y="2135"/>
                  </a:lnTo>
                  <a:lnTo>
                    <a:pt x="16962" y="2135"/>
                  </a:lnTo>
                  <a:lnTo>
                    <a:pt x="17001" y="2132"/>
                  </a:lnTo>
                  <a:lnTo>
                    <a:pt x="17036" y="2129"/>
                  </a:lnTo>
                  <a:lnTo>
                    <a:pt x="17072" y="2125"/>
                  </a:lnTo>
                  <a:lnTo>
                    <a:pt x="17118" y="2123"/>
                  </a:lnTo>
                  <a:lnTo>
                    <a:pt x="17154" y="2122"/>
                  </a:lnTo>
                  <a:lnTo>
                    <a:pt x="17190" y="2118"/>
                  </a:lnTo>
                  <a:lnTo>
                    <a:pt x="17227" y="2115"/>
                  </a:lnTo>
                  <a:lnTo>
                    <a:pt x="17265" y="2109"/>
                  </a:lnTo>
                  <a:lnTo>
                    <a:pt x="17303" y="2104"/>
                  </a:lnTo>
                  <a:lnTo>
                    <a:pt x="17340" y="2097"/>
                  </a:lnTo>
                  <a:lnTo>
                    <a:pt x="17376" y="2091"/>
                  </a:lnTo>
                  <a:lnTo>
                    <a:pt x="17411" y="2085"/>
                  </a:lnTo>
                  <a:lnTo>
                    <a:pt x="17452" y="2078"/>
                  </a:lnTo>
                  <a:lnTo>
                    <a:pt x="17493" y="2071"/>
                  </a:lnTo>
                  <a:lnTo>
                    <a:pt x="17534" y="2062"/>
                  </a:lnTo>
                  <a:lnTo>
                    <a:pt x="17574" y="2053"/>
                  </a:lnTo>
                  <a:lnTo>
                    <a:pt x="17614" y="2042"/>
                  </a:lnTo>
                  <a:lnTo>
                    <a:pt x="17655" y="2031"/>
                  </a:lnTo>
                  <a:lnTo>
                    <a:pt x="17694" y="2021"/>
                  </a:lnTo>
                  <a:lnTo>
                    <a:pt x="17733" y="2009"/>
                  </a:lnTo>
                  <a:lnTo>
                    <a:pt x="17772" y="1996"/>
                  </a:lnTo>
                  <a:lnTo>
                    <a:pt x="17812" y="1983"/>
                  </a:lnTo>
                  <a:lnTo>
                    <a:pt x="17850" y="1968"/>
                  </a:lnTo>
                  <a:lnTo>
                    <a:pt x="17889" y="1953"/>
                  </a:lnTo>
                  <a:lnTo>
                    <a:pt x="17927" y="1938"/>
                  </a:lnTo>
                  <a:lnTo>
                    <a:pt x="17964" y="1922"/>
                  </a:lnTo>
                  <a:lnTo>
                    <a:pt x="18002" y="1904"/>
                  </a:lnTo>
                  <a:lnTo>
                    <a:pt x="18039" y="1886"/>
                  </a:lnTo>
                  <a:lnTo>
                    <a:pt x="18074" y="1869"/>
                  </a:lnTo>
                  <a:lnTo>
                    <a:pt x="18111" y="1850"/>
                  </a:lnTo>
                  <a:lnTo>
                    <a:pt x="18147" y="1829"/>
                  </a:lnTo>
                  <a:lnTo>
                    <a:pt x="18182" y="1809"/>
                  </a:lnTo>
                  <a:lnTo>
                    <a:pt x="18217" y="1788"/>
                  </a:lnTo>
                  <a:lnTo>
                    <a:pt x="18251" y="1767"/>
                  </a:lnTo>
                  <a:lnTo>
                    <a:pt x="18286" y="1744"/>
                  </a:lnTo>
                  <a:lnTo>
                    <a:pt x="18319" y="1720"/>
                  </a:lnTo>
                  <a:lnTo>
                    <a:pt x="18352" y="1696"/>
                  </a:lnTo>
                  <a:lnTo>
                    <a:pt x="18384" y="1671"/>
                  </a:lnTo>
                  <a:lnTo>
                    <a:pt x="18416" y="1647"/>
                  </a:lnTo>
                  <a:lnTo>
                    <a:pt x="18448" y="1620"/>
                  </a:lnTo>
                  <a:lnTo>
                    <a:pt x="18479" y="1593"/>
                  </a:lnTo>
                  <a:lnTo>
                    <a:pt x="18510" y="1566"/>
                  </a:lnTo>
                  <a:lnTo>
                    <a:pt x="18541" y="1537"/>
                  </a:lnTo>
                  <a:lnTo>
                    <a:pt x="18570" y="1509"/>
                  </a:lnTo>
                  <a:lnTo>
                    <a:pt x="18582" y="1497"/>
                  </a:lnTo>
                  <a:lnTo>
                    <a:pt x="18591" y="1486"/>
                  </a:lnTo>
                  <a:lnTo>
                    <a:pt x="18602" y="1474"/>
                  </a:lnTo>
                  <a:lnTo>
                    <a:pt x="18612" y="1462"/>
                  </a:lnTo>
                  <a:lnTo>
                    <a:pt x="18636" y="1439"/>
                  </a:lnTo>
                  <a:lnTo>
                    <a:pt x="18653" y="1418"/>
                  </a:lnTo>
                  <a:lnTo>
                    <a:pt x="18668" y="1398"/>
                  </a:lnTo>
                  <a:lnTo>
                    <a:pt x="18687" y="1371"/>
                  </a:lnTo>
                  <a:lnTo>
                    <a:pt x="18639" y="1360"/>
                  </a:lnTo>
                  <a:lnTo>
                    <a:pt x="18589" y="1348"/>
                  </a:lnTo>
                  <a:lnTo>
                    <a:pt x="18540" y="1338"/>
                  </a:lnTo>
                  <a:lnTo>
                    <a:pt x="18490" y="1327"/>
                  </a:lnTo>
                  <a:lnTo>
                    <a:pt x="18441" y="1315"/>
                  </a:lnTo>
                  <a:lnTo>
                    <a:pt x="18393" y="1303"/>
                  </a:lnTo>
                  <a:lnTo>
                    <a:pt x="18344" y="1291"/>
                  </a:lnTo>
                  <a:lnTo>
                    <a:pt x="18295" y="1277"/>
                  </a:lnTo>
                  <a:lnTo>
                    <a:pt x="18261" y="1268"/>
                  </a:lnTo>
                  <a:lnTo>
                    <a:pt x="18224" y="1254"/>
                  </a:lnTo>
                  <a:lnTo>
                    <a:pt x="18184" y="1241"/>
                  </a:lnTo>
                  <a:lnTo>
                    <a:pt x="18142" y="1226"/>
                  </a:lnTo>
                  <a:lnTo>
                    <a:pt x="18102" y="1209"/>
                  </a:lnTo>
                  <a:lnTo>
                    <a:pt x="18062" y="1192"/>
                  </a:lnTo>
                  <a:lnTo>
                    <a:pt x="18027" y="1175"/>
                  </a:lnTo>
                  <a:lnTo>
                    <a:pt x="17995" y="1157"/>
                  </a:lnTo>
                  <a:lnTo>
                    <a:pt x="17984" y="1150"/>
                  </a:lnTo>
                  <a:lnTo>
                    <a:pt x="17974" y="1143"/>
                  </a:lnTo>
                  <a:lnTo>
                    <a:pt x="17966" y="1136"/>
                  </a:lnTo>
                  <a:lnTo>
                    <a:pt x="17958" y="1129"/>
                  </a:lnTo>
                  <a:lnTo>
                    <a:pt x="18001" y="1119"/>
                  </a:lnTo>
                  <a:lnTo>
                    <a:pt x="18052" y="1111"/>
                  </a:lnTo>
                  <a:lnTo>
                    <a:pt x="18111" y="1101"/>
                  </a:lnTo>
                  <a:lnTo>
                    <a:pt x="18178" y="1093"/>
                  </a:lnTo>
                  <a:lnTo>
                    <a:pt x="18249" y="1083"/>
                  </a:lnTo>
                  <a:lnTo>
                    <a:pt x="18324" y="1074"/>
                  </a:lnTo>
                  <a:lnTo>
                    <a:pt x="18401" y="1064"/>
                  </a:lnTo>
                  <a:lnTo>
                    <a:pt x="18481" y="1054"/>
                  </a:lnTo>
                  <a:lnTo>
                    <a:pt x="18559" y="1043"/>
                  </a:lnTo>
                  <a:lnTo>
                    <a:pt x="18637" y="1031"/>
                  </a:lnTo>
                  <a:lnTo>
                    <a:pt x="18713" y="1018"/>
                  </a:lnTo>
                  <a:lnTo>
                    <a:pt x="18785" y="1005"/>
                  </a:lnTo>
                  <a:lnTo>
                    <a:pt x="18819" y="998"/>
                  </a:lnTo>
                  <a:lnTo>
                    <a:pt x="18851" y="991"/>
                  </a:lnTo>
                  <a:lnTo>
                    <a:pt x="18882" y="982"/>
                  </a:lnTo>
                  <a:lnTo>
                    <a:pt x="18912" y="974"/>
                  </a:lnTo>
                  <a:lnTo>
                    <a:pt x="18939" y="967"/>
                  </a:lnTo>
                  <a:lnTo>
                    <a:pt x="18964" y="958"/>
                  </a:lnTo>
                  <a:lnTo>
                    <a:pt x="18988" y="949"/>
                  </a:lnTo>
                  <a:lnTo>
                    <a:pt x="19008" y="940"/>
                  </a:lnTo>
                  <a:lnTo>
                    <a:pt x="19003" y="927"/>
                  </a:lnTo>
                  <a:lnTo>
                    <a:pt x="18998" y="916"/>
                  </a:lnTo>
                  <a:lnTo>
                    <a:pt x="18991" y="906"/>
                  </a:lnTo>
                  <a:lnTo>
                    <a:pt x="18983" y="896"/>
                  </a:lnTo>
                  <a:lnTo>
                    <a:pt x="18962" y="873"/>
                  </a:lnTo>
                  <a:lnTo>
                    <a:pt x="18932" y="839"/>
                  </a:lnTo>
                  <a:lnTo>
                    <a:pt x="18849" y="746"/>
                  </a:lnTo>
                  <a:lnTo>
                    <a:pt x="18770" y="681"/>
                  </a:lnTo>
                  <a:lnTo>
                    <a:pt x="18696" y="619"/>
                  </a:lnTo>
                  <a:lnTo>
                    <a:pt x="18658" y="589"/>
                  </a:lnTo>
                  <a:lnTo>
                    <a:pt x="18621" y="561"/>
                  </a:lnTo>
                  <a:lnTo>
                    <a:pt x="18583" y="533"/>
                  </a:lnTo>
                  <a:lnTo>
                    <a:pt x="18545" y="507"/>
                  </a:lnTo>
                  <a:lnTo>
                    <a:pt x="18507" y="481"/>
                  </a:lnTo>
                  <a:lnTo>
                    <a:pt x="18466" y="455"/>
                  </a:lnTo>
                  <a:lnTo>
                    <a:pt x="18426" y="430"/>
                  </a:lnTo>
                  <a:lnTo>
                    <a:pt x="18383" y="406"/>
                  </a:lnTo>
                  <a:lnTo>
                    <a:pt x="18339" y="383"/>
                  </a:lnTo>
                  <a:lnTo>
                    <a:pt x="18293" y="360"/>
                  </a:lnTo>
                  <a:lnTo>
                    <a:pt x="18245" y="337"/>
                  </a:lnTo>
                  <a:lnTo>
                    <a:pt x="18194" y="316"/>
                  </a:lnTo>
                  <a:lnTo>
                    <a:pt x="18122" y="286"/>
                  </a:lnTo>
                  <a:lnTo>
                    <a:pt x="18066" y="264"/>
                  </a:lnTo>
                  <a:lnTo>
                    <a:pt x="18023" y="247"/>
                  </a:lnTo>
                  <a:lnTo>
                    <a:pt x="17988" y="234"/>
                  </a:lnTo>
                  <a:lnTo>
                    <a:pt x="17952" y="222"/>
                  </a:lnTo>
                  <a:lnTo>
                    <a:pt x="17914" y="210"/>
                  </a:lnTo>
                  <a:lnTo>
                    <a:pt x="17866" y="195"/>
                  </a:lnTo>
                  <a:lnTo>
                    <a:pt x="17805" y="176"/>
                  </a:lnTo>
                  <a:lnTo>
                    <a:pt x="17769" y="165"/>
                  </a:lnTo>
                  <a:lnTo>
                    <a:pt x="17731" y="154"/>
                  </a:lnTo>
                  <a:lnTo>
                    <a:pt x="17692" y="144"/>
                  </a:lnTo>
                  <a:lnTo>
                    <a:pt x="17656" y="135"/>
                  </a:lnTo>
                  <a:lnTo>
                    <a:pt x="17611" y="126"/>
                  </a:lnTo>
                  <a:lnTo>
                    <a:pt x="17562" y="115"/>
                  </a:lnTo>
                  <a:lnTo>
                    <a:pt x="17510" y="106"/>
                  </a:lnTo>
                  <a:lnTo>
                    <a:pt x="17454" y="97"/>
                  </a:lnTo>
                  <a:lnTo>
                    <a:pt x="17397" y="89"/>
                  </a:lnTo>
                  <a:lnTo>
                    <a:pt x="17338" y="82"/>
                  </a:lnTo>
                  <a:lnTo>
                    <a:pt x="17277" y="76"/>
                  </a:lnTo>
                  <a:lnTo>
                    <a:pt x="17215" y="71"/>
                  </a:lnTo>
                  <a:lnTo>
                    <a:pt x="17152" y="68"/>
                  </a:lnTo>
                  <a:lnTo>
                    <a:pt x="17091" y="67"/>
                  </a:lnTo>
                  <a:lnTo>
                    <a:pt x="17029" y="65"/>
                  </a:lnTo>
                  <a:lnTo>
                    <a:pt x="16969" y="68"/>
                  </a:lnTo>
                  <a:lnTo>
                    <a:pt x="16910" y="71"/>
                  </a:lnTo>
                  <a:lnTo>
                    <a:pt x="16853" y="76"/>
                  </a:lnTo>
                  <a:lnTo>
                    <a:pt x="16826" y="81"/>
                  </a:lnTo>
                  <a:lnTo>
                    <a:pt x="16798" y="84"/>
                  </a:lnTo>
                  <a:lnTo>
                    <a:pt x="16772" y="89"/>
                  </a:lnTo>
                  <a:lnTo>
                    <a:pt x="16747" y="95"/>
                  </a:lnTo>
                  <a:lnTo>
                    <a:pt x="16727" y="101"/>
                  </a:lnTo>
                  <a:lnTo>
                    <a:pt x="16701" y="110"/>
                  </a:lnTo>
                  <a:lnTo>
                    <a:pt x="16672" y="124"/>
                  </a:lnTo>
                  <a:lnTo>
                    <a:pt x="16644" y="139"/>
                  </a:lnTo>
                  <a:lnTo>
                    <a:pt x="16631" y="146"/>
                  </a:lnTo>
                  <a:lnTo>
                    <a:pt x="16618" y="154"/>
                  </a:lnTo>
                  <a:lnTo>
                    <a:pt x="16606" y="163"/>
                  </a:lnTo>
                  <a:lnTo>
                    <a:pt x="16595" y="170"/>
                  </a:lnTo>
                  <a:lnTo>
                    <a:pt x="16587" y="178"/>
                  </a:lnTo>
                  <a:lnTo>
                    <a:pt x="16581" y="185"/>
                  </a:lnTo>
                  <a:lnTo>
                    <a:pt x="16576" y="192"/>
                  </a:lnTo>
                  <a:lnTo>
                    <a:pt x="16575" y="200"/>
                  </a:lnTo>
                  <a:lnTo>
                    <a:pt x="16576" y="208"/>
                  </a:lnTo>
                  <a:lnTo>
                    <a:pt x="16581" y="221"/>
                  </a:lnTo>
                  <a:lnTo>
                    <a:pt x="16587" y="238"/>
                  </a:lnTo>
                  <a:lnTo>
                    <a:pt x="16595" y="258"/>
                  </a:lnTo>
                  <a:lnTo>
                    <a:pt x="16617" y="306"/>
                  </a:lnTo>
                  <a:lnTo>
                    <a:pt x="16643" y="362"/>
                  </a:lnTo>
                  <a:lnTo>
                    <a:pt x="16670" y="421"/>
                  </a:lnTo>
                  <a:lnTo>
                    <a:pt x="16696" y="479"/>
                  </a:lnTo>
                  <a:lnTo>
                    <a:pt x="16719" y="530"/>
                  </a:lnTo>
                  <a:lnTo>
                    <a:pt x="16735" y="570"/>
                  </a:lnTo>
                  <a:lnTo>
                    <a:pt x="16754" y="624"/>
                  </a:lnTo>
                  <a:lnTo>
                    <a:pt x="16775" y="678"/>
                  </a:lnTo>
                  <a:lnTo>
                    <a:pt x="16795" y="735"/>
                  </a:lnTo>
                  <a:lnTo>
                    <a:pt x="16813" y="795"/>
                  </a:lnTo>
                  <a:lnTo>
                    <a:pt x="16821" y="823"/>
                  </a:lnTo>
                  <a:lnTo>
                    <a:pt x="16828" y="853"/>
                  </a:lnTo>
                  <a:lnTo>
                    <a:pt x="16835" y="883"/>
                  </a:lnTo>
                  <a:lnTo>
                    <a:pt x="16841" y="912"/>
                  </a:lnTo>
                  <a:lnTo>
                    <a:pt x="16846" y="942"/>
                  </a:lnTo>
                  <a:lnTo>
                    <a:pt x="16849" y="971"/>
                  </a:lnTo>
                  <a:lnTo>
                    <a:pt x="16851" y="1000"/>
                  </a:lnTo>
                  <a:lnTo>
                    <a:pt x="16852" y="1029"/>
                  </a:lnTo>
                  <a:lnTo>
                    <a:pt x="16827" y="1029"/>
                  </a:lnTo>
                  <a:lnTo>
                    <a:pt x="16801" y="1031"/>
                  </a:lnTo>
                  <a:lnTo>
                    <a:pt x="16771" y="1034"/>
                  </a:lnTo>
                  <a:lnTo>
                    <a:pt x="16740" y="1037"/>
                  </a:lnTo>
                  <a:lnTo>
                    <a:pt x="16674" y="1047"/>
                  </a:lnTo>
                  <a:lnTo>
                    <a:pt x="16602" y="1056"/>
                  </a:lnTo>
                  <a:lnTo>
                    <a:pt x="16530" y="1067"/>
                  </a:lnTo>
                  <a:lnTo>
                    <a:pt x="16456" y="1075"/>
                  </a:lnTo>
                  <a:lnTo>
                    <a:pt x="16422" y="1079"/>
                  </a:lnTo>
                  <a:lnTo>
                    <a:pt x="16386" y="1081"/>
                  </a:lnTo>
                  <a:lnTo>
                    <a:pt x="16353" y="1083"/>
                  </a:lnTo>
                  <a:lnTo>
                    <a:pt x="16321" y="1083"/>
                  </a:lnTo>
                  <a:lnTo>
                    <a:pt x="16249" y="1083"/>
                  </a:lnTo>
                  <a:lnTo>
                    <a:pt x="16181" y="1082"/>
                  </a:lnTo>
                  <a:lnTo>
                    <a:pt x="16114" y="1080"/>
                  </a:lnTo>
                  <a:lnTo>
                    <a:pt x="16046" y="1077"/>
                  </a:lnTo>
                  <a:lnTo>
                    <a:pt x="15980" y="1076"/>
                  </a:lnTo>
                  <a:lnTo>
                    <a:pt x="15911" y="1074"/>
                  </a:lnTo>
                  <a:lnTo>
                    <a:pt x="15841" y="1073"/>
                  </a:lnTo>
                  <a:lnTo>
                    <a:pt x="15768" y="1073"/>
                  </a:lnTo>
                  <a:lnTo>
                    <a:pt x="12396" y="1073"/>
                  </a:lnTo>
                  <a:lnTo>
                    <a:pt x="12359" y="1073"/>
                  </a:lnTo>
                  <a:lnTo>
                    <a:pt x="12324" y="1072"/>
                  </a:lnTo>
                  <a:lnTo>
                    <a:pt x="12292" y="1069"/>
                  </a:lnTo>
                  <a:lnTo>
                    <a:pt x="12261" y="1067"/>
                  </a:lnTo>
                  <a:lnTo>
                    <a:pt x="12230" y="1064"/>
                  </a:lnTo>
                  <a:lnTo>
                    <a:pt x="12200" y="1063"/>
                  </a:lnTo>
                  <a:lnTo>
                    <a:pt x="12166" y="1062"/>
                  </a:lnTo>
                  <a:lnTo>
                    <a:pt x="12131" y="1062"/>
                  </a:lnTo>
                  <a:lnTo>
                    <a:pt x="9045" y="1062"/>
                  </a:lnTo>
                  <a:lnTo>
                    <a:pt x="8973" y="1062"/>
                  </a:lnTo>
                  <a:lnTo>
                    <a:pt x="8902" y="1061"/>
                  </a:lnTo>
                  <a:lnTo>
                    <a:pt x="8832" y="1061"/>
                  </a:lnTo>
                  <a:lnTo>
                    <a:pt x="8762" y="1060"/>
                  </a:lnTo>
                  <a:lnTo>
                    <a:pt x="8693" y="1058"/>
                  </a:lnTo>
                  <a:lnTo>
                    <a:pt x="8623" y="1058"/>
                  </a:lnTo>
                  <a:lnTo>
                    <a:pt x="8554" y="1057"/>
                  </a:lnTo>
                  <a:lnTo>
                    <a:pt x="8485" y="1056"/>
                  </a:lnTo>
                  <a:lnTo>
                    <a:pt x="8417" y="1055"/>
                  </a:lnTo>
                  <a:lnTo>
                    <a:pt x="8348" y="1054"/>
                  </a:lnTo>
                  <a:lnTo>
                    <a:pt x="8279" y="1053"/>
                  </a:lnTo>
                  <a:lnTo>
                    <a:pt x="8209" y="1053"/>
                  </a:lnTo>
                  <a:lnTo>
                    <a:pt x="8140" y="1051"/>
                  </a:lnTo>
                  <a:lnTo>
                    <a:pt x="8070" y="1051"/>
                  </a:lnTo>
                  <a:lnTo>
                    <a:pt x="8000" y="1050"/>
                  </a:lnTo>
                  <a:lnTo>
                    <a:pt x="7929" y="1050"/>
                  </a:lnTo>
                  <a:lnTo>
                    <a:pt x="7789" y="1050"/>
                  </a:lnTo>
                  <a:lnTo>
                    <a:pt x="7647" y="1050"/>
                  </a:lnTo>
                  <a:lnTo>
                    <a:pt x="7507" y="1050"/>
                  </a:lnTo>
                  <a:lnTo>
                    <a:pt x="7367" y="1050"/>
                  </a:lnTo>
                  <a:lnTo>
                    <a:pt x="7227" y="1050"/>
                  </a:lnTo>
                  <a:lnTo>
                    <a:pt x="7086" y="1050"/>
                  </a:lnTo>
                  <a:lnTo>
                    <a:pt x="6946" y="1050"/>
                  </a:lnTo>
                  <a:lnTo>
                    <a:pt x="6806" y="1050"/>
                  </a:lnTo>
                  <a:lnTo>
                    <a:pt x="6666" y="1050"/>
                  </a:lnTo>
                  <a:lnTo>
                    <a:pt x="6526" y="1050"/>
                  </a:lnTo>
                  <a:lnTo>
                    <a:pt x="6386" y="1050"/>
                  </a:lnTo>
                  <a:lnTo>
                    <a:pt x="6245" y="1050"/>
                  </a:lnTo>
                  <a:lnTo>
                    <a:pt x="6104" y="1050"/>
                  </a:lnTo>
                  <a:lnTo>
                    <a:pt x="5964" y="1050"/>
                  </a:lnTo>
                  <a:lnTo>
                    <a:pt x="5824" y="1050"/>
                  </a:lnTo>
                  <a:lnTo>
                    <a:pt x="5683" y="1050"/>
                  </a:lnTo>
                  <a:lnTo>
                    <a:pt x="2333" y="1039"/>
                  </a:lnTo>
                  <a:lnTo>
                    <a:pt x="2279" y="1041"/>
                  </a:lnTo>
                  <a:lnTo>
                    <a:pt x="2201" y="1042"/>
                  </a:lnTo>
                  <a:lnTo>
                    <a:pt x="2108" y="1043"/>
                  </a:lnTo>
                  <a:lnTo>
                    <a:pt x="2008" y="1045"/>
                  </a:lnTo>
                  <a:lnTo>
                    <a:pt x="1910" y="1045"/>
                  </a:lnTo>
                  <a:lnTo>
                    <a:pt x="1822" y="1043"/>
                  </a:lnTo>
                  <a:lnTo>
                    <a:pt x="1786" y="1041"/>
                  </a:lnTo>
                  <a:lnTo>
                    <a:pt x="1753" y="1038"/>
                  </a:lnTo>
                  <a:lnTo>
                    <a:pt x="1729" y="1035"/>
                  </a:lnTo>
                  <a:lnTo>
                    <a:pt x="1712" y="1031"/>
                  </a:lnTo>
                  <a:lnTo>
                    <a:pt x="1386" y="858"/>
                  </a:lnTo>
                  <a:lnTo>
                    <a:pt x="1241" y="727"/>
                  </a:lnTo>
                  <a:lnTo>
                    <a:pt x="1205" y="691"/>
                  </a:lnTo>
                  <a:lnTo>
                    <a:pt x="1173" y="658"/>
                  </a:lnTo>
                  <a:lnTo>
                    <a:pt x="1156" y="642"/>
                  </a:lnTo>
                  <a:lnTo>
                    <a:pt x="1140" y="624"/>
                  </a:lnTo>
                  <a:lnTo>
                    <a:pt x="1124" y="605"/>
                  </a:lnTo>
                  <a:lnTo>
                    <a:pt x="1107" y="584"/>
                  </a:lnTo>
                  <a:lnTo>
                    <a:pt x="829" y="298"/>
                  </a:lnTo>
                  <a:lnTo>
                    <a:pt x="788" y="266"/>
                  </a:lnTo>
                  <a:lnTo>
                    <a:pt x="750" y="235"/>
                  </a:lnTo>
                  <a:lnTo>
                    <a:pt x="712" y="206"/>
                  </a:lnTo>
                  <a:lnTo>
                    <a:pt x="675" y="178"/>
                  </a:lnTo>
                  <a:lnTo>
                    <a:pt x="655" y="165"/>
                  </a:lnTo>
                  <a:lnTo>
                    <a:pt x="634" y="152"/>
                  </a:lnTo>
                  <a:lnTo>
                    <a:pt x="614" y="139"/>
                  </a:lnTo>
                  <a:lnTo>
                    <a:pt x="592" y="126"/>
                  </a:lnTo>
                  <a:lnTo>
                    <a:pt x="568" y="114"/>
                  </a:lnTo>
                  <a:lnTo>
                    <a:pt x="543" y="101"/>
                  </a:lnTo>
                  <a:lnTo>
                    <a:pt x="516" y="89"/>
                  </a:lnTo>
                  <a:lnTo>
                    <a:pt x="487" y="77"/>
                  </a:lnTo>
                  <a:lnTo>
                    <a:pt x="461" y="68"/>
                  </a:lnTo>
                  <a:lnTo>
                    <a:pt x="435" y="58"/>
                  </a:lnTo>
                  <a:lnTo>
                    <a:pt x="409" y="50"/>
                  </a:lnTo>
                  <a:lnTo>
                    <a:pt x="381" y="43"/>
                  </a:lnTo>
                  <a:lnTo>
                    <a:pt x="353" y="36"/>
                  </a:lnTo>
                  <a:lnTo>
                    <a:pt x="323" y="30"/>
                  </a:lnTo>
                  <a:lnTo>
                    <a:pt x="293" y="24"/>
                  </a:lnTo>
                  <a:lnTo>
                    <a:pt x="264" y="19"/>
                  </a:lnTo>
                  <a:lnTo>
                    <a:pt x="233" y="14"/>
                  </a:lnTo>
                  <a:lnTo>
                    <a:pt x="201" y="11"/>
                  </a:lnTo>
                  <a:lnTo>
                    <a:pt x="169" y="7"/>
                  </a:lnTo>
                  <a:lnTo>
                    <a:pt x="137" y="5"/>
                  </a:lnTo>
                  <a:lnTo>
                    <a:pt x="103" y="2"/>
                  </a:lnTo>
                  <a:lnTo>
                    <a:pt x="69" y="1"/>
                  </a:lnTo>
                  <a:lnTo>
                    <a:pt x="34" y="0"/>
                  </a:lnTo>
                  <a:lnTo>
                    <a:pt x="0" y="0"/>
                  </a:lnTo>
                  <a:lnTo>
                    <a:pt x="4" y="7"/>
                  </a:lnTo>
                  <a:lnTo>
                    <a:pt x="10" y="15"/>
                  </a:lnTo>
                  <a:lnTo>
                    <a:pt x="18" y="24"/>
                  </a:lnTo>
                  <a:lnTo>
                    <a:pt x="27" y="34"/>
                  </a:lnTo>
                  <a:lnTo>
                    <a:pt x="50" y="56"/>
                  </a:lnTo>
                  <a:lnTo>
                    <a:pt x="77" y="78"/>
                  </a:lnTo>
                  <a:lnTo>
                    <a:pt x="131" y="121"/>
                  </a:lnTo>
                  <a:lnTo>
                    <a:pt x="169" y="152"/>
                  </a:lnTo>
                  <a:lnTo>
                    <a:pt x="183" y="165"/>
                  </a:lnTo>
                  <a:lnTo>
                    <a:pt x="196" y="179"/>
                  </a:lnTo>
                  <a:lnTo>
                    <a:pt x="210" y="192"/>
                  </a:lnTo>
                  <a:lnTo>
                    <a:pt x="223" y="208"/>
                  </a:lnTo>
                  <a:lnTo>
                    <a:pt x="265" y="249"/>
                  </a:lnTo>
                  <a:lnTo>
                    <a:pt x="307" y="295"/>
                  </a:lnTo>
                  <a:lnTo>
                    <a:pt x="347" y="341"/>
                  </a:lnTo>
                  <a:lnTo>
                    <a:pt x="387" y="388"/>
                  </a:lnTo>
                  <a:lnTo>
                    <a:pt x="425" y="440"/>
                  </a:lnTo>
                  <a:lnTo>
                    <a:pt x="463" y="491"/>
                  </a:lnTo>
                  <a:lnTo>
                    <a:pt x="481" y="517"/>
                  </a:lnTo>
                  <a:lnTo>
                    <a:pt x="499" y="544"/>
                  </a:lnTo>
                  <a:lnTo>
                    <a:pt x="516" y="571"/>
                  </a:lnTo>
                  <a:lnTo>
                    <a:pt x="531" y="599"/>
                  </a:lnTo>
                  <a:lnTo>
                    <a:pt x="548" y="626"/>
                  </a:lnTo>
                  <a:lnTo>
                    <a:pt x="562" y="655"/>
                  </a:lnTo>
                  <a:lnTo>
                    <a:pt x="576" y="683"/>
                  </a:lnTo>
                  <a:lnTo>
                    <a:pt x="590" y="712"/>
                  </a:lnTo>
                  <a:lnTo>
                    <a:pt x="602" y="740"/>
                  </a:lnTo>
                  <a:lnTo>
                    <a:pt x="614" y="770"/>
                  </a:lnTo>
                  <a:lnTo>
                    <a:pt x="625" y="800"/>
                  </a:lnTo>
                  <a:lnTo>
                    <a:pt x="636" y="829"/>
                  </a:lnTo>
                  <a:lnTo>
                    <a:pt x="644" y="859"/>
                  </a:lnTo>
                  <a:lnTo>
                    <a:pt x="652" y="889"/>
                  </a:lnTo>
                  <a:lnTo>
                    <a:pt x="658" y="919"/>
                  </a:lnTo>
                  <a:lnTo>
                    <a:pt x="664" y="949"/>
                  </a:lnTo>
                  <a:lnTo>
                    <a:pt x="669" y="980"/>
                  </a:lnTo>
                  <a:lnTo>
                    <a:pt x="672" y="1011"/>
                  </a:lnTo>
                  <a:lnTo>
                    <a:pt x="674" y="1042"/>
                  </a:lnTo>
                  <a:lnTo>
                    <a:pt x="675" y="1073"/>
                  </a:lnTo>
                  <a:close/>
                </a:path>
              </a:pathLst>
            </a:custGeom>
            <a:solidFill>
              <a:srgbClr val="0C6485"/>
            </a:solidFill>
            <a:ln>
              <a:noFill/>
            </a:ln>
          </p:spPr>
          <p:txBody>
            <a:bodyPr vert="horz" wrap="square" lIns="123893" tIns="61946" rIns="123893" bIns="6194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5"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endParaRPr>
            </a:p>
          </p:txBody>
        </p:sp>
        <p:grpSp>
          <p:nvGrpSpPr>
            <p:cNvPr id="52" name="组合 51"/>
            <p:cNvGrpSpPr/>
            <p:nvPr/>
          </p:nvGrpSpPr>
          <p:grpSpPr>
            <a:xfrm>
              <a:off x="2026444" y="1361349"/>
              <a:ext cx="1449829" cy="519845"/>
              <a:chOff x="2285632" y="1984384"/>
              <a:chExt cx="4341199" cy="1546246"/>
            </a:xfrm>
          </p:grpSpPr>
          <p:grpSp>
            <p:nvGrpSpPr>
              <p:cNvPr id="68" name="组合 67"/>
              <p:cNvGrpSpPr/>
              <p:nvPr/>
            </p:nvGrpSpPr>
            <p:grpSpPr>
              <a:xfrm>
                <a:off x="2285632" y="1984384"/>
                <a:ext cx="4341199" cy="1546246"/>
                <a:chOff x="2408922" y="1994658"/>
                <a:chExt cx="4341199" cy="1546246"/>
              </a:xfrm>
            </p:grpSpPr>
            <p:sp>
              <p:nvSpPr>
                <p:cNvPr id="70" name="圆角矩形 149"/>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sp>
              <p:nvSpPr>
                <p:cNvPr id="71" name="圆角矩形 150"/>
                <p:cNvSpPr/>
                <p:nvPr/>
              </p:nvSpPr>
              <p:spPr>
                <a:xfrm>
                  <a:off x="2664999" y="2182036"/>
                  <a:ext cx="3817181" cy="1133817"/>
                </a:xfrm>
                <a:prstGeom prst="roundRect">
                  <a:avLst>
                    <a:gd name="adj" fmla="val 0"/>
                  </a:avLst>
                </a:prstGeom>
                <a:solidFill>
                  <a:srgbClr val="D73229"/>
                </a:solidFill>
                <a:ln w="15875" cap="flat">
                  <a:noFill/>
                  <a:prstDash val="solid"/>
                  <a:miter lim="800000"/>
                </a:ln>
                <a:effectLst>
                  <a:innerShdw blurRad="114300">
                    <a:prstClr val="black"/>
                  </a:innerShdw>
                </a:effectLst>
              </p:spPr>
              <p:txBody>
                <a:bodyPr vert="horz" wrap="square" lIns="123893" tIns="61946" rIns="123893" bIns="61946" numCol="1" anchor="t" anchorCtr="0" compatLnSpc="1"/>
                <a:lstStyle/>
                <a:p>
                  <a:endParaRPr lang="zh-CN" altLang="en-US" sz="1355" b="1" kern="0">
                    <a:solidFill>
                      <a:prstClr val="black"/>
                    </a:solidFill>
                    <a:latin typeface="微软雅黑" panose="020B0503020204020204" charset="-122"/>
                    <a:ea typeface="微软雅黑" panose="020B0503020204020204" charset="-122"/>
                  </a:endParaRPr>
                </a:p>
              </p:txBody>
            </p:sp>
          </p:grpSp>
          <p:sp>
            <p:nvSpPr>
              <p:cNvPr id="69" name="矩形 68"/>
              <p:cNvSpPr/>
              <p:nvPr/>
            </p:nvSpPr>
            <p:spPr>
              <a:xfrm>
                <a:off x="3355918" y="2189393"/>
                <a:ext cx="2226273" cy="953695"/>
              </a:xfrm>
              <a:prstGeom prst="rect">
                <a:avLst/>
              </a:prstGeom>
            </p:spPr>
            <p:txBody>
              <a:bodyPr wrap="square">
                <a:spAutoFit/>
              </a:bodyPr>
              <a:lstStyle/>
              <a:p>
                <a:r>
                  <a:rPr lang="zh-CN" altLang="en-US" sz="1355" dirty="0">
                    <a:solidFill>
                      <a:prstClr val="white"/>
                    </a:solidFill>
                    <a:latin typeface="微软雅黑" panose="020B0503020204020204" charset="-122"/>
                    <a:ea typeface="微软雅黑" panose="020B0503020204020204" charset="-122"/>
                  </a:rPr>
                  <a:t>护 士</a:t>
                </a:r>
              </a:p>
            </p:txBody>
          </p:sp>
        </p:grpSp>
        <p:grpSp>
          <p:nvGrpSpPr>
            <p:cNvPr id="53" name="组合 52"/>
            <p:cNvGrpSpPr/>
            <p:nvPr/>
          </p:nvGrpSpPr>
          <p:grpSpPr>
            <a:xfrm>
              <a:off x="5620175" y="1361349"/>
              <a:ext cx="1449829" cy="519845"/>
              <a:chOff x="2285632" y="1984384"/>
              <a:chExt cx="4341199" cy="1546246"/>
            </a:xfrm>
          </p:grpSpPr>
          <p:grpSp>
            <p:nvGrpSpPr>
              <p:cNvPr id="64" name="组合 63"/>
              <p:cNvGrpSpPr/>
              <p:nvPr/>
            </p:nvGrpSpPr>
            <p:grpSpPr>
              <a:xfrm>
                <a:off x="2285632" y="1984384"/>
                <a:ext cx="4341199" cy="1546246"/>
                <a:chOff x="2408922" y="1994658"/>
                <a:chExt cx="4341199" cy="1546246"/>
              </a:xfrm>
            </p:grpSpPr>
            <p:sp>
              <p:nvSpPr>
                <p:cNvPr id="66" name="圆角矩形 154"/>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sp>
              <p:nvSpPr>
                <p:cNvPr id="67" name="圆角矩形 155"/>
                <p:cNvSpPr/>
                <p:nvPr/>
              </p:nvSpPr>
              <p:spPr>
                <a:xfrm>
                  <a:off x="2664999" y="2182036"/>
                  <a:ext cx="3817181" cy="1133817"/>
                </a:xfrm>
                <a:prstGeom prst="roundRect">
                  <a:avLst>
                    <a:gd name="adj" fmla="val 0"/>
                  </a:avLst>
                </a:prstGeom>
                <a:solidFill>
                  <a:srgbClr val="D73229"/>
                </a:solidFill>
                <a:ln w="15875" cap="flat">
                  <a:noFill/>
                  <a:prstDash val="solid"/>
                  <a:miter lim="800000"/>
                </a:ln>
                <a:effectLst>
                  <a:innerShdw blurRad="114300">
                    <a:prstClr val="black"/>
                  </a:innerShdw>
                </a:effectLst>
              </p:spPr>
              <p:txBody>
                <a:bodyPr vert="horz" wrap="square" lIns="123893" tIns="61946" rIns="123893" bIns="61946" numCol="1" anchor="t" anchorCtr="0" compatLnSpc="1"/>
                <a:lstStyle/>
                <a:p>
                  <a:endParaRPr lang="zh-CN" altLang="en-US" sz="1355" b="1" kern="0">
                    <a:solidFill>
                      <a:prstClr val="black"/>
                    </a:solidFill>
                    <a:latin typeface="微软雅黑" panose="020B0503020204020204" charset="-122"/>
                    <a:ea typeface="微软雅黑" panose="020B0503020204020204" charset="-122"/>
                  </a:endParaRPr>
                </a:p>
              </p:txBody>
            </p:sp>
          </p:grpSp>
          <p:sp>
            <p:nvSpPr>
              <p:cNvPr id="65" name="矩形 64"/>
              <p:cNvSpPr/>
              <p:nvPr/>
            </p:nvSpPr>
            <p:spPr>
              <a:xfrm>
                <a:off x="3355918" y="2189393"/>
                <a:ext cx="2226273" cy="953695"/>
              </a:xfrm>
              <a:prstGeom prst="rect">
                <a:avLst/>
              </a:prstGeom>
            </p:spPr>
            <p:txBody>
              <a:bodyPr wrap="square">
                <a:spAutoFit/>
              </a:bodyPr>
              <a:lstStyle/>
              <a:p>
                <a:r>
                  <a:rPr lang="zh-CN" altLang="en-US" sz="1355" dirty="0">
                    <a:solidFill>
                      <a:prstClr val="white"/>
                    </a:solidFill>
                    <a:latin typeface="微软雅黑" panose="020B0503020204020204" charset="-122"/>
                    <a:ea typeface="微软雅黑" panose="020B0503020204020204" charset="-122"/>
                  </a:rPr>
                  <a:t>设 备</a:t>
                </a:r>
              </a:p>
            </p:txBody>
          </p:sp>
        </p:grpSp>
        <p:grpSp>
          <p:nvGrpSpPr>
            <p:cNvPr id="54" name="组合 53"/>
            <p:cNvGrpSpPr/>
            <p:nvPr/>
          </p:nvGrpSpPr>
          <p:grpSpPr>
            <a:xfrm>
              <a:off x="1662615" y="5487181"/>
              <a:ext cx="1449829" cy="519845"/>
              <a:chOff x="2285632" y="1984384"/>
              <a:chExt cx="4341199" cy="1546246"/>
            </a:xfrm>
          </p:grpSpPr>
          <p:grpSp>
            <p:nvGrpSpPr>
              <p:cNvPr id="60" name="组合 59"/>
              <p:cNvGrpSpPr/>
              <p:nvPr/>
            </p:nvGrpSpPr>
            <p:grpSpPr>
              <a:xfrm>
                <a:off x="2285632" y="1984384"/>
                <a:ext cx="4341199" cy="1546246"/>
                <a:chOff x="2408922" y="1994658"/>
                <a:chExt cx="4341199" cy="1546246"/>
              </a:xfrm>
            </p:grpSpPr>
            <p:sp>
              <p:nvSpPr>
                <p:cNvPr id="62" name="圆角矩形 159"/>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sp>
              <p:nvSpPr>
                <p:cNvPr id="63" name="圆角矩形 160"/>
                <p:cNvSpPr/>
                <p:nvPr/>
              </p:nvSpPr>
              <p:spPr>
                <a:xfrm>
                  <a:off x="2664999" y="2182036"/>
                  <a:ext cx="3817181" cy="1133817"/>
                </a:xfrm>
                <a:prstGeom prst="roundRect">
                  <a:avLst>
                    <a:gd name="adj" fmla="val 0"/>
                  </a:avLst>
                </a:prstGeom>
                <a:solidFill>
                  <a:srgbClr val="D73229"/>
                </a:solidFill>
                <a:ln w="15875" cap="flat">
                  <a:noFill/>
                  <a:prstDash val="solid"/>
                  <a:miter lim="800000"/>
                </a:ln>
                <a:effectLst>
                  <a:innerShdw blurRad="114300">
                    <a:prstClr val="black"/>
                  </a:innerShdw>
                </a:effectLst>
              </p:spPr>
              <p:txBody>
                <a:bodyPr vert="horz" wrap="square" lIns="123893" tIns="61946" rIns="123893" bIns="61946" numCol="1" anchor="t" anchorCtr="0" compatLnSpc="1"/>
                <a:lstStyle/>
                <a:p>
                  <a:endParaRPr lang="zh-CN" altLang="en-US" sz="1355" b="1" kern="0">
                    <a:solidFill>
                      <a:prstClr val="black"/>
                    </a:solidFill>
                    <a:latin typeface="微软雅黑" panose="020B0503020204020204" charset="-122"/>
                    <a:ea typeface="微软雅黑" panose="020B0503020204020204" charset="-122"/>
                  </a:endParaRPr>
                </a:p>
              </p:txBody>
            </p:sp>
          </p:grpSp>
          <p:sp>
            <p:nvSpPr>
              <p:cNvPr id="61" name="矩形 60"/>
              <p:cNvSpPr/>
              <p:nvPr/>
            </p:nvSpPr>
            <p:spPr>
              <a:xfrm>
                <a:off x="3355918" y="2189393"/>
                <a:ext cx="2226273" cy="953695"/>
              </a:xfrm>
              <a:prstGeom prst="rect">
                <a:avLst/>
              </a:prstGeom>
            </p:spPr>
            <p:txBody>
              <a:bodyPr wrap="square">
                <a:spAutoFit/>
              </a:bodyPr>
              <a:lstStyle/>
              <a:p>
                <a:r>
                  <a:rPr lang="zh-CN" altLang="en-US" sz="1355" dirty="0">
                    <a:solidFill>
                      <a:prstClr val="white"/>
                    </a:solidFill>
                    <a:latin typeface="微软雅黑" panose="020B0503020204020204" charset="-122"/>
                    <a:ea typeface="微软雅黑" panose="020B0503020204020204" charset="-122"/>
                  </a:rPr>
                  <a:t>环 境</a:t>
                </a:r>
              </a:p>
            </p:txBody>
          </p:sp>
        </p:grpSp>
        <p:grpSp>
          <p:nvGrpSpPr>
            <p:cNvPr id="55" name="组合 54"/>
            <p:cNvGrpSpPr/>
            <p:nvPr/>
          </p:nvGrpSpPr>
          <p:grpSpPr>
            <a:xfrm>
              <a:off x="5134649" y="5484113"/>
              <a:ext cx="1449829" cy="519845"/>
              <a:chOff x="2285632" y="1984384"/>
              <a:chExt cx="4341199" cy="1546246"/>
            </a:xfrm>
          </p:grpSpPr>
          <p:grpSp>
            <p:nvGrpSpPr>
              <p:cNvPr id="56" name="组合 55"/>
              <p:cNvGrpSpPr/>
              <p:nvPr/>
            </p:nvGrpSpPr>
            <p:grpSpPr>
              <a:xfrm>
                <a:off x="2285632" y="1984384"/>
                <a:ext cx="4341199" cy="1546246"/>
                <a:chOff x="2408922" y="1994658"/>
                <a:chExt cx="4341199" cy="1546246"/>
              </a:xfrm>
            </p:grpSpPr>
            <p:sp>
              <p:nvSpPr>
                <p:cNvPr id="58" name="圆角矩形 164"/>
                <p:cNvSpPr/>
                <p:nvPr/>
              </p:nvSpPr>
              <p:spPr>
                <a:xfrm>
                  <a:off x="2408922" y="1994658"/>
                  <a:ext cx="4341199" cy="1546246"/>
                </a:xfrm>
                <a:prstGeom prst="roundRect">
                  <a:avLst>
                    <a:gd name="adj" fmla="val 0"/>
                  </a:avLst>
                </a:prstGeom>
                <a:gradFill>
                  <a:gsLst>
                    <a:gs pos="0">
                      <a:srgbClr val="DDDDDD"/>
                    </a:gs>
                    <a:gs pos="100000">
                      <a:sysClr val="window" lastClr="FFFFFF"/>
                    </a:gs>
                  </a:gsLst>
                  <a:lin ang="5400000" scaled="1"/>
                </a:gradFill>
                <a:ln w="15875" cap="flat">
                  <a:gradFill>
                    <a:gsLst>
                      <a:gs pos="0">
                        <a:sysClr val="window" lastClr="FFFFFF"/>
                      </a:gs>
                      <a:gs pos="100000">
                        <a:srgbClr val="CACACA"/>
                      </a:gs>
                    </a:gsLst>
                    <a:lin ang="5400000" scaled="1"/>
                  </a:gradFill>
                  <a:prstDash val="solid"/>
                  <a:miter lim="800000"/>
                </a:ln>
                <a:effectLst>
                  <a:outerShdw blurRad="228600" dist="76200" dir="5400000" sx="102000" sy="102000" algn="t" rotWithShape="0">
                    <a:sysClr val="windowText" lastClr="000000">
                      <a:lumMod val="85000"/>
                      <a:lumOff val="15000"/>
                      <a:alpha val="15000"/>
                    </a:sysClr>
                  </a:outerShdw>
                </a:effectLst>
              </p:spPr>
              <p:txBody>
                <a:bodyPr vert="horz" wrap="square" lIns="123893" tIns="61946" rIns="123893" bIns="61946" numCol="1" anchor="t" anchorCtr="0" compatLnSpc="1"/>
                <a:lstStyle/>
                <a:p>
                  <a:endParaRPr lang="zh-CN" altLang="en-US" sz="1355" kern="0">
                    <a:solidFill>
                      <a:prstClr val="black"/>
                    </a:solidFill>
                    <a:latin typeface="微软雅黑" panose="020B0503020204020204" charset="-122"/>
                    <a:ea typeface="微软雅黑" panose="020B0503020204020204" charset="-122"/>
                  </a:endParaRPr>
                </a:p>
              </p:txBody>
            </p:sp>
            <p:sp>
              <p:nvSpPr>
                <p:cNvPr id="59" name="圆角矩形 165"/>
                <p:cNvSpPr/>
                <p:nvPr/>
              </p:nvSpPr>
              <p:spPr>
                <a:xfrm>
                  <a:off x="2664999" y="2182036"/>
                  <a:ext cx="3817181" cy="1133817"/>
                </a:xfrm>
                <a:prstGeom prst="roundRect">
                  <a:avLst>
                    <a:gd name="adj" fmla="val 0"/>
                  </a:avLst>
                </a:prstGeom>
                <a:solidFill>
                  <a:srgbClr val="D73229"/>
                </a:solidFill>
                <a:ln w="15875" cap="flat">
                  <a:noFill/>
                  <a:prstDash val="solid"/>
                  <a:miter lim="800000"/>
                </a:ln>
                <a:effectLst>
                  <a:innerShdw blurRad="114300">
                    <a:prstClr val="black"/>
                  </a:innerShdw>
                </a:effectLst>
              </p:spPr>
              <p:txBody>
                <a:bodyPr vert="horz" wrap="square" lIns="123893" tIns="61946" rIns="123893" bIns="61946" numCol="1" anchor="t" anchorCtr="0" compatLnSpc="1"/>
                <a:lstStyle/>
                <a:p>
                  <a:endParaRPr lang="zh-CN" altLang="en-US" sz="1355" b="1" kern="0">
                    <a:solidFill>
                      <a:prstClr val="black"/>
                    </a:solidFill>
                    <a:latin typeface="微软雅黑" panose="020B0503020204020204" charset="-122"/>
                    <a:ea typeface="微软雅黑" panose="020B0503020204020204" charset="-122"/>
                  </a:endParaRPr>
                </a:p>
              </p:txBody>
            </p:sp>
          </p:grpSp>
          <p:sp>
            <p:nvSpPr>
              <p:cNvPr id="57" name="矩形 56"/>
              <p:cNvSpPr/>
              <p:nvPr/>
            </p:nvSpPr>
            <p:spPr>
              <a:xfrm>
                <a:off x="2686804" y="2189393"/>
                <a:ext cx="3526989" cy="953695"/>
              </a:xfrm>
              <a:prstGeom prst="rect">
                <a:avLst/>
              </a:prstGeom>
            </p:spPr>
            <p:txBody>
              <a:bodyPr wrap="square">
                <a:spAutoFit/>
              </a:bodyPr>
              <a:lstStyle/>
              <a:p>
                <a:r>
                  <a:rPr lang="zh-CN" altLang="en-US" sz="1355" dirty="0">
                    <a:solidFill>
                      <a:prstClr val="white"/>
                    </a:solidFill>
                    <a:latin typeface="微软雅黑" panose="020B0503020204020204" charset="-122"/>
                    <a:ea typeface="微软雅黑" panose="020B0503020204020204" charset="-122"/>
                  </a:rPr>
                  <a:t>操作流程</a:t>
                </a:r>
              </a:p>
            </p:txBody>
          </p:sp>
        </p:grpSp>
      </p:grpSp>
    </p:spTree>
  </p:cSld>
  <p:clrMapOvr>
    <a:masterClrMapping/>
  </p:clrMapOvr>
  <mc:AlternateContent xmlns:mc="http://schemas.openxmlformats.org/markup-compatibility/2006" xmlns:p14="http://schemas.microsoft.com/office/powerpoint/2010/main">
    <mc:Choice Requires="p14">
      <p:transition spd="slow" p14:dur="1600" advTm="2178">
        <p:blinds dir="vert"/>
      </p:transition>
    </mc:Choice>
    <mc:Fallback xmlns="">
      <p:transition spd="slow" advTm="2178">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2" name="Freeform 5"/>
          <p:cNvSpPr/>
          <p:nvPr/>
        </p:nvSpPr>
        <p:spPr bwMode="auto">
          <a:xfrm>
            <a:off x="2320501" y="2104939"/>
            <a:ext cx="2949995" cy="26145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C6485"/>
          </a:solidFill>
          <a:ln w="15875">
            <a:gradFill flip="none" rotWithShape="1">
              <a:gsLst>
                <a:gs pos="0">
                  <a:schemeClr val="bg1">
                    <a:lumMod val="65000"/>
                  </a:schemeClr>
                </a:gs>
                <a:gs pos="100000">
                  <a:schemeClr val="bg1"/>
                </a:gs>
              </a:gsLst>
              <a:lin ang="2700000" scaled="1"/>
              <a:tileRect/>
            </a:gradFill>
          </a:ln>
          <a:effectLst>
            <a:innerShdw blurRad="114300">
              <a:prstClr val="black"/>
            </a:inn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1" name="Freeform 5"/>
          <p:cNvSpPr/>
          <p:nvPr/>
        </p:nvSpPr>
        <p:spPr bwMode="auto">
          <a:xfrm>
            <a:off x="1894985" y="1930802"/>
            <a:ext cx="2949995" cy="26145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61000"/>
                  <a:lumOff val="39000"/>
                </a:schemeClr>
              </a:gs>
              <a:gs pos="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266700" dist="203200" dir="678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cs typeface="+mn-ea"/>
              <a:sym typeface="+mn-lt"/>
            </a:endParaRPr>
          </a:p>
        </p:txBody>
      </p:sp>
      <p:sp>
        <p:nvSpPr>
          <p:cNvPr id="73" name="矩形 72"/>
          <p:cNvSpPr/>
          <p:nvPr/>
        </p:nvSpPr>
        <p:spPr>
          <a:xfrm>
            <a:off x="2318167" y="2502961"/>
            <a:ext cx="2185008" cy="1043940"/>
          </a:xfrm>
          <a:prstGeom prst="rect">
            <a:avLst/>
          </a:prstGeom>
        </p:spPr>
        <p:txBody>
          <a:bodyPr wrap="square" lIns="121890" tIns="60945" rIns="121890" bIns="60945">
            <a:spAutoFit/>
          </a:bodyPr>
          <a:lstStyle/>
          <a:p>
            <a:pPr defTabSz="933450">
              <a:defRPr/>
            </a:pPr>
            <a:r>
              <a:rPr lang="zh-CN" altLang="en-US" sz="6000" b="1" kern="0" dirty="0">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目 录</a:t>
            </a:r>
          </a:p>
        </p:txBody>
      </p:sp>
      <p:sp>
        <p:nvSpPr>
          <p:cNvPr id="74" name="Rectangle 4"/>
          <p:cNvSpPr txBox="1">
            <a:spLocks noChangeArrowheads="1"/>
          </p:cNvSpPr>
          <p:nvPr/>
        </p:nvSpPr>
        <p:spPr bwMode="auto">
          <a:xfrm>
            <a:off x="2360987" y="3439066"/>
            <a:ext cx="1973404" cy="5079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5" tIns="45702" rIns="91405"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defRPr/>
            </a:pPr>
            <a:r>
              <a:rPr lang="en-US" altLang="zh-CN" sz="2400" kern="0" dirty="0">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ea"/>
                <a:sym typeface="+mn-lt"/>
              </a:rPr>
              <a:t>CONTENTS</a:t>
            </a:r>
          </a:p>
        </p:txBody>
      </p:sp>
      <p:sp>
        <p:nvSpPr>
          <p:cNvPr id="2" name="矩形 1"/>
          <p:cNvSpPr/>
          <p:nvPr/>
        </p:nvSpPr>
        <p:spPr>
          <a:xfrm>
            <a:off x="6167438" y="1865313"/>
            <a:ext cx="1486535"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成员介绍 </a:t>
            </a:r>
          </a:p>
        </p:txBody>
      </p:sp>
      <p:sp>
        <p:nvSpPr>
          <p:cNvPr id="107" name="矩形 106"/>
          <p:cNvSpPr/>
          <p:nvPr/>
        </p:nvSpPr>
        <p:spPr>
          <a:xfrm>
            <a:off x="6167438" y="2608263"/>
            <a:ext cx="1402080"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主题选定</a:t>
            </a:r>
          </a:p>
        </p:txBody>
      </p:sp>
      <p:sp>
        <p:nvSpPr>
          <p:cNvPr id="113" name="矩形 112"/>
          <p:cNvSpPr/>
          <p:nvPr/>
        </p:nvSpPr>
        <p:spPr>
          <a:xfrm>
            <a:off x="6167438" y="3349625"/>
            <a:ext cx="1486535"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计划拟定 </a:t>
            </a:r>
          </a:p>
        </p:txBody>
      </p:sp>
      <p:sp>
        <p:nvSpPr>
          <p:cNvPr id="118" name="矩形 117"/>
          <p:cNvSpPr/>
          <p:nvPr/>
        </p:nvSpPr>
        <p:spPr>
          <a:xfrm>
            <a:off x="6167438" y="4080510"/>
            <a:ext cx="1402080"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现况把握</a:t>
            </a:r>
          </a:p>
        </p:txBody>
      </p:sp>
      <p:sp>
        <p:nvSpPr>
          <p:cNvPr id="123" name="矩形 122"/>
          <p:cNvSpPr/>
          <p:nvPr/>
        </p:nvSpPr>
        <p:spPr>
          <a:xfrm>
            <a:off x="6167438" y="4821873"/>
            <a:ext cx="1486535"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目标设定 </a:t>
            </a:r>
          </a:p>
        </p:txBody>
      </p:sp>
      <p:sp>
        <p:nvSpPr>
          <p:cNvPr id="128" name="矩形 127"/>
          <p:cNvSpPr/>
          <p:nvPr/>
        </p:nvSpPr>
        <p:spPr>
          <a:xfrm>
            <a:off x="8335328" y="1865313"/>
            <a:ext cx="1402080"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原因分析</a:t>
            </a:r>
          </a:p>
        </p:txBody>
      </p:sp>
      <p:grpSp>
        <p:nvGrpSpPr>
          <p:cNvPr id="4" name="组合 3"/>
          <p:cNvGrpSpPr/>
          <p:nvPr/>
        </p:nvGrpSpPr>
        <p:grpSpPr>
          <a:xfrm>
            <a:off x="5727700" y="1898333"/>
            <a:ext cx="446617" cy="409575"/>
            <a:chOff x="5604307" y="1821651"/>
            <a:chExt cx="446651" cy="408524"/>
          </a:xfrm>
          <a:solidFill>
            <a:srgbClr val="0C6485"/>
          </a:solidFill>
        </p:grpSpPr>
        <p:sp>
          <p:nvSpPr>
            <p:cNvPr id="173"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12" name="矩形 2"/>
            <p:cNvSpPr/>
            <p:nvPr/>
          </p:nvSpPr>
          <p:spPr>
            <a:xfrm>
              <a:off x="5614045" y="1841195"/>
              <a:ext cx="436913" cy="367355"/>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01</a:t>
              </a:r>
            </a:p>
          </p:txBody>
        </p:sp>
      </p:grpSp>
      <p:grpSp>
        <p:nvGrpSpPr>
          <p:cNvPr id="174" name="组合 173"/>
          <p:cNvGrpSpPr/>
          <p:nvPr/>
        </p:nvGrpSpPr>
        <p:grpSpPr>
          <a:xfrm>
            <a:off x="5727700" y="2638108"/>
            <a:ext cx="446617" cy="407987"/>
            <a:chOff x="5604307" y="1821651"/>
            <a:chExt cx="446651" cy="408524"/>
          </a:xfrm>
          <a:solidFill>
            <a:srgbClr val="0C6485"/>
          </a:solidFill>
        </p:grpSpPr>
        <p:sp>
          <p:nvSpPr>
            <p:cNvPr id="175"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15" name="矩形 175"/>
            <p:cNvSpPr/>
            <p:nvPr/>
          </p:nvSpPr>
          <p:spPr>
            <a:xfrm>
              <a:off x="5614045" y="1841195"/>
              <a:ext cx="436913" cy="368785"/>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02</a:t>
              </a:r>
            </a:p>
          </p:txBody>
        </p:sp>
      </p:grpSp>
      <p:grpSp>
        <p:nvGrpSpPr>
          <p:cNvPr id="177" name="组合 176"/>
          <p:cNvGrpSpPr/>
          <p:nvPr/>
        </p:nvGrpSpPr>
        <p:grpSpPr>
          <a:xfrm>
            <a:off x="5727700" y="3376295"/>
            <a:ext cx="446617" cy="407988"/>
            <a:chOff x="5604307" y="1821651"/>
            <a:chExt cx="446651" cy="408524"/>
          </a:xfrm>
          <a:solidFill>
            <a:srgbClr val="0C6485"/>
          </a:solidFill>
        </p:grpSpPr>
        <p:sp>
          <p:nvSpPr>
            <p:cNvPr id="178"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18" name="矩形 178"/>
            <p:cNvSpPr/>
            <p:nvPr/>
          </p:nvSpPr>
          <p:spPr>
            <a:xfrm>
              <a:off x="5614045" y="1841195"/>
              <a:ext cx="436913" cy="368784"/>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03</a:t>
              </a:r>
            </a:p>
          </p:txBody>
        </p:sp>
      </p:grpSp>
      <p:grpSp>
        <p:nvGrpSpPr>
          <p:cNvPr id="180" name="组合 179"/>
          <p:cNvGrpSpPr/>
          <p:nvPr/>
        </p:nvGrpSpPr>
        <p:grpSpPr>
          <a:xfrm>
            <a:off x="5727700" y="4114483"/>
            <a:ext cx="446617" cy="409575"/>
            <a:chOff x="5604307" y="1821651"/>
            <a:chExt cx="446651" cy="408524"/>
          </a:xfrm>
          <a:solidFill>
            <a:srgbClr val="0C6485"/>
          </a:solidFill>
        </p:grpSpPr>
        <p:sp>
          <p:nvSpPr>
            <p:cNvPr id="181"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21" name="矩形 181"/>
            <p:cNvSpPr/>
            <p:nvPr/>
          </p:nvSpPr>
          <p:spPr>
            <a:xfrm>
              <a:off x="5614045" y="1841195"/>
              <a:ext cx="436913" cy="367355"/>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04</a:t>
              </a:r>
            </a:p>
          </p:txBody>
        </p:sp>
      </p:grpSp>
      <p:grpSp>
        <p:nvGrpSpPr>
          <p:cNvPr id="183" name="组合 182"/>
          <p:cNvGrpSpPr/>
          <p:nvPr/>
        </p:nvGrpSpPr>
        <p:grpSpPr>
          <a:xfrm>
            <a:off x="5727700" y="4854258"/>
            <a:ext cx="446617" cy="407987"/>
            <a:chOff x="5604307" y="1821651"/>
            <a:chExt cx="446651" cy="408524"/>
          </a:xfrm>
          <a:solidFill>
            <a:srgbClr val="0C6485"/>
          </a:solidFill>
        </p:grpSpPr>
        <p:sp>
          <p:nvSpPr>
            <p:cNvPr id="184"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24" name="矩形 184"/>
            <p:cNvSpPr/>
            <p:nvPr/>
          </p:nvSpPr>
          <p:spPr>
            <a:xfrm>
              <a:off x="5614045" y="1841195"/>
              <a:ext cx="436913" cy="368785"/>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05</a:t>
              </a:r>
            </a:p>
          </p:txBody>
        </p:sp>
      </p:grpSp>
      <p:grpSp>
        <p:nvGrpSpPr>
          <p:cNvPr id="186" name="组合 185"/>
          <p:cNvGrpSpPr/>
          <p:nvPr/>
        </p:nvGrpSpPr>
        <p:grpSpPr>
          <a:xfrm>
            <a:off x="7895590" y="1880870"/>
            <a:ext cx="446617" cy="407988"/>
            <a:chOff x="5604307" y="1821651"/>
            <a:chExt cx="446651" cy="408524"/>
          </a:xfrm>
          <a:solidFill>
            <a:srgbClr val="0C6485"/>
          </a:solidFill>
        </p:grpSpPr>
        <p:sp>
          <p:nvSpPr>
            <p:cNvPr id="187"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27" name="矩形 187"/>
            <p:cNvSpPr/>
            <p:nvPr/>
          </p:nvSpPr>
          <p:spPr>
            <a:xfrm>
              <a:off x="5614045" y="1841195"/>
              <a:ext cx="436913" cy="368784"/>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06</a:t>
              </a:r>
            </a:p>
          </p:txBody>
        </p:sp>
      </p:grpSp>
      <p:sp>
        <p:nvSpPr>
          <p:cNvPr id="190" name="矩形 189"/>
          <p:cNvSpPr/>
          <p:nvPr/>
        </p:nvSpPr>
        <p:spPr>
          <a:xfrm>
            <a:off x="8335328" y="2608263"/>
            <a:ext cx="1402080"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对策实施</a:t>
            </a:r>
          </a:p>
        </p:txBody>
      </p:sp>
      <p:sp>
        <p:nvSpPr>
          <p:cNvPr id="191" name="矩形 190"/>
          <p:cNvSpPr/>
          <p:nvPr/>
        </p:nvSpPr>
        <p:spPr>
          <a:xfrm>
            <a:off x="8335328" y="3349626"/>
            <a:ext cx="1486535"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效果确认 </a:t>
            </a:r>
          </a:p>
        </p:txBody>
      </p:sp>
      <p:sp>
        <p:nvSpPr>
          <p:cNvPr id="192" name="矩形 191"/>
          <p:cNvSpPr/>
          <p:nvPr/>
        </p:nvSpPr>
        <p:spPr>
          <a:xfrm>
            <a:off x="8335328" y="4080511"/>
            <a:ext cx="1097280"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标准化</a:t>
            </a:r>
          </a:p>
        </p:txBody>
      </p:sp>
      <p:sp>
        <p:nvSpPr>
          <p:cNvPr id="193" name="矩形 192"/>
          <p:cNvSpPr/>
          <p:nvPr/>
        </p:nvSpPr>
        <p:spPr>
          <a:xfrm>
            <a:off x="8335328" y="4821872"/>
            <a:ext cx="792480" cy="460375"/>
          </a:xfrm>
          <a:prstGeom prst="rect">
            <a:avLst/>
          </a:prstGeom>
          <a:noFill/>
          <a:ln w="9525">
            <a:noFill/>
          </a:ln>
        </p:spPr>
        <p:txBody>
          <a:bodyPr wrap="none" anchor="t">
            <a:spAutoFit/>
          </a:bodyPr>
          <a:lstStyle/>
          <a:p>
            <a:r>
              <a:rPr lang="zh-CN" altLang="en-US" sz="2400" b="1" dirty="0">
                <a:solidFill>
                  <a:schemeClr val="tx1">
                    <a:lumMod val="75000"/>
                    <a:lumOff val="25000"/>
                  </a:schemeClr>
                </a:solidFill>
                <a:effectLst/>
                <a:latin typeface="Arial" panose="020B0604020202020204" pitchFamily="34" charset="0"/>
                <a:ea typeface="微软雅黑" panose="020B0503020204020204" charset="-122"/>
                <a:sym typeface="Arial" panose="020B0604020202020204" pitchFamily="34" charset="0"/>
              </a:rPr>
              <a:t>总结</a:t>
            </a:r>
          </a:p>
        </p:txBody>
      </p:sp>
      <p:grpSp>
        <p:nvGrpSpPr>
          <p:cNvPr id="195" name="组合 194"/>
          <p:cNvGrpSpPr/>
          <p:nvPr/>
        </p:nvGrpSpPr>
        <p:grpSpPr>
          <a:xfrm>
            <a:off x="7895590" y="2622233"/>
            <a:ext cx="446617" cy="409575"/>
            <a:chOff x="5604307" y="1821651"/>
            <a:chExt cx="446651" cy="408524"/>
          </a:xfrm>
          <a:solidFill>
            <a:srgbClr val="0C6485"/>
          </a:solidFill>
        </p:grpSpPr>
        <p:sp>
          <p:nvSpPr>
            <p:cNvPr id="196"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34" name="矩形 196"/>
            <p:cNvSpPr/>
            <p:nvPr/>
          </p:nvSpPr>
          <p:spPr>
            <a:xfrm>
              <a:off x="5614045" y="1841195"/>
              <a:ext cx="436913" cy="367355"/>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07</a:t>
              </a:r>
            </a:p>
          </p:txBody>
        </p:sp>
      </p:grpSp>
      <p:grpSp>
        <p:nvGrpSpPr>
          <p:cNvPr id="198" name="组合 197"/>
          <p:cNvGrpSpPr/>
          <p:nvPr/>
        </p:nvGrpSpPr>
        <p:grpSpPr>
          <a:xfrm>
            <a:off x="7895590" y="3364548"/>
            <a:ext cx="446617" cy="407987"/>
            <a:chOff x="5604307" y="1821651"/>
            <a:chExt cx="446651" cy="408524"/>
          </a:xfrm>
          <a:solidFill>
            <a:srgbClr val="0C6485"/>
          </a:solidFill>
        </p:grpSpPr>
        <p:sp>
          <p:nvSpPr>
            <p:cNvPr id="199"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37" name="矩形 199"/>
            <p:cNvSpPr/>
            <p:nvPr/>
          </p:nvSpPr>
          <p:spPr>
            <a:xfrm>
              <a:off x="5614045" y="1841195"/>
              <a:ext cx="436913" cy="368785"/>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08</a:t>
              </a:r>
            </a:p>
          </p:txBody>
        </p:sp>
      </p:grpSp>
      <p:grpSp>
        <p:nvGrpSpPr>
          <p:cNvPr id="201" name="组合 200"/>
          <p:cNvGrpSpPr/>
          <p:nvPr/>
        </p:nvGrpSpPr>
        <p:grpSpPr>
          <a:xfrm>
            <a:off x="7895590" y="4107498"/>
            <a:ext cx="446617" cy="407988"/>
            <a:chOff x="5604307" y="1821651"/>
            <a:chExt cx="446651" cy="408524"/>
          </a:xfrm>
          <a:solidFill>
            <a:srgbClr val="0C6485"/>
          </a:solidFill>
        </p:grpSpPr>
        <p:sp>
          <p:nvSpPr>
            <p:cNvPr id="202"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40" name="矩形 202"/>
            <p:cNvSpPr/>
            <p:nvPr/>
          </p:nvSpPr>
          <p:spPr>
            <a:xfrm>
              <a:off x="5614045" y="1841195"/>
              <a:ext cx="436913" cy="368784"/>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09</a:t>
              </a:r>
            </a:p>
          </p:txBody>
        </p:sp>
      </p:grpSp>
      <p:grpSp>
        <p:nvGrpSpPr>
          <p:cNvPr id="204" name="组合 203"/>
          <p:cNvGrpSpPr/>
          <p:nvPr/>
        </p:nvGrpSpPr>
        <p:grpSpPr>
          <a:xfrm>
            <a:off x="7895590" y="4848067"/>
            <a:ext cx="446617" cy="409575"/>
            <a:chOff x="5604307" y="1821651"/>
            <a:chExt cx="446651" cy="408524"/>
          </a:xfrm>
          <a:solidFill>
            <a:srgbClr val="0C6485"/>
          </a:solidFill>
        </p:grpSpPr>
        <p:sp>
          <p:nvSpPr>
            <p:cNvPr id="205" name="직사각형 9"/>
            <p:cNvSpPr/>
            <p:nvPr/>
          </p:nvSpPr>
          <p:spPr>
            <a:xfrm>
              <a:off x="5604307" y="1821651"/>
              <a:ext cx="406000" cy="408524"/>
            </a:xfrm>
            <a:prstGeom prst="rect">
              <a:avLst/>
            </a:prstGeom>
            <a:grpFill/>
            <a:ln w="25400" cap="flat" cmpd="sng" algn="ctr">
              <a:noFill/>
              <a:prstDash val="solid"/>
            </a:ln>
            <a:effectLst/>
          </p:spPr>
          <p:txBody>
            <a:bodyPr rtlCol="0" anchor="ctr"/>
            <a:lstStyle/>
            <a:p>
              <a:pPr marL="0" marR="0" lvl="0" indent="0" algn="ctr" defTabSz="912495" eaLnBrk="1" fontAlgn="base" latinLnBrk="1" hangingPunct="1">
                <a:lnSpc>
                  <a:spcPct val="100000"/>
                </a:lnSpc>
                <a:spcBef>
                  <a:spcPct val="0"/>
                </a:spcBef>
                <a:spcAft>
                  <a:spcPct val="0"/>
                </a:spcAft>
                <a:buClrTx/>
                <a:buSzTx/>
                <a:buFontTx/>
                <a:buNone/>
                <a:defRPr/>
              </a:pPr>
              <a:endParaRPr kumimoji="1" lang="ko-KR" altLang="en-US" sz="18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ea typeface="Malgun Gothic" panose="020B0503020000020004" charset="-127"/>
                <a:sym typeface="Arial" panose="020B0604020202020204" pitchFamily="34" charset="0"/>
              </a:endParaRPr>
            </a:p>
          </p:txBody>
        </p:sp>
        <p:sp>
          <p:nvSpPr>
            <p:cNvPr id="11343" name="矩形 205"/>
            <p:cNvSpPr/>
            <p:nvPr/>
          </p:nvSpPr>
          <p:spPr>
            <a:xfrm>
              <a:off x="5614045" y="1841195"/>
              <a:ext cx="436913" cy="367355"/>
            </a:xfrm>
            <a:prstGeom prst="rect">
              <a:avLst/>
            </a:prstGeom>
            <a:noFill/>
            <a:ln w="9525">
              <a:noFill/>
            </a:ln>
          </p:spPr>
          <p:txBody>
            <a:bodyPr wrap="none" anchor="t">
              <a:spAutoFit/>
            </a:bodyPr>
            <a:lstStyle/>
            <a:p>
              <a:r>
                <a:rPr lang="en-US" altLang="zh-CN" b="1"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10</a:t>
              </a:r>
            </a:p>
          </p:txBody>
        </p:sp>
      </p:grpSp>
    </p:spTree>
  </p:cSld>
  <p:clrMapOvr>
    <a:masterClrMapping/>
  </p:clrMapOvr>
  <mc:AlternateContent xmlns:mc="http://schemas.openxmlformats.org/markup-compatibility/2006" xmlns:p14="http://schemas.microsoft.com/office/powerpoint/2010/main">
    <mc:Choice Requires="p14">
      <p:transition spd="slow" p14:dur="1400" advTm="5491">
        <p14:ripple/>
      </p:transition>
    </mc:Choice>
    <mc:Fallback xmlns="">
      <p:transition spd="slow" advTm="54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p:cTn id="13" dur="1000" fill="hold"/>
                                        <p:tgtEl>
                                          <p:spTgt spid="71"/>
                                        </p:tgtEl>
                                        <p:attrNameLst>
                                          <p:attrName>ppt_w</p:attrName>
                                        </p:attrNameLst>
                                      </p:cBhvr>
                                      <p:tavLst>
                                        <p:tav tm="0">
                                          <p:val>
                                            <p:fltVal val="0"/>
                                          </p:val>
                                        </p:tav>
                                        <p:tav tm="100000">
                                          <p:val>
                                            <p:strVal val="#ppt_w"/>
                                          </p:val>
                                        </p:tav>
                                      </p:tavLst>
                                    </p:anim>
                                    <p:anim calcmode="lin" valueType="num">
                                      <p:cBhvr>
                                        <p:cTn id="14" dur="1000" fill="hold"/>
                                        <p:tgtEl>
                                          <p:spTgt spid="71"/>
                                        </p:tgtEl>
                                        <p:attrNameLst>
                                          <p:attrName>ppt_h</p:attrName>
                                        </p:attrNameLst>
                                      </p:cBhvr>
                                      <p:tavLst>
                                        <p:tav tm="0">
                                          <p:val>
                                            <p:fltVal val="0"/>
                                          </p:val>
                                        </p:tav>
                                        <p:tav tm="100000">
                                          <p:val>
                                            <p:strVal val="#ppt_h"/>
                                          </p:val>
                                        </p:tav>
                                      </p:tavLst>
                                    </p:anim>
                                    <p:anim calcmode="lin" valueType="num">
                                      <p:cBhvr>
                                        <p:cTn id="15" dur="1000" fill="hold"/>
                                        <p:tgtEl>
                                          <p:spTgt spid="71"/>
                                        </p:tgtEl>
                                        <p:attrNameLst>
                                          <p:attrName>style.rotation</p:attrName>
                                        </p:attrNameLst>
                                      </p:cBhvr>
                                      <p:tavLst>
                                        <p:tav tm="0">
                                          <p:val>
                                            <p:fltVal val="90"/>
                                          </p:val>
                                        </p:tav>
                                        <p:tav tm="100000">
                                          <p:val>
                                            <p:fltVal val="0"/>
                                          </p:val>
                                        </p:tav>
                                      </p:tavLst>
                                    </p:anim>
                                    <p:animEffect transition="in" filter="fade">
                                      <p:cBhvr>
                                        <p:cTn id="16" dur="1000"/>
                                        <p:tgtEl>
                                          <p:spTgt spid="71"/>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p:cTn id="20" dur="1000" fill="hold"/>
                                        <p:tgtEl>
                                          <p:spTgt spid="73"/>
                                        </p:tgtEl>
                                        <p:attrNameLst>
                                          <p:attrName>ppt_w</p:attrName>
                                        </p:attrNameLst>
                                      </p:cBhvr>
                                      <p:tavLst>
                                        <p:tav tm="0">
                                          <p:val>
                                            <p:fltVal val="0"/>
                                          </p:val>
                                        </p:tav>
                                        <p:tav tm="100000">
                                          <p:val>
                                            <p:strVal val="#ppt_w"/>
                                          </p:val>
                                        </p:tav>
                                      </p:tavLst>
                                    </p:anim>
                                    <p:anim calcmode="lin" valueType="num">
                                      <p:cBhvr>
                                        <p:cTn id="21" dur="1000" fill="hold"/>
                                        <p:tgtEl>
                                          <p:spTgt spid="73"/>
                                        </p:tgtEl>
                                        <p:attrNameLst>
                                          <p:attrName>ppt_h</p:attrName>
                                        </p:attrNameLst>
                                      </p:cBhvr>
                                      <p:tavLst>
                                        <p:tav tm="0">
                                          <p:val>
                                            <p:fltVal val="0"/>
                                          </p:val>
                                        </p:tav>
                                        <p:tav tm="100000">
                                          <p:val>
                                            <p:strVal val="#ppt_h"/>
                                          </p:val>
                                        </p:tav>
                                      </p:tavLst>
                                    </p:anim>
                                    <p:anim calcmode="lin" valueType="num">
                                      <p:cBhvr>
                                        <p:cTn id="22" dur="1000" fill="hold"/>
                                        <p:tgtEl>
                                          <p:spTgt spid="73"/>
                                        </p:tgtEl>
                                        <p:attrNameLst>
                                          <p:attrName>style.rotation</p:attrName>
                                        </p:attrNameLst>
                                      </p:cBhvr>
                                      <p:tavLst>
                                        <p:tav tm="0">
                                          <p:val>
                                            <p:fltVal val="90"/>
                                          </p:val>
                                        </p:tav>
                                        <p:tav tm="100000">
                                          <p:val>
                                            <p:fltVal val="0"/>
                                          </p:val>
                                        </p:tav>
                                      </p:tavLst>
                                    </p:anim>
                                    <p:animEffect transition="in" filter="fade">
                                      <p:cBhvr>
                                        <p:cTn id="23" dur="1000"/>
                                        <p:tgtEl>
                                          <p:spTgt spid="73"/>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p:cTn id="27" dur="500" fill="hold"/>
                                        <p:tgtEl>
                                          <p:spTgt spid="74"/>
                                        </p:tgtEl>
                                        <p:attrNameLst>
                                          <p:attrName>ppt_w</p:attrName>
                                        </p:attrNameLst>
                                      </p:cBhvr>
                                      <p:tavLst>
                                        <p:tav tm="0">
                                          <p:val>
                                            <p:fltVal val="0"/>
                                          </p:val>
                                        </p:tav>
                                        <p:tav tm="100000">
                                          <p:val>
                                            <p:strVal val="#ppt_w"/>
                                          </p:val>
                                        </p:tav>
                                      </p:tavLst>
                                    </p:anim>
                                    <p:anim calcmode="lin" valueType="num">
                                      <p:cBhvr>
                                        <p:cTn id="28" dur="500" fill="hold"/>
                                        <p:tgtEl>
                                          <p:spTgt spid="74"/>
                                        </p:tgtEl>
                                        <p:attrNameLst>
                                          <p:attrName>ppt_h</p:attrName>
                                        </p:attrNameLst>
                                      </p:cBhvr>
                                      <p:tavLst>
                                        <p:tav tm="0">
                                          <p:val>
                                            <p:fltVal val="0"/>
                                          </p:val>
                                        </p:tav>
                                        <p:tav tm="100000">
                                          <p:val>
                                            <p:strVal val="#ppt_h"/>
                                          </p:val>
                                        </p:tav>
                                      </p:tavLst>
                                    </p:anim>
                                    <p:animEffect transition="in" filter="fade">
                                      <p:cBhvr>
                                        <p:cTn id="29" dur="500"/>
                                        <p:tgtEl>
                                          <p:spTgt spid="74"/>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fade">
                                      <p:cBhvr>
                                        <p:cTn id="36" dur="500"/>
                                        <p:tgtEl>
                                          <p:spTgt spid="174"/>
                                        </p:tgtEl>
                                      </p:cBhvr>
                                    </p:animEffect>
                                  </p:childTnLst>
                                </p:cTn>
                              </p:par>
                              <p:par>
                                <p:cTn id="37" presetID="10" presetClass="entr" presetSubtype="0" fill="hold" nodeType="withEffect">
                                  <p:stCondLst>
                                    <p:cond delay="100"/>
                                  </p:stCondLst>
                                  <p:childTnLst>
                                    <p:set>
                                      <p:cBhvr>
                                        <p:cTn id="38" dur="1" fill="hold">
                                          <p:stCondLst>
                                            <p:cond delay="0"/>
                                          </p:stCondLst>
                                        </p:cTn>
                                        <p:tgtEl>
                                          <p:spTgt spid="177"/>
                                        </p:tgtEl>
                                        <p:attrNameLst>
                                          <p:attrName>style.visibility</p:attrName>
                                        </p:attrNameLst>
                                      </p:cBhvr>
                                      <p:to>
                                        <p:strVal val="visible"/>
                                      </p:to>
                                    </p:set>
                                    <p:animEffect transition="in" filter="fade">
                                      <p:cBhvr>
                                        <p:cTn id="39" dur="500"/>
                                        <p:tgtEl>
                                          <p:spTgt spid="177"/>
                                        </p:tgtEl>
                                      </p:cBhvr>
                                    </p:animEffect>
                                  </p:childTnLst>
                                </p:cTn>
                              </p:par>
                              <p:par>
                                <p:cTn id="40" presetID="10" presetClass="entr" presetSubtype="0" fill="hold" nodeType="withEffect">
                                  <p:stCondLst>
                                    <p:cond delay="200"/>
                                  </p:stCondLst>
                                  <p:childTnLst>
                                    <p:set>
                                      <p:cBhvr>
                                        <p:cTn id="41" dur="1" fill="hold">
                                          <p:stCondLst>
                                            <p:cond delay="0"/>
                                          </p:stCondLst>
                                        </p:cTn>
                                        <p:tgtEl>
                                          <p:spTgt spid="180"/>
                                        </p:tgtEl>
                                        <p:attrNameLst>
                                          <p:attrName>style.visibility</p:attrName>
                                        </p:attrNameLst>
                                      </p:cBhvr>
                                      <p:to>
                                        <p:strVal val="visible"/>
                                      </p:to>
                                    </p:set>
                                    <p:animEffect transition="in" filter="fade">
                                      <p:cBhvr>
                                        <p:cTn id="42" dur="500"/>
                                        <p:tgtEl>
                                          <p:spTgt spid="180"/>
                                        </p:tgtEl>
                                      </p:cBhvr>
                                    </p:animEffect>
                                  </p:childTnLst>
                                </p:cTn>
                              </p:par>
                              <p:par>
                                <p:cTn id="43" presetID="10" presetClass="entr" presetSubtype="0" fill="hold" nodeType="withEffect">
                                  <p:stCondLst>
                                    <p:cond delay="30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400"/>
                                  </p:stCondLst>
                                  <p:childTnLst>
                                    <p:set>
                                      <p:cBhvr>
                                        <p:cTn id="47" dur="1" fill="hold">
                                          <p:stCondLst>
                                            <p:cond delay="0"/>
                                          </p:stCondLst>
                                        </p:cTn>
                                        <p:tgtEl>
                                          <p:spTgt spid="186"/>
                                        </p:tgtEl>
                                        <p:attrNameLst>
                                          <p:attrName>style.visibility</p:attrName>
                                        </p:attrNameLst>
                                      </p:cBhvr>
                                      <p:to>
                                        <p:strVal val="visible"/>
                                      </p:to>
                                    </p:set>
                                    <p:animEffect transition="in" filter="fade">
                                      <p:cBhvr>
                                        <p:cTn id="48" dur="500"/>
                                        <p:tgtEl>
                                          <p:spTgt spid="186"/>
                                        </p:tgtEl>
                                      </p:cBhvr>
                                    </p:animEffect>
                                  </p:childTnLst>
                                </p:cTn>
                              </p:par>
                              <p:par>
                                <p:cTn id="49" presetID="10" presetClass="entr" presetSubtype="0" fill="hold" nodeType="withEffect">
                                  <p:stCondLst>
                                    <p:cond delay="500"/>
                                  </p:stCondLst>
                                  <p:childTnLst>
                                    <p:set>
                                      <p:cBhvr>
                                        <p:cTn id="50" dur="1" fill="hold">
                                          <p:stCondLst>
                                            <p:cond delay="0"/>
                                          </p:stCondLst>
                                        </p:cTn>
                                        <p:tgtEl>
                                          <p:spTgt spid="195"/>
                                        </p:tgtEl>
                                        <p:attrNameLst>
                                          <p:attrName>style.visibility</p:attrName>
                                        </p:attrNameLst>
                                      </p:cBhvr>
                                      <p:to>
                                        <p:strVal val="visible"/>
                                      </p:to>
                                    </p:set>
                                    <p:animEffect transition="in" filter="fade">
                                      <p:cBhvr>
                                        <p:cTn id="51" dur="500"/>
                                        <p:tgtEl>
                                          <p:spTgt spid="195"/>
                                        </p:tgtEl>
                                      </p:cBhvr>
                                    </p:animEffect>
                                  </p:childTnLst>
                                </p:cTn>
                              </p:par>
                              <p:par>
                                <p:cTn id="52" presetID="10" presetClass="entr" presetSubtype="0" fill="hold" nodeType="withEffect">
                                  <p:stCondLst>
                                    <p:cond delay="600"/>
                                  </p:stCondLst>
                                  <p:childTnLst>
                                    <p:set>
                                      <p:cBhvr>
                                        <p:cTn id="53" dur="1" fill="hold">
                                          <p:stCondLst>
                                            <p:cond delay="0"/>
                                          </p:stCondLst>
                                        </p:cTn>
                                        <p:tgtEl>
                                          <p:spTgt spid="198"/>
                                        </p:tgtEl>
                                        <p:attrNameLst>
                                          <p:attrName>style.visibility</p:attrName>
                                        </p:attrNameLst>
                                      </p:cBhvr>
                                      <p:to>
                                        <p:strVal val="visible"/>
                                      </p:to>
                                    </p:set>
                                    <p:animEffect transition="in" filter="fade">
                                      <p:cBhvr>
                                        <p:cTn id="54" dur="500"/>
                                        <p:tgtEl>
                                          <p:spTgt spid="198"/>
                                        </p:tgtEl>
                                      </p:cBhvr>
                                    </p:animEffect>
                                  </p:childTnLst>
                                </p:cTn>
                              </p:par>
                              <p:par>
                                <p:cTn id="55" presetID="10" presetClass="entr" presetSubtype="0" fill="hold" nodeType="withEffect">
                                  <p:stCondLst>
                                    <p:cond delay="700"/>
                                  </p:stCondLst>
                                  <p:childTnLst>
                                    <p:set>
                                      <p:cBhvr>
                                        <p:cTn id="56" dur="1" fill="hold">
                                          <p:stCondLst>
                                            <p:cond delay="0"/>
                                          </p:stCondLst>
                                        </p:cTn>
                                        <p:tgtEl>
                                          <p:spTgt spid="201"/>
                                        </p:tgtEl>
                                        <p:attrNameLst>
                                          <p:attrName>style.visibility</p:attrName>
                                        </p:attrNameLst>
                                      </p:cBhvr>
                                      <p:to>
                                        <p:strVal val="visible"/>
                                      </p:to>
                                    </p:set>
                                    <p:animEffect transition="in" filter="fade">
                                      <p:cBhvr>
                                        <p:cTn id="57" dur="500"/>
                                        <p:tgtEl>
                                          <p:spTgt spid="201"/>
                                        </p:tgtEl>
                                      </p:cBhvr>
                                    </p:animEffect>
                                  </p:childTnLst>
                                </p:cTn>
                              </p:par>
                              <p:par>
                                <p:cTn id="58" presetID="10" presetClass="entr" presetSubtype="0" fill="hold" nodeType="withEffect">
                                  <p:stCondLst>
                                    <p:cond delay="800"/>
                                  </p:stCondLst>
                                  <p:childTnLst>
                                    <p:set>
                                      <p:cBhvr>
                                        <p:cTn id="59" dur="1" fill="hold">
                                          <p:stCondLst>
                                            <p:cond delay="0"/>
                                          </p:stCondLst>
                                        </p:cTn>
                                        <p:tgtEl>
                                          <p:spTgt spid="204"/>
                                        </p:tgtEl>
                                        <p:attrNameLst>
                                          <p:attrName>style.visibility</p:attrName>
                                        </p:attrNameLst>
                                      </p:cBhvr>
                                      <p:to>
                                        <p:strVal val="visible"/>
                                      </p:to>
                                    </p:set>
                                    <p:animEffect transition="in" filter="fade">
                                      <p:cBhvr>
                                        <p:cTn id="60" dur="500"/>
                                        <p:tgtEl>
                                          <p:spTgt spid="204"/>
                                        </p:tgtEl>
                                      </p:cBhvr>
                                    </p:animEffect>
                                  </p:childTnLst>
                                </p:cTn>
                              </p:par>
                            </p:childTnLst>
                          </p:cTn>
                        </p:par>
                        <p:par>
                          <p:cTn id="61" fill="hold">
                            <p:stCondLst>
                              <p:cond delay="3500"/>
                            </p:stCondLst>
                            <p:childTnLst>
                              <p:par>
                                <p:cTn id="62" presetID="23" presetClass="entr" presetSubtype="16" fill="hold" grpId="0" nodeType="after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100"/>
                                  </p:stCondLst>
                                  <p:childTnLst>
                                    <p:set>
                                      <p:cBhvr>
                                        <p:cTn id="67" dur="1" fill="hold">
                                          <p:stCondLst>
                                            <p:cond delay="0"/>
                                          </p:stCondLst>
                                        </p:cTn>
                                        <p:tgtEl>
                                          <p:spTgt spid="107"/>
                                        </p:tgtEl>
                                        <p:attrNameLst>
                                          <p:attrName>style.visibility</p:attrName>
                                        </p:attrNameLst>
                                      </p:cBhvr>
                                      <p:to>
                                        <p:strVal val="visible"/>
                                      </p:to>
                                    </p:set>
                                    <p:anim calcmode="lin" valueType="num">
                                      <p:cBhvr>
                                        <p:cTn id="68" dur="500" fill="hold"/>
                                        <p:tgtEl>
                                          <p:spTgt spid="107"/>
                                        </p:tgtEl>
                                        <p:attrNameLst>
                                          <p:attrName>ppt_w</p:attrName>
                                        </p:attrNameLst>
                                      </p:cBhvr>
                                      <p:tavLst>
                                        <p:tav tm="0">
                                          <p:val>
                                            <p:fltVal val="0"/>
                                          </p:val>
                                        </p:tav>
                                        <p:tav tm="100000">
                                          <p:val>
                                            <p:strVal val="#ppt_w"/>
                                          </p:val>
                                        </p:tav>
                                      </p:tavLst>
                                    </p:anim>
                                    <p:anim calcmode="lin" valueType="num">
                                      <p:cBhvr>
                                        <p:cTn id="69" dur="500" fill="hold"/>
                                        <p:tgtEl>
                                          <p:spTgt spid="107"/>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200"/>
                                  </p:stCondLst>
                                  <p:childTnLst>
                                    <p:set>
                                      <p:cBhvr>
                                        <p:cTn id="71" dur="1" fill="hold">
                                          <p:stCondLst>
                                            <p:cond delay="0"/>
                                          </p:stCondLst>
                                        </p:cTn>
                                        <p:tgtEl>
                                          <p:spTgt spid="113"/>
                                        </p:tgtEl>
                                        <p:attrNameLst>
                                          <p:attrName>style.visibility</p:attrName>
                                        </p:attrNameLst>
                                      </p:cBhvr>
                                      <p:to>
                                        <p:strVal val="visible"/>
                                      </p:to>
                                    </p:set>
                                    <p:anim calcmode="lin" valueType="num">
                                      <p:cBhvr>
                                        <p:cTn id="72" dur="500" fill="hold"/>
                                        <p:tgtEl>
                                          <p:spTgt spid="113"/>
                                        </p:tgtEl>
                                        <p:attrNameLst>
                                          <p:attrName>ppt_w</p:attrName>
                                        </p:attrNameLst>
                                      </p:cBhvr>
                                      <p:tavLst>
                                        <p:tav tm="0">
                                          <p:val>
                                            <p:fltVal val="0"/>
                                          </p:val>
                                        </p:tav>
                                        <p:tav tm="100000">
                                          <p:val>
                                            <p:strVal val="#ppt_w"/>
                                          </p:val>
                                        </p:tav>
                                      </p:tavLst>
                                    </p:anim>
                                    <p:anim calcmode="lin" valueType="num">
                                      <p:cBhvr>
                                        <p:cTn id="73" dur="500" fill="hold"/>
                                        <p:tgtEl>
                                          <p:spTgt spid="113"/>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300"/>
                                  </p:stCondLst>
                                  <p:childTnLst>
                                    <p:set>
                                      <p:cBhvr>
                                        <p:cTn id="75" dur="1" fill="hold">
                                          <p:stCondLst>
                                            <p:cond delay="0"/>
                                          </p:stCondLst>
                                        </p:cTn>
                                        <p:tgtEl>
                                          <p:spTgt spid="118"/>
                                        </p:tgtEl>
                                        <p:attrNameLst>
                                          <p:attrName>style.visibility</p:attrName>
                                        </p:attrNameLst>
                                      </p:cBhvr>
                                      <p:to>
                                        <p:strVal val="visible"/>
                                      </p:to>
                                    </p:set>
                                    <p:anim calcmode="lin" valueType="num">
                                      <p:cBhvr>
                                        <p:cTn id="76" dur="500" fill="hold"/>
                                        <p:tgtEl>
                                          <p:spTgt spid="118"/>
                                        </p:tgtEl>
                                        <p:attrNameLst>
                                          <p:attrName>ppt_w</p:attrName>
                                        </p:attrNameLst>
                                      </p:cBhvr>
                                      <p:tavLst>
                                        <p:tav tm="0">
                                          <p:val>
                                            <p:fltVal val="0"/>
                                          </p:val>
                                        </p:tav>
                                        <p:tav tm="100000">
                                          <p:val>
                                            <p:strVal val="#ppt_w"/>
                                          </p:val>
                                        </p:tav>
                                      </p:tavLst>
                                    </p:anim>
                                    <p:anim calcmode="lin" valueType="num">
                                      <p:cBhvr>
                                        <p:cTn id="77" dur="500" fill="hold"/>
                                        <p:tgtEl>
                                          <p:spTgt spid="118"/>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400"/>
                                  </p:stCondLst>
                                  <p:childTnLst>
                                    <p:set>
                                      <p:cBhvr>
                                        <p:cTn id="79" dur="1" fill="hold">
                                          <p:stCondLst>
                                            <p:cond delay="0"/>
                                          </p:stCondLst>
                                        </p:cTn>
                                        <p:tgtEl>
                                          <p:spTgt spid="123"/>
                                        </p:tgtEl>
                                        <p:attrNameLst>
                                          <p:attrName>style.visibility</p:attrName>
                                        </p:attrNameLst>
                                      </p:cBhvr>
                                      <p:to>
                                        <p:strVal val="visible"/>
                                      </p:to>
                                    </p:set>
                                    <p:anim calcmode="lin" valueType="num">
                                      <p:cBhvr>
                                        <p:cTn id="80" dur="500" fill="hold"/>
                                        <p:tgtEl>
                                          <p:spTgt spid="123"/>
                                        </p:tgtEl>
                                        <p:attrNameLst>
                                          <p:attrName>ppt_w</p:attrName>
                                        </p:attrNameLst>
                                      </p:cBhvr>
                                      <p:tavLst>
                                        <p:tav tm="0">
                                          <p:val>
                                            <p:fltVal val="0"/>
                                          </p:val>
                                        </p:tav>
                                        <p:tav tm="100000">
                                          <p:val>
                                            <p:strVal val="#ppt_w"/>
                                          </p:val>
                                        </p:tav>
                                      </p:tavLst>
                                    </p:anim>
                                    <p:anim calcmode="lin" valueType="num">
                                      <p:cBhvr>
                                        <p:cTn id="81" dur="500" fill="hold"/>
                                        <p:tgtEl>
                                          <p:spTgt spid="123"/>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500"/>
                                  </p:stCondLst>
                                  <p:childTnLst>
                                    <p:set>
                                      <p:cBhvr>
                                        <p:cTn id="83" dur="1" fill="hold">
                                          <p:stCondLst>
                                            <p:cond delay="0"/>
                                          </p:stCondLst>
                                        </p:cTn>
                                        <p:tgtEl>
                                          <p:spTgt spid="128"/>
                                        </p:tgtEl>
                                        <p:attrNameLst>
                                          <p:attrName>style.visibility</p:attrName>
                                        </p:attrNameLst>
                                      </p:cBhvr>
                                      <p:to>
                                        <p:strVal val="visible"/>
                                      </p:to>
                                    </p:set>
                                    <p:anim calcmode="lin" valueType="num">
                                      <p:cBhvr>
                                        <p:cTn id="84" dur="500" fill="hold"/>
                                        <p:tgtEl>
                                          <p:spTgt spid="128"/>
                                        </p:tgtEl>
                                        <p:attrNameLst>
                                          <p:attrName>ppt_w</p:attrName>
                                        </p:attrNameLst>
                                      </p:cBhvr>
                                      <p:tavLst>
                                        <p:tav tm="0">
                                          <p:val>
                                            <p:fltVal val="0"/>
                                          </p:val>
                                        </p:tav>
                                        <p:tav tm="100000">
                                          <p:val>
                                            <p:strVal val="#ppt_w"/>
                                          </p:val>
                                        </p:tav>
                                      </p:tavLst>
                                    </p:anim>
                                    <p:anim calcmode="lin" valueType="num">
                                      <p:cBhvr>
                                        <p:cTn id="85" dur="500" fill="hold"/>
                                        <p:tgtEl>
                                          <p:spTgt spid="128"/>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700"/>
                                  </p:stCondLst>
                                  <p:childTnLst>
                                    <p:set>
                                      <p:cBhvr>
                                        <p:cTn id="87" dur="1" fill="hold">
                                          <p:stCondLst>
                                            <p:cond delay="0"/>
                                          </p:stCondLst>
                                        </p:cTn>
                                        <p:tgtEl>
                                          <p:spTgt spid="190"/>
                                        </p:tgtEl>
                                        <p:attrNameLst>
                                          <p:attrName>style.visibility</p:attrName>
                                        </p:attrNameLst>
                                      </p:cBhvr>
                                      <p:to>
                                        <p:strVal val="visible"/>
                                      </p:to>
                                    </p:set>
                                    <p:anim calcmode="lin" valueType="num">
                                      <p:cBhvr>
                                        <p:cTn id="88" dur="500" fill="hold"/>
                                        <p:tgtEl>
                                          <p:spTgt spid="190"/>
                                        </p:tgtEl>
                                        <p:attrNameLst>
                                          <p:attrName>ppt_w</p:attrName>
                                        </p:attrNameLst>
                                      </p:cBhvr>
                                      <p:tavLst>
                                        <p:tav tm="0">
                                          <p:val>
                                            <p:fltVal val="0"/>
                                          </p:val>
                                        </p:tav>
                                        <p:tav tm="100000">
                                          <p:val>
                                            <p:strVal val="#ppt_w"/>
                                          </p:val>
                                        </p:tav>
                                      </p:tavLst>
                                    </p:anim>
                                    <p:anim calcmode="lin" valueType="num">
                                      <p:cBhvr>
                                        <p:cTn id="89" dur="500" fill="hold"/>
                                        <p:tgtEl>
                                          <p:spTgt spid="190"/>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800"/>
                                  </p:stCondLst>
                                  <p:childTnLst>
                                    <p:set>
                                      <p:cBhvr>
                                        <p:cTn id="91" dur="1" fill="hold">
                                          <p:stCondLst>
                                            <p:cond delay="0"/>
                                          </p:stCondLst>
                                        </p:cTn>
                                        <p:tgtEl>
                                          <p:spTgt spid="191"/>
                                        </p:tgtEl>
                                        <p:attrNameLst>
                                          <p:attrName>style.visibility</p:attrName>
                                        </p:attrNameLst>
                                      </p:cBhvr>
                                      <p:to>
                                        <p:strVal val="visible"/>
                                      </p:to>
                                    </p:set>
                                    <p:anim calcmode="lin" valueType="num">
                                      <p:cBhvr>
                                        <p:cTn id="92" dur="500" fill="hold"/>
                                        <p:tgtEl>
                                          <p:spTgt spid="191"/>
                                        </p:tgtEl>
                                        <p:attrNameLst>
                                          <p:attrName>ppt_w</p:attrName>
                                        </p:attrNameLst>
                                      </p:cBhvr>
                                      <p:tavLst>
                                        <p:tav tm="0">
                                          <p:val>
                                            <p:fltVal val="0"/>
                                          </p:val>
                                        </p:tav>
                                        <p:tav tm="100000">
                                          <p:val>
                                            <p:strVal val="#ppt_w"/>
                                          </p:val>
                                        </p:tav>
                                      </p:tavLst>
                                    </p:anim>
                                    <p:anim calcmode="lin" valueType="num">
                                      <p:cBhvr>
                                        <p:cTn id="93" dur="500" fill="hold"/>
                                        <p:tgtEl>
                                          <p:spTgt spid="191"/>
                                        </p:tgtEl>
                                        <p:attrNameLst>
                                          <p:attrName>ppt_h</p:attrName>
                                        </p:attrNameLst>
                                      </p:cBhvr>
                                      <p:tavLst>
                                        <p:tav tm="0">
                                          <p:val>
                                            <p:fltVal val="0"/>
                                          </p:val>
                                        </p:tav>
                                        <p:tav tm="100000">
                                          <p:val>
                                            <p:strVal val="#ppt_h"/>
                                          </p:val>
                                        </p:tav>
                                      </p:tavLst>
                                    </p:anim>
                                  </p:childTnLst>
                                </p:cTn>
                              </p:par>
                              <p:par>
                                <p:cTn id="94" presetID="23" presetClass="entr" presetSubtype="16" fill="hold" grpId="0" nodeType="withEffect">
                                  <p:stCondLst>
                                    <p:cond delay="900"/>
                                  </p:stCondLst>
                                  <p:childTnLst>
                                    <p:set>
                                      <p:cBhvr>
                                        <p:cTn id="95" dur="1" fill="hold">
                                          <p:stCondLst>
                                            <p:cond delay="0"/>
                                          </p:stCondLst>
                                        </p:cTn>
                                        <p:tgtEl>
                                          <p:spTgt spid="192"/>
                                        </p:tgtEl>
                                        <p:attrNameLst>
                                          <p:attrName>style.visibility</p:attrName>
                                        </p:attrNameLst>
                                      </p:cBhvr>
                                      <p:to>
                                        <p:strVal val="visible"/>
                                      </p:to>
                                    </p:set>
                                    <p:anim calcmode="lin" valueType="num">
                                      <p:cBhvr>
                                        <p:cTn id="96" dur="500" fill="hold"/>
                                        <p:tgtEl>
                                          <p:spTgt spid="192"/>
                                        </p:tgtEl>
                                        <p:attrNameLst>
                                          <p:attrName>ppt_w</p:attrName>
                                        </p:attrNameLst>
                                      </p:cBhvr>
                                      <p:tavLst>
                                        <p:tav tm="0">
                                          <p:val>
                                            <p:fltVal val="0"/>
                                          </p:val>
                                        </p:tav>
                                        <p:tav tm="100000">
                                          <p:val>
                                            <p:strVal val="#ppt_w"/>
                                          </p:val>
                                        </p:tav>
                                      </p:tavLst>
                                    </p:anim>
                                    <p:anim calcmode="lin" valueType="num">
                                      <p:cBhvr>
                                        <p:cTn id="97" dur="500" fill="hold"/>
                                        <p:tgtEl>
                                          <p:spTgt spid="192"/>
                                        </p:tgtEl>
                                        <p:attrNameLst>
                                          <p:attrName>ppt_h</p:attrName>
                                        </p:attrNameLst>
                                      </p:cBhvr>
                                      <p:tavLst>
                                        <p:tav tm="0">
                                          <p:val>
                                            <p:fltVal val="0"/>
                                          </p:val>
                                        </p:tav>
                                        <p:tav tm="100000">
                                          <p:val>
                                            <p:strVal val="#ppt_h"/>
                                          </p:val>
                                        </p:tav>
                                      </p:tavLst>
                                    </p:anim>
                                  </p:childTnLst>
                                </p:cTn>
                              </p:par>
                              <p:par>
                                <p:cTn id="98" presetID="23" presetClass="entr" presetSubtype="16" fill="hold" grpId="0" nodeType="withEffect">
                                  <p:stCondLst>
                                    <p:cond delay="1000"/>
                                  </p:stCondLst>
                                  <p:childTnLst>
                                    <p:set>
                                      <p:cBhvr>
                                        <p:cTn id="99" dur="1" fill="hold">
                                          <p:stCondLst>
                                            <p:cond delay="0"/>
                                          </p:stCondLst>
                                        </p:cTn>
                                        <p:tgtEl>
                                          <p:spTgt spid="193"/>
                                        </p:tgtEl>
                                        <p:attrNameLst>
                                          <p:attrName>style.visibility</p:attrName>
                                        </p:attrNameLst>
                                      </p:cBhvr>
                                      <p:to>
                                        <p:strVal val="visible"/>
                                      </p:to>
                                    </p:set>
                                    <p:anim calcmode="lin" valueType="num">
                                      <p:cBhvr>
                                        <p:cTn id="100" dur="500" fill="hold"/>
                                        <p:tgtEl>
                                          <p:spTgt spid="193"/>
                                        </p:tgtEl>
                                        <p:attrNameLst>
                                          <p:attrName>ppt_w</p:attrName>
                                        </p:attrNameLst>
                                      </p:cBhvr>
                                      <p:tavLst>
                                        <p:tav tm="0">
                                          <p:val>
                                            <p:fltVal val="0"/>
                                          </p:val>
                                        </p:tav>
                                        <p:tav tm="100000">
                                          <p:val>
                                            <p:strVal val="#ppt_w"/>
                                          </p:val>
                                        </p:tav>
                                      </p:tavLst>
                                    </p:anim>
                                    <p:anim calcmode="lin" valueType="num">
                                      <p:cBhvr>
                                        <p:cTn id="101" dur="500" fill="hold"/>
                                        <p:tgtEl>
                                          <p:spTgt spid="1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bldLvl="0" animBg="1"/>
      <p:bldP spid="71" grpId="0" bldLvl="0" animBg="1"/>
      <p:bldP spid="73" grpId="0"/>
      <p:bldP spid="74" grpId="0" bldLvl="0" animBg="1"/>
      <p:bldP spid="2" grpId="0"/>
      <p:bldP spid="107" grpId="0"/>
      <p:bldP spid="113" grpId="0"/>
      <p:bldP spid="118" grpId="0"/>
      <p:bldP spid="123" grpId="0"/>
      <p:bldP spid="128" grpId="0"/>
      <p:bldP spid="190" grpId="0"/>
      <p:bldP spid="191" grpId="0"/>
      <p:bldP spid="192" grpId="0"/>
      <p:bldP spid="19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原因分析</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3064">
        <p:blinds dir="vert"/>
      </p:transition>
    </mc:Choice>
    <mc:Fallback xmlns="">
      <p:transition spd="slow" advTm="3064">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649"/>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对策实施</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44" name="Group 72"/>
          <p:cNvGrpSpPr/>
          <p:nvPr/>
        </p:nvGrpSpPr>
        <p:grpSpPr>
          <a:xfrm>
            <a:off x="655747" y="2960701"/>
            <a:ext cx="1482803" cy="1497837"/>
            <a:chOff x="5776018" y="1609292"/>
            <a:chExt cx="1112102" cy="1123378"/>
          </a:xfrm>
        </p:grpSpPr>
        <p:sp>
          <p:nvSpPr>
            <p:cNvPr id="45" name="Text Placeholder 3"/>
            <p:cNvSpPr txBox="1"/>
            <p:nvPr/>
          </p:nvSpPr>
          <p:spPr>
            <a:xfrm>
              <a:off x="5972263" y="1609292"/>
              <a:ext cx="719614" cy="18430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First Step</a:t>
              </a:r>
            </a:p>
          </p:txBody>
        </p:sp>
        <p:sp>
          <p:nvSpPr>
            <p:cNvPr id="50" name="Text Placeholder 3"/>
            <p:cNvSpPr txBox="1"/>
            <p:nvPr/>
          </p:nvSpPr>
          <p:spPr>
            <a:xfrm>
              <a:off x="5776018" y="1806840"/>
              <a:ext cx="1112102" cy="92583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in variations passage of lorem ipsum available but the majority have in slightly</a:t>
              </a:r>
            </a:p>
          </p:txBody>
        </p:sp>
      </p:grpSp>
      <p:grpSp>
        <p:nvGrpSpPr>
          <p:cNvPr id="65" name="Group 72"/>
          <p:cNvGrpSpPr/>
          <p:nvPr/>
        </p:nvGrpSpPr>
        <p:grpSpPr>
          <a:xfrm>
            <a:off x="3351984" y="2962452"/>
            <a:ext cx="1520272" cy="1494337"/>
            <a:chOff x="5776018" y="1548332"/>
            <a:chExt cx="1140204" cy="1120753"/>
          </a:xfrm>
        </p:grpSpPr>
        <p:sp>
          <p:nvSpPr>
            <p:cNvPr id="30" name="Text Placeholder 3"/>
            <p:cNvSpPr txBox="1"/>
            <p:nvPr/>
          </p:nvSpPr>
          <p:spPr>
            <a:xfrm>
              <a:off x="5885111" y="1548332"/>
              <a:ext cx="922020" cy="18430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Second</a:t>
              </a:r>
              <a:r>
                <a:rPr kumimoji="0" lang="en-US" sz="1600" b="1" i="0" u="none" strike="noStrike" kern="1200" cap="none" spc="0" normalizeH="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 Step</a:t>
              </a:r>
              <a:endPar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31" name="Text Placeholder 3"/>
            <p:cNvSpPr txBox="1"/>
            <p:nvPr/>
          </p:nvSpPr>
          <p:spPr>
            <a:xfrm>
              <a:off x="5776018" y="1743255"/>
              <a:ext cx="1140204" cy="92583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in variations passage of lorem ipsum available but the majority have in slightly</a:t>
              </a:r>
            </a:p>
          </p:txBody>
        </p:sp>
      </p:grpSp>
      <p:grpSp>
        <p:nvGrpSpPr>
          <p:cNvPr id="37" name="Group 72"/>
          <p:cNvGrpSpPr/>
          <p:nvPr/>
        </p:nvGrpSpPr>
        <p:grpSpPr>
          <a:xfrm>
            <a:off x="6119356" y="2964345"/>
            <a:ext cx="1536188" cy="1490311"/>
            <a:chOff x="5776018" y="1537993"/>
            <a:chExt cx="1152141" cy="1117733"/>
          </a:xfrm>
        </p:grpSpPr>
        <p:sp>
          <p:nvSpPr>
            <p:cNvPr id="38" name="Text Placeholder 3"/>
            <p:cNvSpPr txBox="1"/>
            <p:nvPr/>
          </p:nvSpPr>
          <p:spPr>
            <a:xfrm>
              <a:off x="5975612" y="1537993"/>
              <a:ext cx="752951" cy="184309"/>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Third</a:t>
              </a:r>
              <a:r>
                <a:rPr kumimoji="0" lang="en-US" sz="1600" b="1" i="0" u="none" strike="noStrike" kern="1200" cap="none" spc="0" normalizeH="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 Step</a:t>
              </a:r>
              <a:endPar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p:txBody>
        </p:sp>
        <p:sp>
          <p:nvSpPr>
            <p:cNvPr id="39" name="Text Placeholder 3"/>
            <p:cNvSpPr txBox="1"/>
            <p:nvPr/>
          </p:nvSpPr>
          <p:spPr>
            <a:xfrm>
              <a:off x="5776018" y="1729896"/>
              <a:ext cx="1152141" cy="92583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in variations passage of lorem ipsum available but the majority have in slightly</a:t>
              </a:r>
            </a:p>
          </p:txBody>
        </p:sp>
      </p:grpSp>
      <p:grpSp>
        <p:nvGrpSpPr>
          <p:cNvPr id="40" name="Group 72"/>
          <p:cNvGrpSpPr/>
          <p:nvPr/>
        </p:nvGrpSpPr>
        <p:grpSpPr>
          <a:xfrm>
            <a:off x="8859770" y="2969475"/>
            <a:ext cx="1488707" cy="1480052"/>
            <a:chOff x="5776018" y="1545687"/>
            <a:chExt cx="1116530" cy="1110039"/>
          </a:xfrm>
        </p:grpSpPr>
        <p:sp>
          <p:nvSpPr>
            <p:cNvPr id="41" name="Text Placeholder 3"/>
            <p:cNvSpPr txBox="1"/>
            <p:nvPr/>
          </p:nvSpPr>
          <p:spPr>
            <a:xfrm>
              <a:off x="5940901" y="1545687"/>
              <a:ext cx="786765" cy="169069"/>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465"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Fourth Step</a:t>
              </a:r>
            </a:p>
          </p:txBody>
        </p:sp>
        <p:sp>
          <p:nvSpPr>
            <p:cNvPr id="42" name="Text Placeholder 3"/>
            <p:cNvSpPr txBox="1"/>
            <p:nvPr/>
          </p:nvSpPr>
          <p:spPr>
            <a:xfrm>
              <a:off x="5776018" y="1729896"/>
              <a:ext cx="1116530" cy="92583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in variations passage of lorem ipsum available but the majority have in slightly</a:t>
              </a:r>
            </a:p>
          </p:txBody>
        </p:sp>
      </p:grpSp>
      <p:sp>
        <p:nvSpPr>
          <p:cNvPr id="43" name="Chevron 42"/>
          <p:cNvSpPr/>
          <p:nvPr/>
        </p:nvSpPr>
        <p:spPr>
          <a:xfrm>
            <a:off x="2337102" y="2606720"/>
            <a:ext cx="918852" cy="1997043"/>
          </a:xfrm>
          <a:prstGeom prst="chevron">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solidFill>
              <a:latin typeface="微软雅黑" panose="020B0503020204020204" charset="-122"/>
              <a:ea typeface="微软雅黑" panose="020B0503020204020204" charset="-122"/>
            </a:endParaRPr>
          </a:p>
        </p:txBody>
      </p:sp>
      <p:sp>
        <p:nvSpPr>
          <p:cNvPr id="64" name="Chevron 63"/>
          <p:cNvSpPr/>
          <p:nvPr/>
        </p:nvSpPr>
        <p:spPr>
          <a:xfrm>
            <a:off x="5069374" y="2606720"/>
            <a:ext cx="918852" cy="1997043"/>
          </a:xfrm>
          <a:prstGeom prst="chevron">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solidFill>
              <a:latin typeface="微软雅黑" panose="020B0503020204020204" charset="-122"/>
              <a:ea typeface="微软雅黑" panose="020B0503020204020204" charset="-122"/>
            </a:endParaRPr>
          </a:p>
        </p:txBody>
      </p:sp>
      <p:sp>
        <p:nvSpPr>
          <p:cNvPr id="46" name="Chevron 67"/>
          <p:cNvSpPr/>
          <p:nvPr/>
        </p:nvSpPr>
        <p:spPr>
          <a:xfrm>
            <a:off x="7809787" y="2606720"/>
            <a:ext cx="918852" cy="1997043"/>
          </a:xfrm>
          <a:prstGeom prst="chevron">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solidFill>
              <a:latin typeface="微软雅黑" panose="020B0503020204020204" charset="-122"/>
              <a:ea typeface="微软雅黑" panose="020B0503020204020204" charset="-122"/>
            </a:endParaRPr>
          </a:p>
        </p:txBody>
      </p:sp>
      <p:sp>
        <p:nvSpPr>
          <p:cNvPr id="47" name="Chevron 86"/>
          <p:cNvSpPr/>
          <p:nvPr/>
        </p:nvSpPr>
        <p:spPr>
          <a:xfrm>
            <a:off x="10581764" y="2606720"/>
            <a:ext cx="918852" cy="1997043"/>
          </a:xfrm>
          <a:prstGeom prst="chevron">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rgbClr val="FFC000"/>
              </a:solidFill>
              <a:latin typeface="微软雅黑" panose="020B0503020204020204" charset="-122"/>
              <a:ea typeface="微软雅黑" panose="020B0503020204020204" charset="-122"/>
            </a:endParaRPr>
          </a:p>
        </p:txBody>
      </p:sp>
      <p:grpSp>
        <p:nvGrpSpPr>
          <p:cNvPr id="48" name="Group 134"/>
          <p:cNvGrpSpPr/>
          <p:nvPr/>
        </p:nvGrpSpPr>
        <p:grpSpPr>
          <a:xfrm>
            <a:off x="2201934" y="3172547"/>
            <a:ext cx="864665" cy="865389"/>
            <a:chOff x="3287425" y="1417883"/>
            <a:chExt cx="648499" cy="649042"/>
          </a:xfrm>
        </p:grpSpPr>
        <p:sp>
          <p:nvSpPr>
            <p:cNvPr id="49" name="Oval 41"/>
            <p:cNvSpPr>
              <a:spLocks noChangeAspect="1"/>
            </p:cNvSpPr>
            <p:nvPr/>
          </p:nvSpPr>
          <p:spPr>
            <a:xfrm>
              <a:off x="3287425" y="1417883"/>
              <a:ext cx="648499" cy="649042"/>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微软雅黑" panose="020B0503020204020204" charset="-122"/>
                <a:ea typeface="微软雅黑" panose="020B0503020204020204" charset="-122"/>
              </a:endParaRPr>
            </a:p>
          </p:txBody>
        </p:sp>
        <p:sp>
          <p:nvSpPr>
            <p:cNvPr id="51" name="Oval 50"/>
            <p:cNvSpPr>
              <a:spLocks noChangeAspect="1"/>
            </p:cNvSpPr>
            <p:nvPr/>
          </p:nvSpPr>
          <p:spPr>
            <a:xfrm>
              <a:off x="3362252" y="1492773"/>
              <a:ext cx="498845" cy="499263"/>
            </a:xfrm>
            <a:prstGeom prst="ellipse">
              <a:avLst/>
            </a:prstGeom>
            <a:solidFill>
              <a:srgbClr val="0C648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微软雅黑" panose="020B0503020204020204" charset="-122"/>
                  <a:ea typeface="微软雅黑" panose="020B0503020204020204" charset="-122"/>
                </a:rPr>
                <a:t>01</a:t>
              </a:r>
            </a:p>
          </p:txBody>
        </p:sp>
      </p:grpSp>
      <p:grpSp>
        <p:nvGrpSpPr>
          <p:cNvPr id="53" name="Group 129"/>
          <p:cNvGrpSpPr/>
          <p:nvPr/>
        </p:nvGrpSpPr>
        <p:grpSpPr>
          <a:xfrm>
            <a:off x="4959660" y="3172547"/>
            <a:ext cx="864665" cy="865389"/>
            <a:chOff x="2779491" y="2517212"/>
            <a:chExt cx="648499" cy="649042"/>
          </a:xfrm>
        </p:grpSpPr>
        <p:sp>
          <p:nvSpPr>
            <p:cNvPr id="54" name="Oval 52"/>
            <p:cNvSpPr>
              <a:spLocks noChangeAspect="1"/>
            </p:cNvSpPr>
            <p:nvPr/>
          </p:nvSpPr>
          <p:spPr>
            <a:xfrm>
              <a:off x="2779491" y="2517212"/>
              <a:ext cx="648499" cy="649042"/>
            </a:xfrm>
            <a:prstGeom prst="ellipse">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微软雅黑" panose="020B0503020204020204" charset="-122"/>
                <a:ea typeface="微软雅黑" panose="020B0503020204020204" charset="-122"/>
              </a:endParaRPr>
            </a:p>
          </p:txBody>
        </p:sp>
        <p:sp>
          <p:nvSpPr>
            <p:cNvPr id="55" name="Oval 53"/>
            <p:cNvSpPr>
              <a:spLocks noChangeAspect="1"/>
            </p:cNvSpPr>
            <p:nvPr/>
          </p:nvSpPr>
          <p:spPr>
            <a:xfrm>
              <a:off x="2854318" y="2592102"/>
              <a:ext cx="498845" cy="499263"/>
            </a:xfrm>
            <a:prstGeom prst="ellipse">
              <a:avLst/>
            </a:prstGeom>
            <a:solidFill>
              <a:srgbClr val="D7322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微软雅黑" panose="020B0503020204020204" charset="-122"/>
                  <a:ea typeface="微软雅黑" panose="020B0503020204020204" charset="-122"/>
                </a:rPr>
                <a:t>02</a:t>
              </a:r>
            </a:p>
          </p:txBody>
        </p:sp>
      </p:grpSp>
      <p:grpSp>
        <p:nvGrpSpPr>
          <p:cNvPr id="56" name="Group 130"/>
          <p:cNvGrpSpPr/>
          <p:nvPr/>
        </p:nvGrpSpPr>
        <p:grpSpPr>
          <a:xfrm>
            <a:off x="7703650" y="3172547"/>
            <a:ext cx="864665" cy="865389"/>
            <a:chOff x="3287425" y="3613920"/>
            <a:chExt cx="648499" cy="649042"/>
          </a:xfrm>
        </p:grpSpPr>
        <p:sp>
          <p:nvSpPr>
            <p:cNvPr id="58" name="Oval 56"/>
            <p:cNvSpPr>
              <a:spLocks noChangeAspect="1"/>
            </p:cNvSpPr>
            <p:nvPr/>
          </p:nvSpPr>
          <p:spPr>
            <a:xfrm>
              <a:off x="3287425" y="3613920"/>
              <a:ext cx="648499" cy="649042"/>
            </a:xfrm>
            <a:prstGeom prst="ellipse">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微软雅黑" panose="020B0503020204020204" charset="-122"/>
                <a:ea typeface="微软雅黑" panose="020B0503020204020204" charset="-122"/>
              </a:endParaRPr>
            </a:p>
          </p:txBody>
        </p:sp>
        <p:sp>
          <p:nvSpPr>
            <p:cNvPr id="61" name="Oval 59"/>
            <p:cNvSpPr>
              <a:spLocks noChangeAspect="1"/>
            </p:cNvSpPr>
            <p:nvPr/>
          </p:nvSpPr>
          <p:spPr>
            <a:xfrm>
              <a:off x="3362252" y="3688810"/>
              <a:ext cx="498845" cy="499263"/>
            </a:xfrm>
            <a:prstGeom prst="ellipse">
              <a:avLst/>
            </a:prstGeom>
            <a:solidFill>
              <a:srgbClr val="0C648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微软雅黑" panose="020B0503020204020204" charset="-122"/>
                  <a:ea typeface="微软雅黑" panose="020B0503020204020204" charset="-122"/>
                </a:rPr>
                <a:t>03</a:t>
              </a:r>
            </a:p>
          </p:txBody>
        </p:sp>
      </p:grpSp>
      <p:grpSp>
        <p:nvGrpSpPr>
          <p:cNvPr id="62" name="Group 133"/>
          <p:cNvGrpSpPr/>
          <p:nvPr/>
        </p:nvGrpSpPr>
        <p:grpSpPr>
          <a:xfrm>
            <a:off x="10452379" y="3172547"/>
            <a:ext cx="864665" cy="865389"/>
            <a:chOff x="5249342" y="1406453"/>
            <a:chExt cx="648499" cy="649042"/>
          </a:xfrm>
        </p:grpSpPr>
        <p:sp>
          <p:nvSpPr>
            <p:cNvPr id="63" name="Oval 68"/>
            <p:cNvSpPr>
              <a:spLocks noChangeAspect="1"/>
            </p:cNvSpPr>
            <p:nvPr/>
          </p:nvSpPr>
          <p:spPr>
            <a:xfrm>
              <a:off x="5249342" y="1406453"/>
              <a:ext cx="648499" cy="649042"/>
            </a:xfrm>
            <a:prstGeom prst="ellipse">
              <a:avLst/>
            </a:prstGeom>
            <a:solidFill>
              <a:schemeClr val="accent4">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微软雅黑" panose="020B0503020204020204" charset="-122"/>
                <a:ea typeface="微软雅黑" panose="020B0503020204020204" charset="-122"/>
              </a:endParaRPr>
            </a:p>
          </p:txBody>
        </p:sp>
        <p:sp>
          <p:nvSpPr>
            <p:cNvPr id="94" name="Oval 69"/>
            <p:cNvSpPr>
              <a:spLocks noChangeAspect="1"/>
            </p:cNvSpPr>
            <p:nvPr/>
          </p:nvSpPr>
          <p:spPr>
            <a:xfrm>
              <a:off x="5324169" y="1481343"/>
              <a:ext cx="498845" cy="499263"/>
            </a:xfrm>
            <a:prstGeom prst="ellipse">
              <a:avLst/>
            </a:prstGeom>
            <a:solidFill>
              <a:srgbClr val="D7322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微软雅黑" panose="020B0503020204020204" charset="-122"/>
                  <a:ea typeface="微软雅黑" panose="020B0503020204020204" charset="-122"/>
                </a:rPr>
                <a:t>04</a:t>
              </a:r>
            </a:p>
          </p:txBody>
        </p:sp>
      </p:grpSp>
      <p:sp>
        <p:nvSpPr>
          <p:cNvPr id="95" name="Arc 72"/>
          <p:cNvSpPr/>
          <p:nvPr/>
        </p:nvSpPr>
        <p:spPr>
          <a:xfrm rot="19051047">
            <a:off x="2778843" y="218956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96" name="Arc 73"/>
          <p:cNvSpPr/>
          <p:nvPr/>
        </p:nvSpPr>
        <p:spPr>
          <a:xfrm rot="13500000" flipH="1">
            <a:off x="5574082" y="2918079"/>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97" name="Arc 74"/>
          <p:cNvSpPr/>
          <p:nvPr/>
        </p:nvSpPr>
        <p:spPr>
          <a:xfrm rot="19051047">
            <a:off x="8520328" y="2215167"/>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65"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1481">
        <p:blinds dir="vert"/>
      </p:transition>
    </mc:Choice>
    <mc:Fallback xmlns="">
      <p:transition spd="slow" advTm="148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fltVal val="0"/>
                                          </p:val>
                                        </p:tav>
                                        <p:tav tm="100000">
                                          <p:val>
                                            <p:strVal val="#ppt_h"/>
                                          </p:val>
                                        </p:tav>
                                      </p:tavLst>
                                    </p:anim>
                                    <p:animEffect transition="in" filter="fade">
                                      <p:cBhvr>
                                        <p:cTn id="13" dur="500"/>
                                        <p:tgtEl>
                                          <p:spTgt spid="48"/>
                                        </p:tgtEl>
                                      </p:cBhvr>
                                    </p:animEffect>
                                  </p:childTnLst>
                                </p:cTn>
                              </p:par>
                              <p:par>
                                <p:cTn id="14" presetID="53" presetClass="entr" presetSubtype="16"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animEffect transition="in" filter="fade">
                                      <p:cBhvr>
                                        <p:cTn id="18" dur="500"/>
                                        <p:tgtEl>
                                          <p:spTgt spid="4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strips(downRight)">
                                      <p:cBhvr>
                                        <p:cTn id="21" dur="500"/>
                                        <p:tgtEl>
                                          <p:spTgt spid="95"/>
                                        </p:tgtEl>
                                      </p:cBhvr>
                                    </p:animEffect>
                                  </p:childTnLst>
                                </p:cTn>
                              </p:par>
                              <p:par>
                                <p:cTn id="22" presetID="2" presetClass="entr" presetSubtype="8" accel="50000" decel="5000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additive="base">
                                        <p:cTn id="24" dur="500" fill="hold"/>
                                        <p:tgtEl>
                                          <p:spTgt spid="64"/>
                                        </p:tgtEl>
                                        <p:attrNameLst>
                                          <p:attrName>ppt_x</p:attrName>
                                        </p:attrNameLst>
                                      </p:cBhvr>
                                      <p:tavLst>
                                        <p:tav tm="0">
                                          <p:val>
                                            <p:strVal val="0-#ppt_w/2"/>
                                          </p:val>
                                        </p:tav>
                                        <p:tav tm="100000">
                                          <p:val>
                                            <p:strVal val="#ppt_x"/>
                                          </p:val>
                                        </p:tav>
                                      </p:tavLst>
                                    </p:anim>
                                    <p:anim calcmode="lin" valueType="num">
                                      <p:cBhvr additive="base">
                                        <p:cTn id="25" dur="500" fill="hold"/>
                                        <p:tgtEl>
                                          <p:spTgt spid="64"/>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p:cTn id="33" dur="500" fill="hold"/>
                                        <p:tgtEl>
                                          <p:spTgt spid="65"/>
                                        </p:tgtEl>
                                        <p:attrNameLst>
                                          <p:attrName>ppt_w</p:attrName>
                                        </p:attrNameLst>
                                      </p:cBhvr>
                                      <p:tavLst>
                                        <p:tav tm="0">
                                          <p:val>
                                            <p:fltVal val="0"/>
                                          </p:val>
                                        </p:tav>
                                        <p:tav tm="100000">
                                          <p:val>
                                            <p:strVal val="#ppt_w"/>
                                          </p:val>
                                        </p:tav>
                                      </p:tavLst>
                                    </p:anim>
                                    <p:anim calcmode="lin" valueType="num">
                                      <p:cBhvr>
                                        <p:cTn id="34" dur="500" fill="hold"/>
                                        <p:tgtEl>
                                          <p:spTgt spid="65"/>
                                        </p:tgtEl>
                                        <p:attrNameLst>
                                          <p:attrName>ppt_h</p:attrName>
                                        </p:attrNameLst>
                                      </p:cBhvr>
                                      <p:tavLst>
                                        <p:tav tm="0">
                                          <p:val>
                                            <p:fltVal val="0"/>
                                          </p:val>
                                        </p:tav>
                                        <p:tav tm="100000">
                                          <p:val>
                                            <p:strVal val="#ppt_h"/>
                                          </p:val>
                                        </p:tav>
                                      </p:tavLst>
                                    </p:anim>
                                    <p:animEffect transition="in" filter="fade">
                                      <p:cBhvr>
                                        <p:cTn id="35" dur="500"/>
                                        <p:tgtEl>
                                          <p:spTgt spid="65"/>
                                        </p:tgtEl>
                                      </p:cBhvr>
                                    </p:animEffect>
                                  </p:childTnLst>
                                </p:cTn>
                              </p:par>
                              <p:par>
                                <p:cTn id="36" presetID="18" presetClass="entr" presetSubtype="3"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strips(upRight)">
                                      <p:cBhvr>
                                        <p:cTn id="38" dur="500"/>
                                        <p:tgtEl>
                                          <p:spTgt spid="96"/>
                                        </p:tgtEl>
                                      </p:cBhvr>
                                    </p:animEffect>
                                  </p:childTnLst>
                                </p:cTn>
                              </p:par>
                              <p:par>
                                <p:cTn id="39" presetID="2" presetClass="entr" presetSubtype="8" accel="50000" decel="5000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0-#ppt_w/2"/>
                                          </p:val>
                                        </p:tav>
                                        <p:tav tm="100000">
                                          <p:val>
                                            <p:strVal val="#ppt_x"/>
                                          </p:val>
                                        </p:tav>
                                      </p:tavLst>
                                    </p:anim>
                                    <p:anim calcmode="lin" valueType="num">
                                      <p:cBhvr additive="base">
                                        <p:cTn id="42" dur="500" fill="hold"/>
                                        <p:tgtEl>
                                          <p:spTgt spid="46"/>
                                        </p:tgtEl>
                                        <p:attrNameLst>
                                          <p:attrName>ppt_y</p:attrName>
                                        </p:attrNameLst>
                                      </p:cBhvr>
                                      <p:tavLst>
                                        <p:tav tm="0">
                                          <p:val>
                                            <p:strVal val="#ppt_y"/>
                                          </p:val>
                                        </p:tav>
                                        <p:tav tm="100000">
                                          <p:val>
                                            <p:strVal val="#ppt_y"/>
                                          </p:val>
                                        </p:tav>
                                      </p:tavLst>
                                    </p:anim>
                                  </p:childTnLst>
                                </p:cTn>
                              </p:par>
                              <p:par>
                                <p:cTn id="43" presetID="53" presetClass="entr" presetSubtype="16"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fltVal val="0"/>
                                          </p:val>
                                        </p:tav>
                                        <p:tav tm="100000">
                                          <p:val>
                                            <p:strVal val="#ppt_w"/>
                                          </p:val>
                                        </p:tav>
                                      </p:tavLst>
                                    </p:anim>
                                    <p:anim calcmode="lin" valueType="num">
                                      <p:cBhvr>
                                        <p:cTn id="46" dur="500" fill="hold"/>
                                        <p:tgtEl>
                                          <p:spTgt spid="56"/>
                                        </p:tgtEl>
                                        <p:attrNameLst>
                                          <p:attrName>ppt_h</p:attrName>
                                        </p:attrNameLst>
                                      </p:cBhvr>
                                      <p:tavLst>
                                        <p:tav tm="0">
                                          <p:val>
                                            <p:fltVal val="0"/>
                                          </p:val>
                                        </p:tav>
                                        <p:tav tm="100000">
                                          <p:val>
                                            <p:strVal val="#ppt_h"/>
                                          </p:val>
                                        </p:tav>
                                      </p:tavLst>
                                    </p:anim>
                                    <p:animEffect transition="in" filter="fade">
                                      <p:cBhvr>
                                        <p:cTn id="47" dur="500"/>
                                        <p:tgtEl>
                                          <p:spTgt spid="56"/>
                                        </p:tgtEl>
                                      </p:cBhvr>
                                    </p:animEffect>
                                  </p:childTnLst>
                                </p:cTn>
                              </p:par>
                              <p:par>
                                <p:cTn id="48" presetID="53" presetClass="entr" presetSubtype="16" fill="hold" nodeType="with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p:cTn id="50" dur="500" fill="hold"/>
                                        <p:tgtEl>
                                          <p:spTgt spid="37"/>
                                        </p:tgtEl>
                                        <p:attrNameLst>
                                          <p:attrName>ppt_w</p:attrName>
                                        </p:attrNameLst>
                                      </p:cBhvr>
                                      <p:tavLst>
                                        <p:tav tm="0">
                                          <p:val>
                                            <p:fltVal val="0"/>
                                          </p:val>
                                        </p:tav>
                                        <p:tav tm="100000">
                                          <p:val>
                                            <p:strVal val="#ppt_w"/>
                                          </p:val>
                                        </p:tav>
                                      </p:tavLst>
                                    </p:anim>
                                    <p:anim calcmode="lin" valueType="num">
                                      <p:cBhvr>
                                        <p:cTn id="51" dur="500" fill="hold"/>
                                        <p:tgtEl>
                                          <p:spTgt spid="37"/>
                                        </p:tgtEl>
                                        <p:attrNameLst>
                                          <p:attrName>ppt_h</p:attrName>
                                        </p:attrNameLst>
                                      </p:cBhvr>
                                      <p:tavLst>
                                        <p:tav tm="0">
                                          <p:val>
                                            <p:fltVal val="0"/>
                                          </p:val>
                                        </p:tav>
                                        <p:tav tm="100000">
                                          <p:val>
                                            <p:strVal val="#ppt_h"/>
                                          </p:val>
                                        </p:tav>
                                      </p:tavLst>
                                    </p:anim>
                                    <p:animEffect transition="in" filter="fade">
                                      <p:cBhvr>
                                        <p:cTn id="52" dur="500"/>
                                        <p:tgtEl>
                                          <p:spTgt spid="37"/>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strips(downRight)">
                                      <p:cBhvr>
                                        <p:cTn id="55" dur="500"/>
                                        <p:tgtEl>
                                          <p:spTgt spid="97"/>
                                        </p:tgtEl>
                                      </p:cBhvr>
                                    </p:animEffect>
                                  </p:childTnLst>
                                </p:cTn>
                              </p:par>
                              <p:par>
                                <p:cTn id="56" presetID="2" presetClass="entr" presetSubtype="8" accel="50000" decel="5000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additive="base">
                                        <p:cTn id="58" dur="500" fill="hold"/>
                                        <p:tgtEl>
                                          <p:spTgt spid="47"/>
                                        </p:tgtEl>
                                        <p:attrNameLst>
                                          <p:attrName>ppt_x</p:attrName>
                                        </p:attrNameLst>
                                      </p:cBhvr>
                                      <p:tavLst>
                                        <p:tav tm="0">
                                          <p:val>
                                            <p:strVal val="0-#ppt_w/2"/>
                                          </p:val>
                                        </p:tav>
                                        <p:tav tm="100000">
                                          <p:val>
                                            <p:strVal val="#ppt_x"/>
                                          </p:val>
                                        </p:tav>
                                      </p:tavLst>
                                    </p:anim>
                                    <p:anim calcmode="lin" valueType="num">
                                      <p:cBhvr additive="base">
                                        <p:cTn id="59" dur="500" fill="hold"/>
                                        <p:tgtEl>
                                          <p:spTgt spid="47"/>
                                        </p:tgtEl>
                                        <p:attrNameLst>
                                          <p:attrName>ppt_y</p:attrName>
                                        </p:attrNameLst>
                                      </p:cBhvr>
                                      <p:tavLst>
                                        <p:tav tm="0">
                                          <p:val>
                                            <p:strVal val="#ppt_y"/>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62"/>
                                        </p:tgtEl>
                                        <p:attrNameLst>
                                          <p:attrName>style.visibility</p:attrName>
                                        </p:attrNameLst>
                                      </p:cBhvr>
                                      <p:to>
                                        <p:strVal val="visible"/>
                                      </p:to>
                                    </p:set>
                                    <p:anim calcmode="lin" valueType="num">
                                      <p:cBhvr>
                                        <p:cTn id="62" dur="500" fill="hold"/>
                                        <p:tgtEl>
                                          <p:spTgt spid="62"/>
                                        </p:tgtEl>
                                        <p:attrNameLst>
                                          <p:attrName>ppt_w</p:attrName>
                                        </p:attrNameLst>
                                      </p:cBhvr>
                                      <p:tavLst>
                                        <p:tav tm="0">
                                          <p:val>
                                            <p:fltVal val="0"/>
                                          </p:val>
                                        </p:tav>
                                        <p:tav tm="100000">
                                          <p:val>
                                            <p:strVal val="#ppt_w"/>
                                          </p:val>
                                        </p:tav>
                                      </p:tavLst>
                                    </p:anim>
                                    <p:anim calcmode="lin" valueType="num">
                                      <p:cBhvr>
                                        <p:cTn id="63" dur="500" fill="hold"/>
                                        <p:tgtEl>
                                          <p:spTgt spid="62"/>
                                        </p:tgtEl>
                                        <p:attrNameLst>
                                          <p:attrName>ppt_h</p:attrName>
                                        </p:attrNameLst>
                                      </p:cBhvr>
                                      <p:tavLst>
                                        <p:tav tm="0">
                                          <p:val>
                                            <p:fltVal val="0"/>
                                          </p:val>
                                        </p:tav>
                                        <p:tav tm="100000">
                                          <p:val>
                                            <p:strVal val="#ppt_h"/>
                                          </p:val>
                                        </p:tav>
                                      </p:tavLst>
                                    </p:anim>
                                    <p:animEffect transition="in" filter="fade">
                                      <p:cBhvr>
                                        <p:cTn id="64" dur="500"/>
                                        <p:tgtEl>
                                          <p:spTgt spid="62"/>
                                        </p:tgtEl>
                                      </p:cBhvr>
                                    </p:animEffect>
                                  </p:childTnLst>
                                </p:cTn>
                              </p:par>
                              <p:par>
                                <p:cTn id="65" presetID="53" presetClass="entr" presetSubtype="16"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p:cTn id="67" dur="500" fill="hold"/>
                                        <p:tgtEl>
                                          <p:spTgt spid="40"/>
                                        </p:tgtEl>
                                        <p:attrNameLst>
                                          <p:attrName>ppt_w</p:attrName>
                                        </p:attrNameLst>
                                      </p:cBhvr>
                                      <p:tavLst>
                                        <p:tav tm="0">
                                          <p:val>
                                            <p:fltVal val="0"/>
                                          </p:val>
                                        </p:tav>
                                        <p:tav tm="100000">
                                          <p:val>
                                            <p:strVal val="#ppt_w"/>
                                          </p:val>
                                        </p:tav>
                                      </p:tavLst>
                                    </p:anim>
                                    <p:anim calcmode="lin" valueType="num">
                                      <p:cBhvr>
                                        <p:cTn id="68" dur="500" fill="hold"/>
                                        <p:tgtEl>
                                          <p:spTgt spid="40"/>
                                        </p:tgtEl>
                                        <p:attrNameLst>
                                          <p:attrName>ppt_h</p:attrName>
                                        </p:attrNameLst>
                                      </p:cBhvr>
                                      <p:tavLst>
                                        <p:tav tm="0">
                                          <p:val>
                                            <p:fltVal val="0"/>
                                          </p:val>
                                        </p:tav>
                                        <p:tav tm="100000">
                                          <p:val>
                                            <p:strVal val="#ppt_h"/>
                                          </p:val>
                                        </p:tav>
                                      </p:tavLst>
                                    </p:anim>
                                    <p:animEffect transition="in" filter="fade">
                                      <p:cBhvr>
                                        <p:cTn id="6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64" grpId="0" bldLvl="0" animBg="1"/>
      <p:bldP spid="46" grpId="0" bldLvl="0" animBg="1"/>
      <p:bldP spid="47" grpId="0" bldLvl="0" animBg="1"/>
      <p:bldP spid="95" grpId="0" bldLvl="0" animBg="1"/>
      <p:bldP spid="96" grpId="0" bldLvl="0" animBg="1"/>
      <p:bldP spid="9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对策实施</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96" name="Plaque 5"/>
          <p:cNvSpPr/>
          <p:nvPr/>
        </p:nvSpPr>
        <p:spPr>
          <a:xfrm>
            <a:off x="4684467" y="2358308"/>
            <a:ext cx="2824265" cy="2824264"/>
          </a:xfrm>
          <a:prstGeom prst="plaque">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nvGrpSpPr>
          <p:cNvPr id="100" name="Group 34"/>
          <p:cNvGrpSpPr/>
          <p:nvPr/>
        </p:nvGrpSpPr>
        <p:grpSpPr>
          <a:xfrm>
            <a:off x="4060920" y="1816995"/>
            <a:ext cx="1753380" cy="1778468"/>
            <a:chOff x="3045240" y="1362746"/>
            <a:chExt cx="1315035" cy="1333851"/>
          </a:xfrm>
        </p:grpSpPr>
        <p:sp>
          <p:nvSpPr>
            <p:cNvPr id="101" name="Teardrop 30"/>
            <p:cNvSpPr/>
            <p:nvPr/>
          </p:nvSpPr>
          <p:spPr>
            <a:xfrm rot="16200000">
              <a:off x="3074219" y="1410542"/>
              <a:ext cx="1286055" cy="1286056"/>
            </a:xfrm>
            <a:prstGeom prst="teardrop">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102" name="Teardrop 6"/>
            <p:cNvSpPr/>
            <p:nvPr/>
          </p:nvSpPr>
          <p:spPr>
            <a:xfrm rot="16200000">
              <a:off x="3045240" y="1362746"/>
              <a:ext cx="1286055" cy="1286056"/>
            </a:xfrm>
            <a:prstGeom prst="teardrop">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03" name="Group 37"/>
          <p:cNvGrpSpPr/>
          <p:nvPr/>
        </p:nvGrpSpPr>
        <p:grpSpPr>
          <a:xfrm>
            <a:off x="6417539" y="1816995"/>
            <a:ext cx="1714741" cy="1778240"/>
            <a:chOff x="4812704" y="1362746"/>
            <a:chExt cx="1286056" cy="1333680"/>
          </a:xfrm>
        </p:grpSpPr>
        <p:sp>
          <p:nvSpPr>
            <p:cNvPr id="104" name="Teardrop 31"/>
            <p:cNvSpPr/>
            <p:nvPr/>
          </p:nvSpPr>
          <p:spPr>
            <a:xfrm>
              <a:off x="4812704" y="1410371"/>
              <a:ext cx="1286056" cy="1286055"/>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105" name="Teardrop 7"/>
            <p:cNvSpPr/>
            <p:nvPr/>
          </p:nvSpPr>
          <p:spPr>
            <a:xfrm>
              <a:off x="4812704" y="1362746"/>
              <a:ext cx="1286056" cy="1286055"/>
            </a:xfrm>
            <a:prstGeom prst="teardrop">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06" name="Group 35"/>
          <p:cNvGrpSpPr/>
          <p:nvPr/>
        </p:nvGrpSpPr>
        <p:grpSpPr>
          <a:xfrm>
            <a:off x="4060920" y="3980440"/>
            <a:ext cx="1765541" cy="1752840"/>
            <a:chOff x="3045240" y="2985330"/>
            <a:chExt cx="1324156" cy="1314630"/>
          </a:xfrm>
        </p:grpSpPr>
        <p:sp>
          <p:nvSpPr>
            <p:cNvPr id="107" name="Teardrop 32"/>
            <p:cNvSpPr/>
            <p:nvPr/>
          </p:nvSpPr>
          <p:spPr>
            <a:xfrm rot="10800000">
              <a:off x="3083340" y="2985330"/>
              <a:ext cx="1286056" cy="1286055"/>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108" name="Teardrop 8"/>
            <p:cNvSpPr/>
            <p:nvPr/>
          </p:nvSpPr>
          <p:spPr>
            <a:xfrm rot="10800000">
              <a:off x="3045240" y="3013905"/>
              <a:ext cx="1286056" cy="1286055"/>
            </a:xfrm>
            <a:prstGeom prst="teardrop">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09" name="Group 36"/>
          <p:cNvGrpSpPr/>
          <p:nvPr/>
        </p:nvGrpSpPr>
        <p:grpSpPr>
          <a:xfrm>
            <a:off x="6379440" y="3980440"/>
            <a:ext cx="1752841" cy="1752840"/>
            <a:chOff x="4784130" y="2985330"/>
            <a:chExt cx="1314631" cy="1314630"/>
          </a:xfrm>
        </p:grpSpPr>
        <p:sp>
          <p:nvSpPr>
            <p:cNvPr id="110" name="Teardrop 33"/>
            <p:cNvSpPr/>
            <p:nvPr/>
          </p:nvSpPr>
          <p:spPr>
            <a:xfrm rot="5400000">
              <a:off x="4784130" y="2985330"/>
              <a:ext cx="1286055" cy="1286056"/>
            </a:xfrm>
            <a:prstGeom prst="teardrop">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111" name="Teardrop 9"/>
            <p:cNvSpPr/>
            <p:nvPr/>
          </p:nvSpPr>
          <p:spPr>
            <a:xfrm rot="5400000">
              <a:off x="4812705" y="3013905"/>
              <a:ext cx="1286055" cy="1286056"/>
            </a:xfrm>
            <a:prstGeom prst="teardrop">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12" name="Group 57"/>
          <p:cNvGrpSpPr/>
          <p:nvPr/>
        </p:nvGrpSpPr>
        <p:grpSpPr>
          <a:xfrm>
            <a:off x="949820" y="4735749"/>
            <a:ext cx="2996120" cy="947624"/>
            <a:chOff x="-267404" y="3168889"/>
            <a:chExt cx="2247090" cy="710718"/>
          </a:xfrm>
        </p:grpSpPr>
        <p:sp>
          <p:nvSpPr>
            <p:cNvPr id="113" name="TextBox 13"/>
            <p:cNvSpPr txBox="1"/>
            <p:nvPr/>
          </p:nvSpPr>
          <p:spPr>
            <a:xfrm>
              <a:off x="-267404" y="3416692"/>
              <a:ext cx="2247089" cy="462915"/>
            </a:xfrm>
            <a:prstGeom prst="rect">
              <a:avLst/>
            </a:prstGeom>
            <a:noFill/>
          </p:spPr>
          <p:txBody>
            <a:bodyPr wrap="square" lIns="0" tIns="0" rIns="0" bIns="0" rtlCol="0">
              <a:spAutoFit/>
            </a:bodyPr>
            <a:lstStyle/>
            <a:p>
              <a:pPr lvl="0" algn="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114" name="Rectangle 14"/>
            <p:cNvSpPr/>
            <p:nvPr/>
          </p:nvSpPr>
          <p:spPr>
            <a:xfrm>
              <a:off x="50873" y="3168889"/>
              <a:ext cx="1928813" cy="215265"/>
            </a:xfrm>
            <a:prstGeom prst="rect">
              <a:avLst/>
            </a:prstGeom>
          </p:spPr>
          <p:txBody>
            <a:bodyPr wrap="none" lIns="0" tIns="0" rIns="0" bIns="0">
              <a:spAutoFit/>
            </a:bodyPr>
            <a:lstStyle/>
            <a:p>
              <a:pPr algn="r"/>
              <a:r>
                <a:rPr lang="en-US" sz="1865" b="1" dirty="0">
                  <a:solidFill>
                    <a:schemeClr val="tx1">
                      <a:lumMod val="75000"/>
                      <a:lumOff val="25000"/>
                    </a:schemeClr>
                  </a:solidFill>
                  <a:latin typeface="微软雅黑" panose="020B0503020204020204" charset="-122"/>
                  <a:ea typeface="微软雅黑" panose="020B0503020204020204" charset="-122"/>
                </a:rPr>
                <a:t>Construction &amp; Design</a:t>
              </a:r>
            </a:p>
          </p:txBody>
        </p:sp>
      </p:grpSp>
      <p:grpSp>
        <p:nvGrpSpPr>
          <p:cNvPr id="115" name="Group 58"/>
          <p:cNvGrpSpPr/>
          <p:nvPr/>
        </p:nvGrpSpPr>
        <p:grpSpPr>
          <a:xfrm>
            <a:off x="8285362" y="1816995"/>
            <a:ext cx="3034927" cy="947624"/>
            <a:chOff x="7174424" y="1352592"/>
            <a:chExt cx="2276195" cy="710718"/>
          </a:xfrm>
        </p:grpSpPr>
        <p:sp>
          <p:nvSpPr>
            <p:cNvPr id="116" name="TextBox 16"/>
            <p:cNvSpPr txBox="1"/>
            <p:nvPr/>
          </p:nvSpPr>
          <p:spPr>
            <a:xfrm>
              <a:off x="7174424" y="1600395"/>
              <a:ext cx="2276195" cy="462915"/>
            </a:xfrm>
            <a:prstGeom prst="rect">
              <a:avLst/>
            </a:prstGeom>
            <a:noFill/>
          </p:spPr>
          <p:txBody>
            <a:bodyPr wrap="square" lIns="0" tIns="0" rIns="0" bIns="0" rtlCol="0">
              <a:spAutoFit/>
            </a:body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117" name="Rectangle 17"/>
            <p:cNvSpPr/>
            <p:nvPr/>
          </p:nvSpPr>
          <p:spPr>
            <a:xfrm>
              <a:off x="7174424" y="1352592"/>
              <a:ext cx="800576" cy="215265"/>
            </a:xfrm>
            <a:prstGeom prst="rect">
              <a:avLst/>
            </a:prstGeom>
          </p:spPr>
          <p:txBody>
            <a:bodyPr wrap="none" lIns="0" tIns="0" rIns="0" bIns="0">
              <a:spAutoFit/>
            </a:bodyPr>
            <a:lstStyle/>
            <a:p>
              <a:r>
                <a:rPr lang="en-US" sz="1865" b="1" dirty="0">
                  <a:solidFill>
                    <a:schemeClr val="tx1">
                      <a:lumMod val="75000"/>
                      <a:lumOff val="25000"/>
                    </a:schemeClr>
                  </a:solidFill>
                  <a:latin typeface="微软雅黑" panose="020B0503020204020204" charset="-122"/>
                  <a:ea typeface="微软雅黑" panose="020B0503020204020204" charset="-122"/>
                </a:rPr>
                <a:t>Go Cloud</a:t>
              </a:r>
            </a:p>
          </p:txBody>
        </p:sp>
      </p:grpSp>
      <p:grpSp>
        <p:nvGrpSpPr>
          <p:cNvPr id="118" name="Group 56"/>
          <p:cNvGrpSpPr/>
          <p:nvPr/>
        </p:nvGrpSpPr>
        <p:grpSpPr>
          <a:xfrm>
            <a:off x="911011" y="1816995"/>
            <a:ext cx="3034928" cy="947624"/>
            <a:chOff x="-296510" y="1363501"/>
            <a:chExt cx="2276196" cy="710718"/>
          </a:xfrm>
        </p:grpSpPr>
        <p:sp>
          <p:nvSpPr>
            <p:cNvPr id="119" name="TextBox 19"/>
            <p:cNvSpPr txBox="1"/>
            <p:nvPr/>
          </p:nvSpPr>
          <p:spPr>
            <a:xfrm>
              <a:off x="-296510" y="1611304"/>
              <a:ext cx="2276196" cy="462915"/>
            </a:xfrm>
            <a:prstGeom prst="rect">
              <a:avLst/>
            </a:prstGeom>
            <a:noFill/>
          </p:spPr>
          <p:txBody>
            <a:bodyPr wrap="square" lIns="0" tIns="0" rIns="0" bIns="0" rtlCol="0">
              <a:spAutoFit/>
            </a:bodyPr>
            <a:lstStyle/>
            <a:p>
              <a:pPr lvl="0" algn="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120" name="Rectangle 20"/>
            <p:cNvSpPr/>
            <p:nvPr/>
          </p:nvSpPr>
          <p:spPr>
            <a:xfrm>
              <a:off x="346148" y="1363501"/>
              <a:ext cx="1633538" cy="215265"/>
            </a:xfrm>
            <a:prstGeom prst="rect">
              <a:avLst/>
            </a:prstGeom>
          </p:spPr>
          <p:txBody>
            <a:bodyPr wrap="none" lIns="0" tIns="0" rIns="0" bIns="0">
              <a:spAutoFit/>
            </a:bodyPr>
            <a:lstStyle/>
            <a:p>
              <a:pPr algn="r"/>
              <a:r>
                <a:rPr lang="en-US" sz="1865" b="1" dirty="0">
                  <a:solidFill>
                    <a:schemeClr val="tx1">
                      <a:lumMod val="75000"/>
                      <a:lumOff val="25000"/>
                    </a:schemeClr>
                  </a:solidFill>
                  <a:latin typeface="微软雅黑" panose="020B0503020204020204" charset="-122"/>
                  <a:ea typeface="微软雅黑" panose="020B0503020204020204" charset="-122"/>
                </a:rPr>
                <a:t>Brainstorm &amp; Ideas</a:t>
              </a:r>
            </a:p>
          </p:txBody>
        </p:sp>
      </p:grpSp>
      <p:grpSp>
        <p:nvGrpSpPr>
          <p:cNvPr id="121" name="Group 58"/>
          <p:cNvGrpSpPr/>
          <p:nvPr/>
        </p:nvGrpSpPr>
        <p:grpSpPr>
          <a:xfrm>
            <a:off x="8247262" y="4658940"/>
            <a:ext cx="3034927" cy="947624"/>
            <a:chOff x="7174424" y="1352592"/>
            <a:chExt cx="2276195" cy="710718"/>
          </a:xfrm>
        </p:grpSpPr>
        <p:sp>
          <p:nvSpPr>
            <p:cNvPr id="122" name="TextBox 22"/>
            <p:cNvSpPr txBox="1"/>
            <p:nvPr/>
          </p:nvSpPr>
          <p:spPr>
            <a:xfrm>
              <a:off x="7174424" y="1600395"/>
              <a:ext cx="2276195" cy="462915"/>
            </a:xfrm>
            <a:prstGeom prst="rect">
              <a:avLst/>
            </a:prstGeom>
            <a:noFill/>
          </p:spPr>
          <p:txBody>
            <a:bodyPr wrap="square" lIns="0" tIns="0" rIns="0" bIns="0" rtlCol="0">
              <a:spAutoFit/>
            </a:body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123" name="Rectangle 23"/>
            <p:cNvSpPr/>
            <p:nvPr/>
          </p:nvSpPr>
          <p:spPr>
            <a:xfrm>
              <a:off x="7174424" y="1352592"/>
              <a:ext cx="1672590" cy="215265"/>
            </a:xfrm>
            <a:prstGeom prst="rect">
              <a:avLst/>
            </a:prstGeom>
          </p:spPr>
          <p:txBody>
            <a:bodyPr wrap="none" lIns="0" tIns="0" rIns="0" bIns="0">
              <a:spAutoFit/>
            </a:bodyPr>
            <a:lstStyle/>
            <a:p>
              <a:r>
                <a:rPr lang="en-US" sz="1865" b="1" dirty="0">
                  <a:solidFill>
                    <a:schemeClr val="tx1">
                      <a:lumMod val="75000"/>
                      <a:lumOff val="25000"/>
                    </a:schemeClr>
                  </a:solidFill>
                  <a:latin typeface="微软雅黑" panose="020B0503020204020204" charset="-122"/>
                  <a:ea typeface="微软雅黑" panose="020B0503020204020204" charset="-122"/>
                </a:rPr>
                <a:t>Review The Results</a:t>
              </a:r>
            </a:p>
          </p:txBody>
        </p:sp>
      </p:grpSp>
      <p:sp>
        <p:nvSpPr>
          <p:cNvPr id="124" name="Freeform 131"/>
          <p:cNvSpPr>
            <a:spLocks noEditPoints="1"/>
          </p:cNvSpPr>
          <p:nvPr/>
        </p:nvSpPr>
        <p:spPr bwMode="auto">
          <a:xfrm>
            <a:off x="5775662" y="3387141"/>
            <a:ext cx="660085" cy="660085"/>
          </a:xfrm>
          <a:custGeom>
            <a:avLst/>
            <a:gdLst/>
            <a:ahLst/>
            <a:cxnLst>
              <a:cxn ang="0">
                <a:pos x="55" y="28"/>
              </a:cxn>
              <a:cxn ang="0">
                <a:pos x="27" y="55"/>
              </a:cxn>
              <a:cxn ang="0">
                <a:pos x="0" y="28"/>
              </a:cxn>
              <a:cxn ang="0">
                <a:pos x="27" y="0"/>
              </a:cxn>
              <a:cxn ang="0">
                <a:pos x="55" y="28"/>
              </a:cxn>
              <a:cxn ang="0">
                <a:pos x="42" y="28"/>
              </a:cxn>
              <a:cxn ang="0">
                <a:pos x="41" y="26"/>
              </a:cxn>
              <a:cxn ang="0">
                <a:pos x="21" y="14"/>
              </a:cxn>
              <a:cxn ang="0">
                <a:pos x="19" y="14"/>
              </a:cxn>
              <a:cxn ang="0">
                <a:pos x="18" y="16"/>
              </a:cxn>
              <a:cxn ang="0">
                <a:pos x="18" y="39"/>
              </a:cxn>
              <a:cxn ang="0">
                <a:pos x="19" y="41"/>
              </a:cxn>
              <a:cxn ang="0">
                <a:pos x="20" y="41"/>
              </a:cxn>
              <a:cxn ang="0">
                <a:pos x="21" y="41"/>
              </a:cxn>
              <a:cxn ang="0">
                <a:pos x="41" y="30"/>
              </a:cxn>
              <a:cxn ang="0">
                <a:pos x="42" y="28"/>
              </a:cxn>
            </a:cxnLst>
            <a:rect l="0" t="0" r="r" b="b"/>
            <a:pathLst>
              <a:path w="55" h="55">
                <a:moveTo>
                  <a:pt x="55" y="28"/>
                </a:moveTo>
                <a:cubicBezTo>
                  <a:pt x="55" y="43"/>
                  <a:pt x="42" y="55"/>
                  <a:pt x="27" y="55"/>
                </a:cubicBezTo>
                <a:cubicBezTo>
                  <a:pt x="12" y="55"/>
                  <a:pt x="0" y="43"/>
                  <a:pt x="0" y="28"/>
                </a:cubicBezTo>
                <a:cubicBezTo>
                  <a:pt x="0" y="13"/>
                  <a:pt x="12" y="0"/>
                  <a:pt x="27" y="0"/>
                </a:cubicBezTo>
                <a:cubicBezTo>
                  <a:pt x="42" y="0"/>
                  <a:pt x="55" y="13"/>
                  <a:pt x="55" y="28"/>
                </a:cubicBezTo>
                <a:close/>
                <a:moveTo>
                  <a:pt x="42" y="28"/>
                </a:moveTo>
                <a:cubicBezTo>
                  <a:pt x="42" y="27"/>
                  <a:pt x="42" y="26"/>
                  <a:pt x="41" y="26"/>
                </a:cubicBezTo>
                <a:cubicBezTo>
                  <a:pt x="21" y="14"/>
                  <a:pt x="21" y="14"/>
                  <a:pt x="21" y="14"/>
                </a:cubicBezTo>
                <a:cubicBezTo>
                  <a:pt x="21" y="14"/>
                  <a:pt x="20" y="14"/>
                  <a:pt x="19" y="14"/>
                </a:cubicBezTo>
                <a:cubicBezTo>
                  <a:pt x="18" y="15"/>
                  <a:pt x="18" y="16"/>
                  <a:pt x="18" y="16"/>
                </a:cubicBezTo>
                <a:cubicBezTo>
                  <a:pt x="18" y="39"/>
                  <a:pt x="18" y="39"/>
                  <a:pt x="18" y="39"/>
                </a:cubicBezTo>
                <a:cubicBezTo>
                  <a:pt x="18" y="40"/>
                  <a:pt x="18" y="41"/>
                  <a:pt x="19" y="41"/>
                </a:cubicBezTo>
                <a:cubicBezTo>
                  <a:pt x="20" y="41"/>
                  <a:pt x="20" y="41"/>
                  <a:pt x="20" y="41"/>
                </a:cubicBezTo>
                <a:cubicBezTo>
                  <a:pt x="21" y="41"/>
                  <a:pt x="21" y="41"/>
                  <a:pt x="21" y="41"/>
                </a:cubicBezTo>
                <a:cubicBezTo>
                  <a:pt x="41" y="30"/>
                  <a:pt x="41" y="30"/>
                  <a:pt x="41" y="30"/>
                </a:cubicBezTo>
                <a:cubicBezTo>
                  <a:pt x="42" y="29"/>
                  <a:pt x="42" y="29"/>
                  <a:pt x="42" y="28"/>
                </a:cubicBezTo>
                <a:close/>
              </a:path>
            </a:pathLst>
          </a:custGeom>
          <a:solidFill>
            <a:schemeClr val="bg1">
              <a:lumMod val="65000"/>
            </a:schemeClr>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125" name="Freeform 69"/>
          <p:cNvSpPr/>
          <p:nvPr/>
        </p:nvSpPr>
        <p:spPr bwMode="auto">
          <a:xfrm>
            <a:off x="4674200" y="2264833"/>
            <a:ext cx="397869" cy="747351"/>
          </a:xfrm>
          <a:custGeom>
            <a:avLst/>
            <a:gdLst/>
            <a:ahLst/>
            <a:cxnLst>
              <a:cxn ang="0">
                <a:pos x="21" y="57"/>
              </a:cxn>
              <a:cxn ang="0">
                <a:pos x="21" y="63"/>
              </a:cxn>
              <a:cxn ang="0">
                <a:pos x="20" y="64"/>
              </a:cxn>
              <a:cxn ang="0">
                <a:pos x="15" y="64"/>
              </a:cxn>
              <a:cxn ang="0">
                <a:pos x="14" y="63"/>
              </a:cxn>
              <a:cxn ang="0">
                <a:pos x="14" y="57"/>
              </a:cxn>
              <a:cxn ang="0">
                <a:pos x="1" y="50"/>
              </a:cxn>
              <a:cxn ang="0">
                <a:pos x="1" y="49"/>
              </a:cxn>
              <a:cxn ang="0">
                <a:pos x="4" y="44"/>
              </a:cxn>
              <a:cxn ang="0">
                <a:pos x="5" y="43"/>
              </a:cxn>
              <a:cxn ang="0">
                <a:pos x="6" y="44"/>
              </a:cxn>
              <a:cxn ang="0">
                <a:pos x="17" y="49"/>
              </a:cxn>
              <a:cxn ang="0">
                <a:pos x="25" y="43"/>
              </a:cxn>
              <a:cxn ang="0">
                <a:pos x="16" y="36"/>
              </a:cxn>
              <a:cxn ang="0">
                <a:pos x="1" y="21"/>
              </a:cxn>
              <a:cxn ang="0">
                <a:pos x="14" y="8"/>
              </a:cxn>
              <a:cxn ang="0">
                <a:pos x="14" y="1"/>
              </a:cxn>
              <a:cxn ang="0">
                <a:pos x="15" y="0"/>
              </a:cxn>
              <a:cxn ang="0">
                <a:pos x="20" y="0"/>
              </a:cxn>
              <a:cxn ang="0">
                <a:pos x="21" y="1"/>
              </a:cxn>
              <a:cxn ang="0">
                <a:pos x="21" y="7"/>
              </a:cxn>
              <a:cxn ang="0">
                <a:pos x="32" y="12"/>
              </a:cxn>
              <a:cxn ang="0">
                <a:pos x="32" y="14"/>
              </a:cxn>
              <a:cxn ang="0">
                <a:pos x="29" y="19"/>
              </a:cxn>
              <a:cxn ang="0">
                <a:pos x="29" y="19"/>
              </a:cxn>
              <a:cxn ang="0">
                <a:pos x="28" y="19"/>
              </a:cxn>
              <a:cxn ang="0">
                <a:pos x="18" y="15"/>
              </a:cxn>
              <a:cxn ang="0">
                <a:pos x="10" y="21"/>
              </a:cxn>
              <a:cxn ang="0">
                <a:pos x="20" y="28"/>
              </a:cxn>
              <a:cxn ang="0">
                <a:pos x="34" y="42"/>
              </a:cxn>
              <a:cxn ang="0">
                <a:pos x="21" y="57"/>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126" name="Freeform 23"/>
          <p:cNvSpPr>
            <a:spLocks noEditPoints="1"/>
          </p:cNvSpPr>
          <p:nvPr/>
        </p:nvSpPr>
        <p:spPr bwMode="auto">
          <a:xfrm>
            <a:off x="4561700" y="4526971"/>
            <a:ext cx="682140" cy="645016"/>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127" name="Freeform 50"/>
          <p:cNvSpPr>
            <a:spLocks noEditPoints="1"/>
          </p:cNvSpPr>
          <p:nvPr/>
        </p:nvSpPr>
        <p:spPr bwMode="auto">
          <a:xfrm>
            <a:off x="7014116" y="2227436"/>
            <a:ext cx="576808" cy="743652"/>
          </a:xfrm>
          <a:custGeom>
            <a:avLst/>
            <a:gdLst/>
            <a:ahLst/>
            <a:cxnLst>
              <a:cxn ang="0">
                <a:pos x="54" y="72"/>
              </a:cxn>
              <a:cxn ang="0">
                <a:pos x="0" y="3"/>
              </a:cxn>
              <a:cxn ang="0">
                <a:pos x="56" y="3"/>
              </a:cxn>
              <a:cxn ang="0">
                <a:pos x="11" y="11"/>
              </a:cxn>
              <a:cxn ang="0">
                <a:pos x="11" y="16"/>
              </a:cxn>
              <a:cxn ang="0">
                <a:pos x="15" y="12"/>
              </a:cxn>
              <a:cxn ang="0">
                <a:pos x="11" y="21"/>
              </a:cxn>
              <a:cxn ang="0">
                <a:pos x="11" y="26"/>
              </a:cxn>
              <a:cxn ang="0">
                <a:pos x="15" y="22"/>
              </a:cxn>
              <a:cxn ang="0">
                <a:pos x="11" y="31"/>
              </a:cxn>
              <a:cxn ang="0">
                <a:pos x="11" y="36"/>
              </a:cxn>
              <a:cxn ang="0">
                <a:pos x="15" y="32"/>
              </a:cxn>
              <a:cxn ang="0">
                <a:pos x="11" y="41"/>
              </a:cxn>
              <a:cxn ang="0">
                <a:pos x="11" y="47"/>
              </a:cxn>
              <a:cxn ang="0">
                <a:pos x="15" y="43"/>
              </a:cxn>
              <a:cxn ang="0">
                <a:pos x="11" y="52"/>
              </a:cxn>
              <a:cxn ang="0">
                <a:pos x="11" y="57"/>
              </a:cxn>
              <a:cxn ang="0">
                <a:pos x="15" y="53"/>
              </a:cxn>
              <a:cxn ang="0">
                <a:pos x="24" y="16"/>
              </a:cxn>
              <a:cxn ang="0">
                <a:pos x="24" y="11"/>
              </a:cxn>
              <a:cxn ang="0">
                <a:pos x="20" y="14"/>
              </a:cxn>
              <a:cxn ang="0">
                <a:pos x="24" y="26"/>
              </a:cxn>
              <a:cxn ang="0">
                <a:pos x="24" y="21"/>
              </a:cxn>
              <a:cxn ang="0">
                <a:pos x="20" y="25"/>
              </a:cxn>
              <a:cxn ang="0">
                <a:pos x="24" y="36"/>
              </a:cxn>
              <a:cxn ang="0">
                <a:pos x="24" y="31"/>
              </a:cxn>
              <a:cxn ang="0">
                <a:pos x="20" y="35"/>
              </a:cxn>
              <a:cxn ang="0">
                <a:pos x="24" y="47"/>
              </a:cxn>
              <a:cxn ang="0">
                <a:pos x="24" y="41"/>
              </a:cxn>
              <a:cxn ang="0">
                <a:pos x="20" y="45"/>
              </a:cxn>
              <a:cxn ang="0">
                <a:pos x="22" y="57"/>
              </a:cxn>
              <a:cxn ang="0">
                <a:pos x="22" y="67"/>
              </a:cxn>
              <a:cxn ang="0">
                <a:pos x="36" y="58"/>
              </a:cxn>
              <a:cxn ang="0">
                <a:pos x="32" y="11"/>
              </a:cxn>
              <a:cxn ang="0">
                <a:pos x="32" y="16"/>
              </a:cxn>
              <a:cxn ang="0">
                <a:pos x="36" y="12"/>
              </a:cxn>
              <a:cxn ang="0">
                <a:pos x="32" y="21"/>
              </a:cxn>
              <a:cxn ang="0">
                <a:pos x="32" y="26"/>
              </a:cxn>
              <a:cxn ang="0">
                <a:pos x="36" y="22"/>
              </a:cxn>
              <a:cxn ang="0">
                <a:pos x="32" y="31"/>
              </a:cxn>
              <a:cxn ang="0">
                <a:pos x="32" y="36"/>
              </a:cxn>
              <a:cxn ang="0">
                <a:pos x="36" y="32"/>
              </a:cxn>
              <a:cxn ang="0">
                <a:pos x="32" y="41"/>
              </a:cxn>
              <a:cxn ang="0">
                <a:pos x="32" y="47"/>
              </a:cxn>
              <a:cxn ang="0">
                <a:pos x="36" y="43"/>
              </a:cxn>
              <a:cxn ang="0">
                <a:pos x="42" y="11"/>
              </a:cxn>
              <a:cxn ang="0">
                <a:pos x="42" y="16"/>
              </a:cxn>
              <a:cxn ang="0">
                <a:pos x="46" y="12"/>
              </a:cxn>
              <a:cxn ang="0">
                <a:pos x="42" y="21"/>
              </a:cxn>
              <a:cxn ang="0">
                <a:pos x="42" y="26"/>
              </a:cxn>
              <a:cxn ang="0">
                <a:pos x="46" y="22"/>
              </a:cxn>
              <a:cxn ang="0">
                <a:pos x="42" y="31"/>
              </a:cxn>
              <a:cxn ang="0">
                <a:pos x="42" y="36"/>
              </a:cxn>
              <a:cxn ang="0">
                <a:pos x="46" y="32"/>
              </a:cxn>
              <a:cxn ang="0">
                <a:pos x="42" y="41"/>
              </a:cxn>
              <a:cxn ang="0">
                <a:pos x="42" y="47"/>
              </a:cxn>
              <a:cxn ang="0">
                <a:pos x="46" y="43"/>
              </a:cxn>
              <a:cxn ang="0">
                <a:pos x="42" y="52"/>
              </a:cxn>
              <a:cxn ang="0">
                <a:pos x="42" y="57"/>
              </a:cxn>
              <a:cxn ang="0">
                <a:pos x="46" y="53"/>
              </a:cxn>
            </a:cxnLst>
            <a:rect l="0" t="0" r="r" b="b"/>
            <a:pathLst>
              <a:path w="56" h="72">
                <a:moveTo>
                  <a:pt x="56" y="3"/>
                </a:moveTo>
                <a:cubicBezTo>
                  <a:pt x="56" y="70"/>
                  <a:pt x="56" y="70"/>
                  <a:pt x="56" y="70"/>
                </a:cubicBezTo>
                <a:cubicBezTo>
                  <a:pt x="56" y="71"/>
                  <a:pt x="55" y="72"/>
                  <a:pt x="54" y="72"/>
                </a:cubicBezTo>
                <a:cubicBezTo>
                  <a:pt x="2" y="72"/>
                  <a:pt x="2" y="72"/>
                  <a:pt x="2" y="72"/>
                </a:cubicBezTo>
                <a:cubicBezTo>
                  <a:pt x="1" y="72"/>
                  <a:pt x="0" y="71"/>
                  <a:pt x="0" y="70"/>
                </a:cubicBezTo>
                <a:cubicBezTo>
                  <a:pt x="0" y="3"/>
                  <a:pt x="0" y="3"/>
                  <a:pt x="0" y="3"/>
                </a:cubicBezTo>
                <a:cubicBezTo>
                  <a:pt x="0" y="1"/>
                  <a:pt x="1" y="0"/>
                  <a:pt x="2" y="0"/>
                </a:cubicBezTo>
                <a:cubicBezTo>
                  <a:pt x="54" y="0"/>
                  <a:pt x="54" y="0"/>
                  <a:pt x="54" y="0"/>
                </a:cubicBezTo>
                <a:cubicBezTo>
                  <a:pt x="55" y="0"/>
                  <a:pt x="56" y="1"/>
                  <a:pt x="56" y="3"/>
                </a:cubicBezTo>
                <a:close/>
                <a:moveTo>
                  <a:pt x="15" y="12"/>
                </a:moveTo>
                <a:cubicBezTo>
                  <a:pt x="15" y="11"/>
                  <a:pt x="15" y="11"/>
                  <a:pt x="14" y="11"/>
                </a:cubicBezTo>
                <a:cubicBezTo>
                  <a:pt x="11" y="11"/>
                  <a:pt x="11" y="11"/>
                  <a:pt x="11" y="11"/>
                </a:cubicBezTo>
                <a:cubicBezTo>
                  <a:pt x="11" y="11"/>
                  <a:pt x="10" y="11"/>
                  <a:pt x="10" y="12"/>
                </a:cubicBezTo>
                <a:cubicBezTo>
                  <a:pt x="10" y="14"/>
                  <a:pt x="10" y="14"/>
                  <a:pt x="10" y="14"/>
                </a:cubicBezTo>
                <a:cubicBezTo>
                  <a:pt x="10" y="15"/>
                  <a:pt x="11" y="16"/>
                  <a:pt x="11" y="16"/>
                </a:cubicBezTo>
                <a:cubicBezTo>
                  <a:pt x="14" y="16"/>
                  <a:pt x="14" y="16"/>
                  <a:pt x="14" y="16"/>
                </a:cubicBezTo>
                <a:cubicBezTo>
                  <a:pt x="15" y="16"/>
                  <a:pt x="15" y="15"/>
                  <a:pt x="15" y="14"/>
                </a:cubicBezTo>
                <a:lnTo>
                  <a:pt x="15" y="12"/>
                </a:lnTo>
                <a:close/>
                <a:moveTo>
                  <a:pt x="15" y="22"/>
                </a:moveTo>
                <a:cubicBezTo>
                  <a:pt x="15" y="21"/>
                  <a:pt x="15" y="21"/>
                  <a:pt x="14" y="21"/>
                </a:cubicBezTo>
                <a:cubicBezTo>
                  <a:pt x="11" y="21"/>
                  <a:pt x="11" y="21"/>
                  <a:pt x="11" y="21"/>
                </a:cubicBezTo>
                <a:cubicBezTo>
                  <a:pt x="11" y="21"/>
                  <a:pt x="10" y="21"/>
                  <a:pt x="10" y="22"/>
                </a:cubicBezTo>
                <a:cubicBezTo>
                  <a:pt x="10" y="25"/>
                  <a:pt x="10" y="25"/>
                  <a:pt x="10" y="25"/>
                </a:cubicBezTo>
                <a:cubicBezTo>
                  <a:pt x="10" y="25"/>
                  <a:pt x="11" y="26"/>
                  <a:pt x="11" y="26"/>
                </a:cubicBezTo>
                <a:cubicBezTo>
                  <a:pt x="14" y="26"/>
                  <a:pt x="14" y="26"/>
                  <a:pt x="14" y="26"/>
                </a:cubicBezTo>
                <a:cubicBezTo>
                  <a:pt x="15" y="26"/>
                  <a:pt x="15" y="25"/>
                  <a:pt x="15" y="25"/>
                </a:cubicBezTo>
                <a:lnTo>
                  <a:pt x="15" y="22"/>
                </a:lnTo>
                <a:close/>
                <a:moveTo>
                  <a:pt x="15" y="32"/>
                </a:moveTo>
                <a:cubicBezTo>
                  <a:pt x="15" y="32"/>
                  <a:pt x="15" y="31"/>
                  <a:pt x="14" y="31"/>
                </a:cubicBezTo>
                <a:cubicBezTo>
                  <a:pt x="11" y="31"/>
                  <a:pt x="11" y="31"/>
                  <a:pt x="11" y="31"/>
                </a:cubicBezTo>
                <a:cubicBezTo>
                  <a:pt x="11" y="31"/>
                  <a:pt x="10" y="32"/>
                  <a:pt x="10" y="32"/>
                </a:cubicBezTo>
                <a:cubicBezTo>
                  <a:pt x="10" y="35"/>
                  <a:pt x="10" y="35"/>
                  <a:pt x="10" y="35"/>
                </a:cubicBezTo>
                <a:cubicBezTo>
                  <a:pt x="10" y="36"/>
                  <a:pt x="11" y="36"/>
                  <a:pt x="11" y="36"/>
                </a:cubicBezTo>
                <a:cubicBezTo>
                  <a:pt x="14" y="36"/>
                  <a:pt x="14" y="36"/>
                  <a:pt x="14" y="36"/>
                </a:cubicBezTo>
                <a:cubicBezTo>
                  <a:pt x="15" y="36"/>
                  <a:pt x="15" y="36"/>
                  <a:pt x="15" y="35"/>
                </a:cubicBezTo>
                <a:lnTo>
                  <a:pt x="15" y="32"/>
                </a:lnTo>
                <a:close/>
                <a:moveTo>
                  <a:pt x="15" y="43"/>
                </a:moveTo>
                <a:cubicBezTo>
                  <a:pt x="15" y="42"/>
                  <a:pt x="15" y="41"/>
                  <a:pt x="14" y="41"/>
                </a:cubicBezTo>
                <a:cubicBezTo>
                  <a:pt x="11" y="41"/>
                  <a:pt x="11" y="41"/>
                  <a:pt x="11" y="41"/>
                </a:cubicBezTo>
                <a:cubicBezTo>
                  <a:pt x="11" y="41"/>
                  <a:pt x="10" y="42"/>
                  <a:pt x="10" y="43"/>
                </a:cubicBezTo>
                <a:cubicBezTo>
                  <a:pt x="10" y="45"/>
                  <a:pt x="10" y="45"/>
                  <a:pt x="10" y="45"/>
                </a:cubicBezTo>
                <a:cubicBezTo>
                  <a:pt x="10" y="46"/>
                  <a:pt x="11" y="47"/>
                  <a:pt x="11" y="47"/>
                </a:cubicBezTo>
                <a:cubicBezTo>
                  <a:pt x="14" y="47"/>
                  <a:pt x="14" y="47"/>
                  <a:pt x="14" y="47"/>
                </a:cubicBezTo>
                <a:cubicBezTo>
                  <a:pt x="15" y="47"/>
                  <a:pt x="15" y="46"/>
                  <a:pt x="15" y="45"/>
                </a:cubicBezTo>
                <a:lnTo>
                  <a:pt x="15" y="43"/>
                </a:lnTo>
                <a:close/>
                <a:moveTo>
                  <a:pt x="15" y="53"/>
                </a:moveTo>
                <a:cubicBezTo>
                  <a:pt x="15" y="52"/>
                  <a:pt x="15" y="52"/>
                  <a:pt x="14" y="52"/>
                </a:cubicBezTo>
                <a:cubicBezTo>
                  <a:pt x="11" y="52"/>
                  <a:pt x="11" y="52"/>
                  <a:pt x="11" y="52"/>
                </a:cubicBezTo>
                <a:cubicBezTo>
                  <a:pt x="11" y="52"/>
                  <a:pt x="10" y="52"/>
                  <a:pt x="10" y="53"/>
                </a:cubicBezTo>
                <a:cubicBezTo>
                  <a:pt x="10" y="56"/>
                  <a:pt x="10" y="56"/>
                  <a:pt x="10" y="56"/>
                </a:cubicBezTo>
                <a:cubicBezTo>
                  <a:pt x="10" y="56"/>
                  <a:pt x="11" y="57"/>
                  <a:pt x="11" y="57"/>
                </a:cubicBezTo>
                <a:cubicBezTo>
                  <a:pt x="14" y="57"/>
                  <a:pt x="14" y="57"/>
                  <a:pt x="14" y="57"/>
                </a:cubicBezTo>
                <a:cubicBezTo>
                  <a:pt x="15" y="57"/>
                  <a:pt x="15" y="56"/>
                  <a:pt x="15" y="56"/>
                </a:cubicBezTo>
                <a:lnTo>
                  <a:pt x="15" y="53"/>
                </a:lnTo>
                <a:close/>
                <a:moveTo>
                  <a:pt x="20" y="14"/>
                </a:moveTo>
                <a:cubicBezTo>
                  <a:pt x="20" y="15"/>
                  <a:pt x="21" y="16"/>
                  <a:pt x="22" y="16"/>
                </a:cubicBezTo>
                <a:cubicBezTo>
                  <a:pt x="24" y="16"/>
                  <a:pt x="24" y="16"/>
                  <a:pt x="24" y="16"/>
                </a:cubicBezTo>
                <a:cubicBezTo>
                  <a:pt x="25" y="16"/>
                  <a:pt x="25" y="15"/>
                  <a:pt x="25" y="14"/>
                </a:cubicBezTo>
                <a:cubicBezTo>
                  <a:pt x="25" y="12"/>
                  <a:pt x="25" y="12"/>
                  <a:pt x="25" y="12"/>
                </a:cubicBezTo>
                <a:cubicBezTo>
                  <a:pt x="25" y="11"/>
                  <a:pt x="25" y="11"/>
                  <a:pt x="24" y="11"/>
                </a:cubicBezTo>
                <a:cubicBezTo>
                  <a:pt x="22" y="11"/>
                  <a:pt x="22" y="11"/>
                  <a:pt x="22" y="11"/>
                </a:cubicBezTo>
                <a:cubicBezTo>
                  <a:pt x="21" y="11"/>
                  <a:pt x="20" y="11"/>
                  <a:pt x="20" y="12"/>
                </a:cubicBezTo>
                <a:lnTo>
                  <a:pt x="20" y="14"/>
                </a:lnTo>
                <a:close/>
                <a:moveTo>
                  <a:pt x="20" y="25"/>
                </a:moveTo>
                <a:cubicBezTo>
                  <a:pt x="20" y="25"/>
                  <a:pt x="21" y="26"/>
                  <a:pt x="22" y="26"/>
                </a:cubicBezTo>
                <a:cubicBezTo>
                  <a:pt x="24" y="26"/>
                  <a:pt x="24" y="26"/>
                  <a:pt x="24" y="26"/>
                </a:cubicBezTo>
                <a:cubicBezTo>
                  <a:pt x="25" y="26"/>
                  <a:pt x="25" y="25"/>
                  <a:pt x="25" y="25"/>
                </a:cubicBezTo>
                <a:cubicBezTo>
                  <a:pt x="25" y="22"/>
                  <a:pt x="25" y="22"/>
                  <a:pt x="25" y="22"/>
                </a:cubicBezTo>
                <a:cubicBezTo>
                  <a:pt x="25" y="21"/>
                  <a:pt x="25" y="21"/>
                  <a:pt x="24" y="21"/>
                </a:cubicBezTo>
                <a:cubicBezTo>
                  <a:pt x="22" y="21"/>
                  <a:pt x="22" y="21"/>
                  <a:pt x="22" y="21"/>
                </a:cubicBezTo>
                <a:cubicBezTo>
                  <a:pt x="21" y="21"/>
                  <a:pt x="20" y="21"/>
                  <a:pt x="20" y="22"/>
                </a:cubicBezTo>
                <a:lnTo>
                  <a:pt x="20" y="25"/>
                </a:lnTo>
                <a:close/>
                <a:moveTo>
                  <a:pt x="20" y="35"/>
                </a:moveTo>
                <a:cubicBezTo>
                  <a:pt x="20" y="36"/>
                  <a:pt x="21" y="36"/>
                  <a:pt x="22" y="36"/>
                </a:cubicBezTo>
                <a:cubicBezTo>
                  <a:pt x="24" y="36"/>
                  <a:pt x="24" y="36"/>
                  <a:pt x="24" y="36"/>
                </a:cubicBezTo>
                <a:cubicBezTo>
                  <a:pt x="25" y="36"/>
                  <a:pt x="25" y="36"/>
                  <a:pt x="25" y="35"/>
                </a:cubicBezTo>
                <a:cubicBezTo>
                  <a:pt x="25" y="32"/>
                  <a:pt x="25" y="32"/>
                  <a:pt x="25" y="32"/>
                </a:cubicBezTo>
                <a:cubicBezTo>
                  <a:pt x="25" y="32"/>
                  <a:pt x="25" y="31"/>
                  <a:pt x="24" y="31"/>
                </a:cubicBezTo>
                <a:cubicBezTo>
                  <a:pt x="22" y="31"/>
                  <a:pt x="22" y="31"/>
                  <a:pt x="22" y="31"/>
                </a:cubicBezTo>
                <a:cubicBezTo>
                  <a:pt x="21" y="31"/>
                  <a:pt x="20" y="32"/>
                  <a:pt x="20" y="32"/>
                </a:cubicBezTo>
                <a:lnTo>
                  <a:pt x="20" y="35"/>
                </a:lnTo>
                <a:close/>
                <a:moveTo>
                  <a:pt x="20" y="45"/>
                </a:moveTo>
                <a:cubicBezTo>
                  <a:pt x="20" y="46"/>
                  <a:pt x="21" y="47"/>
                  <a:pt x="22" y="47"/>
                </a:cubicBezTo>
                <a:cubicBezTo>
                  <a:pt x="24" y="47"/>
                  <a:pt x="24" y="47"/>
                  <a:pt x="24" y="47"/>
                </a:cubicBezTo>
                <a:cubicBezTo>
                  <a:pt x="25" y="47"/>
                  <a:pt x="25" y="46"/>
                  <a:pt x="25" y="45"/>
                </a:cubicBezTo>
                <a:cubicBezTo>
                  <a:pt x="25" y="43"/>
                  <a:pt x="25" y="43"/>
                  <a:pt x="25" y="43"/>
                </a:cubicBezTo>
                <a:cubicBezTo>
                  <a:pt x="25" y="42"/>
                  <a:pt x="25" y="41"/>
                  <a:pt x="24" y="41"/>
                </a:cubicBezTo>
                <a:cubicBezTo>
                  <a:pt x="22" y="41"/>
                  <a:pt x="22" y="41"/>
                  <a:pt x="22" y="41"/>
                </a:cubicBezTo>
                <a:cubicBezTo>
                  <a:pt x="21" y="41"/>
                  <a:pt x="20" y="42"/>
                  <a:pt x="20" y="43"/>
                </a:cubicBezTo>
                <a:lnTo>
                  <a:pt x="20" y="45"/>
                </a:lnTo>
                <a:close/>
                <a:moveTo>
                  <a:pt x="36" y="58"/>
                </a:moveTo>
                <a:cubicBezTo>
                  <a:pt x="36" y="57"/>
                  <a:pt x="35" y="57"/>
                  <a:pt x="34" y="57"/>
                </a:cubicBezTo>
                <a:cubicBezTo>
                  <a:pt x="22" y="57"/>
                  <a:pt x="22" y="57"/>
                  <a:pt x="22" y="57"/>
                </a:cubicBezTo>
                <a:cubicBezTo>
                  <a:pt x="21" y="57"/>
                  <a:pt x="20" y="57"/>
                  <a:pt x="20" y="58"/>
                </a:cubicBezTo>
                <a:cubicBezTo>
                  <a:pt x="20" y="66"/>
                  <a:pt x="20" y="66"/>
                  <a:pt x="20" y="66"/>
                </a:cubicBezTo>
                <a:cubicBezTo>
                  <a:pt x="20" y="67"/>
                  <a:pt x="21" y="67"/>
                  <a:pt x="22" y="67"/>
                </a:cubicBezTo>
                <a:cubicBezTo>
                  <a:pt x="34" y="67"/>
                  <a:pt x="34" y="67"/>
                  <a:pt x="34" y="67"/>
                </a:cubicBezTo>
                <a:cubicBezTo>
                  <a:pt x="35" y="67"/>
                  <a:pt x="36" y="67"/>
                  <a:pt x="36" y="66"/>
                </a:cubicBezTo>
                <a:lnTo>
                  <a:pt x="36" y="58"/>
                </a:lnTo>
                <a:close/>
                <a:moveTo>
                  <a:pt x="36" y="12"/>
                </a:moveTo>
                <a:cubicBezTo>
                  <a:pt x="36" y="11"/>
                  <a:pt x="35" y="11"/>
                  <a:pt x="34" y="11"/>
                </a:cubicBezTo>
                <a:cubicBezTo>
                  <a:pt x="32" y="11"/>
                  <a:pt x="32" y="11"/>
                  <a:pt x="32" y="11"/>
                </a:cubicBezTo>
                <a:cubicBezTo>
                  <a:pt x="31" y="11"/>
                  <a:pt x="31" y="11"/>
                  <a:pt x="31" y="12"/>
                </a:cubicBezTo>
                <a:cubicBezTo>
                  <a:pt x="31" y="14"/>
                  <a:pt x="31" y="14"/>
                  <a:pt x="31" y="14"/>
                </a:cubicBezTo>
                <a:cubicBezTo>
                  <a:pt x="31" y="15"/>
                  <a:pt x="31" y="16"/>
                  <a:pt x="32" y="16"/>
                </a:cubicBezTo>
                <a:cubicBezTo>
                  <a:pt x="34" y="16"/>
                  <a:pt x="34" y="16"/>
                  <a:pt x="34" y="16"/>
                </a:cubicBezTo>
                <a:cubicBezTo>
                  <a:pt x="35" y="16"/>
                  <a:pt x="36" y="15"/>
                  <a:pt x="36" y="14"/>
                </a:cubicBezTo>
                <a:lnTo>
                  <a:pt x="36" y="12"/>
                </a:lnTo>
                <a:close/>
                <a:moveTo>
                  <a:pt x="36" y="22"/>
                </a:moveTo>
                <a:cubicBezTo>
                  <a:pt x="36" y="21"/>
                  <a:pt x="35" y="21"/>
                  <a:pt x="34" y="21"/>
                </a:cubicBezTo>
                <a:cubicBezTo>
                  <a:pt x="32" y="21"/>
                  <a:pt x="32" y="21"/>
                  <a:pt x="32" y="21"/>
                </a:cubicBezTo>
                <a:cubicBezTo>
                  <a:pt x="31" y="21"/>
                  <a:pt x="31" y="21"/>
                  <a:pt x="31" y="22"/>
                </a:cubicBezTo>
                <a:cubicBezTo>
                  <a:pt x="31" y="25"/>
                  <a:pt x="31" y="25"/>
                  <a:pt x="31" y="25"/>
                </a:cubicBezTo>
                <a:cubicBezTo>
                  <a:pt x="31" y="25"/>
                  <a:pt x="31" y="26"/>
                  <a:pt x="32" y="26"/>
                </a:cubicBezTo>
                <a:cubicBezTo>
                  <a:pt x="34" y="26"/>
                  <a:pt x="34" y="26"/>
                  <a:pt x="34" y="26"/>
                </a:cubicBezTo>
                <a:cubicBezTo>
                  <a:pt x="35" y="26"/>
                  <a:pt x="36" y="25"/>
                  <a:pt x="36" y="25"/>
                </a:cubicBezTo>
                <a:lnTo>
                  <a:pt x="36" y="22"/>
                </a:lnTo>
                <a:close/>
                <a:moveTo>
                  <a:pt x="36" y="32"/>
                </a:moveTo>
                <a:cubicBezTo>
                  <a:pt x="36" y="32"/>
                  <a:pt x="35" y="31"/>
                  <a:pt x="34" y="31"/>
                </a:cubicBezTo>
                <a:cubicBezTo>
                  <a:pt x="32" y="31"/>
                  <a:pt x="32" y="31"/>
                  <a:pt x="32" y="31"/>
                </a:cubicBezTo>
                <a:cubicBezTo>
                  <a:pt x="31" y="31"/>
                  <a:pt x="31" y="32"/>
                  <a:pt x="31" y="32"/>
                </a:cubicBezTo>
                <a:cubicBezTo>
                  <a:pt x="31" y="35"/>
                  <a:pt x="31" y="35"/>
                  <a:pt x="31" y="35"/>
                </a:cubicBezTo>
                <a:cubicBezTo>
                  <a:pt x="31" y="36"/>
                  <a:pt x="31" y="36"/>
                  <a:pt x="32" y="36"/>
                </a:cubicBezTo>
                <a:cubicBezTo>
                  <a:pt x="34" y="36"/>
                  <a:pt x="34" y="36"/>
                  <a:pt x="34" y="36"/>
                </a:cubicBezTo>
                <a:cubicBezTo>
                  <a:pt x="35" y="36"/>
                  <a:pt x="36" y="36"/>
                  <a:pt x="36" y="35"/>
                </a:cubicBezTo>
                <a:lnTo>
                  <a:pt x="36" y="32"/>
                </a:lnTo>
                <a:close/>
                <a:moveTo>
                  <a:pt x="36" y="43"/>
                </a:moveTo>
                <a:cubicBezTo>
                  <a:pt x="36" y="42"/>
                  <a:pt x="35" y="41"/>
                  <a:pt x="34" y="41"/>
                </a:cubicBezTo>
                <a:cubicBezTo>
                  <a:pt x="32" y="41"/>
                  <a:pt x="32" y="41"/>
                  <a:pt x="32" y="41"/>
                </a:cubicBezTo>
                <a:cubicBezTo>
                  <a:pt x="31" y="41"/>
                  <a:pt x="31" y="42"/>
                  <a:pt x="31" y="43"/>
                </a:cubicBezTo>
                <a:cubicBezTo>
                  <a:pt x="31" y="45"/>
                  <a:pt x="31" y="45"/>
                  <a:pt x="31" y="45"/>
                </a:cubicBezTo>
                <a:cubicBezTo>
                  <a:pt x="31" y="46"/>
                  <a:pt x="31" y="47"/>
                  <a:pt x="32" y="47"/>
                </a:cubicBezTo>
                <a:cubicBezTo>
                  <a:pt x="34" y="47"/>
                  <a:pt x="34" y="47"/>
                  <a:pt x="34" y="47"/>
                </a:cubicBezTo>
                <a:cubicBezTo>
                  <a:pt x="35" y="47"/>
                  <a:pt x="36" y="46"/>
                  <a:pt x="36" y="45"/>
                </a:cubicBezTo>
                <a:lnTo>
                  <a:pt x="36" y="43"/>
                </a:lnTo>
                <a:close/>
                <a:moveTo>
                  <a:pt x="46" y="12"/>
                </a:moveTo>
                <a:cubicBezTo>
                  <a:pt x="46" y="11"/>
                  <a:pt x="45" y="11"/>
                  <a:pt x="45" y="11"/>
                </a:cubicBezTo>
                <a:cubicBezTo>
                  <a:pt x="42" y="11"/>
                  <a:pt x="42" y="11"/>
                  <a:pt x="42" y="11"/>
                </a:cubicBezTo>
                <a:cubicBezTo>
                  <a:pt x="41" y="11"/>
                  <a:pt x="41" y="11"/>
                  <a:pt x="41" y="12"/>
                </a:cubicBezTo>
                <a:cubicBezTo>
                  <a:pt x="41" y="14"/>
                  <a:pt x="41" y="14"/>
                  <a:pt x="41" y="14"/>
                </a:cubicBezTo>
                <a:cubicBezTo>
                  <a:pt x="41" y="15"/>
                  <a:pt x="41" y="16"/>
                  <a:pt x="42" y="16"/>
                </a:cubicBezTo>
                <a:cubicBezTo>
                  <a:pt x="45" y="16"/>
                  <a:pt x="45" y="16"/>
                  <a:pt x="45" y="16"/>
                </a:cubicBezTo>
                <a:cubicBezTo>
                  <a:pt x="45" y="16"/>
                  <a:pt x="46" y="15"/>
                  <a:pt x="46" y="14"/>
                </a:cubicBezTo>
                <a:lnTo>
                  <a:pt x="46" y="12"/>
                </a:lnTo>
                <a:close/>
                <a:moveTo>
                  <a:pt x="46" y="22"/>
                </a:moveTo>
                <a:cubicBezTo>
                  <a:pt x="46" y="21"/>
                  <a:pt x="45" y="21"/>
                  <a:pt x="45" y="21"/>
                </a:cubicBezTo>
                <a:cubicBezTo>
                  <a:pt x="42" y="21"/>
                  <a:pt x="42" y="21"/>
                  <a:pt x="42" y="21"/>
                </a:cubicBezTo>
                <a:cubicBezTo>
                  <a:pt x="41" y="21"/>
                  <a:pt x="41" y="21"/>
                  <a:pt x="41" y="22"/>
                </a:cubicBezTo>
                <a:cubicBezTo>
                  <a:pt x="41" y="25"/>
                  <a:pt x="41" y="25"/>
                  <a:pt x="41" y="25"/>
                </a:cubicBezTo>
                <a:cubicBezTo>
                  <a:pt x="41" y="25"/>
                  <a:pt x="41" y="26"/>
                  <a:pt x="42" y="26"/>
                </a:cubicBezTo>
                <a:cubicBezTo>
                  <a:pt x="45" y="26"/>
                  <a:pt x="45" y="26"/>
                  <a:pt x="45" y="26"/>
                </a:cubicBezTo>
                <a:cubicBezTo>
                  <a:pt x="45" y="26"/>
                  <a:pt x="46" y="25"/>
                  <a:pt x="46" y="25"/>
                </a:cubicBezTo>
                <a:lnTo>
                  <a:pt x="46" y="22"/>
                </a:lnTo>
                <a:close/>
                <a:moveTo>
                  <a:pt x="46" y="32"/>
                </a:moveTo>
                <a:cubicBezTo>
                  <a:pt x="46" y="32"/>
                  <a:pt x="45" y="31"/>
                  <a:pt x="45" y="31"/>
                </a:cubicBezTo>
                <a:cubicBezTo>
                  <a:pt x="42" y="31"/>
                  <a:pt x="42" y="31"/>
                  <a:pt x="42" y="31"/>
                </a:cubicBezTo>
                <a:cubicBezTo>
                  <a:pt x="41" y="31"/>
                  <a:pt x="41" y="32"/>
                  <a:pt x="41" y="32"/>
                </a:cubicBezTo>
                <a:cubicBezTo>
                  <a:pt x="41" y="35"/>
                  <a:pt x="41" y="35"/>
                  <a:pt x="41" y="35"/>
                </a:cubicBezTo>
                <a:cubicBezTo>
                  <a:pt x="41" y="36"/>
                  <a:pt x="41" y="36"/>
                  <a:pt x="42" y="36"/>
                </a:cubicBezTo>
                <a:cubicBezTo>
                  <a:pt x="45" y="36"/>
                  <a:pt x="45" y="36"/>
                  <a:pt x="45" y="36"/>
                </a:cubicBezTo>
                <a:cubicBezTo>
                  <a:pt x="45" y="36"/>
                  <a:pt x="46" y="36"/>
                  <a:pt x="46" y="35"/>
                </a:cubicBezTo>
                <a:lnTo>
                  <a:pt x="46" y="32"/>
                </a:lnTo>
                <a:close/>
                <a:moveTo>
                  <a:pt x="46" y="43"/>
                </a:moveTo>
                <a:cubicBezTo>
                  <a:pt x="46" y="42"/>
                  <a:pt x="45" y="41"/>
                  <a:pt x="45" y="41"/>
                </a:cubicBezTo>
                <a:cubicBezTo>
                  <a:pt x="42" y="41"/>
                  <a:pt x="42" y="41"/>
                  <a:pt x="42" y="41"/>
                </a:cubicBezTo>
                <a:cubicBezTo>
                  <a:pt x="41" y="41"/>
                  <a:pt x="41" y="42"/>
                  <a:pt x="41" y="43"/>
                </a:cubicBezTo>
                <a:cubicBezTo>
                  <a:pt x="41" y="45"/>
                  <a:pt x="41" y="45"/>
                  <a:pt x="41" y="45"/>
                </a:cubicBezTo>
                <a:cubicBezTo>
                  <a:pt x="41" y="46"/>
                  <a:pt x="41" y="47"/>
                  <a:pt x="42" y="47"/>
                </a:cubicBezTo>
                <a:cubicBezTo>
                  <a:pt x="45" y="47"/>
                  <a:pt x="45" y="47"/>
                  <a:pt x="45" y="47"/>
                </a:cubicBezTo>
                <a:cubicBezTo>
                  <a:pt x="45" y="47"/>
                  <a:pt x="46" y="46"/>
                  <a:pt x="46" y="45"/>
                </a:cubicBezTo>
                <a:lnTo>
                  <a:pt x="46" y="43"/>
                </a:lnTo>
                <a:close/>
                <a:moveTo>
                  <a:pt x="46" y="53"/>
                </a:moveTo>
                <a:cubicBezTo>
                  <a:pt x="46" y="52"/>
                  <a:pt x="45" y="52"/>
                  <a:pt x="45" y="52"/>
                </a:cubicBezTo>
                <a:cubicBezTo>
                  <a:pt x="42" y="52"/>
                  <a:pt x="42" y="52"/>
                  <a:pt x="42" y="52"/>
                </a:cubicBezTo>
                <a:cubicBezTo>
                  <a:pt x="41" y="52"/>
                  <a:pt x="41" y="52"/>
                  <a:pt x="41" y="53"/>
                </a:cubicBezTo>
                <a:cubicBezTo>
                  <a:pt x="41" y="56"/>
                  <a:pt x="41" y="56"/>
                  <a:pt x="41" y="56"/>
                </a:cubicBezTo>
                <a:cubicBezTo>
                  <a:pt x="41" y="56"/>
                  <a:pt x="41" y="57"/>
                  <a:pt x="42" y="57"/>
                </a:cubicBezTo>
                <a:cubicBezTo>
                  <a:pt x="45" y="57"/>
                  <a:pt x="45" y="57"/>
                  <a:pt x="45" y="57"/>
                </a:cubicBezTo>
                <a:cubicBezTo>
                  <a:pt x="45" y="57"/>
                  <a:pt x="46" y="56"/>
                  <a:pt x="46" y="56"/>
                </a:cubicBezTo>
                <a:lnTo>
                  <a:pt x="46" y="53"/>
                </a:lnTo>
                <a:close/>
              </a:path>
            </a:pathLst>
          </a:custGeom>
          <a:solidFill>
            <a:schemeClr val="bg1"/>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128" name="Freeform 57"/>
          <p:cNvSpPr>
            <a:spLocks noEditPoints="1"/>
          </p:cNvSpPr>
          <p:nvPr/>
        </p:nvSpPr>
        <p:spPr bwMode="auto">
          <a:xfrm>
            <a:off x="7014116" y="4644044"/>
            <a:ext cx="681659" cy="604308"/>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1115">
        <p:blinds dir="vert"/>
      </p:transition>
    </mc:Choice>
    <mc:Fallback xmlns="">
      <p:transition spd="slow" advTm="1115">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par>
                                <p:cTn id="9" presetID="49" presetClass="entr" presetSubtype="0" decel="100000" fill="hold" grpId="0" nodeType="withEffect">
                                  <p:stCondLst>
                                    <p:cond delay="0"/>
                                  </p:stCondLst>
                                  <p:childTnLst>
                                    <p:set>
                                      <p:cBhvr>
                                        <p:cTn id="10" dur="1" fill="hold">
                                          <p:stCondLst>
                                            <p:cond delay="0"/>
                                          </p:stCondLst>
                                        </p:cTn>
                                        <p:tgtEl>
                                          <p:spTgt spid="124"/>
                                        </p:tgtEl>
                                        <p:attrNameLst>
                                          <p:attrName>style.visibility</p:attrName>
                                        </p:attrNameLst>
                                      </p:cBhvr>
                                      <p:to>
                                        <p:strVal val="visible"/>
                                      </p:to>
                                    </p:set>
                                    <p:anim calcmode="lin" valueType="num">
                                      <p:cBhvr>
                                        <p:cTn id="11" dur="500" fill="hold"/>
                                        <p:tgtEl>
                                          <p:spTgt spid="124"/>
                                        </p:tgtEl>
                                        <p:attrNameLst>
                                          <p:attrName>ppt_w</p:attrName>
                                        </p:attrNameLst>
                                      </p:cBhvr>
                                      <p:tavLst>
                                        <p:tav tm="0">
                                          <p:val>
                                            <p:fltVal val="0"/>
                                          </p:val>
                                        </p:tav>
                                        <p:tav tm="100000">
                                          <p:val>
                                            <p:strVal val="#ppt_w"/>
                                          </p:val>
                                        </p:tav>
                                      </p:tavLst>
                                    </p:anim>
                                    <p:anim calcmode="lin" valueType="num">
                                      <p:cBhvr>
                                        <p:cTn id="12" dur="500" fill="hold"/>
                                        <p:tgtEl>
                                          <p:spTgt spid="124"/>
                                        </p:tgtEl>
                                        <p:attrNameLst>
                                          <p:attrName>ppt_h</p:attrName>
                                        </p:attrNameLst>
                                      </p:cBhvr>
                                      <p:tavLst>
                                        <p:tav tm="0">
                                          <p:val>
                                            <p:fltVal val="0"/>
                                          </p:val>
                                        </p:tav>
                                        <p:tav tm="100000">
                                          <p:val>
                                            <p:strVal val="#ppt_h"/>
                                          </p:val>
                                        </p:tav>
                                      </p:tavLst>
                                    </p:anim>
                                    <p:anim calcmode="lin" valueType="num">
                                      <p:cBhvr>
                                        <p:cTn id="13" dur="500" fill="hold"/>
                                        <p:tgtEl>
                                          <p:spTgt spid="124"/>
                                        </p:tgtEl>
                                        <p:attrNameLst>
                                          <p:attrName>style.rotation</p:attrName>
                                        </p:attrNameLst>
                                      </p:cBhvr>
                                      <p:tavLst>
                                        <p:tav tm="0">
                                          <p:val>
                                            <p:fltVal val="360"/>
                                          </p:val>
                                        </p:tav>
                                        <p:tav tm="100000">
                                          <p:val>
                                            <p:fltVal val="0"/>
                                          </p:val>
                                        </p:tav>
                                      </p:tavLst>
                                    </p:anim>
                                    <p:animEffect transition="in" filter="fade">
                                      <p:cBhvr>
                                        <p:cTn id="14" dur="500"/>
                                        <p:tgtEl>
                                          <p:spTgt spid="124"/>
                                        </p:tgtEl>
                                      </p:cBhvr>
                                    </p:animEffect>
                                  </p:childTnLst>
                                </p:cTn>
                              </p:par>
                              <p:par>
                                <p:cTn id="15" presetID="2" presetClass="entr" presetSubtype="8" accel="50000" decel="50000" fill="hold"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additive="base">
                                        <p:cTn id="17" dur="500" fill="hold"/>
                                        <p:tgtEl>
                                          <p:spTgt spid="106"/>
                                        </p:tgtEl>
                                        <p:attrNameLst>
                                          <p:attrName>ppt_x</p:attrName>
                                        </p:attrNameLst>
                                      </p:cBhvr>
                                      <p:tavLst>
                                        <p:tav tm="0">
                                          <p:val>
                                            <p:strVal val="0-#ppt_w/2"/>
                                          </p:val>
                                        </p:tav>
                                        <p:tav tm="100000">
                                          <p:val>
                                            <p:strVal val="#ppt_x"/>
                                          </p:val>
                                        </p:tav>
                                      </p:tavLst>
                                    </p:anim>
                                    <p:anim calcmode="lin" valueType="num">
                                      <p:cBhvr additive="base">
                                        <p:cTn id="18" dur="500" fill="hold"/>
                                        <p:tgtEl>
                                          <p:spTgt spid="106"/>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26"/>
                                        </p:tgtEl>
                                        <p:attrNameLst>
                                          <p:attrName>style.visibility</p:attrName>
                                        </p:attrNameLst>
                                      </p:cBhvr>
                                      <p:to>
                                        <p:strVal val="visible"/>
                                      </p:to>
                                    </p:set>
                                    <p:anim calcmode="lin" valueType="num">
                                      <p:cBhvr>
                                        <p:cTn id="21" dur="500" fill="hold"/>
                                        <p:tgtEl>
                                          <p:spTgt spid="126"/>
                                        </p:tgtEl>
                                        <p:attrNameLst>
                                          <p:attrName>ppt_w</p:attrName>
                                        </p:attrNameLst>
                                      </p:cBhvr>
                                      <p:tavLst>
                                        <p:tav tm="0">
                                          <p:val>
                                            <p:fltVal val="0"/>
                                          </p:val>
                                        </p:tav>
                                        <p:tav tm="100000">
                                          <p:val>
                                            <p:strVal val="#ppt_w"/>
                                          </p:val>
                                        </p:tav>
                                      </p:tavLst>
                                    </p:anim>
                                    <p:anim calcmode="lin" valueType="num">
                                      <p:cBhvr>
                                        <p:cTn id="22" dur="500" fill="hold"/>
                                        <p:tgtEl>
                                          <p:spTgt spid="126"/>
                                        </p:tgtEl>
                                        <p:attrNameLst>
                                          <p:attrName>ppt_h</p:attrName>
                                        </p:attrNameLst>
                                      </p:cBhvr>
                                      <p:tavLst>
                                        <p:tav tm="0">
                                          <p:val>
                                            <p:fltVal val="0"/>
                                          </p:val>
                                        </p:tav>
                                        <p:tav tm="100000">
                                          <p:val>
                                            <p:strVal val="#ppt_h"/>
                                          </p:val>
                                        </p:tav>
                                      </p:tavLst>
                                    </p:anim>
                                    <p:animEffect transition="in" filter="fade">
                                      <p:cBhvr>
                                        <p:cTn id="23" dur="500"/>
                                        <p:tgtEl>
                                          <p:spTgt spid="126"/>
                                        </p:tgtEl>
                                      </p:cBhvr>
                                    </p:animEffect>
                                  </p:childTnLst>
                                </p:cTn>
                              </p:par>
                              <p:par>
                                <p:cTn id="24" presetID="2" presetClass="entr" presetSubtype="8" accel="50000" decel="50000" fill="hold" nodeType="withEffect">
                                  <p:stCondLst>
                                    <p:cond delay="0"/>
                                  </p:stCondLst>
                                  <p:childTnLst>
                                    <p:set>
                                      <p:cBhvr>
                                        <p:cTn id="25" dur="1" fill="hold">
                                          <p:stCondLst>
                                            <p:cond delay="0"/>
                                          </p:stCondLst>
                                        </p:cTn>
                                        <p:tgtEl>
                                          <p:spTgt spid="112"/>
                                        </p:tgtEl>
                                        <p:attrNameLst>
                                          <p:attrName>style.visibility</p:attrName>
                                        </p:attrNameLst>
                                      </p:cBhvr>
                                      <p:to>
                                        <p:strVal val="visible"/>
                                      </p:to>
                                    </p:set>
                                    <p:anim calcmode="lin" valueType="num">
                                      <p:cBhvr additive="base">
                                        <p:cTn id="26" dur="500" fill="hold"/>
                                        <p:tgtEl>
                                          <p:spTgt spid="112"/>
                                        </p:tgtEl>
                                        <p:attrNameLst>
                                          <p:attrName>ppt_x</p:attrName>
                                        </p:attrNameLst>
                                      </p:cBhvr>
                                      <p:tavLst>
                                        <p:tav tm="0">
                                          <p:val>
                                            <p:strVal val="0-#ppt_w/2"/>
                                          </p:val>
                                        </p:tav>
                                        <p:tav tm="100000">
                                          <p:val>
                                            <p:strVal val="#ppt_x"/>
                                          </p:val>
                                        </p:tav>
                                      </p:tavLst>
                                    </p:anim>
                                    <p:anim calcmode="lin" valueType="num">
                                      <p:cBhvr additive="base">
                                        <p:cTn id="27" dur="500" fill="hold"/>
                                        <p:tgtEl>
                                          <p:spTgt spid="112"/>
                                        </p:tgtEl>
                                        <p:attrNameLst>
                                          <p:attrName>ppt_y</p:attrName>
                                        </p:attrNameLst>
                                      </p:cBhvr>
                                      <p:tavLst>
                                        <p:tav tm="0">
                                          <p:val>
                                            <p:strVal val="#ppt_y"/>
                                          </p:val>
                                        </p:tav>
                                        <p:tav tm="100000">
                                          <p:val>
                                            <p:strVal val="#ppt_y"/>
                                          </p:val>
                                        </p:tav>
                                      </p:tavLst>
                                    </p:anim>
                                  </p:childTnLst>
                                </p:cTn>
                              </p:par>
                              <p:par>
                                <p:cTn id="28" presetID="2" presetClass="entr" presetSubtype="8" accel="50000" decel="50000" fill="hold" nodeType="withEffect">
                                  <p:stCondLst>
                                    <p:cond delay="0"/>
                                  </p:stCondLst>
                                  <p:childTnLst>
                                    <p:set>
                                      <p:cBhvr>
                                        <p:cTn id="29" dur="1" fill="hold">
                                          <p:stCondLst>
                                            <p:cond delay="0"/>
                                          </p:stCondLst>
                                        </p:cTn>
                                        <p:tgtEl>
                                          <p:spTgt spid="100"/>
                                        </p:tgtEl>
                                        <p:attrNameLst>
                                          <p:attrName>style.visibility</p:attrName>
                                        </p:attrNameLst>
                                      </p:cBhvr>
                                      <p:to>
                                        <p:strVal val="visible"/>
                                      </p:to>
                                    </p:set>
                                    <p:anim calcmode="lin" valueType="num">
                                      <p:cBhvr additive="base">
                                        <p:cTn id="30" dur="500" fill="hold"/>
                                        <p:tgtEl>
                                          <p:spTgt spid="100"/>
                                        </p:tgtEl>
                                        <p:attrNameLst>
                                          <p:attrName>ppt_x</p:attrName>
                                        </p:attrNameLst>
                                      </p:cBhvr>
                                      <p:tavLst>
                                        <p:tav tm="0">
                                          <p:val>
                                            <p:strVal val="0-#ppt_w/2"/>
                                          </p:val>
                                        </p:tav>
                                        <p:tav tm="100000">
                                          <p:val>
                                            <p:strVal val="#ppt_x"/>
                                          </p:val>
                                        </p:tav>
                                      </p:tavLst>
                                    </p:anim>
                                    <p:anim calcmode="lin" valueType="num">
                                      <p:cBhvr additive="base">
                                        <p:cTn id="31" dur="500" fill="hold"/>
                                        <p:tgtEl>
                                          <p:spTgt spid="100"/>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125"/>
                                        </p:tgtEl>
                                        <p:attrNameLst>
                                          <p:attrName>style.visibility</p:attrName>
                                        </p:attrNameLst>
                                      </p:cBhvr>
                                      <p:to>
                                        <p:strVal val="visible"/>
                                      </p:to>
                                    </p:set>
                                    <p:anim calcmode="lin" valueType="num">
                                      <p:cBhvr>
                                        <p:cTn id="34" dur="500" fill="hold"/>
                                        <p:tgtEl>
                                          <p:spTgt spid="125"/>
                                        </p:tgtEl>
                                        <p:attrNameLst>
                                          <p:attrName>ppt_w</p:attrName>
                                        </p:attrNameLst>
                                      </p:cBhvr>
                                      <p:tavLst>
                                        <p:tav tm="0">
                                          <p:val>
                                            <p:fltVal val="0"/>
                                          </p:val>
                                        </p:tav>
                                        <p:tav tm="100000">
                                          <p:val>
                                            <p:strVal val="#ppt_w"/>
                                          </p:val>
                                        </p:tav>
                                      </p:tavLst>
                                    </p:anim>
                                    <p:anim calcmode="lin" valueType="num">
                                      <p:cBhvr>
                                        <p:cTn id="35" dur="500" fill="hold"/>
                                        <p:tgtEl>
                                          <p:spTgt spid="125"/>
                                        </p:tgtEl>
                                        <p:attrNameLst>
                                          <p:attrName>ppt_h</p:attrName>
                                        </p:attrNameLst>
                                      </p:cBhvr>
                                      <p:tavLst>
                                        <p:tav tm="0">
                                          <p:val>
                                            <p:fltVal val="0"/>
                                          </p:val>
                                        </p:tav>
                                        <p:tav tm="100000">
                                          <p:val>
                                            <p:strVal val="#ppt_h"/>
                                          </p:val>
                                        </p:tav>
                                      </p:tavLst>
                                    </p:anim>
                                    <p:animEffect transition="in" filter="fade">
                                      <p:cBhvr>
                                        <p:cTn id="36" dur="500"/>
                                        <p:tgtEl>
                                          <p:spTgt spid="125"/>
                                        </p:tgtEl>
                                      </p:cBhvr>
                                    </p:animEffect>
                                  </p:childTnLst>
                                </p:cTn>
                              </p:par>
                              <p:par>
                                <p:cTn id="37" presetID="2" presetClass="entr" presetSubtype="8" accel="50000" decel="50000" fill="hold" nodeType="with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additive="base">
                                        <p:cTn id="39" dur="500" fill="hold"/>
                                        <p:tgtEl>
                                          <p:spTgt spid="118"/>
                                        </p:tgtEl>
                                        <p:attrNameLst>
                                          <p:attrName>ppt_x</p:attrName>
                                        </p:attrNameLst>
                                      </p:cBhvr>
                                      <p:tavLst>
                                        <p:tav tm="0">
                                          <p:val>
                                            <p:strVal val="0-#ppt_w/2"/>
                                          </p:val>
                                        </p:tav>
                                        <p:tav tm="100000">
                                          <p:val>
                                            <p:strVal val="#ppt_x"/>
                                          </p:val>
                                        </p:tav>
                                      </p:tavLst>
                                    </p:anim>
                                    <p:anim calcmode="lin" valueType="num">
                                      <p:cBhvr additive="base">
                                        <p:cTn id="40" dur="500" fill="hold"/>
                                        <p:tgtEl>
                                          <p:spTgt spid="118"/>
                                        </p:tgtEl>
                                        <p:attrNameLst>
                                          <p:attrName>ppt_y</p:attrName>
                                        </p:attrNameLst>
                                      </p:cBhvr>
                                      <p:tavLst>
                                        <p:tav tm="0">
                                          <p:val>
                                            <p:strVal val="#ppt_y"/>
                                          </p:val>
                                        </p:tav>
                                        <p:tav tm="100000">
                                          <p:val>
                                            <p:strVal val="#ppt_y"/>
                                          </p:val>
                                        </p:tav>
                                      </p:tavLst>
                                    </p:anim>
                                  </p:childTnLst>
                                </p:cTn>
                              </p:par>
                              <p:par>
                                <p:cTn id="41" presetID="2" presetClass="entr" presetSubtype="2" accel="50000" decel="5000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additive="base">
                                        <p:cTn id="43" dur="500" fill="hold"/>
                                        <p:tgtEl>
                                          <p:spTgt spid="103"/>
                                        </p:tgtEl>
                                        <p:attrNameLst>
                                          <p:attrName>ppt_x</p:attrName>
                                        </p:attrNameLst>
                                      </p:cBhvr>
                                      <p:tavLst>
                                        <p:tav tm="0">
                                          <p:val>
                                            <p:strVal val="1+#ppt_w/2"/>
                                          </p:val>
                                        </p:tav>
                                        <p:tav tm="100000">
                                          <p:val>
                                            <p:strVal val="#ppt_x"/>
                                          </p:val>
                                        </p:tav>
                                      </p:tavLst>
                                    </p:anim>
                                    <p:anim calcmode="lin" valueType="num">
                                      <p:cBhvr additive="base">
                                        <p:cTn id="44" dur="500" fill="hold"/>
                                        <p:tgtEl>
                                          <p:spTgt spid="103"/>
                                        </p:tgtEl>
                                        <p:attrNameLst>
                                          <p:attrName>ppt_y</p:attrName>
                                        </p:attrNameLst>
                                      </p:cBhvr>
                                      <p:tavLst>
                                        <p:tav tm="0">
                                          <p:val>
                                            <p:strVal val="#ppt_y"/>
                                          </p:val>
                                        </p:tav>
                                        <p:tav tm="100000">
                                          <p:val>
                                            <p:strVal val="#ppt_y"/>
                                          </p:val>
                                        </p:tav>
                                      </p:tavLst>
                                    </p:anim>
                                  </p:childTnLst>
                                </p:cTn>
                              </p:par>
                              <p:par>
                                <p:cTn id="45" presetID="53" presetClass="entr" presetSubtype="16" fill="hold" grpId="0" nodeType="withEffect">
                                  <p:stCondLst>
                                    <p:cond delay="0"/>
                                  </p:stCondLst>
                                  <p:childTnLst>
                                    <p:set>
                                      <p:cBhvr>
                                        <p:cTn id="46" dur="1" fill="hold">
                                          <p:stCondLst>
                                            <p:cond delay="0"/>
                                          </p:stCondLst>
                                        </p:cTn>
                                        <p:tgtEl>
                                          <p:spTgt spid="127"/>
                                        </p:tgtEl>
                                        <p:attrNameLst>
                                          <p:attrName>style.visibility</p:attrName>
                                        </p:attrNameLst>
                                      </p:cBhvr>
                                      <p:to>
                                        <p:strVal val="visible"/>
                                      </p:to>
                                    </p:set>
                                    <p:anim calcmode="lin" valueType="num">
                                      <p:cBhvr>
                                        <p:cTn id="47" dur="500" fill="hold"/>
                                        <p:tgtEl>
                                          <p:spTgt spid="127"/>
                                        </p:tgtEl>
                                        <p:attrNameLst>
                                          <p:attrName>ppt_w</p:attrName>
                                        </p:attrNameLst>
                                      </p:cBhvr>
                                      <p:tavLst>
                                        <p:tav tm="0">
                                          <p:val>
                                            <p:fltVal val="0"/>
                                          </p:val>
                                        </p:tav>
                                        <p:tav tm="100000">
                                          <p:val>
                                            <p:strVal val="#ppt_w"/>
                                          </p:val>
                                        </p:tav>
                                      </p:tavLst>
                                    </p:anim>
                                    <p:anim calcmode="lin" valueType="num">
                                      <p:cBhvr>
                                        <p:cTn id="48" dur="500" fill="hold"/>
                                        <p:tgtEl>
                                          <p:spTgt spid="127"/>
                                        </p:tgtEl>
                                        <p:attrNameLst>
                                          <p:attrName>ppt_h</p:attrName>
                                        </p:attrNameLst>
                                      </p:cBhvr>
                                      <p:tavLst>
                                        <p:tav tm="0">
                                          <p:val>
                                            <p:fltVal val="0"/>
                                          </p:val>
                                        </p:tav>
                                        <p:tav tm="100000">
                                          <p:val>
                                            <p:strVal val="#ppt_h"/>
                                          </p:val>
                                        </p:tav>
                                      </p:tavLst>
                                    </p:anim>
                                    <p:animEffect transition="in" filter="fade">
                                      <p:cBhvr>
                                        <p:cTn id="49" dur="500"/>
                                        <p:tgtEl>
                                          <p:spTgt spid="127"/>
                                        </p:tgtEl>
                                      </p:cBhvr>
                                    </p:animEffect>
                                  </p:childTnLst>
                                </p:cTn>
                              </p:par>
                              <p:par>
                                <p:cTn id="50" presetID="2" presetClass="entr" presetSubtype="2" accel="50000" decel="50000" fill="hold" nodeType="withEffect">
                                  <p:stCondLst>
                                    <p:cond delay="0"/>
                                  </p:stCondLst>
                                  <p:childTnLst>
                                    <p:set>
                                      <p:cBhvr>
                                        <p:cTn id="51" dur="1" fill="hold">
                                          <p:stCondLst>
                                            <p:cond delay="0"/>
                                          </p:stCondLst>
                                        </p:cTn>
                                        <p:tgtEl>
                                          <p:spTgt spid="115"/>
                                        </p:tgtEl>
                                        <p:attrNameLst>
                                          <p:attrName>style.visibility</p:attrName>
                                        </p:attrNameLst>
                                      </p:cBhvr>
                                      <p:to>
                                        <p:strVal val="visible"/>
                                      </p:to>
                                    </p:set>
                                    <p:anim calcmode="lin" valueType="num">
                                      <p:cBhvr additive="base">
                                        <p:cTn id="52" dur="500" fill="hold"/>
                                        <p:tgtEl>
                                          <p:spTgt spid="115"/>
                                        </p:tgtEl>
                                        <p:attrNameLst>
                                          <p:attrName>ppt_x</p:attrName>
                                        </p:attrNameLst>
                                      </p:cBhvr>
                                      <p:tavLst>
                                        <p:tav tm="0">
                                          <p:val>
                                            <p:strVal val="1+#ppt_w/2"/>
                                          </p:val>
                                        </p:tav>
                                        <p:tav tm="100000">
                                          <p:val>
                                            <p:strVal val="#ppt_x"/>
                                          </p:val>
                                        </p:tav>
                                      </p:tavLst>
                                    </p:anim>
                                    <p:anim calcmode="lin" valueType="num">
                                      <p:cBhvr additive="base">
                                        <p:cTn id="53" dur="500" fill="hold"/>
                                        <p:tgtEl>
                                          <p:spTgt spid="115"/>
                                        </p:tgtEl>
                                        <p:attrNameLst>
                                          <p:attrName>ppt_y</p:attrName>
                                        </p:attrNameLst>
                                      </p:cBhvr>
                                      <p:tavLst>
                                        <p:tav tm="0">
                                          <p:val>
                                            <p:strVal val="#ppt_y"/>
                                          </p:val>
                                        </p:tav>
                                        <p:tav tm="100000">
                                          <p:val>
                                            <p:strVal val="#ppt_y"/>
                                          </p:val>
                                        </p:tav>
                                      </p:tavLst>
                                    </p:anim>
                                  </p:childTnLst>
                                </p:cTn>
                              </p:par>
                              <p:par>
                                <p:cTn id="54" presetID="2" presetClass="entr" presetSubtype="2" accel="50000" decel="50000" fill="hold" nodeType="withEffect">
                                  <p:stCondLst>
                                    <p:cond delay="0"/>
                                  </p:stCondLst>
                                  <p:childTnLst>
                                    <p:set>
                                      <p:cBhvr>
                                        <p:cTn id="55" dur="1" fill="hold">
                                          <p:stCondLst>
                                            <p:cond delay="0"/>
                                          </p:stCondLst>
                                        </p:cTn>
                                        <p:tgtEl>
                                          <p:spTgt spid="109"/>
                                        </p:tgtEl>
                                        <p:attrNameLst>
                                          <p:attrName>style.visibility</p:attrName>
                                        </p:attrNameLst>
                                      </p:cBhvr>
                                      <p:to>
                                        <p:strVal val="visible"/>
                                      </p:to>
                                    </p:set>
                                    <p:anim calcmode="lin" valueType="num">
                                      <p:cBhvr additive="base">
                                        <p:cTn id="56" dur="500" fill="hold"/>
                                        <p:tgtEl>
                                          <p:spTgt spid="109"/>
                                        </p:tgtEl>
                                        <p:attrNameLst>
                                          <p:attrName>ppt_x</p:attrName>
                                        </p:attrNameLst>
                                      </p:cBhvr>
                                      <p:tavLst>
                                        <p:tav tm="0">
                                          <p:val>
                                            <p:strVal val="1+#ppt_w/2"/>
                                          </p:val>
                                        </p:tav>
                                        <p:tav tm="100000">
                                          <p:val>
                                            <p:strVal val="#ppt_x"/>
                                          </p:val>
                                        </p:tav>
                                      </p:tavLst>
                                    </p:anim>
                                    <p:anim calcmode="lin" valueType="num">
                                      <p:cBhvr additive="base">
                                        <p:cTn id="57" dur="500" fill="hold"/>
                                        <p:tgtEl>
                                          <p:spTgt spid="109"/>
                                        </p:tgtEl>
                                        <p:attrNameLst>
                                          <p:attrName>ppt_y</p:attrName>
                                        </p:attrNameLst>
                                      </p:cBhvr>
                                      <p:tavLst>
                                        <p:tav tm="0">
                                          <p:val>
                                            <p:strVal val="#ppt_y"/>
                                          </p:val>
                                        </p:tav>
                                        <p:tav tm="100000">
                                          <p:val>
                                            <p:strVal val="#ppt_y"/>
                                          </p:val>
                                        </p:tav>
                                      </p:tavLst>
                                    </p:anim>
                                  </p:childTnLst>
                                </p:cTn>
                              </p:par>
                              <p:par>
                                <p:cTn id="58" presetID="53" presetClass="entr" presetSubtype="16" fill="hold" grpId="0" nodeType="withEffect">
                                  <p:stCondLst>
                                    <p:cond delay="0"/>
                                  </p:stCondLst>
                                  <p:childTnLst>
                                    <p:set>
                                      <p:cBhvr>
                                        <p:cTn id="59" dur="1" fill="hold">
                                          <p:stCondLst>
                                            <p:cond delay="0"/>
                                          </p:stCondLst>
                                        </p:cTn>
                                        <p:tgtEl>
                                          <p:spTgt spid="128"/>
                                        </p:tgtEl>
                                        <p:attrNameLst>
                                          <p:attrName>style.visibility</p:attrName>
                                        </p:attrNameLst>
                                      </p:cBhvr>
                                      <p:to>
                                        <p:strVal val="visible"/>
                                      </p:to>
                                    </p:set>
                                    <p:anim calcmode="lin" valueType="num">
                                      <p:cBhvr>
                                        <p:cTn id="60" dur="500" fill="hold"/>
                                        <p:tgtEl>
                                          <p:spTgt spid="128"/>
                                        </p:tgtEl>
                                        <p:attrNameLst>
                                          <p:attrName>ppt_w</p:attrName>
                                        </p:attrNameLst>
                                      </p:cBhvr>
                                      <p:tavLst>
                                        <p:tav tm="0">
                                          <p:val>
                                            <p:fltVal val="0"/>
                                          </p:val>
                                        </p:tav>
                                        <p:tav tm="100000">
                                          <p:val>
                                            <p:strVal val="#ppt_w"/>
                                          </p:val>
                                        </p:tav>
                                      </p:tavLst>
                                    </p:anim>
                                    <p:anim calcmode="lin" valueType="num">
                                      <p:cBhvr>
                                        <p:cTn id="61" dur="500" fill="hold"/>
                                        <p:tgtEl>
                                          <p:spTgt spid="128"/>
                                        </p:tgtEl>
                                        <p:attrNameLst>
                                          <p:attrName>ppt_h</p:attrName>
                                        </p:attrNameLst>
                                      </p:cBhvr>
                                      <p:tavLst>
                                        <p:tav tm="0">
                                          <p:val>
                                            <p:fltVal val="0"/>
                                          </p:val>
                                        </p:tav>
                                        <p:tav tm="100000">
                                          <p:val>
                                            <p:strVal val="#ppt_h"/>
                                          </p:val>
                                        </p:tav>
                                      </p:tavLst>
                                    </p:anim>
                                    <p:animEffect transition="in" filter="fade">
                                      <p:cBhvr>
                                        <p:cTn id="62" dur="500"/>
                                        <p:tgtEl>
                                          <p:spTgt spid="128"/>
                                        </p:tgtEl>
                                      </p:cBhvr>
                                    </p:animEffect>
                                  </p:childTnLst>
                                </p:cTn>
                              </p:par>
                              <p:par>
                                <p:cTn id="63" presetID="2" presetClass="entr" presetSubtype="2" accel="50000" decel="50000" fill="hold" nodeType="withEffect">
                                  <p:stCondLst>
                                    <p:cond delay="0"/>
                                  </p:stCondLst>
                                  <p:childTnLst>
                                    <p:set>
                                      <p:cBhvr>
                                        <p:cTn id="64" dur="1" fill="hold">
                                          <p:stCondLst>
                                            <p:cond delay="0"/>
                                          </p:stCondLst>
                                        </p:cTn>
                                        <p:tgtEl>
                                          <p:spTgt spid="121"/>
                                        </p:tgtEl>
                                        <p:attrNameLst>
                                          <p:attrName>style.visibility</p:attrName>
                                        </p:attrNameLst>
                                      </p:cBhvr>
                                      <p:to>
                                        <p:strVal val="visible"/>
                                      </p:to>
                                    </p:set>
                                    <p:anim calcmode="lin" valueType="num">
                                      <p:cBhvr additive="base">
                                        <p:cTn id="65" dur="500" fill="hold"/>
                                        <p:tgtEl>
                                          <p:spTgt spid="121"/>
                                        </p:tgtEl>
                                        <p:attrNameLst>
                                          <p:attrName>ppt_x</p:attrName>
                                        </p:attrNameLst>
                                      </p:cBhvr>
                                      <p:tavLst>
                                        <p:tav tm="0">
                                          <p:val>
                                            <p:strVal val="1+#ppt_w/2"/>
                                          </p:val>
                                        </p:tav>
                                        <p:tav tm="100000">
                                          <p:val>
                                            <p:strVal val="#ppt_x"/>
                                          </p:val>
                                        </p:tav>
                                      </p:tavLst>
                                    </p:anim>
                                    <p:anim calcmode="lin" valueType="num">
                                      <p:cBhvr additive="base">
                                        <p:cTn id="66" dur="500" fill="hold"/>
                                        <p:tgtEl>
                                          <p:spTgt spid="1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bldLvl="0" animBg="1"/>
      <p:bldP spid="124" grpId="0" bldLvl="0" animBg="1"/>
      <p:bldP spid="125" grpId="0" bldLvl="0" animBg="1"/>
      <p:bldP spid="126" grpId="0" bldLvl="0" animBg="1"/>
      <p:bldP spid="127" grpId="0" bldLvl="0" animBg="1"/>
      <p:bldP spid="12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对策实施</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5" name="Rectangle 4"/>
          <p:cNvSpPr/>
          <p:nvPr/>
        </p:nvSpPr>
        <p:spPr>
          <a:xfrm>
            <a:off x="1564850" y="1445656"/>
            <a:ext cx="4685369" cy="1459377"/>
          </a:xfrm>
          <a:prstGeom prst="rect">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cxnSp>
        <p:nvCxnSpPr>
          <p:cNvPr id="10" name="Straight Connector 9"/>
          <p:cNvCxnSpPr/>
          <p:nvPr/>
        </p:nvCxnSpPr>
        <p:spPr>
          <a:xfrm>
            <a:off x="3114891" y="1599275"/>
            <a:ext cx="0" cy="115214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29"/>
          <p:cNvGrpSpPr/>
          <p:nvPr/>
        </p:nvGrpSpPr>
        <p:grpSpPr>
          <a:xfrm>
            <a:off x="3304067" y="1659153"/>
            <a:ext cx="2688327" cy="1053388"/>
            <a:chOff x="798970" y="1704791"/>
            <a:chExt cx="1112115" cy="790041"/>
          </a:xfrm>
        </p:grpSpPr>
        <p:sp>
          <p:nvSpPr>
            <p:cNvPr id="12" name="Text Placeholder 3"/>
            <p:cNvSpPr txBox="1"/>
            <p:nvPr/>
          </p:nvSpPr>
          <p:spPr>
            <a:xfrm>
              <a:off x="798970" y="1704791"/>
              <a:ext cx="462332" cy="184309"/>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Description</a:t>
              </a:r>
            </a:p>
          </p:txBody>
        </p:sp>
        <p:sp>
          <p:nvSpPr>
            <p:cNvPr id="13" name="Text Placeholder 3"/>
            <p:cNvSpPr txBox="1"/>
            <p:nvPr/>
          </p:nvSpPr>
          <p:spPr>
            <a:xfrm>
              <a:off x="798971" y="1877612"/>
              <a:ext cx="1112114" cy="61722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en-US" sz="1335" dirty="0">
                  <a:solidFill>
                    <a:schemeClr val="bg1"/>
                  </a:solidFill>
                  <a:latin typeface="微软雅黑" panose="020B0503020204020204" charset="-122"/>
                  <a:ea typeface="微软雅黑" panose="020B0503020204020204" charset="-122"/>
                </a:rPr>
                <a:t>There are many variations of  The passages of lorem ipsum available but the majority have suffered of alteration in some form.</a:t>
              </a:r>
            </a:p>
          </p:txBody>
        </p:sp>
      </p:grpSp>
      <p:sp>
        <p:nvSpPr>
          <p:cNvPr id="14" name="Text Placeholder 3"/>
          <p:cNvSpPr txBox="1"/>
          <p:nvPr/>
        </p:nvSpPr>
        <p:spPr>
          <a:xfrm>
            <a:off x="2178674" y="1951352"/>
            <a:ext cx="813435" cy="49212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3200" dirty="0">
                <a:solidFill>
                  <a:schemeClr val="bg1"/>
                </a:solidFill>
                <a:latin typeface="微软雅黑" panose="020B0503020204020204" charset="-122"/>
                <a:ea typeface="微软雅黑" panose="020B0503020204020204" charset="-122"/>
              </a:rPr>
              <a:t>20%</a:t>
            </a:r>
            <a:endParaRPr kumimoji="0" lang="en-US" sz="3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grpSp>
        <p:nvGrpSpPr>
          <p:cNvPr id="69" name="Group 68"/>
          <p:cNvGrpSpPr/>
          <p:nvPr/>
        </p:nvGrpSpPr>
        <p:grpSpPr>
          <a:xfrm>
            <a:off x="873566" y="1599275"/>
            <a:ext cx="1226263" cy="1152140"/>
            <a:chOff x="654724" y="1199456"/>
            <a:chExt cx="919697" cy="864105"/>
          </a:xfrm>
        </p:grpSpPr>
        <p:sp>
          <p:nvSpPr>
            <p:cNvPr id="6" name="Pentagon 5"/>
            <p:cNvSpPr/>
            <p:nvPr/>
          </p:nvSpPr>
          <p:spPr>
            <a:xfrm>
              <a:off x="654724" y="1199456"/>
              <a:ext cx="919697" cy="864105"/>
            </a:xfrm>
            <a:prstGeom prst="homePlate">
              <a:avLst>
                <a:gd name="adj" fmla="val 3573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grpSp>
          <p:nvGrpSpPr>
            <p:cNvPr id="22" name="Group 21"/>
            <p:cNvGrpSpPr/>
            <p:nvPr/>
          </p:nvGrpSpPr>
          <p:grpSpPr>
            <a:xfrm>
              <a:off x="733843" y="1408483"/>
              <a:ext cx="652660" cy="331148"/>
              <a:chOff x="2263775" y="3041151"/>
              <a:chExt cx="855152" cy="433889"/>
            </a:xfrm>
            <a:solidFill>
              <a:schemeClr val="accent1"/>
            </a:solidFill>
          </p:grpSpPr>
          <p:sp>
            <p:nvSpPr>
              <p:cNvPr id="2053" name="Freeform 5"/>
              <p:cNvSpPr>
                <a:spLocks noEditPoints="1"/>
              </p:cNvSpPr>
              <p:nvPr/>
            </p:nvSpPr>
            <p:spPr bwMode="auto">
              <a:xfrm>
                <a:off x="2342977" y="3041151"/>
                <a:ext cx="153813" cy="152665"/>
              </a:xfrm>
              <a:custGeom>
                <a:avLst/>
                <a:gdLst/>
                <a:ahLst/>
                <a:cxnLst>
                  <a:cxn ang="0">
                    <a:pos x="56" y="28"/>
                  </a:cxn>
                  <a:cxn ang="0">
                    <a:pos x="28" y="55"/>
                  </a:cxn>
                  <a:cxn ang="0">
                    <a:pos x="0" y="28"/>
                  </a:cxn>
                  <a:cxn ang="0">
                    <a:pos x="28" y="0"/>
                  </a:cxn>
                  <a:cxn ang="0">
                    <a:pos x="56" y="28"/>
                  </a:cxn>
                  <a:cxn ang="0">
                    <a:pos x="56" y="28"/>
                  </a:cxn>
                  <a:cxn ang="0">
                    <a:pos x="56" y="28"/>
                  </a:cxn>
                </a:cxnLst>
                <a:rect l="0" t="0" r="r" b="b"/>
                <a:pathLst>
                  <a:path w="56" h="55">
                    <a:moveTo>
                      <a:pt x="56" y="28"/>
                    </a:moveTo>
                    <a:cubicBezTo>
                      <a:pt x="56" y="43"/>
                      <a:pt x="43" y="55"/>
                      <a:pt x="28" y="55"/>
                    </a:cubicBezTo>
                    <a:cubicBezTo>
                      <a:pt x="13" y="55"/>
                      <a:pt x="0" y="43"/>
                      <a:pt x="0" y="28"/>
                    </a:cubicBezTo>
                    <a:cubicBezTo>
                      <a:pt x="0" y="12"/>
                      <a:pt x="13" y="0"/>
                      <a:pt x="28" y="0"/>
                    </a:cubicBezTo>
                    <a:cubicBezTo>
                      <a:pt x="43" y="0"/>
                      <a:pt x="56" y="12"/>
                      <a:pt x="56" y="28"/>
                    </a:cubicBezTo>
                    <a:close/>
                    <a:moveTo>
                      <a:pt x="56" y="28"/>
                    </a:moveTo>
                    <a:cubicBezTo>
                      <a:pt x="56" y="28"/>
                      <a:pt x="56" y="28"/>
                      <a:pt x="56" y="28"/>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54" name="Freeform 6"/>
              <p:cNvSpPr>
                <a:spLocks noEditPoints="1"/>
              </p:cNvSpPr>
              <p:nvPr/>
            </p:nvSpPr>
            <p:spPr bwMode="auto">
              <a:xfrm>
                <a:off x="2263775" y="3149049"/>
                <a:ext cx="312217" cy="166439"/>
              </a:xfrm>
              <a:custGeom>
                <a:avLst/>
                <a:gdLst/>
                <a:ahLst/>
                <a:cxnLst>
                  <a:cxn ang="0">
                    <a:pos x="51" y="52"/>
                  </a:cxn>
                  <a:cxn ang="0">
                    <a:pos x="51" y="52"/>
                  </a:cxn>
                  <a:cxn ang="0">
                    <a:pos x="42" y="40"/>
                  </a:cxn>
                  <a:cxn ang="0">
                    <a:pos x="24" y="35"/>
                  </a:cxn>
                  <a:cxn ang="0">
                    <a:pos x="27" y="29"/>
                  </a:cxn>
                  <a:cxn ang="0">
                    <a:pos x="29" y="27"/>
                  </a:cxn>
                  <a:cxn ang="0">
                    <a:pos x="29" y="34"/>
                  </a:cxn>
                  <a:cxn ang="0">
                    <a:pos x="43" y="38"/>
                  </a:cxn>
                  <a:cxn ang="0">
                    <a:pos x="51" y="43"/>
                  </a:cxn>
                  <a:cxn ang="0">
                    <a:pos x="54" y="52"/>
                  </a:cxn>
                  <a:cxn ang="0">
                    <a:pos x="57" y="51"/>
                  </a:cxn>
                  <a:cxn ang="0">
                    <a:pos x="57" y="51"/>
                  </a:cxn>
                  <a:cxn ang="0">
                    <a:pos x="62" y="52"/>
                  </a:cxn>
                  <a:cxn ang="0">
                    <a:pos x="64" y="43"/>
                  </a:cxn>
                  <a:cxn ang="0">
                    <a:pos x="72" y="38"/>
                  </a:cxn>
                  <a:cxn ang="0">
                    <a:pos x="85" y="35"/>
                  </a:cxn>
                  <a:cxn ang="0">
                    <a:pos x="85" y="26"/>
                  </a:cxn>
                  <a:cxn ang="0">
                    <a:pos x="91" y="34"/>
                  </a:cxn>
                  <a:cxn ang="0">
                    <a:pos x="74" y="40"/>
                  </a:cxn>
                  <a:cxn ang="0">
                    <a:pos x="65" y="52"/>
                  </a:cxn>
                  <a:cxn ang="0">
                    <a:pos x="65" y="53"/>
                  </a:cxn>
                  <a:cxn ang="0">
                    <a:pos x="79" y="60"/>
                  </a:cxn>
                  <a:cxn ang="0">
                    <a:pos x="114" y="37"/>
                  </a:cxn>
                  <a:cxn ang="0">
                    <a:pos x="114" y="33"/>
                  </a:cxn>
                  <a:cxn ang="0">
                    <a:pos x="103" y="13"/>
                  </a:cxn>
                  <a:cxn ang="0">
                    <a:pos x="103" y="13"/>
                  </a:cxn>
                  <a:cxn ang="0">
                    <a:pos x="102" y="12"/>
                  </a:cxn>
                  <a:cxn ang="0">
                    <a:pos x="100" y="10"/>
                  </a:cxn>
                  <a:cxn ang="0">
                    <a:pos x="99" y="10"/>
                  </a:cxn>
                  <a:cxn ang="0">
                    <a:pos x="98" y="8"/>
                  </a:cxn>
                  <a:cxn ang="0">
                    <a:pos x="86" y="0"/>
                  </a:cxn>
                  <a:cxn ang="0">
                    <a:pos x="57" y="20"/>
                  </a:cxn>
                  <a:cxn ang="0">
                    <a:pos x="28" y="0"/>
                  </a:cxn>
                  <a:cxn ang="0">
                    <a:pos x="0" y="34"/>
                  </a:cxn>
                  <a:cxn ang="0">
                    <a:pos x="0" y="37"/>
                  </a:cxn>
                  <a:cxn ang="0">
                    <a:pos x="34" y="60"/>
                  </a:cxn>
                  <a:cxn ang="0">
                    <a:pos x="51" y="52"/>
                  </a:cxn>
                  <a:cxn ang="0">
                    <a:pos x="51" y="52"/>
                  </a:cxn>
                  <a:cxn ang="0">
                    <a:pos x="51" y="52"/>
                  </a:cxn>
                </a:cxnLst>
                <a:rect l="0" t="0" r="r" b="b"/>
                <a:pathLst>
                  <a:path w="114" h="60">
                    <a:moveTo>
                      <a:pt x="51" y="52"/>
                    </a:moveTo>
                    <a:cubicBezTo>
                      <a:pt x="51" y="52"/>
                      <a:pt x="51" y="52"/>
                      <a:pt x="51" y="52"/>
                    </a:cubicBezTo>
                    <a:cubicBezTo>
                      <a:pt x="52" y="46"/>
                      <a:pt x="48" y="41"/>
                      <a:pt x="42" y="40"/>
                    </a:cubicBezTo>
                    <a:cubicBezTo>
                      <a:pt x="32" y="38"/>
                      <a:pt x="27" y="36"/>
                      <a:pt x="24" y="35"/>
                    </a:cubicBezTo>
                    <a:cubicBezTo>
                      <a:pt x="25" y="33"/>
                      <a:pt x="26" y="31"/>
                      <a:pt x="27" y="29"/>
                    </a:cubicBezTo>
                    <a:cubicBezTo>
                      <a:pt x="28" y="28"/>
                      <a:pt x="28" y="28"/>
                      <a:pt x="29" y="27"/>
                    </a:cubicBezTo>
                    <a:cubicBezTo>
                      <a:pt x="29" y="34"/>
                      <a:pt x="29" y="34"/>
                      <a:pt x="29" y="34"/>
                    </a:cubicBezTo>
                    <a:cubicBezTo>
                      <a:pt x="32" y="35"/>
                      <a:pt x="37" y="37"/>
                      <a:pt x="43" y="38"/>
                    </a:cubicBezTo>
                    <a:cubicBezTo>
                      <a:pt x="47" y="39"/>
                      <a:pt x="50" y="40"/>
                      <a:pt x="51" y="43"/>
                    </a:cubicBezTo>
                    <a:cubicBezTo>
                      <a:pt x="53" y="46"/>
                      <a:pt x="54" y="49"/>
                      <a:pt x="54" y="52"/>
                    </a:cubicBezTo>
                    <a:cubicBezTo>
                      <a:pt x="55" y="52"/>
                      <a:pt x="56" y="51"/>
                      <a:pt x="57" y="51"/>
                    </a:cubicBezTo>
                    <a:cubicBezTo>
                      <a:pt x="57" y="51"/>
                      <a:pt x="57" y="51"/>
                      <a:pt x="57" y="51"/>
                    </a:cubicBezTo>
                    <a:cubicBezTo>
                      <a:pt x="58" y="51"/>
                      <a:pt x="60" y="52"/>
                      <a:pt x="62" y="52"/>
                    </a:cubicBezTo>
                    <a:cubicBezTo>
                      <a:pt x="61" y="49"/>
                      <a:pt x="62" y="46"/>
                      <a:pt x="64" y="43"/>
                    </a:cubicBezTo>
                    <a:cubicBezTo>
                      <a:pt x="66" y="40"/>
                      <a:pt x="69" y="39"/>
                      <a:pt x="72" y="38"/>
                    </a:cubicBezTo>
                    <a:cubicBezTo>
                      <a:pt x="78" y="37"/>
                      <a:pt x="82" y="36"/>
                      <a:pt x="85" y="35"/>
                    </a:cubicBezTo>
                    <a:cubicBezTo>
                      <a:pt x="85" y="26"/>
                      <a:pt x="85" y="26"/>
                      <a:pt x="85" y="26"/>
                    </a:cubicBezTo>
                    <a:cubicBezTo>
                      <a:pt x="88" y="29"/>
                      <a:pt x="89" y="31"/>
                      <a:pt x="91" y="34"/>
                    </a:cubicBezTo>
                    <a:cubicBezTo>
                      <a:pt x="91" y="35"/>
                      <a:pt x="85" y="38"/>
                      <a:pt x="74" y="40"/>
                    </a:cubicBezTo>
                    <a:cubicBezTo>
                      <a:pt x="68" y="41"/>
                      <a:pt x="64" y="46"/>
                      <a:pt x="65" y="52"/>
                    </a:cubicBezTo>
                    <a:cubicBezTo>
                      <a:pt x="65" y="52"/>
                      <a:pt x="65" y="53"/>
                      <a:pt x="65" y="53"/>
                    </a:cubicBezTo>
                    <a:cubicBezTo>
                      <a:pt x="71" y="54"/>
                      <a:pt x="75" y="56"/>
                      <a:pt x="79" y="60"/>
                    </a:cubicBezTo>
                    <a:cubicBezTo>
                      <a:pt x="107" y="54"/>
                      <a:pt x="114" y="44"/>
                      <a:pt x="114" y="37"/>
                    </a:cubicBezTo>
                    <a:cubicBezTo>
                      <a:pt x="114" y="36"/>
                      <a:pt x="114" y="34"/>
                      <a:pt x="114" y="33"/>
                    </a:cubicBezTo>
                    <a:cubicBezTo>
                      <a:pt x="111" y="25"/>
                      <a:pt x="108" y="19"/>
                      <a:pt x="103" y="13"/>
                    </a:cubicBezTo>
                    <a:cubicBezTo>
                      <a:pt x="103" y="13"/>
                      <a:pt x="103" y="13"/>
                      <a:pt x="103" y="13"/>
                    </a:cubicBezTo>
                    <a:cubicBezTo>
                      <a:pt x="102" y="13"/>
                      <a:pt x="102" y="13"/>
                      <a:pt x="102" y="12"/>
                    </a:cubicBezTo>
                    <a:cubicBezTo>
                      <a:pt x="101" y="12"/>
                      <a:pt x="101" y="11"/>
                      <a:pt x="100" y="10"/>
                    </a:cubicBezTo>
                    <a:cubicBezTo>
                      <a:pt x="100" y="10"/>
                      <a:pt x="100" y="10"/>
                      <a:pt x="99" y="10"/>
                    </a:cubicBezTo>
                    <a:cubicBezTo>
                      <a:pt x="99" y="9"/>
                      <a:pt x="98" y="9"/>
                      <a:pt x="98" y="8"/>
                    </a:cubicBezTo>
                    <a:cubicBezTo>
                      <a:pt x="94" y="5"/>
                      <a:pt x="90" y="2"/>
                      <a:pt x="86" y="0"/>
                    </a:cubicBezTo>
                    <a:cubicBezTo>
                      <a:pt x="82" y="11"/>
                      <a:pt x="70" y="20"/>
                      <a:pt x="57" y="20"/>
                    </a:cubicBezTo>
                    <a:cubicBezTo>
                      <a:pt x="44" y="20"/>
                      <a:pt x="32" y="12"/>
                      <a:pt x="28" y="0"/>
                    </a:cubicBezTo>
                    <a:cubicBezTo>
                      <a:pt x="16" y="7"/>
                      <a:pt x="5" y="17"/>
                      <a:pt x="0" y="34"/>
                    </a:cubicBezTo>
                    <a:cubicBezTo>
                      <a:pt x="0" y="35"/>
                      <a:pt x="0" y="36"/>
                      <a:pt x="0" y="37"/>
                    </a:cubicBezTo>
                    <a:cubicBezTo>
                      <a:pt x="0" y="44"/>
                      <a:pt x="6" y="54"/>
                      <a:pt x="34" y="60"/>
                    </a:cubicBezTo>
                    <a:cubicBezTo>
                      <a:pt x="39" y="56"/>
                      <a:pt x="44" y="53"/>
                      <a:pt x="51" y="52"/>
                    </a:cubicBezTo>
                    <a:close/>
                    <a:moveTo>
                      <a:pt x="51" y="52"/>
                    </a:moveTo>
                    <a:cubicBezTo>
                      <a:pt x="51" y="52"/>
                      <a:pt x="51" y="52"/>
                      <a:pt x="51" y="52"/>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55" name="Freeform 7"/>
              <p:cNvSpPr>
                <a:spLocks noEditPoints="1"/>
              </p:cNvSpPr>
              <p:nvPr/>
            </p:nvSpPr>
            <p:spPr bwMode="auto">
              <a:xfrm>
                <a:off x="2339533" y="3301714"/>
                <a:ext cx="157256" cy="157256"/>
              </a:xfrm>
              <a:custGeom>
                <a:avLst/>
                <a:gdLst/>
                <a:ahLst/>
                <a:cxnLst>
                  <a:cxn ang="0">
                    <a:pos x="57" y="28"/>
                  </a:cxn>
                  <a:cxn ang="0">
                    <a:pos x="29" y="0"/>
                  </a:cxn>
                  <a:cxn ang="0">
                    <a:pos x="0" y="28"/>
                  </a:cxn>
                  <a:cxn ang="0">
                    <a:pos x="28" y="56"/>
                  </a:cxn>
                  <a:cxn ang="0">
                    <a:pos x="57" y="28"/>
                  </a:cxn>
                  <a:cxn ang="0">
                    <a:pos x="57" y="28"/>
                  </a:cxn>
                  <a:cxn ang="0">
                    <a:pos x="57" y="28"/>
                  </a:cxn>
                </a:cxnLst>
                <a:rect l="0" t="0" r="r" b="b"/>
                <a:pathLst>
                  <a:path w="57" h="57">
                    <a:moveTo>
                      <a:pt x="57" y="28"/>
                    </a:moveTo>
                    <a:cubicBezTo>
                      <a:pt x="57" y="13"/>
                      <a:pt x="44" y="0"/>
                      <a:pt x="29" y="0"/>
                    </a:cubicBezTo>
                    <a:cubicBezTo>
                      <a:pt x="13" y="0"/>
                      <a:pt x="0" y="12"/>
                      <a:pt x="0" y="28"/>
                    </a:cubicBezTo>
                    <a:cubicBezTo>
                      <a:pt x="0" y="44"/>
                      <a:pt x="12" y="56"/>
                      <a:pt x="28" y="56"/>
                    </a:cubicBezTo>
                    <a:cubicBezTo>
                      <a:pt x="44" y="57"/>
                      <a:pt x="57" y="44"/>
                      <a:pt x="57" y="28"/>
                    </a:cubicBezTo>
                    <a:close/>
                    <a:moveTo>
                      <a:pt x="57" y="28"/>
                    </a:moveTo>
                    <a:cubicBezTo>
                      <a:pt x="57" y="28"/>
                      <a:pt x="57" y="28"/>
                      <a:pt x="57" y="28"/>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56" name="Freeform 8"/>
              <p:cNvSpPr>
                <a:spLocks noEditPoints="1"/>
              </p:cNvSpPr>
              <p:nvPr/>
            </p:nvSpPr>
            <p:spPr bwMode="auto">
              <a:xfrm>
                <a:off x="2501381" y="3323523"/>
                <a:ext cx="617546" cy="151517"/>
              </a:xfrm>
              <a:custGeom>
                <a:avLst/>
                <a:gdLst/>
                <a:ahLst/>
                <a:cxnLst>
                  <a:cxn ang="0">
                    <a:pos x="209" y="13"/>
                  </a:cxn>
                  <a:cxn ang="0">
                    <a:pos x="121" y="13"/>
                  </a:cxn>
                  <a:cxn ang="0">
                    <a:pos x="124" y="18"/>
                  </a:cxn>
                  <a:cxn ang="0">
                    <a:pos x="112" y="36"/>
                  </a:cxn>
                  <a:cxn ang="0">
                    <a:pos x="53" y="41"/>
                  </a:cxn>
                  <a:cxn ang="0">
                    <a:pos x="28" y="40"/>
                  </a:cxn>
                  <a:cxn ang="0">
                    <a:pos x="28" y="39"/>
                  </a:cxn>
                  <a:cxn ang="0">
                    <a:pos x="28" y="37"/>
                  </a:cxn>
                  <a:cxn ang="0">
                    <a:pos x="53" y="38"/>
                  </a:cxn>
                  <a:cxn ang="0">
                    <a:pos x="112" y="33"/>
                  </a:cxn>
                  <a:cxn ang="0">
                    <a:pos x="121" y="19"/>
                  </a:cxn>
                  <a:cxn ang="0">
                    <a:pos x="108" y="10"/>
                  </a:cxn>
                  <a:cxn ang="0">
                    <a:pos x="34" y="14"/>
                  </a:cxn>
                  <a:cxn ang="0">
                    <a:pos x="34" y="11"/>
                  </a:cxn>
                  <a:cxn ang="0">
                    <a:pos x="52" y="12"/>
                  </a:cxn>
                  <a:cxn ang="0">
                    <a:pos x="106" y="7"/>
                  </a:cxn>
                  <a:cxn ang="0">
                    <a:pos x="91" y="0"/>
                  </a:cxn>
                  <a:cxn ang="0">
                    <a:pos x="24" y="0"/>
                  </a:cxn>
                  <a:cxn ang="0">
                    <a:pos x="1" y="20"/>
                  </a:cxn>
                  <a:cxn ang="0">
                    <a:pos x="0" y="27"/>
                  </a:cxn>
                  <a:cxn ang="0">
                    <a:pos x="1" y="34"/>
                  </a:cxn>
                  <a:cxn ang="0">
                    <a:pos x="1" y="34"/>
                  </a:cxn>
                  <a:cxn ang="0">
                    <a:pos x="24" y="55"/>
                  </a:cxn>
                  <a:cxn ang="0">
                    <a:pos x="90" y="55"/>
                  </a:cxn>
                  <a:cxn ang="0">
                    <a:pos x="109" y="44"/>
                  </a:cxn>
                  <a:cxn ang="0">
                    <a:pos x="209" y="45"/>
                  </a:cxn>
                  <a:cxn ang="0">
                    <a:pos x="209" y="45"/>
                  </a:cxn>
                  <a:cxn ang="0">
                    <a:pos x="225" y="29"/>
                  </a:cxn>
                  <a:cxn ang="0">
                    <a:pos x="209" y="13"/>
                  </a:cxn>
                  <a:cxn ang="0">
                    <a:pos x="209" y="13"/>
                  </a:cxn>
                  <a:cxn ang="0">
                    <a:pos x="209" y="13"/>
                  </a:cxn>
                </a:cxnLst>
                <a:rect l="0" t="0" r="r" b="b"/>
                <a:pathLst>
                  <a:path w="225" h="55">
                    <a:moveTo>
                      <a:pt x="209" y="13"/>
                    </a:moveTo>
                    <a:cubicBezTo>
                      <a:pt x="121" y="13"/>
                      <a:pt x="121" y="13"/>
                      <a:pt x="121" y="13"/>
                    </a:cubicBezTo>
                    <a:cubicBezTo>
                      <a:pt x="123" y="14"/>
                      <a:pt x="123" y="16"/>
                      <a:pt x="124" y="18"/>
                    </a:cubicBezTo>
                    <a:cubicBezTo>
                      <a:pt x="125" y="26"/>
                      <a:pt x="120" y="34"/>
                      <a:pt x="112" y="36"/>
                    </a:cubicBezTo>
                    <a:cubicBezTo>
                      <a:pt x="111" y="36"/>
                      <a:pt x="81" y="41"/>
                      <a:pt x="53" y="41"/>
                    </a:cubicBezTo>
                    <a:cubicBezTo>
                      <a:pt x="43" y="41"/>
                      <a:pt x="35" y="41"/>
                      <a:pt x="28" y="40"/>
                    </a:cubicBezTo>
                    <a:cubicBezTo>
                      <a:pt x="28" y="39"/>
                      <a:pt x="28" y="39"/>
                      <a:pt x="28" y="39"/>
                    </a:cubicBezTo>
                    <a:cubicBezTo>
                      <a:pt x="28" y="38"/>
                      <a:pt x="28" y="37"/>
                      <a:pt x="28" y="37"/>
                    </a:cubicBezTo>
                    <a:cubicBezTo>
                      <a:pt x="36" y="38"/>
                      <a:pt x="44" y="38"/>
                      <a:pt x="53" y="38"/>
                    </a:cubicBezTo>
                    <a:cubicBezTo>
                      <a:pt x="81" y="38"/>
                      <a:pt x="110" y="33"/>
                      <a:pt x="112" y="33"/>
                    </a:cubicBezTo>
                    <a:cubicBezTo>
                      <a:pt x="118" y="31"/>
                      <a:pt x="122" y="25"/>
                      <a:pt x="121" y="19"/>
                    </a:cubicBezTo>
                    <a:cubicBezTo>
                      <a:pt x="120" y="13"/>
                      <a:pt x="114" y="8"/>
                      <a:pt x="108" y="10"/>
                    </a:cubicBezTo>
                    <a:cubicBezTo>
                      <a:pt x="107" y="10"/>
                      <a:pt x="63" y="18"/>
                      <a:pt x="34" y="14"/>
                    </a:cubicBezTo>
                    <a:cubicBezTo>
                      <a:pt x="34" y="13"/>
                      <a:pt x="34" y="12"/>
                      <a:pt x="34" y="11"/>
                    </a:cubicBezTo>
                    <a:cubicBezTo>
                      <a:pt x="40" y="11"/>
                      <a:pt x="46" y="12"/>
                      <a:pt x="52" y="12"/>
                    </a:cubicBezTo>
                    <a:cubicBezTo>
                      <a:pt x="76" y="12"/>
                      <a:pt x="100" y="8"/>
                      <a:pt x="106" y="7"/>
                    </a:cubicBezTo>
                    <a:cubicBezTo>
                      <a:pt x="102" y="3"/>
                      <a:pt x="97" y="0"/>
                      <a:pt x="91" y="0"/>
                    </a:cubicBezTo>
                    <a:cubicBezTo>
                      <a:pt x="24" y="0"/>
                      <a:pt x="24" y="0"/>
                      <a:pt x="24" y="0"/>
                    </a:cubicBezTo>
                    <a:cubicBezTo>
                      <a:pt x="12" y="0"/>
                      <a:pt x="4" y="10"/>
                      <a:pt x="1" y="20"/>
                    </a:cubicBezTo>
                    <a:cubicBezTo>
                      <a:pt x="1" y="20"/>
                      <a:pt x="0" y="24"/>
                      <a:pt x="0" y="27"/>
                    </a:cubicBezTo>
                    <a:cubicBezTo>
                      <a:pt x="0" y="30"/>
                      <a:pt x="1" y="34"/>
                      <a:pt x="1" y="34"/>
                    </a:cubicBezTo>
                    <a:cubicBezTo>
                      <a:pt x="1" y="34"/>
                      <a:pt x="1" y="34"/>
                      <a:pt x="1" y="34"/>
                    </a:cubicBezTo>
                    <a:cubicBezTo>
                      <a:pt x="3" y="44"/>
                      <a:pt x="12" y="55"/>
                      <a:pt x="24" y="55"/>
                    </a:cubicBezTo>
                    <a:cubicBezTo>
                      <a:pt x="90" y="55"/>
                      <a:pt x="90" y="55"/>
                      <a:pt x="90" y="55"/>
                    </a:cubicBezTo>
                    <a:cubicBezTo>
                      <a:pt x="98" y="55"/>
                      <a:pt x="105" y="51"/>
                      <a:pt x="109" y="44"/>
                    </a:cubicBezTo>
                    <a:cubicBezTo>
                      <a:pt x="209" y="45"/>
                      <a:pt x="209" y="45"/>
                      <a:pt x="209" y="45"/>
                    </a:cubicBezTo>
                    <a:cubicBezTo>
                      <a:pt x="209" y="45"/>
                      <a:pt x="209" y="45"/>
                      <a:pt x="209" y="45"/>
                    </a:cubicBezTo>
                    <a:cubicBezTo>
                      <a:pt x="218" y="45"/>
                      <a:pt x="225" y="37"/>
                      <a:pt x="225" y="29"/>
                    </a:cubicBezTo>
                    <a:cubicBezTo>
                      <a:pt x="225" y="20"/>
                      <a:pt x="218" y="13"/>
                      <a:pt x="209" y="13"/>
                    </a:cubicBezTo>
                    <a:close/>
                    <a:moveTo>
                      <a:pt x="209" y="13"/>
                    </a:moveTo>
                    <a:cubicBezTo>
                      <a:pt x="209" y="13"/>
                      <a:pt x="209" y="13"/>
                      <a:pt x="209" y="13"/>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57" name="Freeform 9"/>
              <p:cNvSpPr>
                <a:spLocks noEditPoints="1"/>
              </p:cNvSpPr>
              <p:nvPr/>
            </p:nvSpPr>
            <p:spPr bwMode="auto">
              <a:xfrm>
                <a:off x="2274106" y="3386655"/>
                <a:ext cx="104455" cy="80350"/>
              </a:xfrm>
              <a:custGeom>
                <a:avLst/>
                <a:gdLst/>
                <a:ahLst/>
                <a:cxnLst>
                  <a:cxn ang="0">
                    <a:pos x="38" y="28"/>
                  </a:cxn>
                  <a:cxn ang="0">
                    <a:pos x="19" y="0"/>
                  </a:cxn>
                  <a:cxn ang="0">
                    <a:pos x="23" y="28"/>
                  </a:cxn>
                  <a:cxn ang="0">
                    <a:pos x="38" y="28"/>
                  </a:cxn>
                  <a:cxn ang="0">
                    <a:pos x="38" y="28"/>
                  </a:cxn>
                  <a:cxn ang="0">
                    <a:pos x="38" y="28"/>
                  </a:cxn>
                </a:cxnLst>
                <a:rect l="0" t="0" r="r" b="b"/>
                <a:pathLst>
                  <a:path w="38" h="29">
                    <a:moveTo>
                      <a:pt x="38" y="28"/>
                    </a:moveTo>
                    <a:cubicBezTo>
                      <a:pt x="38" y="28"/>
                      <a:pt x="17" y="11"/>
                      <a:pt x="19" y="0"/>
                    </a:cubicBezTo>
                    <a:cubicBezTo>
                      <a:pt x="19" y="0"/>
                      <a:pt x="0" y="26"/>
                      <a:pt x="23" y="28"/>
                    </a:cubicBezTo>
                    <a:cubicBezTo>
                      <a:pt x="38" y="29"/>
                      <a:pt x="38" y="28"/>
                      <a:pt x="38" y="28"/>
                    </a:cubicBezTo>
                    <a:close/>
                    <a:moveTo>
                      <a:pt x="38" y="28"/>
                    </a:moveTo>
                    <a:cubicBezTo>
                      <a:pt x="38" y="28"/>
                      <a:pt x="38" y="28"/>
                      <a:pt x="38" y="28"/>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58" name="Freeform 10"/>
              <p:cNvSpPr>
                <a:spLocks noEditPoints="1"/>
              </p:cNvSpPr>
              <p:nvPr/>
            </p:nvSpPr>
            <p:spPr bwMode="auto">
              <a:xfrm>
                <a:off x="2457763" y="3425682"/>
                <a:ext cx="57393" cy="41323"/>
              </a:xfrm>
              <a:custGeom>
                <a:avLst/>
                <a:gdLst/>
                <a:ahLst/>
                <a:cxnLst>
                  <a:cxn ang="0">
                    <a:pos x="2" y="14"/>
                  </a:cxn>
                  <a:cxn ang="0">
                    <a:pos x="16" y="14"/>
                  </a:cxn>
                  <a:cxn ang="0">
                    <a:pos x="21" y="13"/>
                  </a:cxn>
                  <a:cxn ang="0">
                    <a:pos x="15" y="0"/>
                  </a:cxn>
                  <a:cxn ang="0">
                    <a:pos x="2" y="14"/>
                  </a:cxn>
                  <a:cxn ang="0">
                    <a:pos x="2" y="14"/>
                  </a:cxn>
                  <a:cxn ang="0">
                    <a:pos x="2" y="14"/>
                  </a:cxn>
                </a:cxnLst>
                <a:rect l="0" t="0" r="r" b="b"/>
                <a:pathLst>
                  <a:path w="21" h="15">
                    <a:moveTo>
                      <a:pt x="2" y="14"/>
                    </a:moveTo>
                    <a:cubicBezTo>
                      <a:pt x="2" y="14"/>
                      <a:pt x="0" y="15"/>
                      <a:pt x="16" y="14"/>
                    </a:cubicBezTo>
                    <a:cubicBezTo>
                      <a:pt x="18" y="14"/>
                      <a:pt x="20" y="13"/>
                      <a:pt x="21" y="13"/>
                    </a:cubicBezTo>
                    <a:cubicBezTo>
                      <a:pt x="18" y="9"/>
                      <a:pt x="16" y="4"/>
                      <a:pt x="15" y="0"/>
                    </a:cubicBezTo>
                    <a:cubicBezTo>
                      <a:pt x="9" y="7"/>
                      <a:pt x="2" y="14"/>
                      <a:pt x="2" y="14"/>
                    </a:cubicBezTo>
                    <a:close/>
                    <a:moveTo>
                      <a:pt x="2" y="14"/>
                    </a:moveTo>
                    <a:cubicBezTo>
                      <a:pt x="2" y="14"/>
                      <a:pt x="2" y="14"/>
                      <a:pt x="2" y="14"/>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sp>
        <p:nvSpPr>
          <p:cNvPr id="23" name="Rectangle 22"/>
          <p:cNvSpPr/>
          <p:nvPr/>
        </p:nvSpPr>
        <p:spPr>
          <a:xfrm>
            <a:off x="1564850" y="3162859"/>
            <a:ext cx="4685369" cy="1459377"/>
          </a:xfrm>
          <a:prstGeom prst="rect">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cxnSp>
        <p:nvCxnSpPr>
          <p:cNvPr id="25" name="Straight Connector 24"/>
          <p:cNvCxnSpPr/>
          <p:nvPr/>
        </p:nvCxnSpPr>
        <p:spPr>
          <a:xfrm>
            <a:off x="3114891" y="3316477"/>
            <a:ext cx="0" cy="1152140"/>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 name="Group 29"/>
          <p:cNvGrpSpPr/>
          <p:nvPr/>
        </p:nvGrpSpPr>
        <p:grpSpPr>
          <a:xfrm>
            <a:off x="3304067" y="3376356"/>
            <a:ext cx="2688327" cy="1053388"/>
            <a:chOff x="798970" y="1704791"/>
            <a:chExt cx="1112115" cy="790041"/>
          </a:xfrm>
        </p:grpSpPr>
        <p:sp>
          <p:nvSpPr>
            <p:cNvPr id="27" name="Text Placeholder 3"/>
            <p:cNvSpPr txBox="1"/>
            <p:nvPr/>
          </p:nvSpPr>
          <p:spPr>
            <a:xfrm>
              <a:off x="798970" y="1704791"/>
              <a:ext cx="462332" cy="184309"/>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Description</a:t>
              </a:r>
            </a:p>
          </p:txBody>
        </p:sp>
        <p:sp>
          <p:nvSpPr>
            <p:cNvPr id="28" name="Text Placeholder 3"/>
            <p:cNvSpPr txBox="1"/>
            <p:nvPr/>
          </p:nvSpPr>
          <p:spPr>
            <a:xfrm>
              <a:off x="798971" y="1877612"/>
              <a:ext cx="1112114" cy="61722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en-US" sz="1335" dirty="0">
                  <a:solidFill>
                    <a:schemeClr val="bg1"/>
                  </a:solidFill>
                  <a:latin typeface="微软雅黑" panose="020B0503020204020204" charset="-122"/>
                  <a:ea typeface="微软雅黑" panose="020B0503020204020204" charset="-122"/>
                </a:rPr>
                <a:t>There are many variations of  The passages of lorem ipsum available but the majority have suffered of alteration in some form.</a:t>
              </a:r>
            </a:p>
          </p:txBody>
        </p:sp>
      </p:grpSp>
      <p:sp>
        <p:nvSpPr>
          <p:cNvPr id="29" name="Text Placeholder 3"/>
          <p:cNvSpPr txBox="1"/>
          <p:nvPr/>
        </p:nvSpPr>
        <p:spPr>
          <a:xfrm>
            <a:off x="2178674" y="3668555"/>
            <a:ext cx="813435" cy="49212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3200" dirty="0">
                <a:solidFill>
                  <a:schemeClr val="bg1"/>
                </a:solidFill>
                <a:latin typeface="微软雅黑" panose="020B0503020204020204" charset="-122"/>
                <a:ea typeface="微软雅黑" panose="020B0503020204020204" charset="-122"/>
              </a:rPr>
              <a:t>30%</a:t>
            </a:r>
            <a:endParaRPr kumimoji="0" lang="en-US" sz="3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grpSp>
        <p:nvGrpSpPr>
          <p:cNvPr id="70" name="Group 69"/>
          <p:cNvGrpSpPr/>
          <p:nvPr/>
        </p:nvGrpSpPr>
        <p:grpSpPr>
          <a:xfrm>
            <a:off x="873566" y="3316477"/>
            <a:ext cx="1226263" cy="1152140"/>
            <a:chOff x="654724" y="2487358"/>
            <a:chExt cx="919697" cy="864105"/>
          </a:xfrm>
        </p:grpSpPr>
        <p:sp>
          <p:nvSpPr>
            <p:cNvPr id="24" name="Pentagon 23"/>
            <p:cNvSpPr/>
            <p:nvPr/>
          </p:nvSpPr>
          <p:spPr>
            <a:xfrm>
              <a:off x="654724" y="2487358"/>
              <a:ext cx="919697" cy="864105"/>
            </a:xfrm>
            <a:prstGeom prst="homePlate">
              <a:avLst>
                <a:gd name="adj" fmla="val 3573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grpSp>
          <p:nvGrpSpPr>
            <p:cNvPr id="44" name="Group 43"/>
            <p:cNvGrpSpPr/>
            <p:nvPr/>
          </p:nvGrpSpPr>
          <p:grpSpPr>
            <a:xfrm>
              <a:off x="732879" y="2769916"/>
              <a:ext cx="632564" cy="283238"/>
              <a:chOff x="5724525" y="1858963"/>
              <a:chExt cx="1169988" cy="523876"/>
            </a:xfrm>
            <a:solidFill>
              <a:schemeClr val="accent2"/>
            </a:solidFill>
          </p:grpSpPr>
          <p:sp>
            <p:nvSpPr>
              <p:cNvPr id="2062" name="Freeform 14"/>
              <p:cNvSpPr>
                <a:spLocks noEditPoints="1"/>
              </p:cNvSpPr>
              <p:nvPr/>
            </p:nvSpPr>
            <p:spPr bwMode="auto">
              <a:xfrm>
                <a:off x="6353175" y="2070101"/>
                <a:ext cx="103188" cy="106363"/>
              </a:xfrm>
              <a:custGeom>
                <a:avLst/>
                <a:gdLst/>
                <a:ahLst/>
                <a:cxnLst>
                  <a:cxn ang="0">
                    <a:pos x="43" y="0"/>
                  </a:cxn>
                  <a:cxn ang="0">
                    <a:pos x="22" y="0"/>
                  </a:cxn>
                  <a:cxn ang="0">
                    <a:pos x="22" y="21"/>
                  </a:cxn>
                  <a:cxn ang="0">
                    <a:pos x="0" y="21"/>
                  </a:cxn>
                  <a:cxn ang="0">
                    <a:pos x="0" y="43"/>
                  </a:cxn>
                  <a:cxn ang="0">
                    <a:pos x="22" y="43"/>
                  </a:cxn>
                  <a:cxn ang="0">
                    <a:pos x="22" y="67"/>
                  </a:cxn>
                  <a:cxn ang="0">
                    <a:pos x="43" y="67"/>
                  </a:cxn>
                  <a:cxn ang="0">
                    <a:pos x="43" y="43"/>
                  </a:cxn>
                  <a:cxn ang="0">
                    <a:pos x="65" y="43"/>
                  </a:cxn>
                  <a:cxn ang="0">
                    <a:pos x="65" y="21"/>
                  </a:cxn>
                  <a:cxn ang="0">
                    <a:pos x="43" y="21"/>
                  </a:cxn>
                  <a:cxn ang="0">
                    <a:pos x="43" y="0"/>
                  </a:cxn>
                  <a:cxn ang="0">
                    <a:pos x="43" y="0"/>
                  </a:cxn>
                  <a:cxn ang="0">
                    <a:pos x="43" y="0"/>
                  </a:cxn>
                </a:cxnLst>
                <a:rect l="0" t="0" r="r" b="b"/>
                <a:pathLst>
                  <a:path w="65" h="67">
                    <a:moveTo>
                      <a:pt x="43" y="0"/>
                    </a:moveTo>
                    <a:lnTo>
                      <a:pt x="22" y="0"/>
                    </a:lnTo>
                    <a:lnTo>
                      <a:pt x="22" y="21"/>
                    </a:lnTo>
                    <a:lnTo>
                      <a:pt x="0" y="21"/>
                    </a:lnTo>
                    <a:lnTo>
                      <a:pt x="0" y="43"/>
                    </a:lnTo>
                    <a:lnTo>
                      <a:pt x="22" y="43"/>
                    </a:lnTo>
                    <a:lnTo>
                      <a:pt x="22" y="67"/>
                    </a:lnTo>
                    <a:lnTo>
                      <a:pt x="43" y="67"/>
                    </a:lnTo>
                    <a:lnTo>
                      <a:pt x="43" y="43"/>
                    </a:lnTo>
                    <a:lnTo>
                      <a:pt x="65" y="43"/>
                    </a:lnTo>
                    <a:lnTo>
                      <a:pt x="65" y="21"/>
                    </a:lnTo>
                    <a:lnTo>
                      <a:pt x="43" y="21"/>
                    </a:lnTo>
                    <a:lnTo>
                      <a:pt x="43" y="0"/>
                    </a:lnTo>
                    <a:close/>
                    <a:moveTo>
                      <a:pt x="43" y="0"/>
                    </a:moveTo>
                    <a:lnTo>
                      <a:pt x="43" y="0"/>
                    </a:lnTo>
                    <a:close/>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63" name="Freeform 15"/>
              <p:cNvSpPr>
                <a:spLocks noEditPoints="1"/>
              </p:cNvSpPr>
              <p:nvPr/>
            </p:nvSpPr>
            <p:spPr bwMode="auto">
              <a:xfrm>
                <a:off x="6353175" y="2070101"/>
                <a:ext cx="103188" cy="106363"/>
              </a:xfrm>
              <a:custGeom>
                <a:avLst/>
                <a:gdLst/>
                <a:ahLst/>
                <a:cxnLst>
                  <a:cxn ang="0">
                    <a:pos x="43" y="0"/>
                  </a:cxn>
                  <a:cxn ang="0">
                    <a:pos x="22" y="0"/>
                  </a:cxn>
                  <a:cxn ang="0">
                    <a:pos x="22" y="21"/>
                  </a:cxn>
                  <a:cxn ang="0">
                    <a:pos x="0" y="21"/>
                  </a:cxn>
                  <a:cxn ang="0">
                    <a:pos x="0" y="43"/>
                  </a:cxn>
                  <a:cxn ang="0">
                    <a:pos x="22" y="43"/>
                  </a:cxn>
                  <a:cxn ang="0">
                    <a:pos x="22" y="67"/>
                  </a:cxn>
                  <a:cxn ang="0">
                    <a:pos x="43" y="67"/>
                  </a:cxn>
                  <a:cxn ang="0">
                    <a:pos x="43" y="43"/>
                  </a:cxn>
                  <a:cxn ang="0">
                    <a:pos x="65" y="43"/>
                  </a:cxn>
                  <a:cxn ang="0">
                    <a:pos x="65" y="21"/>
                  </a:cxn>
                  <a:cxn ang="0">
                    <a:pos x="43" y="21"/>
                  </a:cxn>
                  <a:cxn ang="0">
                    <a:pos x="43" y="0"/>
                  </a:cxn>
                  <a:cxn ang="0">
                    <a:pos x="43" y="0"/>
                  </a:cxn>
                  <a:cxn ang="0">
                    <a:pos x="43" y="0"/>
                  </a:cxn>
                </a:cxnLst>
                <a:rect l="0" t="0" r="r" b="b"/>
                <a:pathLst>
                  <a:path w="65" h="67">
                    <a:moveTo>
                      <a:pt x="43" y="0"/>
                    </a:moveTo>
                    <a:lnTo>
                      <a:pt x="22" y="0"/>
                    </a:lnTo>
                    <a:lnTo>
                      <a:pt x="22" y="21"/>
                    </a:lnTo>
                    <a:lnTo>
                      <a:pt x="0" y="21"/>
                    </a:lnTo>
                    <a:lnTo>
                      <a:pt x="0" y="43"/>
                    </a:lnTo>
                    <a:lnTo>
                      <a:pt x="22" y="43"/>
                    </a:lnTo>
                    <a:lnTo>
                      <a:pt x="22" y="67"/>
                    </a:lnTo>
                    <a:lnTo>
                      <a:pt x="43" y="67"/>
                    </a:lnTo>
                    <a:lnTo>
                      <a:pt x="43" y="43"/>
                    </a:lnTo>
                    <a:lnTo>
                      <a:pt x="65" y="43"/>
                    </a:lnTo>
                    <a:lnTo>
                      <a:pt x="65" y="21"/>
                    </a:lnTo>
                    <a:lnTo>
                      <a:pt x="43" y="21"/>
                    </a:lnTo>
                    <a:lnTo>
                      <a:pt x="43" y="0"/>
                    </a:lnTo>
                    <a:moveTo>
                      <a:pt x="43" y="0"/>
                    </a:moveTo>
                    <a:lnTo>
                      <a:pt x="43" y="0"/>
                    </a:ln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64" name="Freeform 16"/>
              <p:cNvSpPr>
                <a:spLocks noEditPoints="1"/>
              </p:cNvSpPr>
              <p:nvPr/>
            </p:nvSpPr>
            <p:spPr bwMode="auto">
              <a:xfrm>
                <a:off x="5724525" y="1858963"/>
                <a:ext cx="1169988" cy="455613"/>
              </a:xfrm>
              <a:custGeom>
                <a:avLst/>
                <a:gdLst/>
                <a:ahLst/>
                <a:cxnLst>
                  <a:cxn ang="0">
                    <a:pos x="299" y="75"/>
                  </a:cxn>
                  <a:cxn ang="0">
                    <a:pos x="224" y="28"/>
                  </a:cxn>
                  <a:cxn ang="0">
                    <a:pos x="224" y="28"/>
                  </a:cxn>
                  <a:cxn ang="0">
                    <a:pos x="224" y="23"/>
                  </a:cxn>
                  <a:cxn ang="0">
                    <a:pos x="265" y="23"/>
                  </a:cxn>
                  <a:cxn ang="0">
                    <a:pos x="273" y="15"/>
                  </a:cxn>
                  <a:cxn ang="0">
                    <a:pos x="265" y="8"/>
                  </a:cxn>
                  <a:cxn ang="0">
                    <a:pos x="224" y="8"/>
                  </a:cxn>
                  <a:cxn ang="0">
                    <a:pos x="216" y="0"/>
                  </a:cxn>
                  <a:cxn ang="0">
                    <a:pos x="209" y="8"/>
                  </a:cxn>
                  <a:cxn ang="0">
                    <a:pos x="168" y="8"/>
                  </a:cxn>
                  <a:cxn ang="0">
                    <a:pos x="160" y="15"/>
                  </a:cxn>
                  <a:cxn ang="0">
                    <a:pos x="168" y="23"/>
                  </a:cxn>
                  <a:cxn ang="0">
                    <a:pos x="209" y="23"/>
                  </a:cxn>
                  <a:cxn ang="0">
                    <a:pos x="209" y="27"/>
                  </a:cxn>
                  <a:cxn ang="0">
                    <a:pos x="134" y="58"/>
                  </a:cxn>
                  <a:cxn ang="0">
                    <a:pos x="48" y="55"/>
                  </a:cxn>
                  <a:cxn ang="0">
                    <a:pos x="25" y="40"/>
                  </a:cxn>
                  <a:cxn ang="0">
                    <a:pos x="0" y="66"/>
                  </a:cxn>
                  <a:cxn ang="0">
                    <a:pos x="25" y="91"/>
                  </a:cxn>
                  <a:cxn ang="0">
                    <a:pos x="47" y="79"/>
                  </a:cxn>
                  <a:cxn ang="0">
                    <a:pos x="138" y="92"/>
                  </a:cxn>
                  <a:cxn ang="0">
                    <a:pos x="220" y="119"/>
                  </a:cxn>
                  <a:cxn ang="0">
                    <a:pos x="299" y="75"/>
                  </a:cxn>
                  <a:cxn ang="0">
                    <a:pos x="180" y="90"/>
                  </a:cxn>
                  <a:cxn ang="0">
                    <a:pos x="158" y="69"/>
                  </a:cxn>
                  <a:cxn ang="0">
                    <a:pos x="180" y="47"/>
                  </a:cxn>
                  <a:cxn ang="0">
                    <a:pos x="201" y="69"/>
                  </a:cxn>
                  <a:cxn ang="0">
                    <a:pos x="180" y="90"/>
                  </a:cxn>
                  <a:cxn ang="0">
                    <a:pos x="217" y="42"/>
                  </a:cxn>
                  <a:cxn ang="0">
                    <a:pos x="284" y="76"/>
                  </a:cxn>
                  <a:cxn ang="0">
                    <a:pos x="217" y="76"/>
                  </a:cxn>
                  <a:cxn ang="0">
                    <a:pos x="217" y="42"/>
                  </a:cxn>
                  <a:cxn ang="0">
                    <a:pos x="217" y="42"/>
                  </a:cxn>
                  <a:cxn ang="0">
                    <a:pos x="217" y="42"/>
                  </a:cxn>
                </a:cxnLst>
                <a:rect l="0" t="0" r="r" b="b"/>
                <a:pathLst>
                  <a:path w="309" h="119">
                    <a:moveTo>
                      <a:pt x="299" y="75"/>
                    </a:moveTo>
                    <a:cubicBezTo>
                      <a:pt x="286" y="40"/>
                      <a:pt x="245" y="31"/>
                      <a:pt x="224" y="28"/>
                    </a:cubicBezTo>
                    <a:cubicBezTo>
                      <a:pt x="224" y="28"/>
                      <a:pt x="224" y="28"/>
                      <a:pt x="224" y="28"/>
                    </a:cubicBezTo>
                    <a:cubicBezTo>
                      <a:pt x="224" y="23"/>
                      <a:pt x="224" y="23"/>
                      <a:pt x="224" y="23"/>
                    </a:cubicBezTo>
                    <a:cubicBezTo>
                      <a:pt x="265" y="23"/>
                      <a:pt x="265" y="23"/>
                      <a:pt x="265" y="23"/>
                    </a:cubicBezTo>
                    <a:cubicBezTo>
                      <a:pt x="269" y="23"/>
                      <a:pt x="273" y="19"/>
                      <a:pt x="273" y="15"/>
                    </a:cubicBezTo>
                    <a:cubicBezTo>
                      <a:pt x="273" y="11"/>
                      <a:pt x="269" y="8"/>
                      <a:pt x="265" y="8"/>
                    </a:cubicBezTo>
                    <a:cubicBezTo>
                      <a:pt x="224" y="8"/>
                      <a:pt x="224" y="8"/>
                      <a:pt x="224" y="8"/>
                    </a:cubicBezTo>
                    <a:cubicBezTo>
                      <a:pt x="224" y="3"/>
                      <a:pt x="221" y="0"/>
                      <a:pt x="216" y="0"/>
                    </a:cubicBezTo>
                    <a:cubicBezTo>
                      <a:pt x="212" y="0"/>
                      <a:pt x="209" y="3"/>
                      <a:pt x="209" y="8"/>
                    </a:cubicBezTo>
                    <a:cubicBezTo>
                      <a:pt x="168" y="8"/>
                      <a:pt x="168" y="8"/>
                      <a:pt x="168" y="8"/>
                    </a:cubicBezTo>
                    <a:cubicBezTo>
                      <a:pt x="163" y="8"/>
                      <a:pt x="160" y="11"/>
                      <a:pt x="160" y="15"/>
                    </a:cubicBezTo>
                    <a:cubicBezTo>
                      <a:pt x="160" y="19"/>
                      <a:pt x="163" y="23"/>
                      <a:pt x="168" y="23"/>
                    </a:cubicBezTo>
                    <a:cubicBezTo>
                      <a:pt x="209" y="23"/>
                      <a:pt x="209" y="23"/>
                      <a:pt x="209" y="23"/>
                    </a:cubicBezTo>
                    <a:cubicBezTo>
                      <a:pt x="209" y="27"/>
                      <a:pt x="209" y="27"/>
                      <a:pt x="209" y="27"/>
                    </a:cubicBezTo>
                    <a:cubicBezTo>
                      <a:pt x="158" y="28"/>
                      <a:pt x="140" y="36"/>
                      <a:pt x="134" y="58"/>
                    </a:cubicBezTo>
                    <a:cubicBezTo>
                      <a:pt x="48" y="55"/>
                      <a:pt x="48" y="55"/>
                      <a:pt x="48" y="55"/>
                    </a:cubicBezTo>
                    <a:cubicBezTo>
                      <a:pt x="44" y="46"/>
                      <a:pt x="36" y="40"/>
                      <a:pt x="25" y="40"/>
                    </a:cubicBezTo>
                    <a:cubicBezTo>
                      <a:pt x="11" y="40"/>
                      <a:pt x="0" y="52"/>
                      <a:pt x="0" y="66"/>
                    </a:cubicBezTo>
                    <a:cubicBezTo>
                      <a:pt x="0" y="80"/>
                      <a:pt x="11" y="91"/>
                      <a:pt x="25" y="91"/>
                    </a:cubicBezTo>
                    <a:cubicBezTo>
                      <a:pt x="35" y="91"/>
                      <a:pt x="43" y="86"/>
                      <a:pt x="47" y="79"/>
                    </a:cubicBezTo>
                    <a:cubicBezTo>
                      <a:pt x="138" y="92"/>
                      <a:pt x="138" y="92"/>
                      <a:pt x="138" y="92"/>
                    </a:cubicBezTo>
                    <a:cubicBezTo>
                      <a:pt x="151" y="108"/>
                      <a:pt x="155" y="119"/>
                      <a:pt x="220" y="119"/>
                    </a:cubicBezTo>
                    <a:cubicBezTo>
                      <a:pt x="286" y="119"/>
                      <a:pt x="309" y="108"/>
                      <a:pt x="299" y="75"/>
                    </a:cubicBezTo>
                    <a:close/>
                    <a:moveTo>
                      <a:pt x="180" y="90"/>
                    </a:moveTo>
                    <a:cubicBezTo>
                      <a:pt x="168" y="90"/>
                      <a:pt x="158" y="80"/>
                      <a:pt x="158" y="69"/>
                    </a:cubicBezTo>
                    <a:cubicBezTo>
                      <a:pt x="158" y="57"/>
                      <a:pt x="168" y="47"/>
                      <a:pt x="180" y="47"/>
                    </a:cubicBezTo>
                    <a:cubicBezTo>
                      <a:pt x="191" y="47"/>
                      <a:pt x="201" y="57"/>
                      <a:pt x="201" y="69"/>
                    </a:cubicBezTo>
                    <a:cubicBezTo>
                      <a:pt x="201" y="80"/>
                      <a:pt x="191" y="90"/>
                      <a:pt x="180" y="90"/>
                    </a:cubicBezTo>
                    <a:close/>
                    <a:moveTo>
                      <a:pt x="217" y="42"/>
                    </a:moveTo>
                    <a:cubicBezTo>
                      <a:pt x="234" y="43"/>
                      <a:pt x="270" y="50"/>
                      <a:pt x="284" y="76"/>
                    </a:cubicBezTo>
                    <a:cubicBezTo>
                      <a:pt x="217" y="76"/>
                      <a:pt x="217" y="76"/>
                      <a:pt x="217" y="76"/>
                    </a:cubicBezTo>
                    <a:lnTo>
                      <a:pt x="217" y="42"/>
                    </a:lnTo>
                    <a:close/>
                    <a:moveTo>
                      <a:pt x="217" y="42"/>
                    </a:moveTo>
                    <a:cubicBezTo>
                      <a:pt x="217" y="42"/>
                      <a:pt x="217" y="42"/>
                      <a:pt x="217" y="42"/>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65" name="Freeform 17"/>
              <p:cNvSpPr>
                <a:spLocks noEditPoints="1"/>
              </p:cNvSpPr>
              <p:nvPr/>
            </p:nvSpPr>
            <p:spPr bwMode="auto">
              <a:xfrm>
                <a:off x="6284913" y="2295526"/>
                <a:ext cx="584200" cy="87313"/>
              </a:xfrm>
              <a:custGeom>
                <a:avLst/>
                <a:gdLst/>
                <a:ahLst/>
                <a:cxnLst>
                  <a:cxn ang="0">
                    <a:pos x="150" y="0"/>
                  </a:cxn>
                  <a:cxn ang="0">
                    <a:pos x="149" y="0"/>
                  </a:cxn>
                  <a:cxn ang="0">
                    <a:pos x="148" y="0"/>
                  </a:cxn>
                  <a:cxn ang="0">
                    <a:pos x="143" y="4"/>
                  </a:cxn>
                  <a:cxn ang="0">
                    <a:pos x="131" y="13"/>
                  </a:cxn>
                  <a:cxn ang="0">
                    <a:pos x="5" y="13"/>
                  </a:cxn>
                  <a:cxn ang="0">
                    <a:pos x="0" y="18"/>
                  </a:cxn>
                  <a:cxn ang="0">
                    <a:pos x="5" y="23"/>
                  </a:cxn>
                  <a:cxn ang="0">
                    <a:pos x="131" y="23"/>
                  </a:cxn>
                  <a:cxn ang="0">
                    <a:pos x="153" y="6"/>
                  </a:cxn>
                  <a:cxn ang="0">
                    <a:pos x="150" y="0"/>
                  </a:cxn>
                  <a:cxn ang="0">
                    <a:pos x="150" y="0"/>
                  </a:cxn>
                  <a:cxn ang="0">
                    <a:pos x="150" y="0"/>
                  </a:cxn>
                </a:cxnLst>
                <a:rect l="0" t="0" r="r" b="b"/>
                <a:pathLst>
                  <a:path w="154" h="23">
                    <a:moveTo>
                      <a:pt x="150" y="0"/>
                    </a:moveTo>
                    <a:cubicBezTo>
                      <a:pt x="149" y="0"/>
                      <a:pt x="149" y="0"/>
                      <a:pt x="149" y="0"/>
                    </a:cubicBezTo>
                    <a:cubicBezTo>
                      <a:pt x="148" y="0"/>
                      <a:pt x="148" y="0"/>
                      <a:pt x="148" y="0"/>
                    </a:cubicBezTo>
                    <a:cubicBezTo>
                      <a:pt x="146" y="0"/>
                      <a:pt x="144" y="2"/>
                      <a:pt x="143" y="4"/>
                    </a:cubicBezTo>
                    <a:cubicBezTo>
                      <a:pt x="143" y="4"/>
                      <a:pt x="140" y="13"/>
                      <a:pt x="131" y="13"/>
                    </a:cubicBezTo>
                    <a:cubicBezTo>
                      <a:pt x="5" y="13"/>
                      <a:pt x="5" y="13"/>
                      <a:pt x="5" y="13"/>
                    </a:cubicBezTo>
                    <a:cubicBezTo>
                      <a:pt x="2" y="13"/>
                      <a:pt x="0" y="15"/>
                      <a:pt x="0" y="18"/>
                    </a:cubicBezTo>
                    <a:cubicBezTo>
                      <a:pt x="0" y="21"/>
                      <a:pt x="2" y="23"/>
                      <a:pt x="5" y="23"/>
                    </a:cubicBezTo>
                    <a:cubicBezTo>
                      <a:pt x="131" y="23"/>
                      <a:pt x="131" y="23"/>
                      <a:pt x="131" y="23"/>
                    </a:cubicBezTo>
                    <a:cubicBezTo>
                      <a:pt x="144" y="23"/>
                      <a:pt x="151" y="13"/>
                      <a:pt x="153" y="6"/>
                    </a:cubicBezTo>
                    <a:cubicBezTo>
                      <a:pt x="154" y="4"/>
                      <a:pt x="152" y="1"/>
                      <a:pt x="150" y="0"/>
                    </a:cubicBezTo>
                    <a:close/>
                    <a:moveTo>
                      <a:pt x="150" y="0"/>
                    </a:moveTo>
                    <a:cubicBezTo>
                      <a:pt x="150" y="0"/>
                      <a:pt x="150" y="0"/>
                      <a:pt x="150" y="0"/>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sp>
        <p:nvSpPr>
          <p:cNvPr id="45" name="Rectangle 44"/>
          <p:cNvSpPr/>
          <p:nvPr/>
        </p:nvSpPr>
        <p:spPr>
          <a:xfrm>
            <a:off x="1564850" y="4902076"/>
            <a:ext cx="4685369" cy="1459377"/>
          </a:xfrm>
          <a:prstGeom prst="rect">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cxnSp>
        <p:nvCxnSpPr>
          <p:cNvPr id="47" name="Straight Connector 46"/>
          <p:cNvCxnSpPr/>
          <p:nvPr/>
        </p:nvCxnSpPr>
        <p:spPr>
          <a:xfrm>
            <a:off x="3114891" y="5055695"/>
            <a:ext cx="0" cy="115214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48" name="Group 29"/>
          <p:cNvGrpSpPr/>
          <p:nvPr/>
        </p:nvGrpSpPr>
        <p:grpSpPr>
          <a:xfrm>
            <a:off x="3304067" y="5115573"/>
            <a:ext cx="2688327" cy="1053388"/>
            <a:chOff x="798970" y="1704791"/>
            <a:chExt cx="1112115" cy="790041"/>
          </a:xfrm>
        </p:grpSpPr>
        <p:sp>
          <p:nvSpPr>
            <p:cNvPr id="49" name="Text Placeholder 3"/>
            <p:cNvSpPr txBox="1"/>
            <p:nvPr/>
          </p:nvSpPr>
          <p:spPr>
            <a:xfrm>
              <a:off x="798970" y="1704791"/>
              <a:ext cx="462332" cy="184309"/>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Description</a:t>
              </a:r>
            </a:p>
          </p:txBody>
        </p:sp>
        <p:sp>
          <p:nvSpPr>
            <p:cNvPr id="50" name="Text Placeholder 3"/>
            <p:cNvSpPr txBox="1"/>
            <p:nvPr/>
          </p:nvSpPr>
          <p:spPr>
            <a:xfrm>
              <a:off x="798971" y="1877612"/>
              <a:ext cx="1112114" cy="61722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r>
                <a:rPr lang="en-US" sz="1335" dirty="0">
                  <a:solidFill>
                    <a:schemeClr val="bg1"/>
                  </a:solidFill>
                  <a:latin typeface="微软雅黑" panose="020B0503020204020204" charset="-122"/>
                  <a:ea typeface="微软雅黑" panose="020B0503020204020204" charset="-122"/>
                </a:rPr>
                <a:t>There are many variations of  The passages of lorem ipsum available but the majority have suffered of alteration in some form.</a:t>
              </a:r>
            </a:p>
          </p:txBody>
        </p:sp>
      </p:grpSp>
      <p:sp>
        <p:nvSpPr>
          <p:cNvPr id="51" name="Text Placeholder 3"/>
          <p:cNvSpPr txBox="1"/>
          <p:nvPr/>
        </p:nvSpPr>
        <p:spPr>
          <a:xfrm>
            <a:off x="2178674" y="5407772"/>
            <a:ext cx="813435" cy="49212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sz="3200" dirty="0">
                <a:solidFill>
                  <a:schemeClr val="bg1"/>
                </a:solidFill>
                <a:latin typeface="微软雅黑" panose="020B0503020204020204" charset="-122"/>
                <a:ea typeface="微软雅黑" panose="020B0503020204020204" charset="-122"/>
              </a:rPr>
              <a:t>50%</a:t>
            </a:r>
            <a:endParaRPr kumimoji="0" lang="en-US" sz="3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grpSp>
        <p:nvGrpSpPr>
          <p:cNvPr id="71" name="Group 70"/>
          <p:cNvGrpSpPr/>
          <p:nvPr/>
        </p:nvGrpSpPr>
        <p:grpSpPr>
          <a:xfrm>
            <a:off x="873566" y="5055695"/>
            <a:ext cx="1226263" cy="1152140"/>
            <a:chOff x="654724" y="3791771"/>
            <a:chExt cx="919697" cy="864105"/>
          </a:xfrm>
        </p:grpSpPr>
        <p:sp>
          <p:nvSpPr>
            <p:cNvPr id="46" name="Pentagon 45"/>
            <p:cNvSpPr/>
            <p:nvPr/>
          </p:nvSpPr>
          <p:spPr>
            <a:xfrm>
              <a:off x="654724" y="3791771"/>
              <a:ext cx="919697" cy="864105"/>
            </a:xfrm>
            <a:prstGeom prst="homePlate">
              <a:avLst>
                <a:gd name="adj" fmla="val 35732"/>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grpSp>
          <p:nvGrpSpPr>
            <p:cNvPr id="57" name="Group 56"/>
            <p:cNvGrpSpPr/>
            <p:nvPr/>
          </p:nvGrpSpPr>
          <p:grpSpPr>
            <a:xfrm flipH="1">
              <a:off x="856690" y="4079806"/>
              <a:ext cx="411163" cy="258763"/>
              <a:chOff x="3871913" y="3771900"/>
              <a:chExt cx="411163" cy="258763"/>
            </a:xfrm>
            <a:solidFill>
              <a:schemeClr val="accent3"/>
            </a:solidFill>
          </p:grpSpPr>
          <p:sp>
            <p:nvSpPr>
              <p:cNvPr id="58" name="Freeform 92"/>
              <p:cNvSpPr>
                <a:spLocks noEditPoints="1"/>
              </p:cNvSpPr>
              <p:nvPr/>
            </p:nvSpPr>
            <p:spPr bwMode="auto">
              <a:xfrm>
                <a:off x="3871913" y="3771900"/>
                <a:ext cx="411163" cy="231775"/>
              </a:xfrm>
              <a:custGeom>
                <a:avLst/>
                <a:gdLst/>
                <a:ahLst/>
                <a:cxnLst>
                  <a:cxn ang="0">
                    <a:pos x="128" y="7"/>
                  </a:cxn>
                  <a:cxn ang="0">
                    <a:pos x="53" y="7"/>
                  </a:cxn>
                  <a:cxn ang="0">
                    <a:pos x="53" y="7"/>
                  </a:cxn>
                  <a:cxn ang="0">
                    <a:pos x="46" y="0"/>
                  </a:cxn>
                  <a:cxn ang="0">
                    <a:pos x="39" y="7"/>
                  </a:cxn>
                  <a:cxn ang="0">
                    <a:pos x="39" y="7"/>
                  </a:cxn>
                  <a:cxn ang="0">
                    <a:pos x="34" y="7"/>
                  </a:cxn>
                  <a:cxn ang="0">
                    <a:pos x="7" y="29"/>
                  </a:cxn>
                  <a:cxn ang="0">
                    <a:pos x="0" y="59"/>
                  </a:cxn>
                  <a:cxn ang="0">
                    <a:pos x="15" y="79"/>
                  </a:cxn>
                  <a:cxn ang="0">
                    <a:pos x="15" y="77"/>
                  </a:cxn>
                  <a:cxn ang="0">
                    <a:pos x="30" y="61"/>
                  </a:cxn>
                  <a:cxn ang="0">
                    <a:pos x="46" y="77"/>
                  </a:cxn>
                  <a:cxn ang="0">
                    <a:pos x="45" y="80"/>
                  </a:cxn>
                  <a:cxn ang="0">
                    <a:pos x="93" y="80"/>
                  </a:cxn>
                  <a:cxn ang="0">
                    <a:pos x="92" y="77"/>
                  </a:cxn>
                  <a:cxn ang="0">
                    <a:pos x="108" y="61"/>
                  </a:cxn>
                  <a:cxn ang="0">
                    <a:pos x="123" y="77"/>
                  </a:cxn>
                  <a:cxn ang="0">
                    <a:pos x="123" y="80"/>
                  </a:cxn>
                  <a:cxn ang="0">
                    <a:pos x="142" y="59"/>
                  </a:cxn>
                  <a:cxn ang="0">
                    <a:pos x="142" y="29"/>
                  </a:cxn>
                  <a:cxn ang="0">
                    <a:pos x="128" y="7"/>
                  </a:cxn>
                  <a:cxn ang="0">
                    <a:pos x="45" y="40"/>
                  </a:cxn>
                  <a:cxn ang="0">
                    <a:pos x="16" y="40"/>
                  </a:cxn>
                  <a:cxn ang="0">
                    <a:pos x="19" y="25"/>
                  </a:cxn>
                  <a:cxn ang="0">
                    <a:pos x="20" y="22"/>
                  </a:cxn>
                  <a:cxn ang="0">
                    <a:pos x="30" y="16"/>
                  </a:cxn>
                  <a:cxn ang="0">
                    <a:pos x="45" y="16"/>
                  </a:cxn>
                  <a:cxn ang="0">
                    <a:pos x="45" y="40"/>
                  </a:cxn>
                  <a:cxn ang="0">
                    <a:pos x="104" y="46"/>
                  </a:cxn>
                  <a:cxn ang="0">
                    <a:pos x="91" y="46"/>
                  </a:cxn>
                  <a:cxn ang="0">
                    <a:pos x="91" y="60"/>
                  </a:cxn>
                  <a:cxn ang="0">
                    <a:pos x="78" y="60"/>
                  </a:cxn>
                  <a:cxn ang="0">
                    <a:pos x="78" y="46"/>
                  </a:cxn>
                  <a:cxn ang="0">
                    <a:pos x="65" y="46"/>
                  </a:cxn>
                  <a:cxn ang="0">
                    <a:pos x="65" y="33"/>
                  </a:cxn>
                  <a:cxn ang="0">
                    <a:pos x="78" y="33"/>
                  </a:cxn>
                  <a:cxn ang="0">
                    <a:pos x="78" y="20"/>
                  </a:cxn>
                  <a:cxn ang="0">
                    <a:pos x="91" y="20"/>
                  </a:cxn>
                  <a:cxn ang="0">
                    <a:pos x="91" y="33"/>
                  </a:cxn>
                  <a:cxn ang="0">
                    <a:pos x="104" y="33"/>
                  </a:cxn>
                  <a:cxn ang="0">
                    <a:pos x="104" y="46"/>
                  </a:cxn>
                  <a:cxn ang="0">
                    <a:pos x="104" y="46"/>
                  </a:cxn>
                  <a:cxn ang="0">
                    <a:pos x="104" y="46"/>
                  </a:cxn>
                </a:cxnLst>
                <a:rect l="0" t="0" r="r" b="b"/>
                <a:pathLst>
                  <a:path w="142" h="80">
                    <a:moveTo>
                      <a:pt x="128" y="7"/>
                    </a:moveTo>
                    <a:cubicBezTo>
                      <a:pt x="53" y="7"/>
                      <a:pt x="53" y="7"/>
                      <a:pt x="53" y="7"/>
                    </a:cubicBezTo>
                    <a:cubicBezTo>
                      <a:pt x="53" y="7"/>
                      <a:pt x="53" y="7"/>
                      <a:pt x="53" y="7"/>
                    </a:cubicBezTo>
                    <a:cubicBezTo>
                      <a:pt x="53" y="3"/>
                      <a:pt x="50" y="0"/>
                      <a:pt x="46" y="0"/>
                    </a:cubicBezTo>
                    <a:cubicBezTo>
                      <a:pt x="42" y="0"/>
                      <a:pt x="39" y="3"/>
                      <a:pt x="39" y="7"/>
                    </a:cubicBezTo>
                    <a:cubicBezTo>
                      <a:pt x="39" y="7"/>
                      <a:pt x="39" y="7"/>
                      <a:pt x="39" y="7"/>
                    </a:cubicBezTo>
                    <a:cubicBezTo>
                      <a:pt x="34" y="7"/>
                      <a:pt x="34" y="7"/>
                      <a:pt x="34" y="7"/>
                    </a:cubicBezTo>
                    <a:cubicBezTo>
                      <a:pt x="22" y="7"/>
                      <a:pt x="12" y="13"/>
                      <a:pt x="7" y="29"/>
                    </a:cubicBezTo>
                    <a:cubicBezTo>
                      <a:pt x="0" y="59"/>
                      <a:pt x="0" y="59"/>
                      <a:pt x="0" y="59"/>
                    </a:cubicBezTo>
                    <a:cubicBezTo>
                      <a:pt x="0" y="68"/>
                      <a:pt x="6" y="76"/>
                      <a:pt x="15" y="79"/>
                    </a:cubicBezTo>
                    <a:cubicBezTo>
                      <a:pt x="15" y="78"/>
                      <a:pt x="15" y="77"/>
                      <a:pt x="15" y="77"/>
                    </a:cubicBezTo>
                    <a:cubicBezTo>
                      <a:pt x="15" y="68"/>
                      <a:pt x="22" y="61"/>
                      <a:pt x="30" y="61"/>
                    </a:cubicBezTo>
                    <a:cubicBezTo>
                      <a:pt x="39" y="61"/>
                      <a:pt x="46" y="68"/>
                      <a:pt x="46" y="77"/>
                    </a:cubicBezTo>
                    <a:cubicBezTo>
                      <a:pt x="46" y="78"/>
                      <a:pt x="46" y="79"/>
                      <a:pt x="45" y="80"/>
                    </a:cubicBezTo>
                    <a:cubicBezTo>
                      <a:pt x="93" y="80"/>
                      <a:pt x="93" y="80"/>
                      <a:pt x="93" y="80"/>
                    </a:cubicBezTo>
                    <a:cubicBezTo>
                      <a:pt x="92" y="79"/>
                      <a:pt x="92" y="78"/>
                      <a:pt x="92" y="77"/>
                    </a:cubicBezTo>
                    <a:cubicBezTo>
                      <a:pt x="92" y="68"/>
                      <a:pt x="99" y="61"/>
                      <a:pt x="108" y="61"/>
                    </a:cubicBezTo>
                    <a:cubicBezTo>
                      <a:pt x="116" y="61"/>
                      <a:pt x="123" y="68"/>
                      <a:pt x="123" y="77"/>
                    </a:cubicBezTo>
                    <a:cubicBezTo>
                      <a:pt x="123" y="78"/>
                      <a:pt x="123" y="79"/>
                      <a:pt x="123" y="80"/>
                    </a:cubicBezTo>
                    <a:cubicBezTo>
                      <a:pt x="134" y="79"/>
                      <a:pt x="142" y="70"/>
                      <a:pt x="142" y="59"/>
                    </a:cubicBezTo>
                    <a:cubicBezTo>
                      <a:pt x="142" y="29"/>
                      <a:pt x="142" y="29"/>
                      <a:pt x="142" y="29"/>
                    </a:cubicBezTo>
                    <a:cubicBezTo>
                      <a:pt x="142" y="17"/>
                      <a:pt x="140" y="7"/>
                      <a:pt x="128" y="7"/>
                    </a:cubicBezTo>
                    <a:close/>
                    <a:moveTo>
                      <a:pt x="45" y="40"/>
                    </a:moveTo>
                    <a:cubicBezTo>
                      <a:pt x="16" y="40"/>
                      <a:pt x="16" y="40"/>
                      <a:pt x="16" y="40"/>
                    </a:cubicBezTo>
                    <a:cubicBezTo>
                      <a:pt x="19" y="25"/>
                      <a:pt x="19" y="25"/>
                      <a:pt x="19" y="25"/>
                    </a:cubicBezTo>
                    <a:cubicBezTo>
                      <a:pt x="20" y="25"/>
                      <a:pt x="20" y="24"/>
                      <a:pt x="20" y="22"/>
                    </a:cubicBezTo>
                    <a:cubicBezTo>
                      <a:pt x="22" y="15"/>
                      <a:pt x="30" y="16"/>
                      <a:pt x="30" y="16"/>
                    </a:cubicBezTo>
                    <a:cubicBezTo>
                      <a:pt x="45" y="16"/>
                      <a:pt x="45" y="16"/>
                      <a:pt x="45" y="16"/>
                    </a:cubicBezTo>
                    <a:lnTo>
                      <a:pt x="45" y="40"/>
                    </a:lnTo>
                    <a:close/>
                    <a:moveTo>
                      <a:pt x="104" y="46"/>
                    </a:moveTo>
                    <a:cubicBezTo>
                      <a:pt x="91" y="46"/>
                      <a:pt x="91" y="46"/>
                      <a:pt x="91" y="46"/>
                    </a:cubicBezTo>
                    <a:cubicBezTo>
                      <a:pt x="91" y="60"/>
                      <a:pt x="91" y="60"/>
                      <a:pt x="91" y="60"/>
                    </a:cubicBezTo>
                    <a:cubicBezTo>
                      <a:pt x="78" y="60"/>
                      <a:pt x="78" y="60"/>
                      <a:pt x="78" y="60"/>
                    </a:cubicBezTo>
                    <a:cubicBezTo>
                      <a:pt x="78" y="46"/>
                      <a:pt x="78" y="46"/>
                      <a:pt x="78" y="46"/>
                    </a:cubicBezTo>
                    <a:cubicBezTo>
                      <a:pt x="65" y="46"/>
                      <a:pt x="65" y="46"/>
                      <a:pt x="65" y="46"/>
                    </a:cubicBezTo>
                    <a:cubicBezTo>
                      <a:pt x="65" y="33"/>
                      <a:pt x="65" y="33"/>
                      <a:pt x="65" y="33"/>
                    </a:cubicBezTo>
                    <a:cubicBezTo>
                      <a:pt x="78" y="33"/>
                      <a:pt x="78" y="33"/>
                      <a:pt x="78" y="33"/>
                    </a:cubicBezTo>
                    <a:cubicBezTo>
                      <a:pt x="78" y="20"/>
                      <a:pt x="78" y="20"/>
                      <a:pt x="78" y="20"/>
                    </a:cubicBezTo>
                    <a:cubicBezTo>
                      <a:pt x="91" y="20"/>
                      <a:pt x="91" y="20"/>
                      <a:pt x="91" y="20"/>
                    </a:cubicBezTo>
                    <a:cubicBezTo>
                      <a:pt x="91" y="33"/>
                      <a:pt x="91" y="33"/>
                      <a:pt x="91" y="33"/>
                    </a:cubicBezTo>
                    <a:cubicBezTo>
                      <a:pt x="104" y="33"/>
                      <a:pt x="104" y="33"/>
                      <a:pt x="104" y="33"/>
                    </a:cubicBezTo>
                    <a:lnTo>
                      <a:pt x="104" y="46"/>
                    </a:lnTo>
                    <a:close/>
                    <a:moveTo>
                      <a:pt x="104" y="46"/>
                    </a:moveTo>
                    <a:cubicBezTo>
                      <a:pt x="104" y="46"/>
                      <a:pt x="104" y="46"/>
                      <a:pt x="104" y="46"/>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59" name="Freeform 93"/>
              <p:cNvSpPr>
                <a:spLocks noEditPoints="1"/>
              </p:cNvSpPr>
              <p:nvPr/>
            </p:nvSpPr>
            <p:spPr bwMode="auto">
              <a:xfrm>
                <a:off x="3924300" y="3960813"/>
                <a:ext cx="69850" cy="69850"/>
              </a:xfrm>
              <a:custGeom>
                <a:avLst/>
                <a:gdLst/>
                <a:ahLst/>
                <a:cxnLst>
                  <a:cxn ang="0">
                    <a:pos x="24" y="12"/>
                  </a:cxn>
                  <a:cxn ang="0">
                    <a:pos x="12" y="24"/>
                  </a:cxn>
                  <a:cxn ang="0">
                    <a:pos x="0" y="12"/>
                  </a:cxn>
                  <a:cxn ang="0">
                    <a:pos x="12" y="0"/>
                  </a:cxn>
                  <a:cxn ang="0">
                    <a:pos x="24" y="12"/>
                  </a:cxn>
                  <a:cxn ang="0">
                    <a:pos x="24" y="12"/>
                  </a:cxn>
                  <a:cxn ang="0">
                    <a:pos x="24" y="12"/>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24" y="12"/>
                    </a:moveTo>
                    <a:cubicBezTo>
                      <a:pt x="24" y="12"/>
                      <a:pt x="24" y="12"/>
                      <a:pt x="24" y="12"/>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60" name="Freeform 94"/>
              <p:cNvSpPr>
                <a:spLocks noEditPoints="1"/>
              </p:cNvSpPr>
              <p:nvPr/>
            </p:nvSpPr>
            <p:spPr bwMode="auto">
              <a:xfrm>
                <a:off x="4149725" y="3960813"/>
                <a:ext cx="73025" cy="69850"/>
              </a:xfrm>
              <a:custGeom>
                <a:avLst/>
                <a:gdLst/>
                <a:ahLst/>
                <a:cxnLst>
                  <a:cxn ang="0">
                    <a:pos x="25" y="12"/>
                  </a:cxn>
                  <a:cxn ang="0">
                    <a:pos x="12" y="24"/>
                  </a:cxn>
                  <a:cxn ang="0">
                    <a:pos x="0" y="12"/>
                  </a:cxn>
                  <a:cxn ang="0">
                    <a:pos x="12" y="0"/>
                  </a:cxn>
                  <a:cxn ang="0">
                    <a:pos x="25" y="12"/>
                  </a:cxn>
                  <a:cxn ang="0">
                    <a:pos x="25" y="12"/>
                  </a:cxn>
                  <a:cxn ang="0">
                    <a:pos x="25" y="12"/>
                  </a:cxn>
                </a:cxnLst>
                <a:rect l="0" t="0" r="r" b="b"/>
                <a:pathLst>
                  <a:path w="25" h="24">
                    <a:moveTo>
                      <a:pt x="25" y="12"/>
                    </a:moveTo>
                    <a:cubicBezTo>
                      <a:pt x="25" y="19"/>
                      <a:pt x="19" y="24"/>
                      <a:pt x="12" y="24"/>
                    </a:cubicBezTo>
                    <a:cubicBezTo>
                      <a:pt x="6" y="24"/>
                      <a:pt x="0" y="19"/>
                      <a:pt x="0" y="12"/>
                    </a:cubicBezTo>
                    <a:cubicBezTo>
                      <a:pt x="0" y="5"/>
                      <a:pt x="6" y="0"/>
                      <a:pt x="12" y="0"/>
                    </a:cubicBezTo>
                    <a:cubicBezTo>
                      <a:pt x="19" y="0"/>
                      <a:pt x="25" y="5"/>
                      <a:pt x="25" y="12"/>
                    </a:cubicBezTo>
                    <a:close/>
                    <a:moveTo>
                      <a:pt x="25" y="12"/>
                    </a:moveTo>
                    <a:cubicBezTo>
                      <a:pt x="25" y="12"/>
                      <a:pt x="25" y="12"/>
                      <a:pt x="25" y="12"/>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graphicFrame>
        <p:nvGraphicFramePr>
          <p:cNvPr id="61" name="Chart 60"/>
          <p:cNvGraphicFramePr/>
          <p:nvPr/>
        </p:nvGraphicFramePr>
        <p:xfrm>
          <a:off x="6557456" y="1330441"/>
          <a:ext cx="4915796" cy="2841945"/>
        </p:xfrm>
        <a:graphic>
          <a:graphicData uri="http://schemas.openxmlformats.org/drawingml/2006/chart">
            <c:chart xmlns:c="http://schemas.openxmlformats.org/drawingml/2006/chart" xmlns:r="http://schemas.openxmlformats.org/officeDocument/2006/relationships" r:id="rId3"/>
          </a:graphicData>
        </a:graphic>
      </p:graphicFrame>
      <p:sp>
        <p:nvSpPr>
          <p:cNvPr id="62" name="TextBox 61"/>
          <p:cNvSpPr txBox="1"/>
          <p:nvPr/>
        </p:nvSpPr>
        <p:spPr>
          <a:xfrm>
            <a:off x="7187036" y="4243660"/>
            <a:ext cx="4286215" cy="708660"/>
          </a:xfrm>
          <a:prstGeom prst="rect">
            <a:avLst/>
          </a:prstGeom>
          <a:noFill/>
        </p:spPr>
        <p:txBody>
          <a:bodyPr wrap="square" rtlCol="0">
            <a:spAutoFit/>
          </a:bodyPr>
          <a:lstStyle/>
          <a:p>
            <a:r>
              <a:rPr lang="en-US" sz="1335" dirty="0">
                <a:solidFill>
                  <a:schemeClr val="tx1">
                    <a:lumMod val="65000"/>
                    <a:lumOff val="35000"/>
                  </a:schemeClr>
                </a:solidFill>
                <a:latin typeface="微软雅黑" panose="020B0503020204020204" charset="-122"/>
                <a:ea typeface="微软雅黑" panose="020B0503020204020204" charset="-122"/>
              </a:rPr>
              <a:t>There are many variations of passages of Lorem of the Ipsum available, but the majority have suffered alteration in some form.</a:t>
            </a:r>
          </a:p>
        </p:txBody>
      </p:sp>
      <p:sp>
        <p:nvSpPr>
          <p:cNvPr id="64" name="Flowchart: Off-page Connector 63"/>
          <p:cNvSpPr/>
          <p:nvPr/>
        </p:nvSpPr>
        <p:spPr>
          <a:xfrm rot="16200000">
            <a:off x="6857919" y="4385677"/>
            <a:ext cx="321955" cy="421825"/>
          </a:xfrm>
          <a:prstGeom prst="flowChartOffpageConnector">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65" name="TextBox 64"/>
          <p:cNvSpPr txBox="1"/>
          <p:nvPr/>
        </p:nvSpPr>
        <p:spPr>
          <a:xfrm>
            <a:off x="7187038" y="4969565"/>
            <a:ext cx="4286213" cy="708660"/>
          </a:xfrm>
          <a:prstGeom prst="rect">
            <a:avLst/>
          </a:prstGeom>
          <a:noFill/>
        </p:spPr>
        <p:txBody>
          <a:bodyPr wrap="square" rtlCol="0">
            <a:spAutoFit/>
          </a:bodyPr>
          <a:lstStyle/>
          <a:p>
            <a:r>
              <a:rPr lang="en-US" sz="1335" dirty="0">
                <a:solidFill>
                  <a:schemeClr val="tx1">
                    <a:lumMod val="65000"/>
                    <a:lumOff val="35000"/>
                  </a:schemeClr>
                </a:solidFill>
                <a:latin typeface="微软雅黑" panose="020B0503020204020204" charset="-122"/>
                <a:ea typeface="微软雅黑" panose="020B0503020204020204" charset="-122"/>
              </a:rPr>
              <a:t>There are many variations of passages of Lorem  of the Ipsum available, but the majority have suffered alteration in some form.</a:t>
            </a:r>
          </a:p>
        </p:txBody>
      </p:sp>
      <p:sp>
        <p:nvSpPr>
          <p:cNvPr id="66" name="Flowchart: Off-page Connector 65"/>
          <p:cNvSpPr/>
          <p:nvPr/>
        </p:nvSpPr>
        <p:spPr>
          <a:xfrm rot="16200000">
            <a:off x="6857919" y="5118959"/>
            <a:ext cx="321955" cy="421825"/>
          </a:xfrm>
          <a:prstGeom prst="flowChartOffpageConnector">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67" name="TextBox 66"/>
          <p:cNvSpPr txBox="1"/>
          <p:nvPr/>
        </p:nvSpPr>
        <p:spPr>
          <a:xfrm>
            <a:off x="7187038" y="5735215"/>
            <a:ext cx="4286213" cy="708660"/>
          </a:xfrm>
          <a:prstGeom prst="rect">
            <a:avLst/>
          </a:prstGeom>
          <a:noFill/>
        </p:spPr>
        <p:txBody>
          <a:bodyPr wrap="square" rtlCol="0">
            <a:spAutoFit/>
          </a:bodyPr>
          <a:lstStyle/>
          <a:p>
            <a:r>
              <a:rPr lang="en-US" sz="1335" dirty="0">
                <a:solidFill>
                  <a:schemeClr val="tx1">
                    <a:lumMod val="65000"/>
                    <a:lumOff val="35000"/>
                  </a:schemeClr>
                </a:solidFill>
                <a:latin typeface="微软雅黑" panose="020B0503020204020204" charset="-122"/>
                <a:ea typeface="微软雅黑" panose="020B0503020204020204" charset="-122"/>
              </a:rPr>
              <a:t>There are many variations of passages of Lorem of the  Ipsum available, but the majority have suffered alteration in some form.</a:t>
            </a:r>
          </a:p>
        </p:txBody>
      </p:sp>
      <p:sp>
        <p:nvSpPr>
          <p:cNvPr id="68" name="Flowchart: Off-page Connector 67"/>
          <p:cNvSpPr/>
          <p:nvPr/>
        </p:nvSpPr>
        <p:spPr>
          <a:xfrm rot="16200000">
            <a:off x="6857919" y="5878433"/>
            <a:ext cx="321955" cy="421825"/>
          </a:xfrm>
          <a:prstGeom prst="flowChartOffpageConnector">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1002">
        <p:blinds dir="vert"/>
      </p:transition>
    </mc:Choice>
    <mc:Fallback xmlns="">
      <p:transition spd="slow" advTm="100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0-#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18" presetClass="entr" presetSubtype="3"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upRight)">
                                      <p:cBhvr>
                                        <p:cTn id="20" dur="500"/>
                                        <p:tgtEl>
                                          <p:spTgt spid="10"/>
                                        </p:tgtEl>
                                      </p:cBhvr>
                                    </p:animEffect>
                                  </p:childTnLst>
                                </p:cTn>
                              </p:par>
                              <p:par>
                                <p:cTn id="21" presetID="2" presetClass="entr" presetSubtype="2" accel="50000" decel="5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4" accel="50000" decel="5000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8" accel="50000" decel="5000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0-#ppt_w/2"/>
                                          </p:val>
                                        </p:tav>
                                        <p:tav tm="100000">
                                          <p:val>
                                            <p:strVal val="#ppt_x"/>
                                          </p:val>
                                        </p:tav>
                                      </p:tavLst>
                                    </p:anim>
                                    <p:anim calcmode="lin" valueType="num">
                                      <p:cBhvr additive="base">
                                        <p:cTn id="32" dur="500" fill="hold"/>
                                        <p:tgtEl>
                                          <p:spTgt spid="70"/>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par>
                                <p:cTn id="38" presetID="18" presetClass="entr" presetSubtype="3"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strips(upRight)">
                                      <p:cBhvr>
                                        <p:cTn id="40" dur="500"/>
                                        <p:tgtEl>
                                          <p:spTgt spid="25"/>
                                        </p:tgtEl>
                                      </p:cBhvr>
                                    </p:animEffect>
                                  </p:childTnLst>
                                </p:cTn>
                              </p:par>
                              <p:par>
                                <p:cTn id="41" presetID="2" presetClass="entr" presetSubtype="2" accel="50000" decel="5000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1+#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par>
                                <p:cTn id="45" presetID="2" presetClass="entr" presetSubtype="4" accel="50000" decel="5000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par>
                                <p:cTn id="49" presetID="2" presetClass="entr" presetSubtype="8" accel="50000" decel="5000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anim calcmode="lin" valueType="num">
                                      <p:cBhvr additive="base">
                                        <p:cTn id="51" dur="500" fill="hold"/>
                                        <p:tgtEl>
                                          <p:spTgt spid="71"/>
                                        </p:tgtEl>
                                        <p:attrNameLst>
                                          <p:attrName>ppt_x</p:attrName>
                                        </p:attrNameLst>
                                      </p:cBhvr>
                                      <p:tavLst>
                                        <p:tav tm="0">
                                          <p:val>
                                            <p:strVal val="0-#ppt_w/2"/>
                                          </p:val>
                                        </p:tav>
                                        <p:tav tm="100000">
                                          <p:val>
                                            <p:strVal val="#ppt_x"/>
                                          </p:val>
                                        </p:tav>
                                      </p:tavLst>
                                    </p:anim>
                                    <p:anim calcmode="lin" valueType="num">
                                      <p:cBhvr additive="base">
                                        <p:cTn id="52" dur="500" fill="hold"/>
                                        <p:tgtEl>
                                          <p:spTgt spid="71"/>
                                        </p:tgtEl>
                                        <p:attrNameLst>
                                          <p:attrName>ppt_y</p:attrName>
                                        </p:attrNameLst>
                                      </p:cBhvr>
                                      <p:tavLst>
                                        <p:tav tm="0">
                                          <p:val>
                                            <p:strVal val="#ppt_y"/>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fltVal val="0"/>
                                          </p:val>
                                        </p:tav>
                                        <p:tav tm="100000">
                                          <p:val>
                                            <p:strVal val="#ppt_h"/>
                                          </p:val>
                                        </p:tav>
                                      </p:tavLst>
                                    </p:anim>
                                    <p:animEffect transition="in" filter="fade">
                                      <p:cBhvr>
                                        <p:cTn id="57" dur="500"/>
                                        <p:tgtEl>
                                          <p:spTgt spid="51"/>
                                        </p:tgtEl>
                                      </p:cBhvr>
                                    </p:animEffect>
                                  </p:childTnLst>
                                </p:cTn>
                              </p:par>
                              <p:par>
                                <p:cTn id="58" presetID="18" presetClass="entr" presetSubtype="3"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strips(upRight)">
                                      <p:cBhvr>
                                        <p:cTn id="60" dur="500"/>
                                        <p:tgtEl>
                                          <p:spTgt spid="47"/>
                                        </p:tgtEl>
                                      </p:cBhvr>
                                    </p:animEffect>
                                  </p:childTnLst>
                                </p:cTn>
                              </p:par>
                              <p:par>
                                <p:cTn id="61" presetID="2" presetClass="entr" presetSubtype="2" accel="50000" decel="5000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1+#ppt_w/2"/>
                                          </p:val>
                                        </p:tav>
                                        <p:tav tm="100000">
                                          <p:val>
                                            <p:strVal val="#ppt_x"/>
                                          </p:val>
                                        </p:tav>
                                      </p:tavLst>
                                    </p:anim>
                                    <p:anim calcmode="lin" valueType="num">
                                      <p:cBhvr additive="base">
                                        <p:cTn id="64" dur="500" fill="hold"/>
                                        <p:tgtEl>
                                          <p:spTgt spid="48"/>
                                        </p:tgtEl>
                                        <p:attrNameLst>
                                          <p:attrName>ppt_y</p:attrName>
                                        </p:attrNameLst>
                                      </p:cBhvr>
                                      <p:tavLst>
                                        <p:tav tm="0">
                                          <p:val>
                                            <p:strVal val="#ppt_y"/>
                                          </p:val>
                                        </p:tav>
                                        <p:tav tm="100000">
                                          <p:val>
                                            <p:strVal val="#ppt_y"/>
                                          </p:val>
                                        </p:tav>
                                      </p:tavLst>
                                    </p:anim>
                                  </p:childTnLst>
                                </p:cTn>
                              </p:par>
                              <p:par>
                                <p:cTn id="65" presetID="2" presetClass="entr" presetSubtype="4" accel="50000" decel="5000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 calcmode="lin" valueType="num">
                                      <p:cBhvr additive="base">
                                        <p:cTn id="67" dur="500" fill="hold"/>
                                        <p:tgtEl>
                                          <p:spTgt spid="64"/>
                                        </p:tgtEl>
                                        <p:attrNameLst>
                                          <p:attrName>ppt_x</p:attrName>
                                        </p:attrNameLst>
                                      </p:cBhvr>
                                      <p:tavLst>
                                        <p:tav tm="0">
                                          <p:val>
                                            <p:strVal val="#ppt_x"/>
                                          </p:val>
                                        </p:tav>
                                        <p:tav tm="100000">
                                          <p:val>
                                            <p:strVal val="#ppt_x"/>
                                          </p:val>
                                        </p:tav>
                                      </p:tavLst>
                                    </p:anim>
                                    <p:anim calcmode="lin" valueType="num">
                                      <p:cBhvr additive="base">
                                        <p:cTn id="68" dur="500" fill="hold"/>
                                        <p:tgtEl>
                                          <p:spTgt spid="64"/>
                                        </p:tgtEl>
                                        <p:attrNameLst>
                                          <p:attrName>ppt_y</p:attrName>
                                        </p:attrNameLst>
                                      </p:cBhvr>
                                      <p:tavLst>
                                        <p:tav tm="0">
                                          <p:val>
                                            <p:strVal val="1+#ppt_h/2"/>
                                          </p:val>
                                        </p:tav>
                                        <p:tav tm="100000">
                                          <p:val>
                                            <p:strVal val="#ppt_y"/>
                                          </p:val>
                                        </p:tav>
                                      </p:tavLst>
                                    </p:anim>
                                  </p:childTnLst>
                                </p:cTn>
                              </p:par>
                              <p:par>
                                <p:cTn id="69" presetID="2" presetClass="entr" presetSubtype="2" accel="50000" decel="5000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additive="base">
                                        <p:cTn id="71" dur="500" fill="hold"/>
                                        <p:tgtEl>
                                          <p:spTgt spid="62"/>
                                        </p:tgtEl>
                                        <p:attrNameLst>
                                          <p:attrName>ppt_x</p:attrName>
                                        </p:attrNameLst>
                                      </p:cBhvr>
                                      <p:tavLst>
                                        <p:tav tm="0">
                                          <p:val>
                                            <p:strVal val="1+#ppt_w/2"/>
                                          </p:val>
                                        </p:tav>
                                        <p:tav tm="100000">
                                          <p:val>
                                            <p:strVal val="#ppt_x"/>
                                          </p:val>
                                        </p:tav>
                                      </p:tavLst>
                                    </p:anim>
                                    <p:anim calcmode="lin" valueType="num">
                                      <p:cBhvr additive="base">
                                        <p:cTn id="72" dur="500" fill="hold"/>
                                        <p:tgtEl>
                                          <p:spTgt spid="62"/>
                                        </p:tgtEl>
                                        <p:attrNameLst>
                                          <p:attrName>ppt_y</p:attrName>
                                        </p:attrNameLst>
                                      </p:cBhvr>
                                      <p:tavLst>
                                        <p:tav tm="0">
                                          <p:val>
                                            <p:strVal val="#ppt_y"/>
                                          </p:val>
                                        </p:tav>
                                        <p:tav tm="100000">
                                          <p:val>
                                            <p:strVal val="#ppt_y"/>
                                          </p:val>
                                        </p:tav>
                                      </p:tavLst>
                                    </p:anim>
                                  </p:childTnLst>
                                </p:cTn>
                              </p:par>
                              <p:par>
                                <p:cTn id="73" presetID="2" presetClass="entr" presetSubtype="4" accel="50000" decel="50000" fill="hold" grpId="0" nodeType="withEffect">
                                  <p:stCondLst>
                                    <p:cond delay="0"/>
                                  </p:stCondLst>
                                  <p:childTnLst>
                                    <p:set>
                                      <p:cBhvr>
                                        <p:cTn id="74" dur="1" fill="hold">
                                          <p:stCondLst>
                                            <p:cond delay="0"/>
                                          </p:stCondLst>
                                        </p:cTn>
                                        <p:tgtEl>
                                          <p:spTgt spid="66"/>
                                        </p:tgtEl>
                                        <p:attrNameLst>
                                          <p:attrName>style.visibility</p:attrName>
                                        </p:attrNameLst>
                                      </p:cBhvr>
                                      <p:to>
                                        <p:strVal val="visible"/>
                                      </p:to>
                                    </p:set>
                                    <p:anim calcmode="lin" valueType="num">
                                      <p:cBhvr additive="base">
                                        <p:cTn id="75" dur="500" fill="hold"/>
                                        <p:tgtEl>
                                          <p:spTgt spid="66"/>
                                        </p:tgtEl>
                                        <p:attrNameLst>
                                          <p:attrName>ppt_x</p:attrName>
                                        </p:attrNameLst>
                                      </p:cBhvr>
                                      <p:tavLst>
                                        <p:tav tm="0">
                                          <p:val>
                                            <p:strVal val="#ppt_x"/>
                                          </p:val>
                                        </p:tav>
                                        <p:tav tm="100000">
                                          <p:val>
                                            <p:strVal val="#ppt_x"/>
                                          </p:val>
                                        </p:tav>
                                      </p:tavLst>
                                    </p:anim>
                                    <p:anim calcmode="lin" valueType="num">
                                      <p:cBhvr additive="base">
                                        <p:cTn id="76" dur="500" fill="hold"/>
                                        <p:tgtEl>
                                          <p:spTgt spid="66"/>
                                        </p:tgtEl>
                                        <p:attrNameLst>
                                          <p:attrName>ppt_y</p:attrName>
                                        </p:attrNameLst>
                                      </p:cBhvr>
                                      <p:tavLst>
                                        <p:tav tm="0">
                                          <p:val>
                                            <p:strVal val="1+#ppt_h/2"/>
                                          </p:val>
                                        </p:tav>
                                        <p:tav tm="100000">
                                          <p:val>
                                            <p:strVal val="#ppt_y"/>
                                          </p:val>
                                        </p:tav>
                                      </p:tavLst>
                                    </p:anim>
                                  </p:childTnLst>
                                </p:cTn>
                              </p:par>
                              <p:par>
                                <p:cTn id="77" presetID="2" presetClass="entr" presetSubtype="2" accel="50000" decel="5000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additive="base">
                                        <p:cTn id="79" dur="500" fill="hold"/>
                                        <p:tgtEl>
                                          <p:spTgt spid="65"/>
                                        </p:tgtEl>
                                        <p:attrNameLst>
                                          <p:attrName>ppt_x</p:attrName>
                                        </p:attrNameLst>
                                      </p:cBhvr>
                                      <p:tavLst>
                                        <p:tav tm="0">
                                          <p:val>
                                            <p:strVal val="1+#ppt_w/2"/>
                                          </p:val>
                                        </p:tav>
                                        <p:tav tm="100000">
                                          <p:val>
                                            <p:strVal val="#ppt_x"/>
                                          </p:val>
                                        </p:tav>
                                      </p:tavLst>
                                    </p:anim>
                                    <p:anim calcmode="lin" valueType="num">
                                      <p:cBhvr additive="base">
                                        <p:cTn id="80" dur="500" fill="hold"/>
                                        <p:tgtEl>
                                          <p:spTgt spid="65"/>
                                        </p:tgtEl>
                                        <p:attrNameLst>
                                          <p:attrName>ppt_y</p:attrName>
                                        </p:attrNameLst>
                                      </p:cBhvr>
                                      <p:tavLst>
                                        <p:tav tm="0">
                                          <p:val>
                                            <p:strVal val="#ppt_y"/>
                                          </p:val>
                                        </p:tav>
                                        <p:tav tm="100000">
                                          <p:val>
                                            <p:strVal val="#ppt_y"/>
                                          </p:val>
                                        </p:tav>
                                      </p:tavLst>
                                    </p:anim>
                                  </p:childTnLst>
                                </p:cTn>
                              </p:par>
                              <p:par>
                                <p:cTn id="81" presetID="2" presetClass="entr" presetSubtype="4" accel="50000" decel="50000"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additive="base">
                                        <p:cTn id="83" dur="500" fill="hold"/>
                                        <p:tgtEl>
                                          <p:spTgt spid="68"/>
                                        </p:tgtEl>
                                        <p:attrNameLst>
                                          <p:attrName>ppt_x</p:attrName>
                                        </p:attrNameLst>
                                      </p:cBhvr>
                                      <p:tavLst>
                                        <p:tav tm="0">
                                          <p:val>
                                            <p:strVal val="#ppt_x"/>
                                          </p:val>
                                        </p:tav>
                                        <p:tav tm="100000">
                                          <p:val>
                                            <p:strVal val="#ppt_x"/>
                                          </p:val>
                                        </p:tav>
                                      </p:tavLst>
                                    </p:anim>
                                    <p:anim calcmode="lin" valueType="num">
                                      <p:cBhvr additive="base">
                                        <p:cTn id="84" dur="500" fill="hold"/>
                                        <p:tgtEl>
                                          <p:spTgt spid="68"/>
                                        </p:tgtEl>
                                        <p:attrNameLst>
                                          <p:attrName>ppt_y</p:attrName>
                                        </p:attrNameLst>
                                      </p:cBhvr>
                                      <p:tavLst>
                                        <p:tav tm="0">
                                          <p:val>
                                            <p:strVal val="1+#ppt_h/2"/>
                                          </p:val>
                                        </p:tav>
                                        <p:tav tm="100000">
                                          <p:val>
                                            <p:strVal val="#ppt_y"/>
                                          </p:val>
                                        </p:tav>
                                      </p:tavLst>
                                    </p:anim>
                                  </p:childTnLst>
                                </p:cTn>
                              </p:par>
                              <p:par>
                                <p:cTn id="85" presetID="2" presetClass="entr" presetSubtype="2" accel="50000" decel="50000" fill="hold" grpId="0" nodeType="withEffect">
                                  <p:stCondLst>
                                    <p:cond delay="0"/>
                                  </p:stCondLst>
                                  <p:childTnLst>
                                    <p:set>
                                      <p:cBhvr>
                                        <p:cTn id="86" dur="1" fill="hold">
                                          <p:stCondLst>
                                            <p:cond delay="0"/>
                                          </p:stCondLst>
                                        </p:cTn>
                                        <p:tgtEl>
                                          <p:spTgt spid="67"/>
                                        </p:tgtEl>
                                        <p:attrNameLst>
                                          <p:attrName>style.visibility</p:attrName>
                                        </p:attrNameLst>
                                      </p:cBhvr>
                                      <p:to>
                                        <p:strVal val="visible"/>
                                      </p:to>
                                    </p:set>
                                    <p:anim calcmode="lin" valueType="num">
                                      <p:cBhvr additive="base">
                                        <p:cTn id="87" dur="500" fill="hold"/>
                                        <p:tgtEl>
                                          <p:spTgt spid="67"/>
                                        </p:tgtEl>
                                        <p:attrNameLst>
                                          <p:attrName>ppt_x</p:attrName>
                                        </p:attrNameLst>
                                      </p:cBhvr>
                                      <p:tavLst>
                                        <p:tav tm="0">
                                          <p:val>
                                            <p:strVal val="1+#ppt_w/2"/>
                                          </p:val>
                                        </p:tav>
                                        <p:tav tm="100000">
                                          <p:val>
                                            <p:strVal val="#ppt_x"/>
                                          </p:val>
                                        </p:tav>
                                      </p:tavLst>
                                    </p:anim>
                                    <p:anim calcmode="lin" valueType="num">
                                      <p:cBhvr additive="base">
                                        <p:cTn id="88"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4" grpId="0"/>
      <p:bldP spid="23" grpId="0" bldLvl="0" animBg="1"/>
      <p:bldP spid="29" grpId="0"/>
      <p:bldP spid="45" grpId="0" bldLvl="0" animBg="1"/>
      <p:bldP spid="51" grpId="0"/>
      <p:bldGraphic spid="61" grpId="0" uiExpand="1">
        <p:bldSub>
          <a:bldChart bld="series"/>
        </p:bldSub>
      </p:bldGraphic>
      <p:bldP spid="62" grpId="0"/>
      <p:bldP spid="64" grpId="0" bldLvl="0" animBg="1"/>
      <p:bldP spid="65" grpId="0"/>
      <p:bldP spid="66" grpId="0" bldLvl="0" animBg="1"/>
      <p:bldP spid="67" grpId="0"/>
      <p:bldP spid="6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对策实施</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15" name="Group 14"/>
          <p:cNvGrpSpPr/>
          <p:nvPr/>
        </p:nvGrpSpPr>
        <p:grpSpPr>
          <a:xfrm>
            <a:off x="963684" y="1278339"/>
            <a:ext cx="2739828" cy="3792671"/>
            <a:chOff x="580606" y="1131575"/>
            <a:chExt cx="2339350" cy="3238299"/>
          </a:xfrm>
          <a:solidFill>
            <a:srgbClr val="0C6485"/>
          </a:solidFill>
        </p:grpSpPr>
        <p:sp>
          <p:nvSpPr>
            <p:cNvPr id="10" name="Freeform 90"/>
            <p:cNvSpPr>
              <a:spLocks noEditPoints="1"/>
            </p:cNvSpPr>
            <p:nvPr/>
          </p:nvSpPr>
          <p:spPr bwMode="auto">
            <a:xfrm flipH="1">
              <a:off x="639484" y="1131575"/>
              <a:ext cx="2280472" cy="3099394"/>
            </a:xfrm>
            <a:custGeom>
              <a:avLst/>
              <a:gdLst/>
              <a:ahLst/>
              <a:cxnLst>
                <a:cxn ang="0">
                  <a:pos x="130" y="294"/>
                </a:cxn>
                <a:cxn ang="0">
                  <a:pos x="109" y="255"/>
                </a:cxn>
                <a:cxn ang="0">
                  <a:pos x="37" y="183"/>
                </a:cxn>
                <a:cxn ang="0">
                  <a:pos x="1" y="138"/>
                </a:cxn>
                <a:cxn ang="0">
                  <a:pos x="14" y="128"/>
                </a:cxn>
                <a:cxn ang="0">
                  <a:pos x="38" y="134"/>
                </a:cxn>
                <a:cxn ang="0">
                  <a:pos x="60" y="153"/>
                </a:cxn>
                <a:cxn ang="0">
                  <a:pos x="79" y="174"/>
                </a:cxn>
                <a:cxn ang="0">
                  <a:pos x="118" y="164"/>
                </a:cxn>
                <a:cxn ang="0">
                  <a:pos x="66" y="114"/>
                </a:cxn>
                <a:cxn ang="0">
                  <a:pos x="47" y="107"/>
                </a:cxn>
                <a:cxn ang="0">
                  <a:pos x="10" y="92"/>
                </a:cxn>
                <a:cxn ang="0">
                  <a:pos x="10" y="86"/>
                </a:cxn>
                <a:cxn ang="0">
                  <a:pos x="10" y="85"/>
                </a:cxn>
                <a:cxn ang="0">
                  <a:pos x="10" y="81"/>
                </a:cxn>
                <a:cxn ang="0">
                  <a:pos x="18" y="80"/>
                </a:cxn>
                <a:cxn ang="0">
                  <a:pos x="34" y="81"/>
                </a:cxn>
                <a:cxn ang="0">
                  <a:pos x="79" y="87"/>
                </a:cxn>
                <a:cxn ang="0">
                  <a:pos x="92" y="90"/>
                </a:cxn>
                <a:cxn ang="0">
                  <a:pos x="77" y="81"/>
                </a:cxn>
                <a:cxn ang="0">
                  <a:pos x="61" y="68"/>
                </a:cxn>
                <a:cxn ang="0">
                  <a:pos x="50" y="65"/>
                </a:cxn>
                <a:cxn ang="0">
                  <a:pos x="24" y="34"/>
                </a:cxn>
                <a:cxn ang="0">
                  <a:pos x="25" y="32"/>
                </a:cxn>
                <a:cxn ang="0">
                  <a:pos x="27" y="28"/>
                </a:cxn>
                <a:cxn ang="0">
                  <a:pos x="83" y="49"/>
                </a:cxn>
                <a:cxn ang="0">
                  <a:pos x="109" y="63"/>
                </a:cxn>
                <a:cxn ang="0">
                  <a:pos x="109" y="63"/>
                </a:cxn>
                <a:cxn ang="0">
                  <a:pos x="98" y="48"/>
                </a:cxn>
                <a:cxn ang="0">
                  <a:pos x="71" y="21"/>
                </a:cxn>
                <a:cxn ang="0">
                  <a:pos x="72" y="6"/>
                </a:cxn>
                <a:cxn ang="0">
                  <a:pos x="79" y="3"/>
                </a:cxn>
                <a:cxn ang="0">
                  <a:pos x="80" y="2"/>
                </a:cxn>
                <a:cxn ang="0">
                  <a:pos x="83" y="1"/>
                </a:cxn>
                <a:cxn ang="0">
                  <a:pos x="144" y="53"/>
                </a:cxn>
                <a:cxn ang="0">
                  <a:pos x="149" y="59"/>
                </a:cxn>
                <a:cxn ang="0">
                  <a:pos x="147" y="56"/>
                </a:cxn>
                <a:cxn ang="0">
                  <a:pos x="139" y="24"/>
                </a:cxn>
                <a:cxn ang="0">
                  <a:pos x="151" y="17"/>
                </a:cxn>
                <a:cxn ang="0">
                  <a:pos x="154" y="18"/>
                </a:cxn>
                <a:cxn ang="0">
                  <a:pos x="160" y="29"/>
                </a:cxn>
                <a:cxn ang="0">
                  <a:pos x="163" y="37"/>
                </a:cxn>
                <a:cxn ang="0">
                  <a:pos x="187" y="76"/>
                </a:cxn>
                <a:cxn ang="0">
                  <a:pos x="197" y="108"/>
                </a:cxn>
                <a:cxn ang="0">
                  <a:pos x="220" y="299"/>
                </a:cxn>
                <a:cxn ang="0">
                  <a:pos x="132" y="299"/>
                </a:cxn>
              </a:cxnLst>
              <a:rect l="0" t="0" r="r" b="b"/>
              <a:pathLst>
                <a:path w="220" h="299">
                  <a:moveTo>
                    <a:pt x="132" y="299"/>
                  </a:moveTo>
                  <a:cubicBezTo>
                    <a:pt x="131" y="297"/>
                    <a:pt x="131" y="295"/>
                    <a:pt x="130" y="294"/>
                  </a:cubicBezTo>
                  <a:cubicBezTo>
                    <a:pt x="130" y="292"/>
                    <a:pt x="129" y="291"/>
                    <a:pt x="128" y="289"/>
                  </a:cubicBezTo>
                  <a:cubicBezTo>
                    <a:pt x="128" y="289"/>
                    <a:pt x="120" y="262"/>
                    <a:pt x="109" y="255"/>
                  </a:cubicBezTo>
                  <a:cubicBezTo>
                    <a:pt x="95" y="247"/>
                    <a:pt x="86" y="239"/>
                    <a:pt x="86" y="239"/>
                  </a:cubicBezTo>
                  <a:cubicBezTo>
                    <a:pt x="86" y="239"/>
                    <a:pt x="46" y="202"/>
                    <a:pt x="37" y="183"/>
                  </a:cubicBezTo>
                  <a:cubicBezTo>
                    <a:pt x="25" y="160"/>
                    <a:pt x="4" y="144"/>
                    <a:pt x="4" y="144"/>
                  </a:cubicBezTo>
                  <a:cubicBezTo>
                    <a:pt x="3" y="142"/>
                    <a:pt x="1" y="139"/>
                    <a:pt x="1" y="138"/>
                  </a:cubicBezTo>
                  <a:cubicBezTo>
                    <a:pt x="0" y="135"/>
                    <a:pt x="3" y="136"/>
                    <a:pt x="5" y="134"/>
                  </a:cubicBezTo>
                  <a:cubicBezTo>
                    <a:pt x="7" y="131"/>
                    <a:pt x="10" y="128"/>
                    <a:pt x="14" y="128"/>
                  </a:cubicBezTo>
                  <a:cubicBezTo>
                    <a:pt x="14" y="128"/>
                    <a:pt x="23" y="127"/>
                    <a:pt x="30" y="130"/>
                  </a:cubicBezTo>
                  <a:cubicBezTo>
                    <a:pt x="33" y="132"/>
                    <a:pt x="35" y="133"/>
                    <a:pt x="38" y="134"/>
                  </a:cubicBezTo>
                  <a:cubicBezTo>
                    <a:pt x="38" y="134"/>
                    <a:pt x="49" y="140"/>
                    <a:pt x="56" y="149"/>
                  </a:cubicBezTo>
                  <a:cubicBezTo>
                    <a:pt x="57" y="150"/>
                    <a:pt x="58" y="152"/>
                    <a:pt x="60" y="153"/>
                  </a:cubicBezTo>
                  <a:cubicBezTo>
                    <a:pt x="60" y="154"/>
                    <a:pt x="60" y="154"/>
                    <a:pt x="61" y="155"/>
                  </a:cubicBezTo>
                  <a:cubicBezTo>
                    <a:pt x="63" y="158"/>
                    <a:pt x="78" y="174"/>
                    <a:pt x="79" y="174"/>
                  </a:cubicBezTo>
                  <a:cubicBezTo>
                    <a:pt x="80" y="176"/>
                    <a:pt x="87" y="182"/>
                    <a:pt x="94" y="182"/>
                  </a:cubicBezTo>
                  <a:cubicBezTo>
                    <a:pt x="118" y="182"/>
                    <a:pt x="120" y="167"/>
                    <a:pt x="118" y="164"/>
                  </a:cubicBezTo>
                  <a:cubicBezTo>
                    <a:pt x="118" y="163"/>
                    <a:pt x="113" y="149"/>
                    <a:pt x="105" y="142"/>
                  </a:cubicBezTo>
                  <a:cubicBezTo>
                    <a:pt x="94" y="131"/>
                    <a:pt x="79" y="118"/>
                    <a:pt x="66" y="114"/>
                  </a:cubicBezTo>
                  <a:cubicBezTo>
                    <a:pt x="61" y="113"/>
                    <a:pt x="56" y="111"/>
                    <a:pt x="53" y="108"/>
                  </a:cubicBezTo>
                  <a:cubicBezTo>
                    <a:pt x="51" y="107"/>
                    <a:pt x="50" y="107"/>
                    <a:pt x="47" y="107"/>
                  </a:cubicBezTo>
                  <a:cubicBezTo>
                    <a:pt x="35" y="106"/>
                    <a:pt x="17" y="98"/>
                    <a:pt x="17" y="98"/>
                  </a:cubicBezTo>
                  <a:cubicBezTo>
                    <a:pt x="14" y="97"/>
                    <a:pt x="11" y="93"/>
                    <a:pt x="10" y="92"/>
                  </a:cubicBezTo>
                  <a:cubicBezTo>
                    <a:pt x="10" y="92"/>
                    <a:pt x="10" y="92"/>
                    <a:pt x="10" y="91"/>
                  </a:cubicBezTo>
                  <a:cubicBezTo>
                    <a:pt x="9" y="90"/>
                    <a:pt x="9" y="88"/>
                    <a:pt x="10" y="86"/>
                  </a:cubicBezTo>
                  <a:cubicBezTo>
                    <a:pt x="10" y="86"/>
                    <a:pt x="10" y="85"/>
                    <a:pt x="10" y="85"/>
                  </a:cubicBezTo>
                  <a:cubicBezTo>
                    <a:pt x="10" y="85"/>
                    <a:pt x="10" y="85"/>
                    <a:pt x="10" y="85"/>
                  </a:cubicBezTo>
                  <a:cubicBezTo>
                    <a:pt x="10" y="84"/>
                    <a:pt x="9" y="84"/>
                    <a:pt x="9" y="83"/>
                  </a:cubicBezTo>
                  <a:cubicBezTo>
                    <a:pt x="9" y="82"/>
                    <a:pt x="10" y="82"/>
                    <a:pt x="10" y="81"/>
                  </a:cubicBezTo>
                  <a:cubicBezTo>
                    <a:pt x="11" y="81"/>
                    <a:pt x="12" y="81"/>
                    <a:pt x="13" y="81"/>
                  </a:cubicBezTo>
                  <a:cubicBezTo>
                    <a:pt x="15" y="80"/>
                    <a:pt x="17" y="80"/>
                    <a:pt x="18" y="80"/>
                  </a:cubicBezTo>
                  <a:cubicBezTo>
                    <a:pt x="22" y="80"/>
                    <a:pt x="26" y="80"/>
                    <a:pt x="29" y="80"/>
                  </a:cubicBezTo>
                  <a:cubicBezTo>
                    <a:pt x="31" y="81"/>
                    <a:pt x="32" y="81"/>
                    <a:pt x="34" y="81"/>
                  </a:cubicBezTo>
                  <a:cubicBezTo>
                    <a:pt x="34" y="81"/>
                    <a:pt x="43" y="80"/>
                    <a:pt x="45" y="80"/>
                  </a:cubicBezTo>
                  <a:cubicBezTo>
                    <a:pt x="45" y="80"/>
                    <a:pt x="77" y="87"/>
                    <a:pt x="79" y="87"/>
                  </a:cubicBezTo>
                  <a:cubicBezTo>
                    <a:pt x="80" y="87"/>
                    <a:pt x="85" y="89"/>
                    <a:pt x="85" y="89"/>
                  </a:cubicBezTo>
                  <a:cubicBezTo>
                    <a:pt x="86" y="89"/>
                    <a:pt x="89" y="90"/>
                    <a:pt x="92" y="90"/>
                  </a:cubicBezTo>
                  <a:cubicBezTo>
                    <a:pt x="92" y="90"/>
                    <a:pt x="92" y="90"/>
                    <a:pt x="92" y="90"/>
                  </a:cubicBezTo>
                  <a:cubicBezTo>
                    <a:pt x="92" y="90"/>
                    <a:pt x="79" y="82"/>
                    <a:pt x="77" y="81"/>
                  </a:cubicBezTo>
                  <a:cubicBezTo>
                    <a:pt x="76" y="80"/>
                    <a:pt x="75" y="80"/>
                    <a:pt x="74" y="79"/>
                  </a:cubicBezTo>
                  <a:cubicBezTo>
                    <a:pt x="72" y="78"/>
                    <a:pt x="62" y="69"/>
                    <a:pt x="61" y="68"/>
                  </a:cubicBezTo>
                  <a:cubicBezTo>
                    <a:pt x="59" y="68"/>
                    <a:pt x="57" y="67"/>
                    <a:pt x="55" y="66"/>
                  </a:cubicBezTo>
                  <a:cubicBezTo>
                    <a:pt x="54" y="66"/>
                    <a:pt x="51" y="65"/>
                    <a:pt x="50" y="65"/>
                  </a:cubicBezTo>
                  <a:cubicBezTo>
                    <a:pt x="50" y="65"/>
                    <a:pt x="43" y="62"/>
                    <a:pt x="43" y="62"/>
                  </a:cubicBezTo>
                  <a:cubicBezTo>
                    <a:pt x="23" y="54"/>
                    <a:pt x="23" y="37"/>
                    <a:pt x="24" y="34"/>
                  </a:cubicBezTo>
                  <a:cubicBezTo>
                    <a:pt x="24" y="33"/>
                    <a:pt x="24" y="32"/>
                    <a:pt x="25" y="32"/>
                  </a:cubicBezTo>
                  <a:cubicBezTo>
                    <a:pt x="25" y="32"/>
                    <a:pt x="25" y="32"/>
                    <a:pt x="25" y="32"/>
                  </a:cubicBezTo>
                  <a:cubicBezTo>
                    <a:pt x="25" y="31"/>
                    <a:pt x="25" y="31"/>
                    <a:pt x="25" y="30"/>
                  </a:cubicBezTo>
                  <a:cubicBezTo>
                    <a:pt x="26" y="28"/>
                    <a:pt x="27" y="28"/>
                    <a:pt x="27" y="28"/>
                  </a:cubicBezTo>
                  <a:cubicBezTo>
                    <a:pt x="27" y="28"/>
                    <a:pt x="55" y="37"/>
                    <a:pt x="56" y="37"/>
                  </a:cubicBezTo>
                  <a:cubicBezTo>
                    <a:pt x="83" y="49"/>
                    <a:pt x="83" y="49"/>
                    <a:pt x="83" y="49"/>
                  </a:cubicBezTo>
                  <a:cubicBezTo>
                    <a:pt x="92" y="53"/>
                    <a:pt x="102" y="59"/>
                    <a:pt x="103" y="59"/>
                  </a:cubicBezTo>
                  <a:cubicBezTo>
                    <a:pt x="105" y="61"/>
                    <a:pt x="107" y="62"/>
                    <a:pt x="109" y="63"/>
                  </a:cubicBezTo>
                  <a:cubicBezTo>
                    <a:pt x="109" y="63"/>
                    <a:pt x="109" y="63"/>
                    <a:pt x="109" y="63"/>
                  </a:cubicBezTo>
                  <a:cubicBezTo>
                    <a:pt x="109" y="63"/>
                    <a:pt x="109" y="63"/>
                    <a:pt x="109" y="63"/>
                  </a:cubicBezTo>
                  <a:cubicBezTo>
                    <a:pt x="109" y="63"/>
                    <a:pt x="106" y="54"/>
                    <a:pt x="98" y="48"/>
                  </a:cubicBezTo>
                  <a:cubicBezTo>
                    <a:pt x="98" y="48"/>
                    <a:pt x="98" y="48"/>
                    <a:pt x="98" y="48"/>
                  </a:cubicBezTo>
                  <a:cubicBezTo>
                    <a:pt x="98" y="48"/>
                    <a:pt x="80" y="34"/>
                    <a:pt x="80" y="34"/>
                  </a:cubicBezTo>
                  <a:cubicBezTo>
                    <a:pt x="74" y="28"/>
                    <a:pt x="71" y="22"/>
                    <a:pt x="71" y="21"/>
                  </a:cubicBezTo>
                  <a:cubicBezTo>
                    <a:pt x="71" y="21"/>
                    <a:pt x="71" y="21"/>
                    <a:pt x="71" y="21"/>
                  </a:cubicBezTo>
                  <a:cubicBezTo>
                    <a:pt x="69" y="15"/>
                    <a:pt x="69" y="10"/>
                    <a:pt x="72" y="6"/>
                  </a:cubicBezTo>
                  <a:cubicBezTo>
                    <a:pt x="72" y="6"/>
                    <a:pt x="75" y="2"/>
                    <a:pt x="79" y="3"/>
                  </a:cubicBezTo>
                  <a:cubicBezTo>
                    <a:pt x="79" y="3"/>
                    <a:pt x="79" y="3"/>
                    <a:pt x="79" y="3"/>
                  </a:cubicBezTo>
                  <a:cubicBezTo>
                    <a:pt x="79" y="2"/>
                    <a:pt x="80" y="2"/>
                    <a:pt x="80" y="2"/>
                  </a:cubicBezTo>
                  <a:cubicBezTo>
                    <a:pt x="80" y="2"/>
                    <a:pt x="80" y="2"/>
                    <a:pt x="80" y="2"/>
                  </a:cubicBezTo>
                  <a:cubicBezTo>
                    <a:pt x="80" y="1"/>
                    <a:pt x="81" y="0"/>
                    <a:pt x="82" y="0"/>
                  </a:cubicBezTo>
                  <a:cubicBezTo>
                    <a:pt x="82" y="0"/>
                    <a:pt x="82" y="0"/>
                    <a:pt x="83" y="1"/>
                  </a:cubicBezTo>
                  <a:cubicBezTo>
                    <a:pt x="134" y="43"/>
                    <a:pt x="134" y="43"/>
                    <a:pt x="134" y="43"/>
                  </a:cubicBezTo>
                  <a:cubicBezTo>
                    <a:pt x="137" y="46"/>
                    <a:pt x="141" y="49"/>
                    <a:pt x="144" y="53"/>
                  </a:cubicBezTo>
                  <a:cubicBezTo>
                    <a:pt x="145" y="55"/>
                    <a:pt x="146" y="56"/>
                    <a:pt x="148" y="57"/>
                  </a:cubicBezTo>
                  <a:cubicBezTo>
                    <a:pt x="148" y="58"/>
                    <a:pt x="149" y="58"/>
                    <a:pt x="149" y="59"/>
                  </a:cubicBezTo>
                  <a:cubicBezTo>
                    <a:pt x="149" y="59"/>
                    <a:pt x="149" y="59"/>
                    <a:pt x="149" y="59"/>
                  </a:cubicBezTo>
                  <a:cubicBezTo>
                    <a:pt x="149" y="58"/>
                    <a:pt x="148" y="57"/>
                    <a:pt x="147" y="56"/>
                  </a:cubicBezTo>
                  <a:cubicBezTo>
                    <a:pt x="146" y="54"/>
                    <a:pt x="145" y="53"/>
                    <a:pt x="144" y="51"/>
                  </a:cubicBezTo>
                  <a:cubicBezTo>
                    <a:pt x="138" y="39"/>
                    <a:pt x="137" y="28"/>
                    <a:pt x="139" y="24"/>
                  </a:cubicBezTo>
                  <a:cubicBezTo>
                    <a:pt x="141" y="22"/>
                    <a:pt x="143" y="19"/>
                    <a:pt x="148" y="17"/>
                  </a:cubicBezTo>
                  <a:cubicBezTo>
                    <a:pt x="149" y="17"/>
                    <a:pt x="150" y="17"/>
                    <a:pt x="151" y="17"/>
                  </a:cubicBezTo>
                  <a:cubicBezTo>
                    <a:pt x="151" y="16"/>
                    <a:pt x="152" y="16"/>
                    <a:pt x="152" y="16"/>
                  </a:cubicBezTo>
                  <a:cubicBezTo>
                    <a:pt x="153" y="16"/>
                    <a:pt x="153" y="17"/>
                    <a:pt x="154" y="18"/>
                  </a:cubicBezTo>
                  <a:cubicBezTo>
                    <a:pt x="155" y="20"/>
                    <a:pt x="156" y="22"/>
                    <a:pt x="157" y="24"/>
                  </a:cubicBezTo>
                  <a:cubicBezTo>
                    <a:pt x="158" y="26"/>
                    <a:pt x="159" y="28"/>
                    <a:pt x="160" y="29"/>
                  </a:cubicBezTo>
                  <a:cubicBezTo>
                    <a:pt x="160" y="30"/>
                    <a:pt x="160" y="31"/>
                    <a:pt x="161" y="32"/>
                  </a:cubicBezTo>
                  <a:cubicBezTo>
                    <a:pt x="161" y="34"/>
                    <a:pt x="162" y="36"/>
                    <a:pt x="163" y="37"/>
                  </a:cubicBezTo>
                  <a:cubicBezTo>
                    <a:pt x="163" y="37"/>
                    <a:pt x="176" y="54"/>
                    <a:pt x="182" y="66"/>
                  </a:cubicBezTo>
                  <a:cubicBezTo>
                    <a:pt x="183" y="68"/>
                    <a:pt x="186" y="75"/>
                    <a:pt x="187" y="76"/>
                  </a:cubicBezTo>
                  <a:cubicBezTo>
                    <a:pt x="187" y="77"/>
                    <a:pt x="187" y="77"/>
                    <a:pt x="187" y="77"/>
                  </a:cubicBezTo>
                  <a:cubicBezTo>
                    <a:pt x="196" y="93"/>
                    <a:pt x="197" y="107"/>
                    <a:pt x="197" y="108"/>
                  </a:cubicBezTo>
                  <a:cubicBezTo>
                    <a:pt x="197" y="108"/>
                    <a:pt x="205" y="226"/>
                    <a:pt x="210" y="254"/>
                  </a:cubicBezTo>
                  <a:cubicBezTo>
                    <a:pt x="215" y="282"/>
                    <a:pt x="220" y="297"/>
                    <a:pt x="220" y="299"/>
                  </a:cubicBezTo>
                  <a:cubicBezTo>
                    <a:pt x="132" y="299"/>
                    <a:pt x="132" y="299"/>
                    <a:pt x="132" y="299"/>
                  </a:cubicBezTo>
                  <a:close/>
                  <a:moveTo>
                    <a:pt x="132" y="299"/>
                  </a:moveTo>
                  <a:cubicBezTo>
                    <a:pt x="132" y="299"/>
                    <a:pt x="132" y="299"/>
                    <a:pt x="132" y="299"/>
                  </a:cubicBezTo>
                </a:path>
              </a:pathLst>
            </a:custGeom>
            <a:grp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11" name="Rounded Rectangle 10"/>
            <p:cNvSpPr/>
            <p:nvPr/>
          </p:nvSpPr>
          <p:spPr>
            <a:xfrm>
              <a:off x="580606" y="4081839"/>
              <a:ext cx="1152140" cy="2880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4" name="Group 13"/>
          <p:cNvGrpSpPr/>
          <p:nvPr/>
        </p:nvGrpSpPr>
        <p:grpSpPr>
          <a:xfrm rot="1521600">
            <a:off x="3170935" y="2508192"/>
            <a:ext cx="364952" cy="364952"/>
            <a:chOff x="3765502" y="2110894"/>
            <a:chExt cx="403249" cy="403249"/>
          </a:xfrm>
        </p:grpSpPr>
        <p:sp>
          <p:nvSpPr>
            <p:cNvPr id="12" name="Oval 11"/>
            <p:cNvSpPr/>
            <p:nvPr/>
          </p:nvSpPr>
          <p:spPr>
            <a:xfrm>
              <a:off x="3765502" y="2110894"/>
              <a:ext cx="403249" cy="403249"/>
            </a:xfrm>
            <a:prstGeom prst="ellips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13" name="Rounded Rectangle 12"/>
            <p:cNvSpPr/>
            <p:nvPr/>
          </p:nvSpPr>
          <p:spPr>
            <a:xfrm>
              <a:off x="3938323" y="2110894"/>
              <a:ext cx="57607" cy="403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20" name="Group 19"/>
          <p:cNvGrpSpPr/>
          <p:nvPr/>
        </p:nvGrpSpPr>
        <p:grpSpPr>
          <a:xfrm rot="10800000">
            <a:off x="6557456" y="4121457"/>
            <a:ext cx="191065" cy="748803"/>
            <a:chOff x="4514393" y="1036303"/>
            <a:chExt cx="115214" cy="1487365"/>
          </a:xfrm>
        </p:grpSpPr>
        <p:cxnSp>
          <p:nvCxnSpPr>
            <p:cNvPr id="21" name="Straight Connector 20"/>
            <p:cNvCxnSpPr/>
            <p:nvPr/>
          </p:nvCxnSpPr>
          <p:spPr>
            <a:xfrm flipV="1">
              <a:off x="4629607" y="1041066"/>
              <a:ext cx="0" cy="1482602"/>
            </a:xfrm>
            <a:prstGeom prst="line">
              <a:avLst/>
            </a:prstGeom>
            <a:ln w="19050" cap="rnd">
              <a:solidFill>
                <a:srgbClr val="0C648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514393" y="1036303"/>
              <a:ext cx="115214" cy="0"/>
            </a:xfrm>
            <a:prstGeom prst="line">
              <a:avLst/>
            </a:prstGeom>
            <a:ln w="19050" cap="rnd">
              <a:solidFill>
                <a:srgbClr val="0C6485"/>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514393" y="2523668"/>
              <a:ext cx="115214" cy="0"/>
            </a:xfrm>
            <a:prstGeom prst="line">
              <a:avLst/>
            </a:prstGeom>
            <a:ln w="19050" cap="rnd">
              <a:solidFill>
                <a:srgbClr val="0C6485"/>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6557456" y="3056973"/>
            <a:ext cx="191065" cy="748803"/>
            <a:chOff x="4514393" y="1036303"/>
            <a:chExt cx="115214" cy="1487365"/>
          </a:xfrm>
        </p:grpSpPr>
        <p:cxnSp>
          <p:nvCxnSpPr>
            <p:cNvPr id="25" name="Straight Connector 24"/>
            <p:cNvCxnSpPr/>
            <p:nvPr/>
          </p:nvCxnSpPr>
          <p:spPr>
            <a:xfrm flipV="1">
              <a:off x="4629607" y="1041066"/>
              <a:ext cx="0" cy="1482602"/>
            </a:xfrm>
            <a:prstGeom prst="line">
              <a:avLst/>
            </a:prstGeom>
            <a:ln w="19050" cap="rnd">
              <a:solidFill>
                <a:srgbClr val="0C648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514393" y="1036303"/>
              <a:ext cx="115214" cy="0"/>
            </a:xfrm>
            <a:prstGeom prst="line">
              <a:avLst/>
            </a:prstGeom>
            <a:ln w="19050" cap="rnd">
              <a:solidFill>
                <a:srgbClr val="0C6485"/>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514393" y="2523668"/>
              <a:ext cx="115214" cy="0"/>
            </a:xfrm>
            <a:prstGeom prst="line">
              <a:avLst/>
            </a:prstGeom>
            <a:ln w="19050" cap="rnd">
              <a:solidFill>
                <a:srgbClr val="0C6485"/>
              </a:solidFill>
              <a:prstDash val="soli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rot="10800000">
            <a:off x="6557456" y="1884116"/>
            <a:ext cx="191065" cy="748803"/>
            <a:chOff x="4514393" y="1036303"/>
            <a:chExt cx="115214" cy="1487365"/>
          </a:xfrm>
        </p:grpSpPr>
        <p:cxnSp>
          <p:nvCxnSpPr>
            <p:cNvPr id="29" name="Straight Connector 28"/>
            <p:cNvCxnSpPr/>
            <p:nvPr/>
          </p:nvCxnSpPr>
          <p:spPr>
            <a:xfrm flipV="1">
              <a:off x="4629607" y="1041066"/>
              <a:ext cx="0" cy="1482602"/>
            </a:xfrm>
            <a:prstGeom prst="line">
              <a:avLst/>
            </a:prstGeom>
            <a:ln w="19050" cap="rnd">
              <a:solidFill>
                <a:srgbClr val="0C648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514393" y="1036303"/>
              <a:ext cx="115214" cy="0"/>
            </a:xfrm>
            <a:prstGeom prst="line">
              <a:avLst/>
            </a:prstGeom>
            <a:ln w="19050" cap="rnd">
              <a:solidFill>
                <a:srgbClr val="0C6485"/>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514393" y="2523668"/>
              <a:ext cx="115214" cy="0"/>
            </a:xfrm>
            <a:prstGeom prst="line">
              <a:avLst/>
            </a:prstGeom>
            <a:ln w="19050" cap="rnd">
              <a:solidFill>
                <a:srgbClr val="0C6485"/>
              </a:solidFill>
              <a:prstDash val="solid"/>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3926720" y="2243632"/>
            <a:ext cx="2630736" cy="0"/>
          </a:xfrm>
          <a:prstGeom prst="line">
            <a:avLst/>
          </a:prstGeom>
          <a:ln w="19050">
            <a:solidFill>
              <a:srgbClr val="0C648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a:off x="3926364" y="2587675"/>
            <a:ext cx="2631092" cy="844903"/>
          </a:xfrm>
          <a:prstGeom prst="bentConnector3">
            <a:avLst>
              <a:gd name="adj1" fmla="val 79927"/>
            </a:avLst>
          </a:prstGeom>
          <a:ln w="19050" cmpd="sng">
            <a:solidFill>
              <a:srgbClr val="0C648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926720" y="2960875"/>
            <a:ext cx="2630736" cy="1547032"/>
          </a:xfrm>
          <a:prstGeom prst="bentConnector3">
            <a:avLst>
              <a:gd name="adj1" fmla="val 65448"/>
            </a:avLst>
          </a:prstGeom>
          <a:ln w="19050" cmpd="sng">
            <a:solidFill>
              <a:srgbClr val="0C6485"/>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nvGrpSpPr>
          <p:cNvPr id="48" name="Group 179"/>
          <p:cNvGrpSpPr/>
          <p:nvPr/>
        </p:nvGrpSpPr>
        <p:grpSpPr>
          <a:xfrm>
            <a:off x="6943804" y="1892573"/>
            <a:ext cx="266801" cy="682827"/>
            <a:chOff x="5054600" y="1652588"/>
            <a:chExt cx="187325" cy="479424"/>
          </a:xfrm>
          <a:solidFill>
            <a:srgbClr val="D73229"/>
          </a:solidFill>
        </p:grpSpPr>
        <p:sp>
          <p:nvSpPr>
            <p:cNvPr id="49"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50" name="Oval 97"/>
            <p:cNvSpPr>
              <a:spLocks noChangeArrowheads="1"/>
            </p:cNvSpPr>
            <p:nvPr/>
          </p:nvSpPr>
          <p:spPr bwMode="auto">
            <a:xfrm>
              <a:off x="5110163" y="1652588"/>
              <a:ext cx="74613" cy="76200"/>
            </a:xfrm>
            <a:prstGeom prst="ellipse">
              <a:avLst/>
            </a:prstGeom>
            <a:grpFill/>
            <a:ln w="9525">
              <a:noFill/>
              <a:round/>
            </a:ln>
          </p:spPr>
          <p:txBody>
            <a:bodyPr vert="horz" wrap="square" lIns="121920" tIns="60960" rIns="121920" bIns="60960" numCol="1" anchor="t" anchorCtr="0" compatLnSpc="1"/>
            <a:lstStyle/>
            <a:p>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55" name="Group 259"/>
          <p:cNvGrpSpPr/>
          <p:nvPr/>
        </p:nvGrpSpPr>
        <p:grpSpPr>
          <a:xfrm>
            <a:off x="6904758" y="3022557"/>
            <a:ext cx="344893" cy="740431"/>
            <a:chOff x="6913466" y="1930294"/>
            <a:chExt cx="328336" cy="704884"/>
          </a:xfrm>
          <a:solidFill>
            <a:srgbClr val="D73229"/>
          </a:solidFill>
        </p:grpSpPr>
        <p:sp>
          <p:nvSpPr>
            <p:cNvPr id="56" name="Oval 98"/>
            <p:cNvSpPr>
              <a:spLocks noChangeArrowheads="1"/>
            </p:cNvSpPr>
            <p:nvPr/>
          </p:nvSpPr>
          <p:spPr bwMode="auto">
            <a:xfrm>
              <a:off x="7025973" y="1930294"/>
              <a:ext cx="105618" cy="105618"/>
            </a:xfrm>
            <a:prstGeom prst="ellipse">
              <a:avLst/>
            </a:prstGeom>
            <a:grpFill/>
            <a:ln w="9525">
              <a:noFill/>
              <a:round/>
            </a:ln>
          </p:spPr>
          <p:txBody>
            <a:bodyPr vert="horz" wrap="square" lIns="121920" tIns="60960" rIns="121920" bIns="60960" numCol="1" anchor="t" anchorCtr="0" compatLnSpc="1"/>
            <a:lstStyle/>
            <a:p>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57" name="Freeform 99"/>
            <p:cNvSpPr/>
            <p:nvPr/>
          </p:nvSpPr>
          <p:spPr bwMode="auto">
            <a:xfrm>
              <a:off x="6913466" y="2058872"/>
              <a:ext cx="328336" cy="576306"/>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121920" tIns="60960" rIns="121920" bIns="60960" numCol="1" anchor="t" anchorCtr="0" compatLnSpc="1"/>
            <a:lstStyle/>
            <a:p>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60" name="Group 179"/>
          <p:cNvGrpSpPr/>
          <p:nvPr/>
        </p:nvGrpSpPr>
        <p:grpSpPr>
          <a:xfrm>
            <a:off x="6985055" y="4287469"/>
            <a:ext cx="184299" cy="471677"/>
            <a:chOff x="5054600" y="1652588"/>
            <a:chExt cx="187325" cy="479424"/>
          </a:xfrm>
          <a:solidFill>
            <a:srgbClr val="D73229"/>
          </a:solidFill>
        </p:grpSpPr>
        <p:sp>
          <p:nvSpPr>
            <p:cNvPr id="61"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121920" tIns="60960" rIns="121920" bIns="60960" numCol="1" anchor="t" anchorCtr="0" compatLnSpc="1"/>
            <a:lstStyle/>
            <a:p>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62" name="Oval 97"/>
            <p:cNvSpPr>
              <a:spLocks noChangeArrowheads="1"/>
            </p:cNvSpPr>
            <p:nvPr/>
          </p:nvSpPr>
          <p:spPr bwMode="auto">
            <a:xfrm>
              <a:off x="5110163" y="1652588"/>
              <a:ext cx="74613" cy="76200"/>
            </a:xfrm>
            <a:prstGeom prst="ellipse">
              <a:avLst/>
            </a:prstGeom>
            <a:grpFill/>
            <a:ln w="9525">
              <a:noFill/>
              <a:round/>
            </a:ln>
          </p:spPr>
          <p:txBody>
            <a:bodyPr vert="horz" wrap="square" lIns="121920" tIns="60960" rIns="121920" bIns="60960" numCol="1" anchor="t" anchorCtr="0" compatLnSpc="1"/>
            <a:lstStyle/>
            <a:p>
              <a:endParaRPr lang="en-US" sz="2665" dirty="0">
                <a:solidFill>
                  <a:schemeClr val="tx1">
                    <a:lumMod val="75000"/>
                    <a:lumOff val="25000"/>
                  </a:schemeClr>
                </a:solidFill>
                <a:latin typeface="微软雅黑" panose="020B0503020204020204" charset="-122"/>
                <a:ea typeface="微软雅黑" panose="020B0503020204020204" charset="-122"/>
              </a:endParaRPr>
            </a:p>
          </p:txBody>
        </p:sp>
      </p:grpSp>
      <p:sp>
        <p:nvSpPr>
          <p:cNvPr id="64" name="TextBox 63"/>
          <p:cNvSpPr txBox="1"/>
          <p:nvPr/>
        </p:nvSpPr>
        <p:spPr>
          <a:xfrm>
            <a:off x="8569615" y="4180641"/>
            <a:ext cx="2826831" cy="617220"/>
          </a:xfrm>
          <a:prstGeom prst="rect">
            <a:avLst/>
          </a:prstGeom>
          <a:noFill/>
        </p:spPr>
        <p:txBody>
          <a:bodyPr wrap="square" lIns="0" tIns="0" rIns="0" bIns="0" rtlCol="0">
            <a:spAutoFit/>
          </a:body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lorem ipsum available  majority have suffered alteration .</a:t>
            </a:r>
          </a:p>
        </p:txBody>
      </p:sp>
      <p:sp>
        <p:nvSpPr>
          <p:cNvPr id="67" name="TextBox 66"/>
          <p:cNvSpPr txBox="1"/>
          <p:nvPr/>
        </p:nvSpPr>
        <p:spPr>
          <a:xfrm>
            <a:off x="8532168" y="1892975"/>
            <a:ext cx="2864277" cy="617220"/>
          </a:xfrm>
          <a:prstGeom prst="rect">
            <a:avLst/>
          </a:prstGeom>
          <a:noFill/>
        </p:spPr>
        <p:txBody>
          <a:bodyPr wrap="square" lIns="0" tIns="0" rIns="0" bIns="0" rtlCol="0">
            <a:spAutoFit/>
          </a:body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lorem ipsum available  majority have suffered alteration .</a:t>
            </a:r>
          </a:p>
        </p:txBody>
      </p:sp>
      <p:sp>
        <p:nvSpPr>
          <p:cNvPr id="70" name="TextBox 69"/>
          <p:cNvSpPr txBox="1"/>
          <p:nvPr/>
        </p:nvSpPr>
        <p:spPr>
          <a:xfrm>
            <a:off x="8532167" y="3070675"/>
            <a:ext cx="2864279" cy="617220"/>
          </a:xfrm>
          <a:prstGeom prst="rect">
            <a:avLst/>
          </a:prstGeom>
          <a:noFill/>
        </p:spPr>
        <p:txBody>
          <a:bodyPr wrap="square" lIns="0" tIns="0" rIns="0" bIns="0" rtlCol="0">
            <a:spAutoFit/>
          </a:body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lorem ipsum available  majority have suffered alteration .</a:t>
            </a:r>
          </a:p>
        </p:txBody>
      </p:sp>
      <p:sp>
        <p:nvSpPr>
          <p:cNvPr id="72" name="Text Placeholder 3"/>
          <p:cNvSpPr txBox="1"/>
          <p:nvPr/>
        </p:nvSpPr>
        <p:spPr>
          <a:xfrm>
            <a:off x="7331963" y="1892411"/>
            <a:ext cx="1085215" cy="65659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265"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35%</a:t>
            </a:r>
          </a:p>
        </p:txBody>
      </p:sp>
      <p:sp>
        <p:nvSpPr>
          <p:cNvPr id="73" name="Text Placeholder 3"/>
          <p:cNvSpPr txBox="1"/>
          <p:nvPr/>
        </p:nvSpPr>
        <p:spPr>
          <a:xfrm>
            <a:off x="7363951" y="3035603"/>
            <a:ext cx="1085215" cy="65659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265"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50%</a:t>
            </a:r>
          </a:p>
        </p:txBody>
      </p:sp>
      <p:sp>
        <p:nvSpPr>
          <p:cNvPr id="74" name="Text Placeholder 3"/>
          <p:cNvSpPr txBox="1"/>
          <p:nvPr/>
        </p:nvSpPr>
        <p:spPr>
          <a:xfrm>
            <a:off x="7287751" y="4180142"/>
            <a:ext cx="1085215" cy="656590"/>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265"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15%</a:t>
            </a:r>
          </a:p>
        </p:txBody>
      </p:sp>
      <p:sp>
        <p:nvSpPr>
          <p:cNvPr id="112" name="Text Placeholder 3"/>
          <p:cNvSpPr txBox="1"/>
          <p:nvPr/>
        </p:nvSpPr>
        <p:spPr>
          <a:xfrm>
            <a:off x="1798927" y="5350042"/>
            <a:ext cx="1219200" cy="24574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Number One</a:t>
            </a:r>
          </a:p>
        </p:txBody>
      </p:sp>
      <p:sp>
        <p:nvSpPr>
          <p:cNvPr id="113" name="Text Placeholder 3"/>
          <p:cNvSpPr txBox="1"/>
          <p:nvPr/>
        </p:nvSpPr>
        <p:spPr>
          <a:xfrm>
            <a:off x="1798927" y="5617478"/>
            <a:ext cx="2486249" cy="41148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of passage lorem ipsum available</a:t>
            </a:r>
          </a:p>
        </p:txBody>
      </p:sp>
      <p:sp>
        <p:nvSpPr>
          <p:cNvPr id="114" name="Text Placeholder 3"/>
          <p:cNvSpPr txBox="1"/>
          <p:nvPr/>
        </p:nvSpPr>
        <p:spPr>
          <a:xfrm>
            <a:off x="935180" y="5186855"/>
            <a:ext cx="904240" cy="9848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6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01</a:t>
            </a:r>
          </a:p>
        </p:txBody>
      </p:sp>
      <p:sp>
        <p:nvSpPr>
          <p:cNvPr id="115" name="Text Placeholder 3"/>
          <p:cNvSpPr txBox="1"/>
          <p:nvPr/>
        </p:nvSpPr>
        <p:spPr>
          <a:xfrm>
            <a:off x="5370278" y="5350042"/>
            <a:ext cx="1214755" cy="24574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Number Two</a:t>
            </a:r>
          </a:p>
        </p:txBody>
      </p:sp>
      <p:sp>
        <p:nvSpPr>
          <p:cNvPr id="116" name="Text Placeholder 3"/>
          <p:cNvSpPr txBox="1"/>
          <p:nvPr/>
        </p:nvSpPr>
        <p:spPr>
          <a:xfrm>
            <a:off x="5370278" y="5617478"/>
            <a:ext cx="2486249" cy="41148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of passage lorem ipsum available</a:t>
            </a:r>
          </a:p>
        </p:txBody>
      </p:sp>
      <p:sp>
        <p:nvSpPr>
          <p:cNvPr id="117" name="Text Placeholder 3"/>
          <p:cNvSpPr txBox="1"/>
          <p:nvPr/>
        </p:nvSpPr>
        <p:spPr>
          <a:xfrm>
            <a:off x="4406170" y="5186855"/>
            <a:ext cx="904240" cy="9848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6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02</a:t>
            </a:r>
          </a:p>
        </p:txBody>
      </p:sp>
      <p:sp>
        <p:nvSpPr>
          <p:cNvPr id="118" name="Text Placeholder 3"/>
          <p:cNvSpPr txBox="1"/>
          <p:nvPr/>
        </p:nvSpPr>
        <p:spPr>
          <a:xfrm>
            <a:off x="8922506" y="5350042"/>
            <a:ext cx="1377315" cy="245745"/>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Number Three</a:t>
            </a:r>
          </a:p>
        </p:txBody>
      </p:sp>
      <p:sp>
        <p:nvSpPr>
          <p:cNvPr id="119" name="Text Placeholder 3"/>
          <p:cNvSpPr txBox="1"/>
          <p:nvPr/>
        </p:nvSpPr>
        <p:spPr>
          <a:xfrm>
            <a:off x="8922506" y="5617478"/>
            <a:ext cx="2486249" cy="41148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of passage lorem ipsum available</a:t>
            </a:r>
          </a:p>
        </p:txBody>
      </p:sp>
      <p:sp>
        <p:nvSpPr>
          <p:cNvPr id="120" name="Text Placeholder 3"/>
          <p:cNvSpPr txBox="1"/>
          <p:nvPr/>
        </p:nvSpPr>
        <p:spPr>
          <a:xfrm>
            <a:off x="7971098" y="5186855"/>
            <a:ext cx="904240" cy="98488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64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03</a:t>
            </a:r>
          </a:p>
        </p:txBody>
      </p:sp>
    </p:spTree>
  </p:cSld>
  <p:clrMapOvr>
    <a:masterClrMapping/>
  </p:clrMapOvr>
  <mc:AlternateContent xmlns:mc="http://schemas.openxmlformats.org/markup-compatibility/2006" xmlns:p14="http://schemas.microsoft.com/office/powerpoint/2010/main">
    <mc:Choice Requires="p14">
      <p:transition spd="slow" p14:dur="1600" advTm="1110">
        <p:blinds dir="vert"/>
      </p:transition>
    </mc:Choice>
    <mc:Fallback xmlns="">
      <p:transition spd="slow" advTm="111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3" presetClass="entr" presetSubtype="3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strVal val="4*#ppt_w"/>
                                          </p:val>
                                        </p:tav>
                                        <p:tav tm="100000">
                                          <p:val>
                                            <p:strVal val="#ppt_w"/>
                                          </p:val>
                                        </p:tav>
                                      </p:tavLst>
                                    </p:anim>
                                    <p:anim calcmode="lin" valueType="num">
                                      <p:cBhvr>
                                        <p:cTn id="12" dur="500" fill="hold"/>
                                        <p:tgtEl>
                                          <p:spTgt spid="14"/>
                                        </p:tgtEl>
                                        <p:attrNameLst>
                                          <p:attrName>ppt_h</p:attrName>
                                        </p:attrNameLst>
                                      </p:cBhvr>
                                      <p:tavLst>
                                        <p:tav tm="0">
                                          <p:val>
                                            <p:strVal val="4*#ppt_h"/>
                                          </p:val>
                                        </p:tav>
                                        <p:tav tm="100000">
                                          <p:val>
                                            <p:strVal val="#ppt_h"/>
                                          </p:val>
                                        </p:tav>
                                      </p:tavLst>
                                    </p:anim>
                                  </p:childTnLst>
                                </p:cTn>
                              </p:par>
                              <p:par>
                                <p:cTn id="13" presetID="18" presetClass="entr" presetSubtype="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trips(downRight)">
                                      <p:cBhvr>
                                        <p:cTn id="15" dur="500"/>
                                        <p:tgtEl>
                                          <p:spTgt spid="33"/>
                                        </p:tgtEl>
                                      </p:cBhvr>
                                    </p:animEffect>
                                  </p:childTnLst>
                                </p:cTn>
                              </p:par>
                              <p:par>
                                <p:cTn id="16" presetID="2" presetClass="entr" presetSubtype="2" accel="50000" decel="5000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1+#ppt_w/2"/>
                                          </p:val>
                                        </p:tav>
                                        <p:tav tm="100000">
                                          <p:val>
                                            <p:strVal val="#ppt_x"/>
                                          </p:val>
                                        </p:tav>
                                      </p:tavLst>
                                    </p:anim>
                                    <p:anim calcmode="lin" valueType="num">
                                      <p:cBhvr additive="base">
                                        <p:cTn id="19" dur="500" fill="hold"/>
                                        <p:tgtEl>
                                          <p:spTgt spid="28"/>
                                        </p:tgtEl>
                                        <p:attrNameLst>
                                          <p:attrName>ppt_y</p:attrName>
                                        </p:attrNameLst>
                                      </p:cBhvr>
                                      <p:tavLst>
                                        <p:tav tm="0">
                                          <p:val>
                                            <p:strVal val="#ppt_y"/>
                                          </p:val>
                                        </p:tav>
                                        <p:tav tm="100000">
                                          <p:val>
                                            <p:strVal val="#ppt_y"/>
                                          </p:val>
                                        </p:tav>
                                      </p:tavLst>
                                    </p:anim>
                                  </p:childTnLst>
                                </p:cTn>
                              </p:par>
                              <p:par>
                                <p:cTn id="20" presetID="2" presetClass="entr" presetSubtype="2" accel="50000" decel="5000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1+#ppt_w/2"/>
                                          </p:val>
                                        </p:tav>
                                        <p:tav tm="100000">
                                          <p:val>
                                            <p:strVal val="#ppt_x"/>
                                          </p:val>
                                        </p:tav>
                                      </p:tavLst>
                                    </p:anim>
                                    <p:anim calcmode="lin" valueType="num">
                                      <p:cBhvr additive="base">
                                        <p:cTn id="23" dur="500" fill="hold"/>
                                        <p:tgtEl>
                                          <p:spTgt spid="48"/>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 calcmode="lin" valueType="num">
                                      <p:cBhvr>
                                        <p:cTn id="26" dur="500" fill="hold"/>
                                        <p:tgtEl>
                                          <p:spTgt spid="72"/>
                                        </p:tgtEl>
                                        <p:attrNameLst>
                                          <p:attrName>ppt_w</p:attrName>
                                        </p:attrNameLst>
                                      </p:cBhvr>
                                      <p:tavLst>
                                        <p:tav tm="0">
                                          <p:val>
                                            <p:fltVal val="0"/>
                                          </p:val>
                                        </p:tav>
                                        <p:tav tm="100000">
                                          <p:val>
                                            <p:strVal val="#ppt_w"/>
                                          </p:val>
                                        </p:tav>
                                      </p:tavLst>
                                    </p:anim>
                                    <p:anim calcmode="lin" valueType="num">
                                      <p:cBhvr>
                                        <p:cTn id="27" dur="500" fill="hold"/>
                                        <p:tgtEl>
                                          <p:spTgt spid="72"/>
                                        </p:tgtEl>
                                        <p:attrNameLst>
                                          <p:attrName>ppt_h</p:attrName>
                                        </p:attrNameLst>
                                      </p:cBhvr>
                                      <p:tavLst>
                                        <p:tav tm="0">
                                          <p:val>
                                            <p:fltVal val="0"/>
                                          </p:val>
                                        </p:tav>
                                        <p:tav tm="100000">
                                          <p:val>
                                            <p:strVal val="#ppt_h"/>
                                          </p:val>
                                        </p:tav>
                                      </p:tavLst>
                                    </p:anim>
                                    <p:animEffect transition="in" filter="fade">
                                      <p:cBhvr>
                                        <p:cTn id="28" dur="500"/>
                                        <p:tgtEl>
                                          <p:spTgt spid="72"/>
                                        </p:tgtEl>
                                      </p:cBhvr>
                                    </p:animEffect>
                                  </p:childTnLst>
                                </p:cTn>
                              </p:par>
                              <p:par>
                                <p:cTn id="29" presetID="2" presetClass="entr" presetSubtype="2" accel="50000" decel="5000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1+#ppt_w/2"/>
                                          </p:val>
                                        </p:tav>
                                        <p:tav tm="100000">
                                          <p:val>
                                            <p:strVal val="#ppt_x"/>
                                          </p:val>
                                        </p:tav>
                                      </p:tavLst>
                                    </p:anim>
                                    <p:anim calcmode="lin" valueType="num">
                                      <p:cBhvr additive="base">
                                        <p:cTn id="32" dur="500" fill="hold"/>
                                        <p:tgtEl>
                                          <p:spTgt spid="67"/>
                                        </p:tgtEl>
                                        <p:attrNameLst>
                                          <p:attrName>ppt_y</p:attrName>
                                        </p:attrNameLst>
                                      </p:cBhvr>
                                      <p:tavLst>
                                        <p:tav tm="0">
                                          <p:val>
                                            <p:strVal val="#ppt_y"/>
                                          </p:val>
                                        </p:tav>
                                        <p:tav tm="100000">
                                          <p:val>
                                            <p:strVal val="#ppt_y"/>
                                          </p:val>
                                        </p:tav>
                                      </p:tavLst>
                                    </p:anim>
                                  </p:childTnLst>
                                </p:cTn>
                              </p:par>
                              <p:par>
                                <p:cTn id="33" presetID="18" presetClass="entr" presetSubtype="6"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strips(downRight)">
                                      <p:cBhvr>
                                        <p:cTn id="35" dur="500"/>
                                        <p:tgtEl>
                                          <p:spTgt spid="34"/>
                                        </p:tgtEl>
                                      </p:cBhvr>
                                    </p:animEffect>
                                  </p:childTnLst>
                                </p:cTn>
                              </p:par>
                              <p:par>
                                <p:cTn id="36" presetID="2" presetClass="entr" presetSubtype="2" accel="50000" decel="5000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par>
                                <p:cTn id="40" presetID="2" presetClass="entr" presetSubtype="2" accel="50000" decel="5000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additive="base">
                                        <p:cTn id="42" dur="500" fill="hold"/>
                                        <p:tgtEl>
                                          <p:spTgt spid="55"/>
                                        </p:tgtEl>
                                        <p:attrNameLst>
                                          <p:attrName>ppt_x</p:attrName>
                                        </p:attrNameLst>
                                      </p:cBhvr>
                                      <p:tavLst>
                                        <p:tav tm="0">
                                          <p:val>
                                            <p:strVal val="1+#ppt_w/2"/>
                                          </p:val>
                                        </p:tav>
                                        <p:tav tm="100000">
                                          <p:val>
                                            <p:strVal val="#ppt_x"/>
                                          </p:val>
                                        </p:tav>
                                      </p:tavLst>
                                    </p:anim>
                                    <p:anim calcmode="lin" valueType="num">
                                      <p:cBhvr additive="base">
                                        <p:cTn id="43" dur="500" fill="hold"/>
                                        <p:tgtEl>
                                          <p:spTgt spid="55"/>
                                        </p:tgtEl>
                                        <p:attrNameLst>
                                          <p:attrName>ppt_y</p:attrName>
                                        </p:attrNameLst>
                                      </p:cBhvr>
                                      <p:tavLst>
                                        <p:tav tm="0">
                                          <p:val>
                                            <p:strVal val="#ppt_y"/>
                                          </p:val>
                                        </p:tav>
                                        <p:tav tm="100000">
                                          <p:val>
                                            <p:strVal val="#ppt_y"/>
                                          </p:val>
                                        </p:tav>
                                      </p:tavLst>
                                    </p:anim>
                                  </p:childTnLst>
                                </p:cTn>
                              </p:par>
                              <p:par>
                                <p:cTn id="44" presetID="53" presetClass="entr" presetSubtype="16"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cBhvr>
                                        <p:cTn id="46" dur="500" fill="hold"/>
                                        <p:tgtEl>
                                          <p:spTgt spid="73"/>
                                        </p:tgtEl>
                                        <p:attrNameLst>
                                          <p:attrName>ppt_w</p:attrName>
                                        </p:attrNameLst>
                                      </p:cBhvr>
                                      <p:tavLst>
                                        <p:tav tm="0">
                                          <p:val>
                                            <p:fltVal val="0"/>
                                          </p:val>
                                        </p:tav>
                                        <p:tav tm="100000">
                                          <p:val>
                                            <p:strVal val="#ppt_w"/>
                                          </p:val>
                                        </p:tav>
                                      </p:tavLst>
                                    </p:anim>
                                    <p:anim calcmode="lin" valueType="num">
                                      <p:cBhvr>
                                        <p:cTn id="47" dur="500" fill="hold"/>
                                        <p:tgtEl>
                                          <p:spTgt spid="73"/>
                                        </p:tgtEl>
                                        <p:attrNameLst>
                                          <p:attrName>ppt_h</p:attrName>
                                        </p:attrNameLst>
                                      </p:cBhvr>
                                      <p:tavLst>
                                        <p:tav tm="0">
                                          <p:val>
                                            <p:fltVal val="0"/>
                                          </p:val>
                                        </p:tav>
                                        <p:tav tm="100000">
                                          <p:val>
                                            <p:strVal val="#ppt_h"/>
                                          </p:val>
                                        </p:tav>
                                      </p:tavLst>
                                    </p:anim>
                                    <p:animEffect transition="in" filter="fade">
                                      <p:cBhvr>
                                        <p:cTn id="48" dur="500"/>
                                        <p:tgtEl>
                                          <p:spTgt spid="73"/>
                                        </p:tgtEl>
                                      </p:cBhvr>
                                    </p:animEffect>
                                  </p:childTnLst>
                                </p:cTn>
                              </p:par>
                              <p:par>
                                <p:cTn id="49" presetID="2" presetClass="entr" presetSubtype="2" accel="50000" decel="50000"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cBhvr additive="base">
                                        <p:cTn id="51" dur="500" fill="hold"/>
                                        <p:tgtEl>
                                          <p:spTgt spid="70"/>
                                        </p:tgtEl>
                                        <p:attrNameLst>
                                          <p:attrName>ppt_x</p:attrName>
                                        </p:attrNameLst>
                                      </p:cBhvr>
                                      <p:tavLst>
                                        <p:tav tm="0">
                                          <p:val>
                                            <p:strVal val="1+#ppt_w/2"/>
                                          </p:val>
                                        </p:tav>
                                        <p:tav tm="100000">
                                          <p:val>
                                            <p:strVal val="#ppt_x"/>
                                          </p:val>
                                        </p:tav>
                                      </p:tavLst>
                                    </p:anim>
                                    <p:anim calcmode="lin" valueType="num">
                                      <p:cBhvr additive="base">
                                        <p:cTn id="52" dur="500" fill="hold"/>
                                        <p:tgtEl>
                                          <p:spTgt spid="70"/>
                                        </p:tgtEl>
                                        <p:attrNameLst>
                                          <p:attrName>ppt_y</p:attrName>
                                        </p:attrNameLst>
                                      </p:cBhvr>
                                      <p:tavLst>
                                        <p:tav tm="0">
                                          <p:val>
                                            <p:strVal val="#ppt_y"/>
                                          </p:val>
                                        </p:tav>
                                        <p:tav tm="100000">
                                          <p:val>
                                            <p:strVal val="#ppt_y"/>
                                          </p:val>
                                        </p:tav>
                                      </p:tavLst>
                                    </p:anim>
                                  </p:childTnLst>
                                </p:cTn>
                              </p:par>
                              <p:par>
                                <p:cTn id="53" presetID="18" presetClass="entr" presetSubtype="6"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strips(downRight)">
                                      <p:cBhvr>
                                        <p:cTn id="55" dur="500"/>
                                        <p:tgtEl>
                                          <p:spTgt spid="35"/>
                                        </p:tgtEl>
                                      </p:cBhvr>
                                    </p:animEffect>
                                  </p:childTnLst>
                                </p:cTn>
                              </p:par>
                              <p:par>
                                <p:cTn id="56" presetID="2" presetClass="entr" presetSubtype="2" accel="50000" decel="5000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1+#ppt_w/2"/>
                                          </p:val>
                                        </p:tav>
                                        <p:tav tm="100000">
                                          <p:val>
                                            <p:strVal val="#ppt_x"/>
                                          </p:val>
                                        </p:tav>
                                      </p:tavLst>
                                    </p:anim>
                                    <p:anim calcmode="lin" valueType="num">
                                      <p:cBhvr additive="base">
                                        <p:cTn id="59" dur="500" fill="hold"/>
                                        <p:tgtEl>
                                          <p:spTgt spid="20"/>
                                        </p:tgtEl>
                                        <p:attrNameLst>
                                          <p:attrName>ppt_y</p:attrName>
                                        </p:attrNameLst>
                                      </p:cBhvr>
                                      <p:tavLst>
                                        <p:tav tm="0">
                                          <p:val>
                                            <p:strVal val="#ppt_y"/>
                                          </p:val>
                                        </p:tav>
                                        <p:tav tm="100000">
                                          <p:val>
                                            <p:strVal val="#ppt_y"/>
                                          </p:val>
                                        </p:tav>
                                      </p:tavLst>
                                    </p:anim>
                                  </p:childTnLst>
                                </p:cTn>
                              </p:par>
                              <p:par>
                                <p:cTn id="60" presetID="2" presetClass="entr" presetSubtype="2" accel="50000" decel="50000" fill="hold" nodeType="with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additive="base">
                                        <p:cTn id="62" dur="500" fill="hold"/>
                                        <p:tgtEl>
                                          <p:spTgt spid="60"/>
                                        </p:tgtEl>
                                        <p:attrNameLst>
                                          <p:attrName>ppt_x</p:attrName>
                                        </p:attrNameLst>
                                      </p:cBhvr>
                                      <p:tavLst>
                                        <p:tav tm="0">
                                          <p:val>
                                            <p:strVal val="1+#ppt_w/2"/>
                                          </p:val>
                                        </p:tav>
                                        <p:tav tm="100000">
                                          <p:val>
                                            <p:strVal val="#ppt_x"/>
                                          </p:val>
                                        </p:tav>
                                      </p:tavLst>
                                    </p:anim>
                                    <p:anim calcmode="lin" valueType="num">
                                      <p:cBhvr additive="base">
                                        <p:cTn id="63" dur="500" fill="hold"/>
                                        <p:tgtEl>
                                          <p:spTgt spid="60"/>
                                        </p:tgtEl>
                                        <p:attrNameLst>
                                          <p:attrName>ppt_y</p:attrName>
                                        </p:attrNameLst>
                                      </p:cBhvr>
                                      <p:tavLst>
                                        <p:tav tm="0">
                                          <p:val>
                                            <p:strVal val="#ppt_y"/>
                                          </p:val>
                                        </p:tav>
                                        <p:tav tm="100000">
                                          <p:val>
                                            <p:strVal val="#ppt_y"/>
                                          </p:val>
                                        </p:tav>
                                      </p:tavLst>
                                    </p:anim>
                                  </p:childTnLst>
                                </p:cTn>
                              </p:par>
                              <p:par>
                                <p:cTn id="64" presetID="53" presetClass="entr" presetSubtype="16" fill="hold" grpId="0" nodeType="withEffect">
                                  <p:stCondLst>
                                    <p:cond delay="0"/>
                                  </p:stCondLst>
                                  <p:childTnLst>
                                    <p:set>
                                      <p:cBhvr>
                                        <p:cTn id="65" dur="1" fill="hold">
                                          <p:stCondLst>
                                            <p:cond delay="0"/>
                                          </p:stCondLst>
                                        </p:cTn>
                                        <p:tgtEl>
                                          <p:spTgt spid="74"/>
                                        </p:tgtEl>
                                        <p:attrNameLst>
                                          <p:attrName>style.visibility</p:attrName>
                                        </p:attrNameLst>
                                      </p:cBhvr>
                                      <p:to>
                                        <p:strVal val="visible"/>
                                      </p:to>
                                    </p:set>
                                    <p:anim calcmode="lin" valueType="num">
                                      <p:cBhvr>
                                        <p:cTn id="66" dur="500" fill="hold"/>
                                        <p:tgtEl>
                                          <p:spTgt spid="74"/>
                                        </p:tgtEl>
                                        <p:attrNameLst>
                                          <p:attrName>ppt_w</p:attrName>
                                        </p:attrNameLst>
                                      </p:cBhvr>
                                      <p:tavLst>
                                        <p:tav tm="0">
                                          <p:val>
                                            <p:fltVal val="0"/>
                                          </p:val>
                                        </p:tav>
                                        <p:tav tm="100000">
                                          <p:val>
                                            <p:strVal val="#ppt_w"/>
                                          </p:val>
                                        </p:tav>
                                      </p:tavLst>
                                    </p:anim>
                                    <p:anim calcmode="lin" valueType="num">
                                      <p:cBhvr>
                                        <p:cTn id="67" dur="500" fill="hold"/>
                                        <p:tgtEl>
                                          <p:spTgt spid="74"/>
                                        </p:tgtEl>
                                        <p:attrNameLst>
                                          <p:attrName>ppt_h</p:attrName>
                                        </p:attrNameLst>
                                      </p:cBhvr>
                                      <p:tavLst>
                                        <p:tav tm="0">
                                          <p:val>
                                            <p:fltVal val="0"/>
                                          </p:val>
                                        </p:tav>
                                        <p:tav tm="100000">
                                          <p:val>
                                            <p:strVal val="#ppt_h"/>
                                          </p:val>
                                        </p:tav>
                                      </p:tavLst>
                                    </p:anim>
                                    <p:animEffect transition="in" filter="fade">
                                      <p:cBhvr>
                                        <p:cTn id="68" dur="500"/>
                                        <p:tgtEl>
                                          <p:spTgt spid="74"/>
                                        </p:tgtEl>
                                      </p:cBhvr>
                                    </p:animEffect>
                                  </p:childTnLst>
                                </p:cTn>
                              </p:par>
                              <p:par>
                                <p:cTn id="69" presetID="2" presetClass="entr" presetSubtype="2" accel="50000" decel="50000"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additive="base">
                                        <p:cTn id="71" dur="500" fill="hold"/>
                                        <p:tgtEl>
                                          <p:spTgt spid="64"/>
                                        </p:tgtEl>
                                        <p:attrNameLst>
                                          <p:attrName>ppt_x</p:attrName>
                                        </p:attrNameLst>
                                      </p:cBhvr>
                                      <p:tavLst>
                                        <p:tav tm="0">
                                          <p:val>
                                            <p:strVal val="1+#ppt_w/2"/>
                                          </p:val>
                                        </p:tav>
                                        <p:tav tm="100000">
                                          <p:val>
                                            <p:strVal val="#ppt_x"/>
                                          </p:val>
                                        </p:tav>
                                      </p:tavLst>
                                    </p:anim>
                                    <p:anim calcmode="lin" valueType="num">
                                      <p:cBhvr additive="base">
                                        <p:cTn id="72" dur="500" fill="hold"/>
                                        <p:tgtEl>
                                          <p:spTgt spid="64"/>
                                        </p:tgtEl>
                                        <p:attrNameLst>
                                          <p:attrName>ppt_y</p:attrName>
                                        </p:attrNameLst>
                                      </p:cBhvr>
                                      <p:tavLst>
                                        <p:tav tm="0">
                                          <p:val>
                                            <p:strVal val="#ppt_y"/>
                                          </p:val>
                                        </p:tav>
                                        <p:tav tm="100000">
                                          <p:val>
                                            <p:strVal val="#ppt_y"/>
                                          </p:val>
                                        </p:tav>
                                      </p:tavLst>
                                    </p:anim>
                                  </p:childTnLst>
                                </p:cTn>
                              </p:par>
                              <p:par>
                                <p:cTn id="73" presetID="2" presetClass="entr" presetSubtype="4" accel="50000" decel="50000" fill="hold" grpId="0" nodeType="withEffect">
                                  <p:stCondLst>
                                    <p:cond delay="0"/>
                                  </p:stCondLst>
                                  <p:childTnLst>
                                    <p:set>
                                      <p:cBhvr>
                                        <p:cTn id="74" dur="1" fill="hold">
                                          <p:stCondLst>
                                            <p:cond delay="0"/>
                                          </p:stCondLst>
                                        </p:cTn>
                                        <p:tgtEl>
                                          <p:spTgt spid="114"/>
                                        </p:tgtEl>
                                        <p:attrNameLst>
                                          <p:attrName>style.visibility</p:attrName>
                                        </p:attrNameLst>
                                      </p:cBhvr>
                                      <p:to>
                                        <p:strVal val="visible"/>
                                      </p:to>
                                    </p:set>
                                    <p:anim calcmode="lin" valueType="num">
                                      <p:cBhvr additive="base">
                                        <p:cTn id="75" dur="500" fill="hold"/>
                                        <p:tgtEl>
                                          <p:spTgt spid="114"/>
                                        </p:tgtEl>
                                        <p:attrNameLst>
                                          <p:attrName>ppt_x</p:attrName>
                                        </p:attrNameLst>
                                      </p:cBhvr>
                                      <p:tavLst>
                                        <p:tav tm="0">
                                          <p:val>
                                            <p:strVal val="#ppt_x"/>
                                          </p:val>
                                        </p:tav>
                                        <p:tav tm="100000">
                                          <p:val>
                                            <p:strVal val="#ppt_x"/>
                                          </p:val>
                                        </p:tav>
                                      </p:tavLst>
                                    </p:anim>
                                    <p:anim calcmode="lin" valueType="num">
                                      <p:cBhvr additive="base">
                                        <p:cTn id="76" dur="500" fill="hold"/>
                                        <p:tgtEl>
                                          <p:spTgt spid="114"/>
                                        </p:tgtEl>
                                        <p:attrNameLst>
                                          <p:attrName>ppt_y</p:attrName>
                                        </p:attrNameLst>
                                      </p:cBhvr>
                                      <p:tavLst>
                                        <p:tav tm="0">
                                          <p:val>
                                            <p:strVal val="1+#ppt_h/2"/>
                                          </p:val>
                                        </p:tav>
                                        <p:tav tm="100000">
                                          <p:val>
                                            <p:strVal val="#ppt_y"/>
                                          </p:val>
                                        </p:tav>
                                      </p:tavLst>
                                    </p:anim>
                                  </p:childTnLst>
                                </p:cTn>
                              </p:par>
                              <p:par>
                                <p:cTn id="77" presetID="2" presetClass="entr" presetSubtype="2" accel="50000" decel="50000" fill="hold" grpId="0" nodeType="withEffect">
                                  <p:stCondLst>
                                    <p:cond delay="0"/>
                                  </p:stCondLst>
                                  <p:childTnLst>
                                    <p:set>
                                      <p:cBhvr>
                                        <p:cTn id="78" dur="1" fill="hold">
                                          <p:stCondLst>
                                            <p:cond delay="0"/>
                                          </p:stCondLst>
                                        </p:cTn>
                                        <p:tgtEl>
                                          <p:spTgt spid="112"/>
                                        </p:tgtEl>
                                        <p:attrNameLst>
                                          <p:attrName>style.visibility</p:attrName>
                                        </p:attrNameLst>
                                      </p:cBhvr>
                                      <p:to>
                                        <p:strVal val="visible"/>
                                      </p:to>
                                    </p:set>
                                    <p:anim calcmode="lin" valueType="num">
                                      <p:cBhvr additive="base">
                                        <p:cTn id="79" dur="500" fill="hold"/>
                                        <p:tgtEl>
                                          <p:spTgt spid="112"/>
                                        </p:tgtEl>
                                        <p:attrNameLst>
                                          <p:attrName>ppt_x</p:attrName>
                                        </p:attrNameLst>
                                      </p:cBhvr>
                                      <p:tavLst>
                                        <p:tav tm="0">
                                          <p:val>
                                            <p:strVal val="1+#ppt_w/2"/>
                                          </p:val>
                                        </p:tav>
                                        <p:tav tm="100000">
                                          <p:val>
                                            <p:strVal val="#ppt_x"/>
                                          </p:val>
                                        </p:tav>
                                      </p:tavLst>
                                    </p:anim>
                                    <p:anim calcmode="lin" valueType="num">
                                      <p:cBhvr additive="base">
                                        <p:cTn id="80" dur="500" fill="hold"/>
                                        <p:tgtEl>
                                          <p:spTgt spid="112"/>
                                        </p:tgtEl>
                                        <p:attrNameLst>
                                          <p:attrName>ppt_y</p:attrName>
                                        </p:attrNameLst>
                                      </p:cBhvr>
                                      <p:tavLst>
                                        <p:tav tm="0">
                                          <p:val>
                                            <p:strVal val="#ppt_y"/>
                                          </p:val>
                                        </p:tav>
                                        <p:tav tm="100000">
                                          <p:val>
                                            <p:strVal val="#ppt_y"/>
                                          </p:val>
                                        </p:tav>
                                      </p:tavLst>
                                    </p:anim>
                                  </p:childTnLst>
                                </p:cTn>
                              </p:par>
                              <p:par>
                                <p:cTn id="81" presetID="2" presetClass="entr" presetSubtype="4" accel="50000" decel="5000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anim calcmode="lin" valueType="num">
                                      <p:cBhvr additive="base">
                                        <p:cTn id="83" dur="500" fill="hold"/>
                                        <p:tgtEl>
                                          <p:spTgt spid="113"/>
                                        </p:tgtEl>
                                        <p:attrNameLst>
                                          <p:attrName>ppt_x</p:attrName>
                                        </p:attrNameLst>
                                      </p:cBhvr>
                                      <p:tavLst>
                                        <p:tav tm="0">
                                          <p:val>
                                            <p:strVal val="#ppt_x"/>
                                          </p:val>
                                        </p:tav>
                                        <p:tav tm="100000">
                                          <p:val>
                                            <p:strVal val="#ppt_x"/>
                                          </p:val>
                                        </p:tav>
                                      </p:tavLst>
                                    </p:anim>
                                    <p:anim calcmode="lin" valueType="num">
                                      <p:cBhvr additive="base">
                                        <p:cTn id="84" dur="500" fill="hold"/>
                                        <p:tgtEl>
                                          <p:spTgt spid="113"/>
                                        </p:tgtEl>
                                        <p:attrNameLst>
                                          <p:attrName>ppt_y</p:attrName>
                                        </p:attrNameLst>
                                      </p:cBhvr>
                                      <p:tavLst>
                                        <p:tav tm="0">
                                          <p:val>
                                            <p:strVal val="1+#ppt_h/2"/>
                                          </p:val>
                                        </p:tav>
                                        <p:tav tm="100000">
                                          <p:val>
                                            <p:strVal val="#ppt_y"/>
                                          </p:val>
                                        </p:tav>
                                      </p:tavLst>
                                    </p:anim>
                                  </p:childTnLst>
                                </p:cTn>
                              </p:par>
                              <p:par>
                                <p:cTn id="85" presetID="2" presetClass="entr" presetSubtype="4" accel="50000" decel="50000" fill="hold" grpId="0" nodeType="withEffect">
                                  <p:stCondLst>
                                    <p:cond delay="0"/>
                                  </p:stCondLst>
                                  <p:childTnLst>
                                    <p:set>
                                      <p:cBhvr>
                                        <p:cTn id="86" dur="1" fill="hold">
                                          <p:stCondLst>
                                            <p:cond delay="0"/>
                                          </p:stCondLst>
                                        </p:cTn>
                                        <p:tgtEl>
                                          <p:spTgt spid="117"/>
                                        </p:tgtEl>
                                        <p:attrNameLst>
                                          <p:attrName>style.visibility</p:attrName>
                                        </p:attrNameLst>
                                      </p:cBhvr>
                                      <p:to>
                                        <p:strVal val="visible"/>
                                      </p:to>
                                    </p:set>
                                    <p:anim calcmode="lin" valueType="num">
                                      <p:cBhvr additive="base">
                                        <p:cTn id="87" dur="500" fill="hold"/>
                                        <p:tgtEl>
                                          <p:spTgt spid="117"/>
                                        </p:tgtEl>
                                        <p:attrNameLst>
                                          <p:attrName>ppt_x</p:attrName>
                                        </p:attrNameLst>
                                      </p:cBhvr>
                                      <p:tavLst>
                                        <p:tav tm="0">
                                          <p:val>
                                            <p:strVal val="#ppt_x"/>
                                          </p:val>
                                        </p:tav>
                                        <p:tav tm="100000">
                                          <p:val>
                                            <p:strVal val="#ppt_x"/>
                                          </p:val>
                                        </p:tav>
                                      </p:tavLst>
                                    </p:anim>
                                    <p:anim calcmode="lin" valueType="num">
                                      <p:cBhvr additive="base">
                                        <p:cTn id="88" dur="500" fill="hold"/>
                                        <p:tgtEl>
                                          <p:spTgt spid="117"/>
                                        </p:tgtEl>
                                        <p:attrNameLst>
                                          <p:attrName>ppt_y</p:attrName>
                                        </p:attrNameLst>
                                      </p:cBhvr>
                                      <p:tavLst>
                                        <p:tav tm="0">
                                          <p:val>
                                            <p:strVal val="1+#ppt_h/2"/>
                                          </p:val>
                                        </p:tav>
                                        <p:tav tm="100000">
                                          <p:val>
                                            <p:strVal val="#ppt_y"/>
                                          </p:val>
                                        </p:tav>
                                      </p:tavLst>
                                    </p:anim>
                                  </p:childTnLst>
                                </p:cTn>
                              </p:par>
                              <p:par>
                                <p:cTn id="89" presetID="2" presetClass="entr" presetSubtype="2" accel="50000" decel="50000" fill="hold" grpId="0" nodeType="withEffect">
                                  <p:stCondLst>
                                    <p:cond delay="0"/>
                                  </p:stCondLst>
                                  <p:childTnLst>
                                    <p:set>
                                      <p:cBhvr>
                                        <p:cTn id="90" dur="1" fill="hold">
                                          <p:stCondLst>
                                            <p:cond delay="0"/>
                                          </p:stCondLst>
                                        </p:cTn>
                                        <p:tgtEl>
                                          <p:spTgt spid="115"/>
                                        </p:tgtEl>
                                        <p:attrNameLst>
                                          <p:attrName>style.visibility</p:attrName>
                                        </p:attrNameLst>
                                      </p:cBhvr>
                                      <p:to>
                                        <p:strVal val="visible"/>
                                      </p:to>
                                    </p:set>
                                    <p:anim calcmode="lin" valueType="num">
                                      <p:cBhvr additive="base">
                                        <p:cTn id="91" dur="500" fill="hold"/>
                                        <p:tgtEl>
                                          <p:spTgt spid="115"/>
                                        </p:tgtEl>
                                        <p:attrNameLst>
                                          <p:attrName>ppt_x</p:attrName>
                                        </p:attrNameLst>
                                      </p:cBhvr>
                                      <p:tavLst>
                                        <p:tav tm="0">
                                          <p:val>
                                            <p:strVal val="1+#ppt_w/2"/>
                                          </p:val>
                                        </p:tav>
                                        <p:tav tm="100000">
                                          <p:val>
                                            <p:strVal val="#ppt_x"/>
                                          </p:val>
                                        </p:tav>
                                      </p:tavLst>
                                    </p:anim>
                                    <p:anim calcmode="lin" valueType="num">
                                      <p:cBhvr additive="base">
                                        <p:cTn id="92" dur="500" fill="hold"/>
                                        <p:tgtEl>
                                          <p:spTgt spid="115"/>
                                        </p:tgtEl>
                                        <p:attrNameLst>
                                          <p:attrName>ppt_y</p:attrName>
                                        </p:attrNameLst>
                                      </p:cBhvr>
                                      <p:tavLst>
                                        <p:tav tm="0">
                                          <p:val>
                                            <p:strVal val="#ppt_y"/>
                                          </p:val>
                                        </p:tav>
                                        <p:tav tm="100000">
                                          <p:val>
                                            <p:strVal val="#ppt_y"/>
                                          </p:val>
                                        </p:tav>
                                      </p:tavLst>
                                    </p:anim>
                                  </p:childTnLst>
                                </p:cTn>
                              </p:par>
                              <p:par>
                                <p:cTn id="93" presetID="2" presetClass="entr" presetSubtype="4" accel="50000" decel="50000" fill="hold" grpId="0" nodeType="withEffect">
                                  <p:stCondLst>
                                    <p:cond delay="0"/>
                                  </p:stCondLst>
                                  <p:childTnLst>
                                    <p:set>
                                      <p:cBhvr>
                                        <p:cTn id="94" dur="1" fill="hold">
                                          <p:stCondLst>
                                            <p:cond delay="0"/>
                                          </p:stCondLst>
                                        </p:cTn>
                                        <p:tgtEl>
                                          <p:spTgt spid="116"/>
                                        </p:tgtEl>
                                        <p:attrNameLst>
                                          <p:attrName>style.visibility</p:attrName>
                                        </p:attrNameLst>
                                      </p:cBhvr>
                                      <p:to>
                                        <p:strVal val="visible"/>
                                      </p:to>
                                    </p:set>
                                    <p:anim calcmode="lin" valueType="num">
                                      <p:cBhvr additive="base">
                                        <p:cTn id="95" dur="500" fill="hold"/>
                                        <p:tgtEl>
                                          <p:spTgt spid="116"/>
                                        </p:tgtEl>
                                        <p:attrNameLst>
                                          <p:attrName>ppt_x</p:attrName>
                                        </p:attrNameLst>
                                      </p:cBhvr>
                                      <p:tavLst>
                                        <p:tav tm="0">
                                          <p:val>
                                            <p:strVal val="#ppt_x"/>
                                          </p:val>
                                        </p:tav>
                                        <p:tav tm="100000">
                                          <p:val>
                                            <p:strVal val="#ppt_x"/>
                                          </p:val>
                                        </p:tav>
                                      </p:tavLst>
                                    </p:anim>
                                    <p:anim calcmode="lin" valueType="num">
                                      <p:cBhvr additive="base">
                                        <p:cTn id="96" dur="500" fill="hold"/>
                                        <p:tgtEl>
                                          <p:spTgt spid="116"/>
                                        </p:tgtEl>
                                        <p:attrNameLst>
                                          <p:attrName>ppt_y</p:attrName>
                                        </p:attrNameLst>
                                      </p:cBhvr>
                                      <p:tavLst>
                                        <p:tav tm="0">
                                          <p:val>
                                            <p:strVal val="1+#ppt_h/2"/>
                                          </p:val>
                                        </p:tav>
                                        <p:tav tm="100000">
                                          <p:val>
                                            <p:strVal val="#ppt_y"/>
                                          </p:val>
                                        </p:tav>
                                      </p:tavLst>
                                    </p:anim>
                                  </p:childTnLst>
                                </p:cTn>
                              </p:par>
                              <p:par>
                                <p:cTn id="97" presetID="2" presetClass="entr" presetSubtype="4" accel="50000" decel="50000" fill="hold" grpId="0" nodeType="withEffect">
                                  <p:stCondLst>
                                    <p:cond delay="0"/>
                                  </p:stCondLst>
                                  <p:childTnLst>
                                    <p:set>
                                      <p:cBhvr>
                                        <p:cTn id="98" dur="1" fill="hold">
                                          <p:stCondLst>
                                            <p:cond delay="0"/>
                                          </p:stCondLst>
                                        </p:cTn>
                                        <p:tgtEl>
                                          <p:spTgt spid="120"/>
                                        </p:tgtEl>
                                        <p:attrNameLst>
                                          <p:attrName>style.visibility</p:attrName>
                                        </p:attrNameLst>
                                      </p:cBhvr>
                                      <p:to>
                                        <p:strVal val="visible"/>
                                      </p:to>
                                    </p:set>
                                    <p:anim calcmode="lin" valueType="num">
                                      <p:cBhvr additive="base">
                                        <p:cTn id="99" dur="500" fill="hold"/>
                                        <p:tgtEl>
                                          <p:spTgt spid="120"/>
                                        </p:tgtEl>
                                        <p:attrNameLst>
                                          <p:attrName>ppt_x</p:attrName>
                                        </p:attrNameLst>
                                      </p:cBhvr>
                                      <p:tavLst>
                                        <p:tav tm="0">
                                          <p:val>
                                            <p:strVal val="#ppt_x"/>
                                          </p:val>
                                        </p:tav>
                                        <p:tav tm="100000">
                                          <p:val>
                                            <p:strVal val="#ppt_x"/>
                                          </p:val>
                                        </p:tav>
                                      </p:tavLst>
                                    </p:anim>
                                    <p:anim calcmode="lin" valueType="num">
                                      <p:cBhvr additive="base">
                                        <p:cTn id="100" dur="500" fill="hold"/>
                                        <p:tgtEl>
                                          <p:spTgt spid="120"/>
                                        </p:tgtEl>
                                        <p:attrNameLst>
                                          <p:attrName>ppt_y</p:attrName>
                                        </p:attrNameLst>
                                      </p:cBhvr>
                                      <p:tavLst>
                                        <p:tav tm="0">
                                          <p:val>
                                            <p:strVal val="1+#ppt_h/2"/>
                                          </p:val>
                                        </p:tav>
                                        <p:tav tm="100000">
                                          <p:val>
                                            <p:strVal val="#ppt_y"/>
                                          </p:val>
                                        </p:tav>
                                      </p:tavLst>
                                    </p:anim>
                                  </p:childTnLst>
                                </p:cTn>
                              </p:par>
                              <p:par>
                                <p:cTn id="101" presetID="2" presetClass="entr" presetSubtype="2" accel="50000" decel="50000" fill="hold" grpId="0" nodeType="withEffect">
                                  <p:stCondLst>
                                    <p:cond delay="0"/>
                                  </p:stCondLst>
                                  <p:childTnLst>
                                    <p:set>
                                      <p:cBhvr>
                                        <p:cTn id="102" dur="1" fill="hold">
                                          <p:stCondLst>
                                            <p:cond delay="0"/>
                                          </p:stCondLst>
                                        </p:cTn>
                                        <p:tgtEl>
                                          <p:spTgt spid="118"/>
                                        </p:tgtEl>
                                        <p:attrNameLst>
                                          <p:attrName>style.visibility</p:attrName>
                                        </p:attrNameLst>
                                      </p:cBhvr>
                                      <p:to>
                                        <p:strVal val="visible"/>
                                      </p:to>
                                    </p:set>
                                    <p:anim calcmode="lin" valueType="num">
                                      <p:cBhvr additive="base">
                                        <p:cTn id="103" dur="500" fill="hold"/>
                                        <p:tgtEl>
                                          <p:spTgt spid="118"/>
                                        </p:tgtEl>
                                        <p:attrNameLst>
                                          <p:attrName>ppt_x</p:attrName>
                                        </p:attrNameLst>
                                      </p:cBhvr>
                                      <p:tavLst>
                                        <p:tav tm="0">
                                          <p:val>
                                            <p:strVal val="1+#ppt_w/2"/>
                                          </p:val>
                                        </p:tav>
                                        <p:tav tm="100000">
                                          <p:val>
                                            <p:strVal val="#ppt_x"/>
                                          </p:val>
                                        </p:tav>
                                      </p:tavLst>
                                    </p:anim>
                                    <p:anim calcmode="lin" valueType="num">
                                      <p:cBhvr additive="base">
                                        <p:cTn id="104" dur="500" fill="hold"/>
                                        <p:tgtEl>
                                          <p:spTgt spid="118"/>
                                        </p:tgtEl>
                                        <p:attrNameLst>
                                          <p:attrName>ppt_y</p:attrName>
                                        </p:attrNameLst>
                                      </p:cBhvr>
                                      <p:tavLst>
                                        <p:tav tm="0">
                                          <p:val>
                                            <p:strVal val="#ppt_y"/>
                                          </p:val>
                                        </p:tav>
                                        <p:tav tm="100000">
                                          <p:val>
                                            <p:strVal val="#ppt_y"/>
                                          </p:val>
                                        </p:tav>
                                      </p:tavLst>
                                    </p:anim>
                                  </p:childTnLst>
                                </p:cTn>
                              </p:par>
                              <p:par>
                                <p:cTn id="105" presetID="2" presetClass="entr" presetSubtype="4" accel="50000" decel="50000" fill="hold" grpId="0" nodeType="withEffect">
                                  <p:stCondLst>
                                    <p:cond delay="0"/>
                                  </p:stCondLst>
                                  <p:childTnLst>
                                    <p:set>
                                      <p:cBhvr>
                                        <p:cTn id="106" dur="1" fill="hold">
                                          <p:stCondLst>
                                            <p:cond delay="0"/>
                                          </p:stCondLst>
                                        </p:cTn>
                                        <p:tgtEl>
                                          <p:spTgt spid="119"/>
                                        </p:tgtEl>
                                        <p:attrNameLst>
                                          <p:attrName>style.visibility</p:attrName>
                                        </p:attrNameLst>
                                      </p:cBhvr>
                                      <p:to>
                                        <p:strVal val="visible"/>
                                      </p:to>
                                    </p:set>
                                    <p:anim calcmode="lin" valueType="num">
                                      <p:cBhvr additive="base">
                                        <p:cTn id="107" dur="500" fill="hold"/>
                                        <p:tgtEl>
                                          <p:spTgt spid="119"/>
                                        </p:tgtEl>
                                        <p:attrNameLst>
                                          <p:attrName>ppt_x</p:attrName>
                                        </p:attrNameLst>
                                      </p:cBhvr>
                                      <p:tavLst>
                                        <p:tav tm="0">
                                          <p:val>
                                            <p:strVal val="#ppt_x"/>
                                          </p:val>
                                        </p:tav>
                                        <p:tav tm="100000">
                                          <p:val>
                                            <p:strVal val="#ppt_x"/>
                                          </p:val>
                                        </p:tav>
                                      </p:tavLst>
                                    </p:anim>
                                    <p:anim calcmode="lin" valueType="num">
                                      <p:cBhvr additive="base">
                                        <p:cTn id="10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p:bldP spid="70" grpId="0"/>
      <p:bldP spid="72" grpId="0"/>
      <p:bldP spid="73" grpId="0"/>
      <p:bldP spid="74" grpId="0"/>
      <p:bldP spid="112" grpId="0"/>
      <p:bldP spid="113" grpId="0"/>
      <p:bldP spid="114" grpId="0"/>
      <p:bldP spid="115" grpId="0"/>
      <p:bldP spid="116" grpId="0"/>
      <p:bldP spid="117" grpId="0"/>
      <p:bldP spid="118" grpId="0"/>
      <p:bldP spid="119" grpId="0"/>
      <p:bldP spid="1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对策实施</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61" name="Group 73"/>
          <p:cNvGrpSpPr/>
          <p:nvPr/>
        </p:nvGrpSpPr>
        <p:grpSpPr>
          <a:xfrm>
            <a:off x="3996351" y="2216355"/>
            <a:ext cx="620225" cy="290343"/>
            <a:chOff x="3366566" y="1459073"/>
            <a:chExt cx="465169" cy="221445"/>
          </a:xfrm>
        </p:grpSpPr>
        <p:cxnSp>
          <p:nvCxnSpPr>
            <p:cNvPr id="62" name="Straight Connector 61"/>
            <p:cNvCxnSpPr/>
            <p:nvPr/>
          </p:nvCxnSpPr>
          <p:spPr>
            <a:xfrm flipH="1" flipV="1">
              <a:off x="3592681" y="1460250"/>
              <a:ext cx="239054" cy="220268"/>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366566" y="1459073"/>
              <a:ext cx="226116"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64" name="Group 74"/>
          <p:cNvGrpSpPr/>
          <p:nvPr/>
        </p:nvGrpSpPr>
        <p:grpSpPr>
          <a:xfrm flipH="1">
            <a:off x="7486184" y="2213951"/>
            <a:ext cx="684268" cy="295151"/>
            <a:chOff x="3318534" y="1459155"/>
            <a:chExt cx="513201" cy="221363"/>
          </a:xfrm>
        </p:grpSpPr>
        <p:cxnSp>
          <p:nvCxnSpPr>
            <p:cNvPr id="65" name="Straight Connector 64"/>
            <p:cNvCxnSpPr/>
            <p:nvPr/>
          </p:nvCxnSpPr>
          <p:spPr>
            <a:xfrm flipH="1" flipV="1">
              <a:off x="3592681" y="1460250"/>
              <a:ext cx="239054" cy="220268"/>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3318534" y="1459155"/>
              <a:ext cx="274147"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grpSp>
        <p:nvGrpSpPr>
          <p:cNvPr id="67" name="Group 81"/>
          <p:cNvGrpSpPr/>
          <p:nvPr/>
        </p:nvGrpSpPr>
        <p:grpSpPr>
          <a:xfrm flipV="1">
            <a:off x="4002962" y="5442107"/>
            <a:ext cx="607004" cy="290343"/>
            <a:chOff x="3376482" y="1459073"/>
            <a:chExt cx="455253" cy="221445"/>
          </a:xfrm>
        </p:grpSpPr>
        <p:cxnSp>
          <p:nvCxnSpPr>
            <p:cNvPr id="68" name="Straight Connector 67"/>
            <p:cNvCxnSpPr/>
            <p:nvPr/>
          </p:nvCxnSpPr>
          <p:spPr>
            <a:xfrm flipH="1" flipV="1">
              <a:off x="3592681" y="1460250"/>
              <a:ext cx="239054" cy="220268"/>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3376482" y="1459073"/>
              <a:ext cx="216200"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70" name="Group 84"/>
          <p:cNvGrpSpPr/>
          <p:nvPr/>
        </p:nvGrpSpPr>
        <p:grpSpPr>
          <a:xfrm flipH="1" flipV="1">
            <a:off x="7500086" y="5439703"/>
            <a:ext cx="656464" cy="295151"/>
            <a:chOff x="3339387" y="1459155"/>
            <a:chExt cx="492348" cy="221363"/>
          </a:xfrm>
        </p:grpSpPr>
        <p:cxnSp>
          <p:nvCxnSpPr>
            <p:cNvPr id="71" name="Straight Connector 70"/>
            <p:cNvCxnSpPr/>
            <p:nvPr/>
          </p:nvCxnSpPr>
          <p:spPr>
            <a:xfrm flipH="1" flipV="1">
              <a:off x="3592681" y="1460250"/>
              <a:ext cx="239054" cy="220268"/>
            </a:xfrm>
            <a:prstGeom prst="line">
              <a:avLst/>
            </a:prstGeom>
            <a:ln w="190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flipV="1">
              <a:off x="3339387" y="1459155"/>
              <a:ext cx="253294" cy="0"/>
            </a:xfrm>
            <a:prstGeom prst="line">
              <a:avLst/>
            </a:prstGeom>
            <a:ln w="190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5854758" y="1657351"/>
            <a:ext cx="2453760" cy="2690283"/>
            <a:chOff x="4390618" y="1243013"/>
            <a:chExt cx="1840320" cy="2017712"/>
          </a:xfrm>
        </p:grpSpPr>
        <p:sp>
          <p:nvSpPr>
            <p:cNvPr id="87" name="Freeform 38"/>
            <p:cNvSpPr/>
            <p:nvPr/>
          </p:nvSpPr>
          <p:spPr bwMode="auto">
            <a:xfrm>
              <a:off x="4390618" y="1257300"/>
              <a:ext cx="1795463" cy="2003425"/>
            </a:xfrm>
            <a:custGeom>
              <a:avLst/>
              <a:gdLst/>
              <a:ahLst/>
              <a:cxnLst>
                <a:cxn ang="0">
                  <a:pos x="183" y="261"/>
                </a:cxn>
                <a:cxn ang="0">
                  <a:pos x="0" y="2"/>
                </a:cxn>
                <a:cxn ang="0">
                  <a:pos x="52" y="0"/>
                </a:cxn>
                <a:cxn ang="0">
                  <a:pos x="504" y="187"/>
                </a:cxn>
                <a:cxn ang="0">
                  <a:pos x="691" y="606"/>
                </a:cxn>
                <a:cxn ang="0">
                  <a:pos x="431" y="771"/>
                </a:cxn>
                <a:cxn ang="0">
                  <a:pos x="431" y="509"/>
                </a:cxn>
                <a:cxn ang="0">
                  <a:pos x="183" y="509"/>
                </a:cxn>
                <a:cxn ang="0">
                  <a:pos x="183" y="261"/>
                </a:cxn>
              </a:cxnLst>
              <a:rect l="0" t="0" r="r" b="b"/>
              <a:pathLst>
                <a:path w="691" h="771">
                  <a:moveTo>
                    <a:pt x="183" y="261"/>
                  </a:moveTo>
                  <a:cubicBezTo>
                    <a:pt x="174" y="127"/>
                    <a:pt x="113" y="41"/>
                    <a:pt x="0" y="2"/>
                  </a:cubicBezTo>
                  <a:cubicBezTo>
                    <a:pt x="17" y="1"/>
                    <a:pt x="34" y="0"/>
                    <a:pt x="52" y="0"/>
                  </a:cubicBezTo>
                  <a:cubicBezTo>
                    <a:pt x="229" y="0"/>
                    <a:pt x="379" y="63"/>
                    <a:pt x="504" y="187"/>
                  </a:cubicBezTo>
                  <a:cubicBezTo>
                    <a:pt x="621" y="304"/>
                    <a:pt x="683" y="444"/>
                    <a:pt x="691" y="606"/>
                  </a:cubicBezTo>
                  <a:cubicBezTo>
                    <a:pt x="651" y="707"/>
                    <a:pt x="564" y="762"/>
                    <a:pt x="431" y="771"/>
                  </a:cubicBezTo>
                  <a:cubicBezTo>
                    <a:pt x="431" y="509"/>
                    <a:pt x="431" y="509"/>
                    <a:pt x="431" y="509"/>
                  </a:cubicBezTo>
                  <a:cubicBezTo>
                    <a:pt x="183" y="509"/>
                    <a:pt x="183" y="509"/>
                    <a:pt x="183" y="509"/>
                  </a:cubicBezTo>
                  <a:lnTo>
                    <a:pt x="183" y="261"/>
                  </a:lnTo>
                  <a:close/>
                </a:path>
              </a:pathLst>
            </a:custGeom>
            <a:solidFill>
              <a:schemeClr val="accent3">
                <a:lumMod val="75000"/>
              </a:schemeClr>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81" name="Freeform 38"/>
            <p:cNvSpPr/>
            <p:nvPr/>
          </p:nvSpPr>
          <p:spPr bwMode="auto">
            <a:xfrm>
              <a:off x="4435475" y="1243013"/>
              <a:ext cx="1795463" cy="2003425"/>
            </a:xfrm>
            <a:custGeom>
              <a:avLst/>
              <a:gdLst/>
              <a:ahLst/>
              <a:cxnLst>
                <a:cxn ang="0">
                  <a:pos x="183" y="261"/>
                </a:cxn>
                <a:cxn ang="0">
                  <a:pos x="0" y="2"/>
                </a:cxn>
                <a:cxn ang="0">
                  <a:pos x="52" y="0"/>
                </a:cxn>
                <a:cxn ang="0">
                  <a:pos x="504" y="187"/>
                </a:cxn>
                <a:cxn ang="0">
                  <a:pos x="691" y="606"/>
                </a:cxn>
                <a:cxn ang="0">
                  <a:pos x="431" y="771"/>
                </a:cxn>
                <a:cxn ang="0">
                  <a:pos x="431" y="509"/>
                </a:cxn>
                <a:cxn ang="0">
                  <a:pos x="183" y="509"/>
                </a:cxn>
                <a:cxn ang="0">
                  <a:pos x="183" y="261"/>
                </a:cxn>
              </a:cxnLst>
              <a:rect l="0" t="0" r="r" b="b"/>
              <a:pathLst>
                <a:path w="691" h="771">
                  <a:moveTo>
                    <a:pt x="183" y="261"/>
                  </a:moveTo>
                  <a:cubicBezTo>
                    <a:pt x="174" y="127"/>
                    <a:pt x="113" y="41"/>
                    <a:pt x="0" y="2"/>
                  </a:cubicBezTo>
                  <a:cubicBezTo>
                    <a:pt x="17" y="1"/>
                    <a:pt x="34" y="0"/>
                    <a:pt x="52" y="0"/>
                  </a:cubicBezTo>
                  <a:cubicBezTo>
                    <a:pt x="229" y="0"/>
                    <a:pt x="379" y="63"/>
                    <a:pt x="504" y="187"/>
                  </a:cubicBezTo>
                  <a:cubicBezTo>
                    <a:pt x="621" y="304"/>
                    <a:pt x="683" y="444"/>
                    <a:pt x="691" y="606"/>
                  </a:cubicBezTo>
                  <a:cubicBezTo>
                    <a:pt x="651" y="707"/>
                    <a:pt x="564" y="762"/>
                    <a:pt x="431" y="771"/>
                  </a:cubicBezTo>
                  <a:cubicBezTo>
                    <a:pt x="431" y="509"/>
                    <a:pt x="431" y="509"/>
                    <a:pt x="431" y="509"/>
                  </a:cubicBezTo>
                  <a:cubicBezTo>
                    <a:pt x="183" y="509"/>
                    <a:pt x="183" y="509"/>
                    <a:pt x="183" y="509"/>
                  </a:cubicBezTo>
                  <a:lnTo>
                    <a:pt x="183" y="261"/>
                  </a:lnTo>
                  <a:close/>
                </a:path>
              </a:pathLst>
            </a:custGeom>
            <a:solidFill>
              <a:srgbClr val="0C6485"/>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91" name="Group 90"/>
          <p:cNvGrpSpPr/>
          <p:nvPr/>
        </p:nvGrpSpPr>
        <p:grpSpPr>
          <a:xfrm>
            <a:off x="5609767" y="3701833"/>
            <a:ext cx="2702984" cy="2383584"/>
            <a:chOff x="4206875" y="2776375"/>
            <a:chExt cx="2027238" cy="1787688"/>
          </a:xfrm>
        </p:grpSpPr>
        <p:sp>
          <p:nvSpPr>
            <p:cNvPr id="86" name="Freeform 37"/>
            <p:cNvSpPr/>
            <p:nvPr/>
          </p:nvSpPr>
          <p:spPr bwMode="auto">
            <a:xfrm>
              <a:off x="4206875" y="2776375"/>
              <a:ext cx="2011363" cy="1746250"/>
            </a:xfrm>
            <a:custGeom>
              <a:avLst/>
              <a:gdLst/>
              <a:ahLst/>
              <a:cxnLst>
                <a:cxn ang="0">
                  <a:pos x="184" y="672"/>
                </a:cxn>
                <a:cxn ang="0">
                  <a:pos x="68" y="598"/>
                </a:cxn>
                <a:cxn ang="0">
                  <a:pos x="0" y="413"/>
                </a:cxn>
                <a:cxn ang="0">
                  <a:pos x="265" y="413"/>
                </a:cxn>
                <a:cxn ang="0">
                  <a:pos x="265" y="165"/>
                </a:cxn>
                <a:cxn ang="0">
                  <a:pos x="513" y="165"/>
                </a:cxn>
                <a:cxn ang="0">
                  <a:pos x="773" y="0"/>
                </a:cxn>
                <a:cxn ang="0">
                  <a:pos x="774" y="34"/>
                </a:cxn>
                <a:cxn ang="0">
                  <a:pos x="586" y="486"/>
                </a:cxn>
                <a:cxn ang="0">
                  <a:pos x="184" y="672"/>
                </a:cxn>
              </a:cxnLst>
              <a:rect l="0" t="0" r="r" b="b"/>
              <a:pathLst>
                <a:path w="774" h="672">
                  <a:moveTo>
                    <a:pt x="184" y="672"/>
                  </a:moveTo>
                  <a:cubicBezTo>
                    <a:pt x="136" y="659"/>
                    <a:pt x="98" y="634"/>
                    <a:pt x="68" y="598"/>
                  </a:cubicBezTo>
                  <a:cubicBezTo>
                    <a:pt x="31" y="554"/>
                    <a:pt x="9" y="492"/>
                    <a:pt x="0" y="413"/>
                  </a:cubicBezTo>
                  <a:cubicBezTo>
                    <a:pt x="265" y="413"/>
                    <a:pt x="265" y="413"/>
                    <a:pt x="265" y="413"/>
                  </a:cubicBezTo>
                  <a:cubicBezTo>
                    <a:pt x="265" y="165"/>
                    <a:pt x="265" y="165"/>
                    <a:pt x="265" y="165"/>
                  </a:cubicBezTo>
                  <a:cubicBezTo>
                    <a:pt x="513" y="165"/>
                    <a:pt x="513" y="165"/>
                    <a:pt x="513" y="165"/>
                  </a:cubicBezTo>
                  <a:cubicBezTo>
                    <a:pt x="646" y="156"/>
                    <a:pt x="733" y="101"/>
                    <a:pt x="773" y="0"/>
                  </a:cubicBezTo>
                  <a:cubicBezTo>
                    <a:pt x="774" y="11"/>
                    <a:pt x="774" y="22"/>
                    <a:pt x="774" y="34"/>
                  </a:cubicBezTo>
                  <a:cubicBezTo>
                    <a:pt x="774" y="211"/>
                    <a:pt x="711" y="361"/>
                    <a:pt x="586" y="486"/>
                  </a:cubicBezTo>
                  <a:cubicBezTo>
                    <a:pt x="473" y="599"/>
                    <a:pt x="339" y="661"/>
                    <a:pt x="184" y="672"/>
                  </a:cubicBezTo>
                  <a:close/>
                </a:path>
              </a:pathLst>
            </a:custGeom>
            <a:solidFill>
              <a:schemeClr val="accent4">
                <a:lumMod val="75000"/>
              </a:schemeClr>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80" name="Freeform 37"/>
            <p:cNvSpPr/>
            <p:nvPr/>
          </p:nvSpPr>
          <p:spPr bwMode="auto">
            <a:xfrm>
              <a:off x="4222750" y="2817813"/>
              <a:ext cx="2011363" cy="1746250"/>
            </a:xfrm>
            <a:custGeom>
              <a:avLst/>
              <a:gdLst/>
              <a:ahLst/>
              <a:cxnLst>
                <a:cxn ang="0">
                  <a:pos x="184" y="672"/>
                </a:cxn>
                <a:cxn ang="0">
                  <a:pos x="68" y="598"/>
                </a:cxn>
                <a:cxn ang="0">
                  <a:pos x="0" y="413"/>
                </a:cxn>
                <a:cxn ang="0">
                  <a:pos x="265" y="413"/>
                </a:cxn>
                <a:cxn ang="0">
                  <a:pos x="265" y="165"/>
                </a:cxn>
                <a:cxn ang="0">
                  <a:pos x="513" y="165"/>
                </a:cxn>
                <a:cxn ang="0">
                  <a:pos x="773" y="0"/>
                </a:cxn>
                <a:cxn ang="0">
                  <a:pos x="774" y="34"/>
                </a:cxn>
                <a:cxn ang="0">
                  <a:pos x="586" y="486"/>
                </a:cxn>
                <a:cxn ang="0">
                  <a:pos x="184" y="672"/>
                </a:cxn>
              </a:cxnLst>
              <a:rect l="0" t="0" r="r" b="b"/>
              <a:pathLst>
                <a:path w="774" h="672">
                  <a:moveTo>
                    <a:pt x="184" y="672"/>
                  </a:moveTo>
                  <a:cubicBezTo>
                    <a:pt x="136" y="659"/>
                    <a:pt x="98" y="634"/>
                    <a:pt x="68" y="598"/>
                  </a:cubicBezTo>
                  <a:cubicBezTo>
                    <a:pt x="31" y="554"/>
                    <a:pt x="9" y="492"/>
                    <a:pt x="0" y="413"/>
                  </a:cubicBezTo>
                  <a:cubicBezTo>
                    <a:pt x="265" y="413"/>
                    <a:pt x="265" y="413"/>
                    <a:pt x="265" y="413"/>
                  </a:cubicBezTo>
                  <a:cubicBezTo>
                    <a:pt x="265" y="165"/>
                    <a:pt x="265" y="165"/>
                    <a:pt x="265" y="165"/>
                  </a:cubicBezTo>
                  <a:cubicBezTo>
                    <a:pt x="513" y="165"/>
                    <a:pt x="513" y="165"/>
                    <a:pt x="513" y="165"/>
                  </a:cubicBezTo>
                  <a:cubicBezTo>
                    <a:pt x="646" y="156"/>
                    <a:pt x="733" y="101"/>
                    <a:pt x="773" y="0"/>
                  </a:cubicBezTo>
                  <a:cubicBezTo>
                    <a:pt x="774" y="11"/>
                    <a:pt x="774" y="22"/>
                    <a:pt x="774" y="34"/>
                  </a:cubicBezTo>
                  <a:cubicBezTo>
                    <a:pt x="774" y="211"/>
                    <a:pt x="711" y="361"/>
                    <a:pt x="586" y="486"/>
                  </a:cubicBezTo>
                  <a:cubicBezTo>
                    <a:pt x="473" y="599"/>
                    <a:pt x="339" y="661"/>
                    <a:pt x="184" y="672"/>
                  </a:cubicBezTo>
                  <a:close/>
                </a:path>
              </a:pathLst>
            </a:custGeom>
            <a:solidFill>
              <a:srgbClr val="D73229"/>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90" name="Group 89"/>
          <p:cNvGrpSpPr/>
          <p:nvPr/>
        </p:nvGrpSpPr>
        <p:grpSpPr>
          <a:xfrm>
            <a:off x="3884684" y="3412735"/>
            <a:ext cx="2439716" cy="2679032"/>
            <a:chOff x="2913063" y="2559551"/>
            <a:chExt cx="1829787" cy="2009274"/>
          </a:xfrm>
        </p:grpSpPr>
        <p:sp>
          <p:nvSpPr>
            <p:cNvPr id="85" name="Freeform 40"/>
            <p:cNvSpPr/>
            <p:nvPr/>
          </p:nvSpPr>
          <p:spPr bwMode="auto">
            <a:xfrm>
              <a:off x="2955325" y="2559551"/>
              <a:ext cx="1787525" cy="2003425"/>
            </a:xfrm>
            <a:custGeom>
              <a:avLst/>
              <a:gdLst/>
              <a:ahLst/>
              <a:cxnLst>
                <a:cxn ang="0">
                  <a:pos x="0" y="180"/>
                </a:cxn>
                <a:cxn ang="0">
                  <a:pos x="259" y="0"/>
                </a:cxn>
                <a:cxn ang="0">
                  <a:pos x="259" y="262"/>
                </a:cxn>
                <a:cxn ang="0">
                  <a:pos x="504" y="262"/>
                </a:cxn>
                <a:cxn ang="0">
                  <a:pos x="504" y="507"/>
                </a:cxn>
                <a:cxn ang="0">
                  <a:pos x="504" y="510"/>
                </a:cxn>
                <a:cxn ang="0">
                  <a:pos x="572" y="695"/>
                </a:cxn>
                <a:cxn ang="0">
                  <a:pos x="688" y="769"/>
                </a:cxn>
                <a:cxn ang="0">
                  <a:pos x="638" y="771"/>
                </a:cxn>
                <a:cxn ang="0">
                  <a:pos x="185" y="583"/>
                </a:cxn>
                <a:cxn ang="0">
                  <a:pos x="0" y="184"/>
                </a:cxn>
                <a:cxn ang="0">
                  <a:pos x="0" y="180"/>
                </a:cxn>
              </a:cxnLst>
              <a:rect l="0" t="0" r="r" b="b"/>
              <a:pathLst>
                <a:path w="688" h="771">
                  <a:moveTo>
                    <a:pt x="0" y="180"/>
                  </a:moveTo>
                  <a:cubicBezTo>
                    <a:pt x="28" y="78"/>
                    <a:pt x="115" y="18"/>
                    <a:pt x="259" y="0"/>
                  </a:cubicBezTo>
                  <a:cubicBezTo>
                    <a:pt x="259" y="262"/>
                    <a:pt x="259" y="262"/>
                    <a:pt x="259" y="262"/>
                  </a:cubicBezTo>
                  <a:cubicBezTo>
                    <a:pt x="504" y="262"/>
                    <a:pt x="504" y="262"/>
                    <a:pt x="504" y="262"/>
                  </a:cubicBezTo>
                  <a:cubicBezTo>
                    <a:pt x="504" y="507"/>
                    <a:pt x="504" y="507"/>
                    <a:pt x="504" y="507"/>
                  </a:cubicBezTo>
                  <a:cubicBezTo>
                    <a:pt x="504" y="508"/>
                    <a:pt x="504" y="509"/>
                    <a:pt x="504" y="510"/>
                  </a:cubicBezTo>
                  <a:cubicBezTo>
                    <a:pt x="513" y="589"/>
                    <a:pt x="535" y="651"/>
                    <a:pt x="572" y="695"/>
                  </a:cubicBezTo>
                  <a:cubicBezTo>
                    <a:pt x="602" y="731"/>
                    <a:pt x="640" y="756"/>
                    <a:pt x="688" y="769"/>
                  </a:cubicBezTo>
                  <a:cubicBezTo>
                    <a:pt x="672" y="770"/>
                    <a:pt x="655" y="771"/>
                    <a:pt x="638" y="771"/>
                  </a:cubicBezTo>
                  <a:cubicBezTo>
                    <a:pt x="461" y="771"/>
                    <a:pt x="310" y="708"/>
                    <a:pt x="185" y="583"/>
                  </a:cubicBezTo>
                  <a:cubicBezTo>
                    <a:pt x="73" y="471"/>
                    <a:pt x="11" y="338"/>
                    <a:pt x="0" y="184"/>
                  </a:cubicBezTo>
                  <a:cubicBezTo>
                    <a:pt x="0" y="183"/>
                    <a:pt x="0" y="181"/>
                    <a:pt x="0" y="180"/>
                  </a:cubicBez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83" name="Freeform 40"/>
            <p:cNvSpPr/>
            <p:nvPr/>
          </p:nvSpPr>
          <p:spPr bwMode="auto">
            <a:xfrm>
              <a:off x="2913063" y="2565400"/>
              <a:ext cx="1787525" cy="2003425"/>
            </a:xfrm>
            <a:custGeom>
              <a:avLst/>
              <a:gdLst/>
              <a:ahLst/>
              <a:cxnLst>
                <a:cxn ang="0">
                  <a:pos x="0" y="180"/>
                </a:cxn>
                <a:cxn ang="0">
                  <a:pos x="259" y="0"/>
                </a:cxn>
                <a:cxn ang="0">
                  <a:pos x="259" y="262"/>
                </a:cxn>
                <a:cxn ang="0">
                  <a:pos x="504" y="262"/>
                </a:cxn>
                <a:cxn ang="0">
                  <a:pos x="504" y="507"/>
                </a:cxn>
                <a:cxn ang="0">
                  <a:pos x="504" y="510"/>
                </a:cxn>
                <a:cxn ang="0">
                  <a:pos x="572" y="695"/>
                </a:cxn>
                <a:cxn ang="0">
                  <a:pos x="688" y="769"/>
                </a:cxn>
                <a:cxn ang="0">
                  <a:pos x="638" y="771"/>
                </a:cxn>
                <a:cxn ang="0">
                  <a:pos x="185" y="583"/>
                </a:cxn>
                <a:cxn ang="0">
                  <a:pos x="0" y="184"/>
                </a:cxn>
                <a:cxn ang="0">
                  <a:pos x="0" y="180"/>
                </a:cxn>
              </a:cxnLst>
              <a:rect l="0" t="0" r="r" b="b"/>
              <a:pathLst>
                <a:path w="688" h="771">
                  <a:moveTo>
                    <a:pt x="0" y="180"/>
                  </a:moveTo>
                  <a:cubicBezTo>
                    <a:pt x="28" y="78"/>
                    <a:pt x="115" y="18"/>
                    <a:pt x="259" y="0"/>
                  </a:cubicBezTo>
                  <a:cubicBezTo>
                    <a:pt x="259" y="262"/>
                    <a:pt x="259" y="262"/>
                    <a:pt x="259" y="262"/>
                  </a:cubicBezTo>
                  <a:cubicBezTo>
                    <a:pt x="504" y="262"/>
                    <a:pt x="504" y="262"/>
                    <a:pt x="504" y="262"/>
                  </a:cubicBezTo>
                  <a:cubicBezTo>
                    <a:pt x="504" y="507"/>
                    <a:pt x="504" y="507"/>
                    <a:pt x="504" y="507"/>
                  </a:cubicBezTo>
                  <a:cubicBezTo>
                    <a:pt x="504" y="508"/>
                    <a:pt x="504" y="509"/>
                    <a:pt x="504" y="510"/>
                  </a:cubicBezTo>
                  <a:cubicBezTo>
                    <a:pt x="513" y="589"/>
                    <a:pt x="535" y="651"/>
                    <a:pt x="572" y="695"/>
                  </a:cubicBezTo>
                  <a:cubicBezTo>
                    <a:pt x="602" y="731"/>
                    <a:pt x="640" y="756"/>
                    <a:pt x="688" y="769"/>
                  </a:cubicBezTo>
                  <a:cubicBezTo>
                    <a:pt x="672" y="770"/>
                    <a:pt x="655" y="771"/>
                    <a:pt x="638" y="771"/>
                  </a:cubicBezTo>
                  <a:cubicBezTo>
                    <a:pt x="461" y="771"/>
                    <a:pt x="310" y="708"/>
                    <a:pt x="185" y="583"/>
                  </a:cubicBezTo>
                  <a:cubicBezTo>
                    <a:pt x="73" y="471"/>
                    <a:pt x="11" y="338"/>
                    <a:pt x="0" y="184"/>
                  </a:cubicBezTo>
                  <a:cubicBezTo>
                    <a:pt x="0" y="183"/>
                    <a:pt x="0" y="181"/>
                    <a:pt x="0" y="180"/>
                  </a:cubicBezTo>
                  <a:close/>
                </a:path>
              </a:pathLst>
            </a:custGeom>
            <a:solidFill>
              <a:srgbClr val="0C6485"/>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89" name="Group 88"/>
          <p:cNvGrpSpPr/>
          <p:nvPr/>
        </p:nvGrpSpPr>
        <p:grpSpPr>
          <a:xfrm>
            <a:off x="3878334" y="1663700"/>
            <a:ext cx="2676525" cy="2444043"/>
            <a:chOff x="2908300" y="1247775"/>
            <a:chExt cx="2007394" cy="1833032"/>
          </a:xfrm>
        </p:grpSpPr>
        <p:sp>
          <p:nvSpPr>
            <p:cNvPr id="84" name="Freeform 39"/>
            <p:cNvSpPr/>
            <p:nvPr/>
          </p:nvSpPr>
          <p:spPr bwMode="auto">
            <a:xfrm>
              <a:off x="2912269" y="1294870"/>
              <a:ext cx="2003425" cy="1785937"/>
            </a:xfrm>
            <a:custGeom>
              <a:avLst/>
              <a:gdLst/>
              <a:ahLst/>
              <a:cxnLst>
                <a:cxn ang="0">
                  <a:pos x="261" y="507"/>
                </a:cxn>
                <a:cxn ang="0">
                  <a:pos x="2" y="687"/>
                </a:cxn>
                <a:cxn ang="0">
                  <a:pos x="0" y="638"/>
                </a:cxn>
                <a:cxn ang="0">
                  <a:pos x="187" y="185"/>
                </a:cxn>
                <a:cxn ang="0">
                  <a:pos x="588" y="0"/>
                </a:cxn>
                <a:cxn ang="0">
                  <a:pos x="771" y="259"/>
                </a:cxn>
                <a:cxn ang="0">
                  <a:pos x="509" y="259"/>
                </a:cxn>
                <a:cxn ang="0">
                  <a:pos x="509" y="507"/>
                </a:cxn>
                <a:cxn ang="0">
                  <a:pos x="261" y="507"/>
                </a:cxn>
              </a:cxnLst>
              <a:rect l="0" t="0" r="r" b="b"/>
              <a:pathLst>
                <a:path w="771" h="687">
                  <a:moveTo>
                    <a:pt x="261" y="507"/>
                  </a:moveTo>
                  <a:cubicBezTo>
                    <a:pt x="117" y="525"/>
                    <a:pt x="30" y="585"/>
                    <a:pt x="2" y="687"/>
                  </a:cubicBezTo>
                  <a:cubicBezTo>
                    <a:pt x="1" y="671"/>
                    <a:pt x="0" y="655"/>
                    <a:pt x="0" y="638"/>
                  </a:cubicBezTo>
                  <a:cubicBezTo>
                    <a:pt x="0" y="461"/>
                    <a:pt x="62" y="310"/>
                    <a:pt x="187" y="185"/>
                  </a:cubicBezTo>
                  <a:cubicBezTo>
                    <a:pt x="300" y="73"/>
                    <a:pt x="433" y="11"/>
                    <a:pt x="588" y="0"/>
                  </a:cubicBezTo>
                  <a:cubicBezTo>
                    <a:pt x="701" y="39"/>
                    <a:pt x="762" y="125"/>
                    <a:pt x="771" y="259"/>
                  </a:cubicBezTo>
                  <a:cubicBezTo>
                    <a:pt x="509" y="259"/>
                    <a:pt x="509" y="259"/>
                    <a:pt x="509" y="259"/>
                  </a:cubicBezTo>
                  <a:cubicBezTo>
                    <a:pt x="509" y="507"/>
                    <a:pt x="509" y="507"/>
                    <a:pt x="509" y="507"/>
                  </a:cubicBezTo>
                  <a:lnTo>
                    <a:pt x="261" y="507"/>
                  </a:lnTo>
                  <a:close/>
                </a:path>
              </a:pathLst>
            </a:custGeom>
            <a:solidFill>
              <a:schemeClr val="accent2">
                <a:lumMod val="50000"/>
              </a:schemeClr>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82" name="Freeform 39"/>
            <p:cNvSpPr/>
            <p:nvPr/>
          </p:nvSpPr>
          <p:spPr bwMode="auto">
            <a:xfrm>
              <a:off x="2908300" y="1247775"/>
              <a:ext cx="2003425" cy="1785937"/>
            </a:xfrm>
            <a:custGeom>
              <a:avLst/>
              <a:gdLst/>
              <a:ahLst/>
              <a:cxnLst>
                <a:cxn ang="0">
                  <a:pos x="261" y="507"/>
                </a:cxn>
                <a:cxn ang="0">
                  <a:pos x="2" y="687"/>
                </a:cxn>
                <a:cxn ang="0">
                  <a:pos x="0" y="638"/>
                </a:cxn>
                <a:cxn ang="0">
                  <a:pos x="187" y="185"/>
                </a:cxn>
                <a:cxn ang="0">
                  <a:pos x="588" y="0"/>
                </a:cxn>
                <a:cxn ang="0">
                  <a:pos x="771" y="259"/>
                </a:cxn>
                <a:cxn ang="0">
                  <a:pos x="509" y="259"/>
                </a:cxn>
                <a:cxn ang="0">
                  <a:pos x="509" y="507"/>
                </a:cxn>
                <a:cxn ang="0">
                  <a:pos x="261" y="507"/>
                </a:cxn>
              </a:cxnLst>
              <a:rect l="0" t="0" r="r" b="b"/>
              <a:pathLst>
                <a:path w="771" h="687">
                  <a:moveTo>
                    <a:pt x="261" y="507"/>
                  </a:moveTo>
                  <a:cubicBezTo>
                    <a:pt x="117" y="525"/>
                    <a:pt x="30" y="585"/>
                    <a:pt x="2" y="687"/>
                  </a:cubicBezTo>
                  <a:cubicBezTo>
                    <a:pt x="1" y="671"/>
                    <a:pt x="0" y="655"/>
                    <a:pt x="0" y="638"/>
                  </a:cubicBezTo>
                  <a:cubicBezTo>
                    <a:pt x="0" y="461"/>
                    <a:pt x="62" y="310"/>
                    <a:pt x="187" y="185"/>
                  </a:cubicBezTo>
                  <a:cubicBezTo>
                    <a:pt x="300" y="73"/>
                    <a:pt x="433" y="11"/>
                    <a:pt x="588" y="0"/>
                  </a:cubicBezTo>
                  <a:cubicBezTo>
                    <a:pt x="701" y="39"/>
                    <a:pt x="762" y="125"/>
                    <a:pt x="771" y="259"/>
                  </a:cubicBezTo>
                  <a:cubicBezTo>
                    <a:pt x="509" y="259"/>
                    <a:pt x="509" y="259"/>
                    <a:pt x="509" y="259"/>
                  </a:cubicBezTo>
                  <a:cubicBezTo>
                    <a:pt x="509" y="507"/>
                    <a:pt x="509" y="507"/>
                    <a:pt x="509" y="507"/>
                  </a:cubicBezTo>
                  <a:lnTo>
                    <a:pt x="261" y="507"/>
                  </a:lnTo>
                  <a:close/>
                </a:path>
              </a:pathLst>
            </a:custGeom>
            <a:solidFill>
              <a:srgbClr val="D73229"/>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49" name="Group 59"/>
          <p:cNvGrpSpPr/>
          <p:nvPr/>
        </p:nvGrpSpPr>
        <p:grpSpPr>
          <a:xfrm>
            <a:off x="8388746" y="5272424"/>
            <a:ext cx="3034927" cy="947624"/>
            <a:chOff x="7154104" y="3206176"/>
            <a:chExt cx="2276195" cy="710718"/>
          </a:xfrm>
        </p:grpSpPr>
        <p:sp>
          <p:nvSpPr>
            <p:cNvPr id="50" name="TextBox 49"/>
            <p:cNvSpPr txBox="1"/>
            <p:nvPr/>
          </p:nvSpPr>
          <p:spPr>
            <a:xfrm>
              <a:off x="7154105" y="3453979"/>
              <a:ext cx="2276194" cy="462915"/>
            </a:xfrm>
            <a:prstGeom prst="rect">
              <a:avLst/>
            </a:prstGeom>
            <a:noFill/>
          </p:spPr>
          <p:txBody>
            <a:bodyPr wrap="square" lIns="0" tIns="0" rIns="0" bIns="0" rtlCol="0">
              <a:spAutoFit/>
            </a:body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51" name="Rectangle 50"/>
            <p:cNvSpPr/>
            <p:nvPr/>
          </p:nvSpPr>
          <p:spPr>
            <a:xfrm>
              <a:off x="7154104" y="3206176"/>
              <a:ext cx="1197769" cy="215265"/>
            </a:xfrm>
            <a:prstGeom prst="rect">
              <a:avLst/>
            </a:prstGeom>
          </p:spPr>
          <p:txBody>
            <a:bodyPr wrap="none" lIns="0" tIns="0" rIns="0" bIns="0">
              <a:spAutoFit/>
            </a:bodyPr>
            <a:lstStyle/>
            <a:p>
              <a:r>
                <a:rPr lang="en-US" sz="1865" b="1" dirty="0">
                  <a:solidFill>
                    <a:schemeClr val="tx1">
                      <a:lumMod val="75000"/>
                      <a:lumOff val="25000"/>
                    </a:schemeClr>
                  </a:solidFill>
                  <a:latin typeface="微软雅黑" panose="020B0503020204020204" charset="-122"/>
                  <a:ea typeface="微软雅黑" panose="020B0503020204020204" charset="-122"/>
                </a:rPr>
                <a:t>Keyword Here</a:t>
              </a:r>
            </a:p>
          </p:txBody>
        </p:sp>
      </p:grpSp>
      <p:grpSp>
        <p:nvGrpSpPr>
          <p:cNvPr id="52" name="Group 58"/>
          <p:cNvGrpSpPr/>
          <p:nvPr/>
        </p:nvGrpSpPr>
        <p:grpSpPr>
          <a:xfrm>
            <a:off x="8337946" y="1739195"/>
            <a:ext cx="3034927" cy="947624"/>
            <a:chOff x="7174424" y="1352592"/>
            <a:chExt cx="2276195" cy="710718"/>
          </a:xfrm>
        </p:grpSpPr>
        <p:sp>
          <p:nvSpPr>
            <p:cNvPr id="53" name="TextBox 52"/>
            <p:cNvSpPr txBox="1"/>
            <p:nvPr/>
          </p:nvSpPr>
          <p:spPr>
            <a:xfrm>
              <a:off x="7174424" y="1600395"/>
              <a:ext cx="2276195" cy="462915"/>
            </a:xfrm>
            <a:prstGeom prst="rect">
              <a:avLst/>
            </a:prstGeom>
            <a:noFill/>
          </p:spPr>
          <p:txBody>
            <a:bodyPr wrap="square" lIns="0" tIns="0" rIns="0" bIns="0" rtlCol="0">
              <a:spAutoFit/>
            </a:body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54" name="Rectangle 53"/>
            <p:cNvSpPr/>
            <p:nvPr/>
          </p:nvSpPr>
          <p:spPr>
            <a:xfrm>
              <a:off x="7174424" y="1352592"/>
              <a:ext cx="1197769" cy="215265"/>
            </a:xfrm>
            <a:prstGeom prst="rect">
              <a:avLst/>
            </a:prstGeom>
          </p:spPr>
          <p:txBody>
            <a:bodyPr wrap="none" lIns="0" tIns="0" rIns="0" bIns="0">
              <a:spAutoFit/>
            </a:bodyPr>
            <a:lstStyle/>
            <a:p>
              <a:r>
                <a:rPr lang="en-US" sz="1865" b="1" dirty="0">
                  <a:solidFill>
                    <a:schemeClr val="tx1">
                      <a:lumMod val="75000"/>
                      <a:lumOff val="25000"/>
                    </a:schemeClr>
                  </a:solidFill>
                  <a:latin typeface="微软雅黑" panose="020B0503020204020204" charset="-122"/>
                  <a:ea typeface="微软雅黑" panose="020B0503020204020204" charset="-122"/>
                </a:rPr>
                <a:t>Keyword Here</a:t>
              </a:r>
            </a:p>
          </p:txBody>
        </p:sp>
      </p:grpSp>
      <p:grpSp>
        <p:nvGrpSpPr>
          <p:cNvPr id="55" name="Group 56"/>
          <p:cNvGrpSpPr/>
          <p:nvPr/>
        </p:nvGrpSpPr>
        <p:grpSpPr>
          <a:xfrm>
            <a:off x="834247" y="1739195"/>
            <a:ext cx="3034928" cy="947624"/>
            <a:chOff x="-296510" y="1363501"/>
            <a:chExt cx="2276196" cy="710718"/>
          </a:xfrm>
        </p:grpSpPr>
        <p:sp>
          <p:nvSpPr>
            <p:cNvPr id="56" name="TextBox 55"/>
            <p:cNvSpPr txBox="1"/>
            <p:nvPr/>
          </p:nvSpPr>
          <p:spPr>
            <a:xfrm>
              <a:off x="-296510" y="1611304"/>
              <a:ext cx="2276196" cy="462915"/>
            </a:xfrm>
            <a:prstGeom prst="rect">
              <a:avLst/>
            </a:prstGeom>
            <a:noFill/>
          </p:spPr>
          <p:txBody>
            <a:bodyPr wrap="square" lIns="0" tIns="0" rIns="0" bIns="0" rtlCol="0">
              <a:spAutoFit/>
            </a:bodyPr>
            <a:lstStyle/>
            <a:p>
              <a:pPr lvl="0" algn="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57" name="Rectangle 56"/>
            <p:cNvSpPr/>
            <p:nvPr/>
          </p:nvSpPr>
          <p:spPr>
            <a:xfrm>
              <a:off x="781916" y="1363501"/>
              <a:ext cx="1197769" cy="215265"/>
            </a:xfrm>
            <a:prstGeom prst="rect">
              <a:avLst/>
            </a:prstGeom>
          </p:spPr>
          <p:txBody>
            <a:bodyPr wrap="none" lIns="0" tIns="0" rIns="0" bIns="0">
              <a:spAutoFit/>
            </a:bodyPr>
            <a:lstStyle/>
            <a:p>
              <a:pPr algn="r"/>
              <a:r>
                <a:rPr lang="en-US" sz="1865" b="1" dirty="0">
                  <a:solidFill>
                    <a:schemeClr val="tx1">
                      <a:lumMod val="75000"/>
                      <a:lumOff val="25000"/>
                    </a:schemeClr>
                  </a:solidFill>
                  <a:latin typeface="微软雅黑" panose="020B0503020204020204" charset="-122"/>
                  <a:ea typeface="微软雅黑" panose="020B0503020204020204" charset="-122"/>
                </a:rPr>
                <a:t>Keyword Here</a:t>
              </a:r>
            </a:p>
          </p:txBody>
        </p:sp>
      </p:grpSp>
      <p:grpSp>
        <p:nvGrpSpPr>
          <p:cNvPr id="58" name="Group 56"/>
          <p:cNvGrpSpPr/>
          <p:nvPr/>
        </p:nvGrpSpPr>
        <p:grpSpPr>
          <a:xfrm>
            <a:off x="796147" y="5248179"/>
            <a:ext cx="3034928" cy="947624"/>
            <a:chOff x="-296510" y="1363501"/>
            <a:chExt cx="2276196" cy="710718"/>
          </a:xfrm>
        </p:grpSpPr>
        <p:sp>
          <p:nvSpPr>
            <p:cNvPr id="59" name="TextBox 58"/>
            <p:cNvSpPr txBox="1"/>
            <p:nvPr/>
          </p:nvSpPr>
          <p:spPr>
            <a:xfrm>
              <a:off x="-296510" y="1611304"/>
              <a:ext cx="2276196" cy="462915"/>
            </a:xfrm>
            <a:prstGeom prst="rect">
              <a:avLst/>
            </a:prstGeom>
            <a:noFill/>
          </p:spPr>
          <p:txBody>
            <a:bodyPr wrap="square" lIns="0" tIns="0" rIns="0" bIns="0" rtlCol="0">
              <a:spAutoFit/>
            </a:bodyPr>
            <a:lstStyle/>
            <a:p>
              <a:pPr lvl="0" algn="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60" name="Rectangle 59"/>
            <p:cNvSpPr/>
            <p:nvPr/>
          </p:nvSpPr>
          <p:spPr>
            <a:xfrm>
              <a:off x="781916" y="1363501"/>
              <a:ext cx="1197769" cy="215265"/>
            </a:xfrm>
            <a:prstGeom prst="rect">
              <a:avLst/>
            </a:prstGeom>
          </p:spPr>
          <p:txBody>
            <a:bodyPr wrap="none" lIns="0" tIns="0" rIns="0" bIns="0">
              <a:spAutoFit/>
            </a:bodyPr>
            <a:lstStyle/>
            <a:p>
              <a:pPr algn="r"/>
              <a:r>
                <a:rPr lang="en-US" sz="1865" b="1" dirty="0">
                  <a:solidFill>
                    <a:schemeClr val="tx1">
                      <a:lumMod val="75000"/>
                      <a:lumOff val="25000"/>
                    </a:schemeClr>
                  </a:solidFill>
                  <a:latin typeface="微软雅黑" panose="020B0503020204020204" charset="-122"/>
                  <a:ea typeface="微软雅黑" panose="020B0503020204020204" charset="-122"/>
                </a:rPr>
                <a:t>Keyword Here</a:t>
              </a:r>
            </a:p>
          </p:txBody>
        </p:sp>
      </p:grpSp>
      <p:grpSp>
        <p:nvGrpSpPr>
          <p:cNvPr id="31" name="Group 30"/>
          <p:cNvGrpSpPr/>
          <p:nvPr/>
        </p:nvGrpSpPr>
        <p:grpSpPr>
          <a:xfrm>
            <a:off x="4629704" y="4476363"/>
            <a:ext cx="817335" cy="815403"/>
            <a:chOff x="1081088" y="2138363"/>
            <a:chExt cx="671512" cy="669925"/>
          </a:xfrm>
          <a:solidFill>
            <a:schemeClr val="bg1"/>
          </a:solidFill>
        </p:grpSpPr>
        <p:sp>
          <p:nvSpPr>
            <p:cNvPr id="3088" name="Freeform 16"/>
            <p:cNvSpPr>
              <a:spLocks noEditPoints="1"/>
            </p:cNvSpPr>
            <p:nvPr/>
          </p:nvSpPr>
          <p:spPr bwMode="auto">
            <a:xfrm>
              <a:off x="1165225" y="2516188"/>
              <a:ext cx="125412" cy="125413"/>
            </a:xfrm>
            <a:custGeom>
              <a:avLst/>
              <a:gdLst/>
              <a:ahLst/>
              <a:cxnLst>
                <a:cxn ang="0">
                  <a:pos x="53" y="0"/>
                </a:cxn>
                <a:cxn ang="0">
                  <a:pos x="26" y="0"/>
                </a:cxn>
                <a:cxn ang="0">
                  <a:pos x="26" y="26"/>
                </a:cxn>
                <a:cxn ang="0">
                  <a:pos x="0" y="26"/>
                </a:cxn>
                <a:cxn ang="0">
                  <a:pos x="0" y="52"/>
                </a:cxn>
                <a:cxn ang="0">
                  <a:pos x="26" y="52"/>
                </a:cxn>
                <a:cxn ang="0">
                  <a:pos x="26" y="79"/>
                </a:cxn>
                <a:cxn ang="0">
                  <a:pos x="53" y="79"/>
                </a:cxn>
                <a:cxn ang="0">
                  <a:pos x="53" y="52"/>
                </a:cxn>
                <a:cxn ang="0">
                  <a:pos x="79" y="52"/>
                </a:cxn>
                <a:cxn ang="0">
                  <a:pos x="79" y="26"/>
                </a:cxn>
                <a:cxn ang="0">
                  <a:pos x="53" y="26"/>
                </a:cxn>
                <a:cxn ang="0">
                  <a:pos x="53" y="0"/>
                </a:cxn>
                <a:cxn ang="0">
                  <a:pos x="53" y="0"/>
                </a:cxn>
                <a:cxn ang="0">
                  <a:pos x="53" y="0"/>
                </a:cxn>
              </a:cxnLst>
              <a:rect l="0" t="0" r="r" b="b"/>
              <a:pathLst>
                <a:path w="79" h="79">
                  <a:moveTo>
                    <a:pt x="53" y="0"/>
                  </a:moveTo>
                  <a:lnTo>
                    <a:pt x="26" y="0"/>
                  </a:lnTo>
                  <a:lnTo>
                    <a:pt x="26" y="26"/>
                  </a:lnTo>
                  <a:lnTo>
                    <a:pt x="0" y="26"/>
                  </a:lnTo>
                  <a:lnTo>
                    <a:pt x="0" y="52"/>
                  </a:lnTo>
                  <a:lnTo>
                    <a:pt x="26" y="52"/>
                  </a:lnTo>
                  <a:lnTo>
                    <a:pt x="26" y="79"/>
                  </a:lnTo>
                  <a:lnTo>
                    <a:pt x="53" y="79"/>
                  </a:lnTo>
                  <a:lnTo>
                    <a:pt x="53" y="52"/>
                  </a:lnTo>
                  <a:lnTo>
                    <a:pt x="79" y="52"/>
                  </a:lnTo>
                  <a:lnTo>
                    <a:pt x="79" y="26"/>
                  </a:lnTo>
                  <a:lnTo>
                    <a:pt x="53" y="26"/>
                  </a:lnTo>
                  <a:lnTo>
                    <a:pt x="53" y="0"/>
                  </a:lnTo>
                  <a:close/>
                  <a:moveTo>
                    <a:pt x="53" y="0"/>
                  </a:moveTo>
                  <a:lnTo>
                    <a:pt x="53" y="0"/>
                  </a:lnTo>
                  <a:close/>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089" name="Freeform 17"/>
            <p:cNvSpPr>
              <a:spLocks noEditPoints="1"/>
            </p:cNvSpPr>
            <p:nvPr/>
          </p:nvSpPr>
          <p:spPr bwMode="auto">
            <a:xfrm>
              <a:off x="1165225" y="2516188"/>
              <a:ext cx="125412" cy="125413"/>
            </a:xfrm>
            <a:custGeom>
              <a:avLst/>
              <a:gdLst/>
              <a:ahLst/>
              <a:cxnLst>
                <a:cxn ang="0">
                  <a:pos x="53" y="0"/>
                </a:cxn>
                <a:cxn ang="0">
                  <a:pos x="26" y="0"/>
                </a:cxn>
                <a:cxn ang="0">
                  <a:pos x="26" y="26"/>
                </a:cxn>
                <a:cxn ang="0">
                  <a:pos x="0" y="26"/>
                </a:cxn>
                <a:cxn ang="0">
                  <a:pos x="0" y="52"/>
                </a:cxn>
                <a:cxn ang="0">
                  <a:pos x="26" y="52"/>
                </a:cxn>
                <a:cxn ang="0">
                  <a:pos x="26" y="79"/>
                </a:cxn>
                <a:cxn ang="0">
                  <a:pos x="53" y="79"/>
                </a:cxn>
                <a:cxn ang="0">
                  <a:pos x="53" y="52"/>
                </a:cxn>
                <a:cxn ang="0">
                  <a:pos x="79" y="52"/>
                </a:cxn>
                <a:cxn ang="0">
                  <a:pos x="79" y="26"/>
                </a:cxn>
                <a:cxn ang="0">
                  <a:pos x="53" y="26"/>
                </a:cxn>
                <a:cxn ang="0">
                  <a:pos x="53" y="0"/>
                </a:cxn>
                <a:cxn ang="0">
                  <a:pos x="53" y="0"/>
                </a:cxn>
                <a:cxn ang="0">
                  <a:pos x="53" y="0"/>
                </a:cxn>
              </a:cxnLst>
              <a:rect l="0" t="0" r="r" b="b"/>
              <a:pathLst>
                <a:path w="79" h="79">
                  <a:moveTo>
                    <a:pt x="53" y="0"/>
                  </a:moveTo>
                  <a:lnTo>
                    <a:pt x="26" y="0"/>
                  </a:lnTo>
                  <a:lnTo>
                    <a:pt x="26" y="26"/>
                  </a:lnTo>
                  <a:lnTo>
                    <a:pt x="0" y="26"/>
                  </a:lnTo>
                  <a:lnTo>
                    <a:pt x="0" y="52"/>
                  </a:lnTo>
                  <a:lnTo>
                    <a:pt x="26" y="52"/>
                  </a:lnTo>
                  <a:lnTo>
                    <a:pt x="26" y="79"/>
                  </a:lnTo>
                  <a:lnTo>
                    <a:pt x="53" y="79"/>
                  </a:lnTo>
                  <a:lnTo>
                    <a:pt x="53" y="52"/>
                  </a:lnTo>
                  <a:lnTo>
                    <a:pt x="79" y="52"/>
                  </a:lnTo>
                  <a:lnTo>
                    <a:pt x="79" y="26"/>
                  </a:lnTo>
                  <a:lnTo>
                    <a:pt x="53" y="26"/>
                  </a:lnTo>
                  <a:lnTo>
                    <a:pt x="53" y="0"/>
                  </a:lnTo>
                  <a:moveTo>
                    <a:pt x="53" y="0"/>
                  </a:moveTo>
                  <a:lnTo>
                    <a:pt x="53" y="0"/>
                  </a:ln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090" name="Freeform 18"/>
            <p:cNvSpPr>
              <a:spLocks noEditPoints="1"/>
            </p:cNvSpPr>
            <p:nvPr/>
          </p:nvSpPr>
          <p:spPr bwMode="auto">
            <a:xfrm>
              <a:off x="1081088" y="2181226"/>
              <a:ext cx="250825" cy="250825"/>
            </a:xfrm>
            <a:custGeom>
              <a:avLst/>
              <a:gdLst/>
              <a:ahLst/>
              <a:cxnLst>
                <a:cxn ang="0">
                  <a:pos x="53" y="158"/>
                </a:cxn>
                <a:cxn ang="0">
                  <a:pos x="106" y="158"/>
                </a:cxn>
                <a:cxn ang="0">
                  <a:pos x="106" y="105"/>
                </a:cxn>
                <a:cxn ang="0">
                  <a:pos x="158" y="105"/>
                </a:cxn>
                <a:cxn ang="0">
                  <a:pos x="158" y="52"/>
                </a:cxn>
                <a:cxn ang="0">
                  <a:pos x="106" y="52"/>
                </a:cxn>
                <a:cxn ang="0">
                  <a:pos x="106" y="0"/>
                </a:cxn>
                <a:cxn ang="0">
                  <a:pos x="53" y="0"/>
                </a:cxn>
                <a:cxn ang="0">
                  <a:pos x="53" y="52"/>
                </a:cxn>
                <a:cxn ang="0">
                  <a:pos x="0" y="52"/>
                </a:cxn>
                <a:cxn ang="0">
                  <a:pos x="0" y="105"/>
                </a:cxn>
                <a:cxn ang="0">
                  <a:pos x="53" y="105"/>
                </a:cxn>
                <a:cxn ang="0">
                  <a:pos x="53" y="158"/>
                </a:cxn>
                <a:cxn ang="0">
                  <a:pos x="53" y="158"/>
                </a:cxn>
                <a:cxn ang="0">
                  <a:pos x="53" y="158"/>
                </a:cxn>
              </a:cxnLst>
              <a:rect l="0" t="0" r="r" b="b"/>
              <a:pathLst>
                <a:path w="158" h="158">
                  <a:moveTo>
                    <a:pt x="53" y="158"/>
                  </a:moveTo>
                  <a:lnTo>
                    <a:pt x="106" y="158"/>
                  </a:lnTo>
                  <a:lnTo>
                    <a:pt x="106" y="105"/>
                  </a:lnTo>
                  <a:lnTo>
                    <a:pt x="158" y="105"/>
                  </a:lnTo>
                  <a:lnTo>
                    <a:pt x="158" y="52"/>
                  </a:lnTo>
                  <a:lnTo>
                    <a:pt x="106" y="52"/>
                  </a:lnTo>
                  <a:lnTo>
                    <a:pt x="106" y="0"/>
                  </a:lnTo>
                  <a:lnTo>
                    <a:pt x="53" y="0"/>
                  </a:lnTo>
                  <a:lnTo>
                    <a:pt x="53" y="52"/>
                  </a:lnTo>
                  <a:lnTo>
                    <a:pt x="0" y="52"/>
                  </a:lnTo>
                  <a:lnTo>
                    <a:pt x="0" y="105"/>
                  </a:lnTo>
                  <a:lnTo>
                    <a:pt x="53" y="105"/>
                  </a:lnTo>
                  <a:lnTo>
                    <a:pt x="53" y="158"/>
                  </a:lnTo>
                  <a:close/>
                  <a:moveTo>
                    <a:pt x="53" y="158"/>
                  </a:moveTo>
                  <a:lnTo>
                    <a:pt x="53" y="158"/>
                  </a:lnTo>
                  <a:close/>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091" name="Freeform 19"/>
            <p:cNvSpPr>
              <a:spLocks noEditPoints="1"/>
            </p:cNvSpPr>
            <p:nvPr/>
          </p:nvSpPr>
          <p:spPr bwMode="auto">
            <a:xfrm>
              <a:off x="1081088" y="2181226"/>
              <a:ext cx="250825" cy="250825"/>
            </a:xfrm>
            <a:custGeom>
              <a:avLst/>
              <a:gdLst/>
              <a:ahLst/>
              <a:cxnLst>
                <a:cxn ang="0">
                  <a:pos x="53" y="158"/>
                </a:cxn>
                <a:cxn ang="0">
                  <a:pos x="106" y="158"/>
                </a:cxn>
                <a:cxn ang="0">
                  <a:pos x="106" y="105"/>
                </a:cxn>
                <a:cxn ang="0">
                  <a:pos x="158" y="105"/>
                </a:cxn>
                <a:cxn ang="0">
                  <a:pos x="158" y="52"/>
                </a:cxn>
                <a:cxn ang="0">
                  <a:pos x="106" y="52"/>
                </a:cxn>
                <a:cxn ang="0">
                  <a:pos x="106" y="0"/>
                </a:cxn>
                <a:cxn ang="0">
                  <a:pos x="53" y="0"/>
                </a:cxn>
                <a:cxn ang="0">
                  <a:pos x="53" y="52"/>
                </a:cxn>
                <a:cxn ang="0">
                  <a:pos x="0" y="52"/>
                </a:cxn>
                <a:cxn ang="0">
                  <a:pos x="0" y="105"/>
                </a:cxn>
                <a:cxn ang="0">
                  <a:pos x="53" y="105"/>
                </a:cxn>
                <a:cxn ang="0">
                  <a:pos x="53" y="158"/>
                </a:cxn>
                <a:cxn ang="0">
                  <a:pos x="53" y="158"/>
                </a:cxn>
                <a:cxn ang="0">
                  <a:pos x="53" y="158"/>
                </a:cxn>
              </a:cxnLst>
              <a:rect l="0" t="0" r="r" b="b"/>
              <a:pathLst>
                <a:path w="158" h="158">
                  <a:moveTo>
                    <a:pt x="53" y="158"/>
                  </a:moveTo>
                  <a:lnTo>
                    <a:pt x="106" y="158"/>
                  </a:lnTo>
                  <a:lnTo>
                    <a:pt x="106" y="105"/>
                  </a:lnTo>
                  <a:lnTo>
                    <a:pt x="158" y="105"/>
                  </a:lnTo>
                  <a:lnTo>
                    <a:pt x="158" y="52"/>
                  </a:lnTo>
                  <a:lnTo>
                    <a:pt x="106" y="52"/>
                  </a:lnTo>
                  <a:lnTo>
                    <a:pt x="106" y="0"/>
                  </a:lnTo>
                  <a:lnTo>
                    <a:pt x="53" y="0"/>
                  </a:lnTo>
                  <a:lnTo>
                    <a:pt x="53" y="52"/>
                  </a:lnTo>
                  <a:lnTo>
                    <a:pt x="0" y="52"/>
                  </a:lnTo>
                  <a:lnTo>
                    <a:pt x="0" y="105"/>
                  </a:lnTo>
                  <a:lnTo>
                    <a:pt x="53" y="105"/>
                  </a:lnTo>
                  <a:lnTo>
                    <a:pt x="53" y="158"/>
                  </a:lnTo>
                  <a:moveTo>
                    <a:pt x="53" y="158"/>
                  </a:moveTo>
                  <a:lnTo>
                    <a:pt x="53" y="158"/>
                  </a:ln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092" name="Freeform 20"/>
            <p:cNvSpPr>
              <a:spLocks noEditPoints="1"/>
            </p:cNvSpPr>
            <p:nvPr/>
          </p:nvSpPr>
          <p:spPr bwMode="auto">
            <a:xfrm>
              <a:off x="1331913" y="2138363"/>
              <a:ext cx="295275" cy="669925"/>
            </a:xfrm>
            <a:custGeom>
              <a:avLst/>
              <a:gdLst/>
              <a:ahLst/>
              <a:cxnLst>
                <a:cxn ang="0">
                  <a:pos x="1079" y="450"/>
                </a:cxn>
                <a:cxn ang="0">
                  <a:pos x="630" y="0"/>
                </a:cxn>
                <a:cxn ang="0">
                  <a:pos x="180" y="450"/>
                </a:cxn>
                <a:cxn ang="0">
                  <a:pos x="180" y="1808"/>
                </a:cxn>
                <a:cxn ang="0">
                  <a:pos x="0" y="2247"/>
                </a:cxn>
                <a:cxn ang="0">
                  <a:pos x="630" y="2876"/>
                </a:cxn>
                <a:cxn ang="0">
                  <a:pos x="1259" y="2247"/>
                </a:cxn>
                <a:cxn ang="0">
                  <a:pos x="1079" y="1808"/>
                </a:cxn>
                <a:cxn ang="0">
                  <a:pos x="1079" y="450"/>
                </a:cxn>
                <a:cxn ang="0">
                  <a:pos x="630" y="2696"/>
                </a:cxn>
                <a:cxn ang="0">
                  <a:pos x="575" y="2691"/>
                </a:cxn>
                <a:cxn ang="0">
                  <a:pos x="180" y="2247"/>
                </a:cxn>
                <a:cxn ang="0">
                  <a:pos x="360" y="1890"/>
                </a:cxn>
                <a:cxn ang="0">
                  <a:pos x="360" y="450"/>
                </a:cxn>
                <a:cxn ang="0">
                  <a:pos x="630" y="180"/>
                </a:cxn>
                <a:cxn ang="0">
                  <a:pos x="899" y="450"/>
                </a:cxn>
                <a:cxn ang="0">
                  <a:pos x="899" y="1890"/>
                </a:cxn>
                <a:cxn ang="0">
                  <a:pos x="1079" y="2247"/>
                </a:cxn>
                <a:cxn ang="0">
                  <a:pos x="630" y="2696"/>
                </a:cxn>
                <a:cxn ang="0">
                  <a:pos x="630" y="2696"/>
                </a:cxn>
                <a:cxn ang="0">
                  <a:pos x="630" y="2696"/>
                </a:cxn>
              </a:cxnLst>
              <a:rect l="0" t="0" r="r" b="b"/>
              <a:pathLst>
                <a:path w="1259" h="2876">
                  <a:moveTo>
                    <a:pt x="1079" y="450"/>
                  </a:moveTo>
                  <a:cubicBezTo>
                    <a:pt x="1079" y="202"/>
                    <a:pt x="878" y="0"/>
                    <a:pt x="630" y="0"/>
                  </a:cubicBezTo>
                  <a:cubicBezTo>
                    <a:pt x="381" y="0"/>
                    <a:pt x="180" y="202"/>
                    <a:pt x="180" y="450"/>
                  </a:cubicBezTo>
                  <a:cubicBezTo>
                    <a:pt x="180" y="1808"/>
                    <a:pt x="180" y="1808"/>
                    <a:pt x="180" y="1808"/>
                  </a:cubicBezTo>
                  <a:cubicBezTo>
                    <a:pt x="69" y="1921"/>
                    <a:pt x="0" y="2076"/>
                    <a:pt x="0" y="2247"/>
                  </a:cubicBezTo>
                  <a:cubicBezTo>
                    <a:pt x="0" y="2595"/>
                    <a:pt x="282" y="2876"/>
                    <a:pt x="630" y="2876"/>
                  </a:cubicBezTo>
                  <a:cubicBezTo>
                    <a:pt x="977" y="2876"/>
                    <a:pt x="1259" y="2595"/>
                    <a:pt x="1259" y="2247"/>
                  </a:cubicBezTo>
                  <a:cubicBezTo>
                    <a:pt x="1259" y="2076"/>
                    <a:pt x="1190" y="1921"/>
                    <a:pt x="1079" y="1808"/>
                  </a:cubicBezTo>
                  <a:lnTo>
                    <a:pt x="1079" y="450"/>
                  </a:lnTo>
                  <a:close/>
                  <a:moveTo>
                    <a:pt x="630" y="2696"/>
                  </a:moveTo>
                  <a:cubicBezTo>
                    <a:pt x="611" y="2696"/>
                    <a:pt x="593" y="2694"/>
                    <a:pt x="575" y="2691"/>
                  </a:cubicBezTo>
                  <a:cubicBezTo>
                    <a:pt x="353" y="2664"/>
                    <a:pt x="180" y="2477"/>
                    <a:pt x="180" y="2247"/>
                  </a:cubicBezTo>
                  <a:cubicBezTo>
                    <a:pt x="180" y="2101"/>
                    <a:pt x="251" y="1972"/>
                    <a:pt x="360" y="1890"/>
                  </a:cubicBezTo>
                  <a:cubicBezTo>
                    <a:pt x="360" y="450"/>
                    <a:pt x="360" y="450"/>
                    <a:pt x="360" y="450"/>
                  </a:cubicBezTo>
                  <a:cubicBezTo>
                    <a:pt x="360" y="301"/>
                    <a:pt x="481" y="180"/>
                    <a:pt x="630" y="180"/>
                  </a:cubicBezTo>
                  <a:cubicBezTo>
                    <a:pt x="778" y="180"/>
                    <a:pt x="899" y="301"/>
                    <a:pt x="899" y="450"/>
                  </a:cubicBezTo>
                  <a:cubicBezTo>
                    <a:pt x="899" y="1890"/>
                    <a:pt x="899" y="1890"/>
                    <a:pt x="899" y="1890"/>
                  </a:cubicBezTo>
                  <a:cubicBezTo>
                    <a:pt x="1008" y="1972"/>
                    <a:pt x="1079" y="2101"/>
                    <a:pt x="1079" y="2247"/>
                  </a:cubicBezTo>
                  <a:cubicBezTo>
                    <a:pt x="1079" y="2495"/>
                    <a:pt x="878" y="2696"/>
                    <a:pt x="630" y="2696"/>
                  </a:cubicBezTo>
                  <a:close/>
                  <a:moveTo>
                    <a:pt x="630" y="2696"/>
                  </a:moveTo>
                  <a:cubicBezTo>
                    <a:pt x="630" y="2696"/>
                    <a:pt x="630" y="2696"/>
                    <a:pt x="630" y="2696"/>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093" name="Freeform 21"/>
            <p:cNvSpPr>
              <a:spLocks noEditPoints="1"/>
            </p:cNvSpPr>
            <p:nvPr/>
          </p:nvSpPr>
          <p:spPr bwMode="auto">
            <a:xfrm>
              <a:off x="1416050" y="2306638"/>
              <a:ext cx="127000" cy="417513"/>
            </a:xfrm>
            <a:custGeom>
              <a:avLst/>
              <a:gdLst/>
              <a:ahLst/>
              <a:cxnLst>
                <a:cxn ang="0">
                  <a:pos x="359" y="1275"/>
                </a:cxn>
                <a:cxn ang="0">
                  <a:pos x="359" y="0"/>
                </a:cxn>
                <a:cxn ang="0">
                  <a:pos x="180" y="0"/>
                </a:cxn>
                <a:cxn ang="0">
                  <a:pos x="180" y="1275"/>
                </a:cxn>
                <a:cxn ang="0">
                  <a:pos x="0" y="1528"/>
                </a:cxn>
                <a:cxn ang="0">
                  <a:pos x="270" y="1798"/>
                </a:cxn>
                <a:cxn ang="0">
                  <a:pos x="539" y="1528"/>
                </a:cxn>
                <a:cxn ang="0">
                  <a:pos x="359" y="1275"/>
                </a:cxn>
                <a:cxn ang="0">
                  <a:pos x="359" y="1275"/>
                </a:cxn>
                <a:cxn ang="0">
                  <a:pos x="359" y="1275"/>
                </a:cxn>
              </a:cxnLst>
              <a:rect l="0" t="0" r="r" b="b"/>
              <a:pathLst>
                <a:path w="539" h="1798">
                  <a:moveTo>
                    <a:pt x="359" y="1275"/>
                  </a:moveTo>
                  <a:cubicBezTo>
                    <a:pt x="359" y="0"/>
                    <a:pt x="359" y="0"/>
                    <a:pt x="359" y="0"/>
                  </a:cubicBezTo>
                  <a:cubicBezTo>
                    <a:pt x="180" y="0"/>
                    <a:pt x="180" y="0"/>
                    <a:pt x="180" y="0"/>
                  </a:cubicBezTo>
                  <a:cubicBezTo>
                    <a:pt x="180" y="1275"/>
                    <a:pt x="180" y="1275"/>
                    <a:pt x="180" y="1275"/>
                  </a:cubicBezTo>
                  <a:cubicBezTo>
                    <a:pt x="75" y="1312"/>
                    <a:pt x="0" y="1411"/>
                    <a:pt x="0" y="1528"/>
                  </a:cubicBezTo>
                  <a:cubicBezTo>
                    <a:pt x="0" y="1677"/>
                    <a:pt x="121" y="1798"/>
                    <a:pt x="270" y="1798"/>
                  </a:cubicBezTo>
                  <a:cubicBezTo>
                    <a:pt x="418" y="1798"/>
                    <a:pt x="539" y="1677"/>
                    <a:pt x="539" y="1528"/>
                  </a:cubicBezTo>
                  <a:cubicBezTo>
                    <a:pt x="539" y="1411"/>
                    <a:pt x="464" y="1312"/>
                    <a:pt x="359" y="1275"/>
                  </a:cubicBezTo>
                  <a:close/>
                  <a:moveTo>
                    <a:pt x="359" y="1275"/>
                  </a:moveTo>
                  <a:cubicBezTo>
                    <a:pt x="359" y="1275"/>
                    <a:pt x="359" y="1275"/>
                    <a:pt x="359" y="1275"/>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094" name="Freeform 22"/>
            <p:cNvSpPr>
              <a:spLocks noEditPoints="1"/>
            </p:cNvSpPr>
            <p:nvPr/>
          </p:nvSpPr>
          <p:spPr bwMode="auto">
            <a:xfrm>
              <a:off x="1627188" y="2222501"/>
              <a:ext cx="125412" cy="125413"/>
            </a:xfrm>
            <a:custGeom>
              <a:avLst/>
              <a:gdLst/>
              <a:ahLst/>
              <a:cxnLst>
                <a:cxn ang="0">
                  <a:pos x="52" y="26"/>
                </a:cxn>
                <a:cxn ang="0">
                  <a:pos x="52" y="0"/>
                </a:cxn>
                <a:cxn ang="0">
                  <a:pos x="26" y="0"/>
                </a:cxn>
                <a:cxn ang="0">
                  <a:pos x="26" y="26"/>
                </a:cxn>
                <a:cxn ang="0">
                  <a:pos x="0" y="26"/>
                </a:cxn>
                <a:cxn ang="0">
                  <a:pos x="0" y="53"/>
                </a:cxn>
                <a:cxn ang="0">
                  <a:pos x="26" y="53"/>
                </a:cxn>
                <a:cxn ang="0">
                  <a:pos x="26" y="79"/>
                </a:cxn>
                <a:cxn ang="0">
                  <a:pos x="52" y="79"/>
                </a:cxn>
                <a:cxn ang="0">
                  <a:pos x="52" y="53"/>
                </a:cxn>
                <a:cxn ang="0">
                  <a:pos x="79" y="53"/>
                </a:cxn>
                <a:cxn ang="0">
                  <a:pos x="79" y="26"/>
                </a:cxn>
                <a:cxn ang="0">
                  <a:pos x="52" y="26"/>
                </a:cxn>
                <a:cxn ang="0">
                  <a:pos x="52" y="26"/>
                </a:cxn>
                <a:cxn ang="0">
                  <a:pos x="52" y="26"/>
                </a:cxn>
              </a:cxnLst>
              <a:rect l="0" t="0" r="r" b="b"/>
              <a:pathLst>
                <a:path w="79" h="79">
                  <a:moveTo>
                    <a:pt x="52" y="26"/>
                  </a:moveTo>
                  <a:lnTo>
                    <a:pt x="52" y="0"/>
                  </a:lnTo>
                  <a:lnTo>
                    <a:pt x="26" y="0"/>
                  </a:lnTo>
                  <a:lnTo>
                    <a:pt x="26" y="26"/>
                  </a:lnTo>
                  <a:lnTo>
                    <a:pt x="0" y="26"/>
                  </a:lnTo>
                  <a:lnTo>
                    <a:pt x="0" y="53"/>
                  </a:lnTo>
                  <a:lnTo>
                    <a:pt x="26" y="53"/>
                  </a:lnTo>
                  <a:lnTo>
                    <a:pt x="26" y="79"/>
                  </a:lnTo>
                  <a:lnTo>
                    <a:pt x="52" y="79"/>
                  </a:lnTo>
                  <a:lnTo>
                    <a:pt x="52" y="53"/>
                  </a:lnTo>
                  <a:lnTo>
                    <a:pt x="79" y="53"/>
                  </a:lnTo>
                  <a:lnTo>
                    <a:pt x="79" y="26"/>
                  </a:lnTo>
                  <a:lnTo>
                    <a:pt x="52" y="26"/>
                  </a:lnTo>
                  <a:close/>
                  <a:moveTo>
                    <a:pt x="52" y="26"/>
                  </a:moveTo>
                  <a:lnTo>
                    <a:pt x="52" y="26"/>
                  </a:lnTo>
                  <a:close/>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095" name="Freeform 23"/>
            <p:cNvSpPr>
              <a:spLocks noEditPoints="1"/>
            </p:cNvSpPr>
            <p:nvPr/>
          </p:nvSpPr>
          <p:spPr bwMode="auto">
            <a:xfrm>
              <a:off x="1627188" y="2222501"/>
              <a:ext cx="125412" cy="125413"/>
            </a:xfrm>
            <a:custGeom>
              <a:avLst/>
              <a:gdLst/>
              <a:ahLst/>
              <a:cxnLst>
                <a:cxn ang="0">
                  <a:pos x="52" y="26"/>
                </a:cxn>
                <a:cxn ang="0">
                  <a:pos x="52" y="0"/>
                </a:cxn>
                <a:cxn ang="0">
                  <a:pos x="26" y="0"/>
                </a:cxn>
                <a:cxn ang="0">
                  <a:pos x="26" y="26"/>
                </a:cxn>
                <a:cxn ang="0">
                  <a:pos x="0" y="26"/>
                </a:cxn>
                <a:cxn ang="0">
                  <a:pos x="0" y="53"/>
                </a:cxn>
                <a:cxn ang="0">
                  <a:pos x="26" y="53"/>
                </a:cxn>
                <a:cxn ang="0">
                  <a:pos x="26" y="79"/>
                </a:cxn>
                <a:cxn ang="0">
                  <a:pos x="52" y="79"/>
                </a:cxn>
                <a:cxn ang="0">
                  <a:pos x="52" y="53"/>
                </a:cxn>
                <a:cxn ang="0">
                  <a:pos x="79" y="53"/>
                </a:cxn>
                <a:cxn ang="0">
                  <a:pos x="79" y="26"/>
                </a:cxn>
                <a:cxn ang="0">
                  <a:pos x="52" y="26"/>
                </a:cxn>
                <a:cxn ang="0">
                  <a:pos x="52" y="26"/>
                </a:cxn>
                <a:cxn ang="0">
                  <a:pos x="52" y="26"/>
                </a:cxn>
              </a:cxnLst>
              <a:rect l="0" t="0" r="r" b="b"/>
              <a:pathLst>
                <a:path w="79" h="79">
                  <a:moveTo>
                    <a:pt x="52" y="26"/>
                  </a:moveTo>
                  <a:lnTo>
                    <a:pt x="52" y="0"/>
                  </a:lnTo>
                  <a:lnTo>
                    <a:pt x="26" y="0"/>
                  </a:lnTo>
                  <a:lnTo>
                    <a:pt x="26" y="26"/>
                  </a:lnTo>
                  <a:lnTo>
                    <a:pt x="0" y="26"/>
                  </a:lnTo>
                  <a:lnTo>
                    <a:pt x="0" y="53"/>
                  </a:lnTo>
                  <a:lnTo>
                    <a:pt x="26" y="53"/>
                  </a:lnTo>
                  <a:lnTo>
                    <a:pt x="26" y="79"/>
                  </a:lnTo>
                  <a:lnTo>
                    <a:pt x="52" y="79"/>
                  </a:lnTo>
                  <a:lnTo>
                    <a:pt x="52" y="53"/>
                  </a:lnTo>
                  <a:lnTo>
                    <a:pt x="79" y="53"/>
                  </a:lnTo>
                  <a:lnTo>
                    <a:pt x="79" y="26"/>
                  </a:lnTo>
                  <a:lnTo>
                    <a:pt x="52" y="26"/>
                  </a:lnTo>
                  <a:moveTo>
                    <a:pt x="52" y="26"/>
                  </a:moveTo>
                  <a:lnTo>
                    <a:pt x="52" y="26"/>
                  </a:ln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sp>
        <p:nvSpPr>
          <p:cNvPr id="32" name="Freeform 35"/>
          <p:cNvSpPr>
            <a:spLocks noEditPoints="1"/>
          </p:cNvSpPr>
          <p:nvPr/>
        </p:nvSpPr>
        <p:spPr bwMode="auto">
          <a:xfrm>
            <a:off x="6641890" y="2409507"/>
            <a:ext cx="742305" cy="891312"/>
          </a:xfrm>
          <a:custGeom>
            <a:avLst/>
            <a:gdLst/>
            <a:ahLst/>
            <a:cxnLst>
              <a:cxn ang="0">
                <a:pos x="37" y="23"/>
              </a:cxn>
              <a:cxn ang="0">
                <a:pos x="37" y="3"/>
              </a:cxn>
              <a:cxn ang="0">
                <a:pos x="40" y="3"/>
              </a:cxn>
              <a:cxn ang="0">
                <a:pos x="40" y="0"/>
              </a:cxn>
              <a:cxn ang="0">
                <a:pos x="17" y="0"/>
              </a:cxn>
              <a:cxn ang="0">
                <a:pos x="17" y="3"/>
              </a:cxn>
              <a:cxn ang="0">
                <a:pos x="20" y="3"/>
              </a:cxn>
              <a:cxn ang="0">
                <a:pos x="20" y="23"/>
              </a:cxn>
              <a:cxn ang="0">
                <a:pos x="0" y="60"/>
              </a:cxn>
              <a:cxn ang="0">
                <a:pos x="9" y="69"/>
              </a:cxn>
              <a:cxn ang="0">
                <a:pos x="49" y="69"/>
              </a:cxn>
              <a:cxn ang="0">
                <a:pos x="57" y="60"/>
              </a:cxn>
              <a:cxn ang="0">
                <a:pos x="37" y="23"/>
              </a:cxn>
              <a:cxn ang="0">
                <a:pos x="49" y="66"/>
              </a:cxn>
              <a:cxn ang="0">
                <a:pos x="9" y="66"/>
              </a:cxn>
              <a:cxn ang="0">
                <a:pos x="3" y="60"/>
              </a:cxn>
              <a:cxn ang="0">
                <a:pos x="22" y="24"/>
              </a:cxn>
              <a:cxn ang="0">
                <a:pos x="23" y="24"/>
              </a:cxn>
              <a:cxn ang="0">
                <a:pos x="23" y="3"/>
              </a:cxn>
              <a:cxn ang="0">
                <a:pos x="34" y="3"/>
              </a:cxn>
              <a:cxn ang="0">
                <a:pos x="34" y="24"/>
              </a:cxn>
              <a:cxn ang="0">
                <a:pos x="35" y="24"/>
              </a:cxn>
              <a:cxn ang="0">
                <a:pos x="54" y="60"/>
              </a:cxn>
              <a:cxn ang="0">
                <a:pos x="49" y="66"/>
              </a:cxn>
              <a:cxn ang="0">
                <a:pos x="20" y="55"/>
              </a:cxn>
              <a:cxn ang="0">
                <a:pos x="17" y="58"/>
              </a:cxn>
              <a:cxn ang="0">
                <a:pos x="14" y="55"/>
              </a:cxn>
              <a:cxn ang="0">
                <a:pos x="17" y="52"/>
              </a:cxn>
              <a:cxn ang="0">
                <a:pos x="20" y="55"/>
              </a:cxn>
              <a:cxn ang="0">
                <a:pos x="37" y="59"/>
              </a:cxn>
              <a:cxn ang="0">
                <a:pos x="33" y="63"/>
              </a:cxn>
              <a:cxn ang="0">
                <a:pos x="29" y="59"/>
              </a:cxn>
              <a:cxn ang="0">
                <a:pos x="33" y="55"/>
              </a:cxn>
              <a:cxn ang="0">
                <a:pos x="37" y="59"/>
              </a:cxn>
              <a:cxn ang="0">
                <a:pos x="30" y="54"/>
              </a:cxn>
              <a:cxn ang="0">
                <a:pos x="27" y="57"/>
              </a:cxn>
              <a:cxn ang="0">
                <a:pos x="23" y="54"/>
              </a:cxn>
              <a:cxn ang="0">
                <a:pos x="27" y="50"/>
              </a:cxn>
              <a:cxn ang="0">
                <a:pos x="30" y="54"/>
              </a:cxn>
              <a:cxn ang="0">
                <a:pos x="26" y="49"/>
              </a:cxn>
              <a:cxn ang="0">
                <a:pos x="21" y="44"/>
              </a:cxn>
              <a:cxn ang="0">
                <a:pos x="26" y="39"/>
              </a:cxn>
              <a:cxn ang="0">
                <a:pos x="31" y="44"/>
              </a:cxn>
              <a:cxn ang="0">
                <a:pos x="26" y="49"/>
              </a:cxn>
              <a:cxn ang="0">
                <a:pos x="34" y="44"/>
              </a:cxn>
              <a:cxn ang="0">
                <a:pos x="37" y="41"/>
              </a:cxn>
              <a:cxn ang="0">
                <a:pos x="40" y="44"/>
              </a:cxn>
              <a:cxn ang="0">
                <a:pos x="37" y="47"/>
              </a:cxn>
              <a:cxn ang="0">
                <a:pos x="34" y="44"/>
              </a:cxn>
              <a:cxn ang="0">
                <a:pos x="37" y="51"/>
              </a:cxn>
              <a:cxn ang="0">
                <a:pos x="35" y="53"/>
              </a:cxn>
              <a:cxn ang="0">
                <a:pos x="33" y="51"/>
              </a:cxn>
              <a:cxn ang="0">
                <a:pos x="35" y="49"/>
              </a:cxn>
              <a:cxn ang="0">
                <a:pos x="37" y="51"/>
              </a:cxn>
              <a:cxn ang="0">
                <a:pos x="37" y="51"/>
              </a:cxn>
              <a:cxn ang="0">
                <a:pos x="37" y="51"/>
              </a:cxn>
            </a:cxnLst>
            <a:rect l="0" t="0" r="r" b="b"/>
            <a:pathLst>
              <a:path w="57" h="69">
                <a:moveTo>
                  <a:pt x="37" y="23"/>
                </a:moveTo>
                <a:cubicBezTo>
                  <a:pt x="37" y="3"/>
                  <a:pt x="37" y="3"/>
                  <a:pt x="37" y="3"/>
                </a:cubicBezTo>
                <a:cubicBezTo>
                  <a:pt x="40" y="3"/>
                  <a:pt x="40" y="3"/>
                  <a:pt x="40" y="3"/>
                </a:cubicBezTo>
                <a:cubicBezTo>
                  <a:pt x="40" y="0"/>
                  <a:pt x="40" y="0"/>
                  <a:pt x="40" y="0"/>
                </a:cubicBezTo>
                <a:cubicBezTo>
                  <a:pt x="17" y="0"/>
                  <a:pt x="17" y="0"/>
                  <a:pt x="17" y="0"/>
                </a:cubicBezTo>
                <a:cubicBezTo>
                  <a:pt x="17" y="3"/>
                  <a:pt x="17" y="3"/>
                  <a:pt x="17" y="3"/>
                </a:cubicBezTo>
                <a:cubicBezTo>
                  <a:pt x="20" y="3"/>
                  <a:pt x="20" y="3"/>
                  <a:pt x="20" y="3"/>
                </a:cubicBezTo>
                <a:cubicBezTo>
                  <a:pt x="20" y="23"/>
                  <a:pt x="20" y="23"/>
                  <a:pt x="20" y="23"/>
                </a:cubicBezTo>
                <a:cubicBezTo>
                  <a:pt x="20" y="23"/>
                  <a:pt x="0" y="51"/>
                  <a:pt x="0" y="60"/>
                </a:cubicBezTo>
                <a:cubicBezTo>
                  <a:pt x="0" y="69"/>
                  <a:pt x="9" y="69"/>
                  <a:pt x="9" y="69"/>
                </a:cubicBezTo>
                <a:cubicBezTo>
                  <a:pt x="49" y="69"/>
                  <a:pt x="49" y="69"/>
                  <a:pt x="49" y="69"/>
                </a:cubicBezTo>
                <a:cubicBezTo>
                  <a:pt x="49" y="69"/>
                  <a:pt x="57" y="69"/>
                  <a:pt x="57" y="60"/>
                </a:cubicBezTo>
                <a:cubicBezTo>
                  <a:pt x="57" y="51"/>
                  <a:pt x="37" y="23"/>
                  <a:pt x="37" y="23"/>
                </a:cubicBezTo>
                <a:close/>
                <a:moveTo>
                  <a:pt x="49" y="66"/>
                </a:moveTo>
                <a:cubicBezTo>
                  <a:pt x="9" y="66"/>
                  <a:pt x="9" y="66"/>
                  <a:pt x="9" y="66"/>
                </a:cubicBezTo>
                <a:cubicBezTo>
                  <a:pt x="8" y="66"/>
                  <a:pt x="3" y="65"/>
                  <a:pt x="3" y="60"/>
                </a:cubicBezTo>
                <a:cubicBezTo>
                  <a:pt x="3" y="54"/>
                  <a:pt x="15" y="35"/>
                  <a:pt x="22" y="24"/>
                </a:cubicBezTo>
                <a:cubicBezTo>
                  <a:pt x="23" y="24"/>
                  <a:pt x="23" y="24"/>
                  <a:pt x="23" y="24"/>
                </a:cubicBezTo>
                <a:cubicBezTo>
                  <a:pt x="23" y="3"/>
                  <a:pt x="23" y="3"/>
                  <a:pt x="23" y="3"/>
                </a:cubicBezTo>
                <a:cubicBezTo>
                  <a:pt x="34" y="3"/>
                  <a:pt x="34" y="3"/>
                  <a:pt x="34" y="3"/>
                </a:cubicBezTo>
                <a:cubicBezTo>
                  <a:pt x="34" y="24"/>
                  <a:pt x="34" y="24"/>
                  <a:pt x="34" y="24"/>
                </a:cubicBezTo>
                <a:cubicBezTo>
                  <a:pt x="35" y="24"/>
                  <a:pt x="35" y="24"/>
                  <a:pt x="35" y="24"/>
                </a:cubicBezTo>
                <a:cubicBezTo>
                  <a:pt x="42" y="35"/>
                  <a:pt x="54" y="54"/>
                  <a:pt x="54" y="60"/>
                </a:cubicBezTo>
                <a:cubicBezTo>
                  <a:pt x="54" y="65"/>
                  <a:pt x="50" y="66"/>
                  <a:pt x="49" y="66"/>
                </a:cubicBezTo>
                <a:close/>
                <a:moveTo>
                  <a:pt x="20" y="55"/>
                </a:moveTo>
                <a:cubicBezTo>
                  <a:pt x="20" y="56"/>
                  <a:pt x="19" y="58"/>
                  <a:pt x="17" y="58"/>
                </a:cubicBezTo>
                <a:cubicBezTo>
                  <a:pt x="16" y="58"/>
                  <a:pt x="14" y="56"/>
                  <a:pt x="14" y="55"/>
                </a:cubicBezTo>
                <a:cubicBezTo>
                  <a:pt x="14" y="53"/>
                  <a:pt x="16" y="52"/>
                  <a:pt x="17" y="52"/>
                </a:cubicBezTo>
                <a:cubicBezTo>
                  <a:pt x="19" y="52"/>
                  <a:pt x="20" y="53"/>
                  <a:pt x="20" y="55"/>
                </a:cubicBezTo>
                <a:close/>
                <a:moveTo>
                  <a:pt x="37" y="59"/>
                </a:moveTo>
                <a:cubicBezTo>
                  <a:pt x="37" y="61"/>
                  <a:pt x="35" y="63"/>
                  <a:pt x="33" y="63"/>
                </a:cubicBezTo>
                <a:cubicBezTo>
                  <a:pt x="31" y="63"/>
                  <a:pt x="29" y="61"/>
                  <a:pt x="29" y="59"/>
                </a:cubicBezTo>
                <a:cubicBezTo>
                  <a:pt x="29" y="57"/>
                  <a:pt x="31" y="55"/>
                  <a:pt x="33" y="55"/>
                </a:cubicBezTo>
                <a:cubicBezTo>
                  <a:pt x="35" y="55"/>
                  <a:pt x="37" y="57"/>
                  <a:pt x="37" y="59"/>
                </a:cubicBezTo>
                <a:close/>
                <a:moveTo>
                  <a:pt x="30" y="54"/>
                </a:moveTo>
                <a:cubicBezTo>
                  <a:pt x="30" y="56"/>
                  <a:pt x="29" y="57"/>
                  <a:pt x="27" y="57"/>
                </a:cubicBezTo>
                <a:cubicBezTo>
                  <a:pt x="25" y="57"/>
                  <a:pt x="23" y="56"/>
                  <a:pt x="23" y="54"/>
                </a:cubicBezTo>
                <a:cubicBezTo>
                  <a:pt x="23" y="52"/>
                  <a:pt x="25" y="50"/>
                  <a:pt x="27" y="50"/>
                </a:cubicBezTo>
                <a:cubicBezTo>
                  <a:pt x="29" y="50"/>
                  <a:pt x="30" y="52"/>
                  <a:pt x="30" y="54"/>
                </a:cubicBezTo>
                <a:close/>
                <a:moveTo>
                  <a:pt x="26" y="49"/>
                </a:moveTo>
                <a:cubicBezTo>
                  <a:pt x="23" y="49"/>
                  <a:pt x="21" y="47"/>
                  <a:pt x="21" y="44"/>
                </a:cubicBezTo>
                <a:cubicBezTo>
                  <a:pt x="21" y="41"/>
                  <a:pt x="23" y="39"/>
                  <a:pt x="26" y="39"/>
                </a:cubicBezTo>
                <a:cubicBezTo>
                  <a:pt x="29" y="39"/>
                  <a:pt x="31" y="41"/>
                  <a:pt x="31" y="44"/>
                </a:cubicBezTo>
                <a:cubicBezTo>
                  <a:pt x="31" y="47"/>
                  <a:pt x="29" y="49"/>
                  <a:pt x="26" y="49"/>
                </a:cubicBezTo>
                <a:close/>
                <a:moveTo>
                  <a:pt x="34" y="44"/>
                </a:moveTo>
                <a:cubicBezTo>
                  <a:pt x="34" y="43"/>
                  <a:pt x="35" y="41"/>
                  <a:pt x="37" y="41"/>
                </a:cubicBezTo>
                <a:cubicBezTo>
                  <a:pt x="38" y="41"/>
                  <a:pt x="40" y="43"/>
                  <a:pt x="40" y="44"/>
                </a:cubicBezTo>
                <a:cubicBezTo>
                  <a:pt x="40" y="46"/>
                  <a:pt x="38" y="47"/>
                  <a:pt x="37" y="47"/>
                </a:cubicBezTo>
                <a:cubicBezTo>
                  <a:pt x="35" y="47"/>
                  <a:pt x="34" y="46"/>
                  <a:pt x="34" y="44"/>
                </a:cubicBezTo>
                <a:close/>
                <a:moveTo>
                  <a:pt x="37" y="51"/>
                </a:moveTo>
                <a:cubicBezTo>
                  <a:pt x="37" y="52"/>
                  <a:pt x="36" y="53"/>
                  <a:pt x="35" y="53"/>
                </a:cubicBezTo>
                <a:cubicBezTo>
                  <a:pt x="34" y="53"/>
                  <a:pt x="33" y="52"/>
                  <a:pt x="33" y="51"/>
                </a:cubicBezTo>
                <a:cubicBezTo>
                  <a:pt x="33" y="50"/>
                  <a:pt x="34" y="49"/>
                  <a:pt x="35" y="49"/>
                </a:cubicBezTo>
                <a:cubicBezTo>
                  <a:pt x="36" y="49"/>
                  <a:pt x="37" y="50"/>
                  <a:pt x="37" y="51"/>
                </a:cubicBezTo>
                <a:close/>
                <a:moveTo>
                  <a:pt x="37" y="51"/>
                </a:moveTo>
                <a:cubicBezTo>
                  <a:pt x="37" y="51"/>
                  <a:pt x="37" y="51"/>
                  <a:pt x="37" y="51"/>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099" name="Freeform 27"/>
          <p:cNvSpPr>
            <a:spLocks noEditPoints="1"/>
          </p:cNvSpPr>
          <p:nvPr/>
        </p:nvSpPr>
        <p:spPr bwMode="auto">
          <a:xfrm>
            <a:off x="4785923" y="2545900"/>
            <a:ext cx="750625" cy="753428"/>
          </a:xfrm>
          <a:custGeom>
            <a:avLst/>
            <a:gdLst/>
            <a:ahLst/>
            <a:cxnLst>
              <a:cxn ang="0">
                <a:pos x="26" y="0"/>
              </a:cxn>
              <a:cxn ang="0">
                <a:pos x="0" y="26"/>
              </a:cxn>
              <a:cxn ang="0">
                <a:pos x="26" y="51"/>
              </a:cxn>
              <a:cxn ang="0">
                <a:pos x="51" y="26"/>
              </a:cxn>
              <a:cxn ang="0">
                <a:pos x="26" y="0"/>
              </a:cxn>
              <a:cxn ang="0">
                <a:pos x="26" y="6"/>
              </a:cxn>
              <a:cxn ang="0">
                <a:pos x="37" y="10"/>
              </a:cxn>
              <a:cxn ang="0">
                <a:pos x="31" y="18"/>
              </a:cxn>
              <a:cxn ang="0">
                <a:pos x="26" y="16"/>
              </a:cxn>
              <a:cxn ang="0">
                <a:pos x="20" y="18"/>
              </a:cxn>
              <a:cxn ang="0">
                <a:pos x="15" y="10"/>
              </a:cxn>
              <a:cxn ang="0">
                <a:pos x="26" y="6"/>
              </a:cxn>
              <a:cxn ang="0">
                <a:pos x="14" y="42"/>
              </a:cxn>
              <a:cxn ang="0">
                <a:pos x="6" y="26"/>
              </a:cxn>
              <a:cxn ang="0">
                <a:pos x="16" y="26"/>
              </a:cxn>
              <a:cxn ang="0">
                <a:pos x="20" y="33"/>
              </a:cxn>
              <a:cxn ang="0">
                <a:pos x="14" y="42"/>
              </a:cxn>
              <a:cxn ang="0">
                <a:pos x="26" y="32"/>
              </a:cxn>
              <a:cxn ang="0">
                <a:pos x="19" y="26"/>
              </a:cxn>
              <a:cxn ang="0">
                <a:pos x="26" y="19"/>
              </a:cxn>
              <a:cxn ang="0">
                <a:pos x="32" y="26"/>
              </a:cxn>
              <a:cxn ang="0">
                <a:pos x="26" y="32"/>
              </a:cxn>
              <a:cxn ang="0">
                <a:pos x="37" y="42"/>
              </a:cxn>
              <a:cxn ang="0">
                <a:pos x="31" y="33"/>
              </a:cxn>
              <a:cxn ang="0">
                <a:pos x="35" y="26"/>
              </a:cxn>
              <a:cxn ang="0">
                <a:pos x="45" y="26"/>
              </a:cxn>
              <a:cxn ang="0">
                <a:pos x="37" y="42"/>
              </a:cxn>
              <a:cxn ang="0">
                <a:pos x="37" y="42"/>
              </a:cxn>
              <a:cxn ang="0">
                <a:pos x="37" y="42"/>
              </a:cxn>
            </a:cxnLst>
            <a:rect l="0" t="0" r="r" b="b"/>
            <a:pathLst>
              <a:path w="51" h="51">
                <a:moveTo>
                  <a:pt x="26" y="0"/>
                </a:moveTo>
                <a:cubicBezTo>
                  <a:pt x="11" y="0"/>
                  <a:pt x="0" y="11"/>
                  <a:pt x="0" y="26"/>
                </a:cubicBezTo>
                <a:cubicBezTo>
                  <a:pt x="0" y="40"/>
                  <a:pt x="11" y="51"/>
                  <a:pt x="26" y="51"/>
                </a:cubicBezTo>
                <a:cubicBezTo>
                  <a:pt x="40" y="51"/>
                  <a:pt x="51" y="40"/>
                  <a:pt x="51" y="26"/>
                </a:cubicBezTo>
                <a:cubicBezTo>
                  <a:pt x="51" y="11"/>
                  <a:pt x="40" y="0"/>
                  <a:pt x="26" y="0"/>
                </a:cubicBezTo>
                <a:close/>
                <a:moveTo>
                  <a:pt x="26" y="6"/>
                </a:moveTo>
                <a:cubicBezTo>
                  <a:pt x="30" y="6"/>
                  <a:pt x="34" y="8"/>
                  <a:pt x="37" y="10"/>
                </a:cubicBezTo>
                <a:cubicBezTo>
                  <a:pt x="31" y="18"/>
                  <a:pt x="31" y="18"/>
                  <a:pt x="31" y="18"/>
                </a:cubicBezTo>
                <a:cubicBezTo>
                  <a:pt x="30" y="17"/>
                  <a:pt x="28" y="16"/>
                  <a:pt x="26" y="16"/>
                </a:cubicBezTo>
                <a:cubicBezTo>
                  <a:pt x="24" y="16"/>
                  <a:pt x="22" y="17"/>
                  <a:pt x="20" y="18"/>
                </a:cubicBezTo>
                <a:cubicBezTo>
                  <a:pt x="15" y="10"/>
                  <a:pt x="15" y="10"/>
                  <a:pt x="15" y="10"/>
                </a:cubicBezTo>
                <a:cubicBezTo>
                  <a:pt x="18" y="8"/>
                  <a:pt x="22" y="6"/>
                  <a:pt x="26" y="6"/>
                </a:cubicBezTo>
                <a:close/>
                <a:moveTo>
                  <a:pt x="14" y="42"/>
                </a:moveTo>
                <a:cubicBezTo>
                  <a:pt x="9" y="38"/>
                  <a:pt x="6" y="32"/>
                  <a:pt x="6" y="26"/>
                </a:cubicBezTo>
                <a:cubicBezTo>
                  <a:pt x="16" y="26"/>
                  <a:pt x="16" y="26"/>
                  <a:pt x="16" y="26"/>
                </a:cubicBezTo>
                <a:cubicBezTo>
                  <a:pt x="16" y="29"/>
                  <a:pt x="18" y="32"/>
                  <a:pt x="20" y="33"/>
                </a:cubicBezTo>
                <a:lnTo>
                  <a:pt x="14" y="42"/>
                </a:lnTo>
                <a:close/>
                <a:moveTo>
                  <a:pt x="26" y="32"/>
                </a:moveTo>
                <a:cubicBezTo>
                  <a:pt x="22" y="32"/>
                  <a:pt x="19" y="29"/>
                  <a:pt x="19" y="26"/>
                </a:cubicBezTo>
                <a:cubicBezTo>
                  <a:pt x="19" y="22"/>
                  <a:pt x="22" y="19"/>
                  <a:pt x="26" y="19"/>
                </a:cubicBezTo>
                <a:cubicBezTo>
                  <a:pt x="29" y="19"/>
                  <a:pt x="32" y="22"/>
                  <a:pt x="32" y="26"/>
                </a:cubicBezTo>
                <a:cubicBezTo>
                  <a:pt x="32" y="29"/>
                  <a:pt x="29" y="32"/>
                  <a:pt x="26" y="32"/>
                </a:cubicBezTo>
                <a:close/>
                <a:moveTo>
                  <a:pt x="37" y="42"/>
                </a:moveTo>
                <a:cubicBezTo>
                  <a:pt x="31" y="33"/>
                  <a:pt x="31" y="33"/>
                  <a:pt x="31" y="33"/>
                </a:cubicBezTo>
                <a:cubicBezTo>
                  <a:pt x="34" y="32"/>
                  <a:pt x="35" y="29"/>
                  <a:pt x="35" y="26"/>
                </a:cubicBezTo>
                <a:cubicBezTo>
                  <a:pt x="45" y="26"/>
                  <a:pt x="45" y="26"/>
                  <a:pt x="45" y="26"/>
                </a:cubicBezTo>
                <a:cubicBezTo>
                  <a:pt x="45" y="32"/>
                  <a:pt x="42" y="38"/>
                  <a:pt x="37" y="42"/>
                </a:cubicBezTo>
                <a:close/>
                <a:moveTo>
                  <a:pt x="37" y="42"/>
                </a:moveTo>
                <a:cubicBezTo>
                  <a:pt x="37" y="42"/>
                  <a:pt x="37" y="42"/>
                  <a:pt x="37" y="42"/>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nvGrpSpPr>
          <p:cNvPr id="43" name="Group 42"/>
          <p:cNvGrpSpPr/>
          <p:nvPr/>
        </p:nvGrpSpPr>
        <p:grpSpPr>
          <a:xfrm>
            <a:off x="6671604" y="4419205"/>
            <a:ext cx="630399" cy="937685"/>
            <a:chOff x="990600" y="1889126"/>
            <a:chExt cx="758825" cy="1128713"/>
          </a:xfrm>
          <a:solidFill>
            <a:schemeClr val="bg1"/>
          </a:solidFill>
        </p:grpSpPr>
        <p:sp>
          <p:nvSpPr>
            <p:cNvPr id="3103" name="Freeform 31"/>
            <p:cNvSpPr>
              <a:spLocks noEditPoints="1"/>
            </p:cNvSpPr>
            <p:nvPr/>
          </p:nvSpPr>
          <p:spPr bwMode="auto">
            <a:xfrm>
              <a:off x="990600" y="1889126"/>
              <a:ext cx="758825" cy="1128713"/>
            </a:xfrm>
            <a:custGeom>
              <a:avLst/>
              <a:gdLst/>
              <a:ahLst/>
              <a:cxnLst>
                <a:cxn ang="0">
                  <a:pos x="100" y="0"/>
                </a:cxn>
                <a:cxn ang="0">
                  <a:pos x="0" y="100"/>
                </a:cxn>
                <a:cxn ang="0">
                  <a:pos x="100" y="298"/>
                </a:cxn>
                <a:cxn ang="0">
                  <a:pos x="199" y="100"/>
                </a:cxn>
                <a:cxn ang="0">
                  <a:pos x="100" y="0"/>
                </a:cxn>
                <a:cxn ang="0">
                  <a:pos x="100" y="171"/>
                </a:cxn>
                <a:cxn ang="0">
                  <a:pos x="27" y="98"/>
                </a:cxn>
                <a:cxn ang="0">
                  <a:pos x="100" y="26"/>
                </a:cxn>
                <a:cxn ang="0">
                  <a:pos x="172" y="98"/>
                </a:cxn>
                <a:cxn ang="0">
                  <a:pos x="100" y="171"/>
                </a:cxn>
                <a:cxn ang="0">
                  <a:pos x="100" y="171"/>
                </a:cxn>
                <a:cxn ang="0">
                  <a:pos x="100" y="171"/>
                </a:cxn>
              </a:cxnLst>
              <a:rect l="0" t="0" r="r" b="b"/>
              <a:pathLst>
                <a:path w="199" h="298">
                  <a:moveTo>
                    <a:pt x="100" y="0"/>
                  </a:moveTo>
                  <a:cubicBezTo>
                    <a:pt x="45" y="0"/>
                    <a:pt x="0" y="45"/>
                    <a:pt x="0" y="100"/>
                  </a:cubicBezTo>
                  <a:cubicBezTo>
                    <a:pt x="0" y="154"/>
                    <a:pt x="100" y="298"/>
                    <a:pt x="100" y="298"/>
                  </a:cubicBezTo>
                  <a:cubicBezTo>
                    <a:pt x="100" y="298"/>
                    <a:pt x="199" y="154"/>
                    <a:pt x="199" y="100"/>
                  </a:cubicBezTo>
                  <a:cubicBezTo>
                    <a:pt x="199" y="45"/>
                    <a:pt x="154" y="0"/>
                    <a:pt x="100" y="0"/>
                  </a:cubicBezTo>
                  <a:close/>
                  <a:moveTo>
                    <a:pt x="100" y="171"/>
                  </a:moveTo>
                  <a:cubicBezTo>
                    <a:pt x="59" y="171"/>
                    <a:pt x="27" y="138"/>
                    <a:pt x="27" y="98"/>
                  </a:cubicBezTo>
                  <a:cubicBezTo>
                    <a:pt x="27" y="58"/>
                    <a:pt x="59" y="26"/>
                    <a:pt x="100" y="26"/>
                  </a:cubicBezTo>
                  <a:cubicBezTo>
                    <a:pt x="140" y="26"/>
                    <a:pt x="172" y="58"/>
                    <a:pt x="172" y="98"/>
                  </a:cubicBezTo>
                  <a:cubicBezTo>
                    <a:pt x="172" y="138"/>
                    <a:pt x="140" y="171"/>
                    <a:pt x="100" y="171"/>
                  </a:cubicBezTo>
                  <a:close/>
                  <a:moveTo>
                    <a:pt x="100" y="171"/>
                  </a:moveTo>
                  <a:cubicBezTo>
                    <a:pt x="100" y="171"/>
                    <a:pt x="100" y="171"/>
                    <a:pt x="100" y="171"/>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104" name="Freeform 32"/>
            <p:cNvSpPr>
              <a:spLocks noEditPoints="1"/>
            </p:cNvSpPr>
            <p:nvPr/>
          </p:nvSpPr>
          <p:spPr bwMode="auto">
            <a:xfrm>
              <a:off x="1212850" y="2105026"/>
              <a:ext cx="315913" cy="309563"/>
            </a:xfrm>
            <a:custGeom>
              <a:avLst/>
              <a:gdLst/>
              <a:ahLst/>
              <a:cxnLst>
                <a:cxn ang="0">
                  <a:pos x="141" y="0"/>
                </a:cxn>
                <a:cxn ang="0">
                  <a:pos x="57" y="0"/>
                </a:cxn>
                <a:cxn ang="0">
                  <a:pos x="57" y="57"/>
                </a:cxn>
                <a:cxn ang="0">
                  <a:pos x="0" y="57"/>
                </a:cxn>
                <a:cxn ang="0">
                  <a:pos x="0" y="140"/>
                </a:cxn>
                <a:cxn ang="0">
                  <a:pos x="57" y="140"/>
                </a:cxn>
                <a:cxn ang="0">
                  <a:pos x="57" y="195"/>
                </a:cxn>
                <a:cxn ang="0">
                  <a:pos x="141" y="195"/>
                </a:cxn>
                <a:cxn ang="0">
                  <a:pos x="141" y="140"/>
                </a:cxn>
                <a:cxn ang="0">
                  <a:pos x="199" y="140"/>
                </a:cxn>
                <a:cxn ang="0">
                  <a:pos x="199" y="57"/>
                </a:cxn>
                <a:cxn ang="0">
                  <a:pos x="141" y="57"/>
                </a:cxn>
                <a:cxn ang="0">
                  <a:pos x="141" y="0"/>
                </a:cxn>
                <a:cxn ang="0">
                  <a:pos x="141" y="0"/>
                </a:cxn>
                <a:cxn ang="0">
                  <a:pos x="141" y="0"/>
                </a:cxn>
              </a:cxnLst>
              <a:rect l="0" t="0" r="r" b="b"/>
              <a:pathLst>
                <a:path w="199" h="195">
                  <a:moveTo>
                    <a:pt x="141" y="0"/>
                  </a:moveTo>
                  <a:lnTo>
                    <a:pt x="57" y="0"/>
                  </a:lnTo>
                  <a:lnTo>
                    <a:pt x="57" y="57"/>
                  </a:lnTo>
                  <a:lnTo>
                    <a:pt x="0" y="57"/>
                  </a:lnTo>
                  <a:lnTo>
                    <a:pt x="0" y="140"/>
                  </a:lnTo>
                  <a:lnTo>
                    <a:pt x="57" y="140"/>
                  </a:lnTo>
                  <a:lnTo>
                    <a:pt x="57" y="195"/>
                  </a:lnTo>
                  <a:lnTo>
                    <a:pt x="141" y="195"/>
                  </a:lnTo>
                  <a:lnTo>
                    <a:pt x="141" y="140"/>
                  </a:lnTo>
                  <a:lnTo>
                    <a:pt x="199" y="140"/>
                  </a:lnTo>
                  <a:lnTo>
                    <a:pt x="199" y="57"/>
                  </a:lnTo>
                  <a:lnTo>
                    <a:pt x="141" y="57"/>
                  </a:lnTo>
                  <a:lnTo>
                    <a:pt x="141" y="0"/>
                  </a:lnTo>
                  <a:close/>
                  <a:moveTo>
                    <a:pt x="141" y="0"/>
                  </a:moveTo>
                  <a:lnTo>
                    <a:pt x="141" y="0"/>
                  </a:lnTo>
                  <a:close/>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105" name="Freeform 33"/>
            <p:cNvSpPr>
              <a:spLocks noEditPoints="1"/>
            </p:cNvSpPr>
            <p:nvPr/>
          </p:nvSpPr>
          <p:spPr bwMode="auto">
            <a:xfrm>
              <a:off x="1212850" y="2105026"/>
              <a:ext cx="315913" cy="309563"/>
            </a:xfrm>
            <a:custGeom>
              <a:avLst/>
              <a:gdLst/>
              <a:ahLst/>
              <a:cxnLst>
                <a:cxn ang="0">
                  <a:pos x="141" y="0"/>
                </a:cxn>
                <a:cxn ang="0">
                  <a:pos x="57" y="0"/>
                </a:cxn>
                <a:cxn ang="0">
                  <a:pos x="57" y="57"/>
                </a:cxn>
                <a:cxn ang="0">
                  <a:pos x="0" y="57"/>
                </a:cxn>
                <a:cxn ang="0">
                  <a:pos x="0" y="140"/>
                </a:cxn>
                <a:cxn ang="0">
                  <a:pos x="57" y="140"/>
                </a:cxn>
                <a:cxn ang="0">
                  <a:pos x="57" y="195"/>
                </a:cxn>
                <a:cxn ang="0">
                  <a:pos x="141" y="195"/>
                </a:cxn>
                <a:cxn ang="0">
                  <a:pos x="141" y="140"/>
                </a:cxn>
                <a:cxn ang="0">
                  <a:pos x="199" y="140"/>
                </a:cxn>
                <a:cxn ang="0">
                  <a:pos x="199" y="57"/>
                </a:cxn>
                <a:cxn ang="0">
                  <a:pos x="141" y="57"/>
                </a:cxn>
                <a:cxn ang="0">
                  <a:pos x="141" y="0"/>
                </a:cxn>
                <a:cxn ang="0">
                  <a:pos x="141" y="0"/>
                </a:cxn>
                <a:cxn ang="0">
                  <a:pos x="141" y="0"/>
                </a:cxn>
              </a:cxnLst>
              <a:rect l="0" t="0" r="r" b="b"/>
              <a:pathLst>
                <a:path w="199" h="195">
                  <a:moveTo>
                    <a:pt x="141" y="0"/>
                  </a:moveTo>
                  <a:lnTo>
                    <a:pt x="57" y="0"/>
                  </a:lnTo>
                  <a:lnTo>
                    <a:pt x="57" y="57"/>
                  </a:lnTo>
                  <a:lnTo>
                    <a:pt x="0" y="57"/>
                  </a:lnTo>
                  <a:lnTo>
                    <a:pt x="0" y="140"/>
                  </a:lnTo>
                  <a:lnTo>
                    <a:pt x="57" y="140"/>
                  </a:lnTo>
                  <a:lnTo>
                    <a:pt x="57" y="195"/>
                  </a:lnTo>
                  <a:lnTo>
                    <a:pt x="141" y="195"/>
                  </a:lnTo>
                  <a:lnTo>
                    <a:pt x="141" y="140"/>
                  </a:lnTo>
                  <a:lnTo>
                    <a:pt x="199" y="140"/>
                  </a:lnTo>
                  <a:lnTo>
                    <a:pt x="199" y="57"/>
                  </a:lnTo>
                  <a:lnTo>
                    <a:pt x="141" y="57"/>
                  </a:lnTo>
                  <a:lnTo>
                    <a:pt x="141" y="0"/>
                  </a:lnTo>
                  <a:moveTo>
                    <a:pt x="141" y="0"/>
                  </a:moveTo>
                  <a:lnTo>
                    <a:pt x="141" y="0"/>
                  </a:ln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sp>
        <p:nvSpPr>
          <p:cNvPr id="44" name="Text Placeholder 3"/>
          <p:cNvSpPr txBox="1"/>
          <p:nvPr/>
        </p:nvSpPr>
        <p:spPr>
          <a:xfrm>
            <a:off x="4179832" y="3775105"/>
            <a:ext cx="452120" cy="49212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2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01</a:t>
            </a:r>
          </a:p>
        </p:txBody>
      </p:sp>
      <p:sp>
        <p:nvSpPr>
          <p:cNvPr id="45" name="Text Placeholder 3"/>
          <p:cNvSpPr txBox="1"/>
          <p:nvPr/>
        </p:nvSpPr>
        <p:spPr>
          <a:xfrm>
            <a:off x="5727048" y="1922051"/>
            <a:ext cx="452120" cy="49212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anose="020B0604020202020204" pitchFamily="34" charset="0"/>
              <a:buNone/>
              <a:defRPr/>
            </a:pPr>
            <a:r>
              <a:rPr lang="en-US" sz="3200" dirty="0">
                <a:solidFill>
                  <a:schemeClr val="bg1"/>
                </a:solidFill>
                <a:latin typeface="微软雅黑" panose="020B0503020204020204" charset="-122"/>
                <a:ea typeface="微软雅黑" panose="020B0503020204020204" charset="-122"/>
              </a:rPr>
              <a:t>02</a:t>
            </a:r>
            <a:endParaRPr kumimoji="0" lang="en-US" sz="32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6" name="Text Placeholder 3"/>
          <p:cNvSpPr txBox="1"/>
          <p:nvPr/>
        </p:nvSpPr>
        <p:spPr>
          <a:xfrm>
            <a:off x="7574034" y="3553620"/>
            <a:ext cx="452120" cy="49212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anose="020B0604020202020204" pitchFamily="34" charset="0"/>
              <a:buNone/>
              <a:defRPr/>
            </a:pPr>
            <a:r>
              <a:rPr lang="en-US" sz="3200" dirty="0">
                <a:solidFill>
                  <a:schemeClr val="bg1"/>
                </a:solidFill>
                <a:latin typeface="微软雅黑" panose="020B0503020204020204" charset="-122"/>
                <a:ea typeface="微软雅黑" panose="020B0503020204020204" charset="-122"/>
              </a:rPr>
              <a:t>03</a:t>
            </a:r>
            <a:endParaRPr kumimoji="0" lang="en-US" sz="32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47" name="Text Placeholder 3"/>
          <p:cNvSpPr txBox="1"/>
          <p:nvPr/>
        </p:nvSpPr>
        <p:spPr>
          <a:xfrm>
            <a:off x="5964548" y="5347791"/>
            <a:ext cx="452120" cy="492125"/>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anose="020B0604020202020204" pitchFamily="34" charset="0"/>
              <a:buNone/>
              <a:defRPr/>
            </a:pPr>
            <a:r>
              <a:rPr lang="en-US" sz="3200" dirty="0">
                <a:solidFill>
                  <a:schemeClr val="bg1"/>
                </a:solidFill>
                <a:latin typeface="微软雅黑" panose="020B0503020204020204" charset="-122"/>
                <a:ea typeface="微软雅黑" panose="020B0503020204020204" charset="-122"/>
              </a:rPr>
              <a:t>04</a:t>
            </a:r>
            <a:endParaRPr kumimoji="0" lang="en-US" sz="32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advTm="1423">
        <p:blinds dir="vert"/>
      </p:transition>
    </mc:Choice>
    <mc:Fallback xmlns="">
      <p:transition spd="slow" advTm="142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1000" fill="hold"/>
                                        <p:tgtEl>
                                          <p:spTgt spid="90"/>
                                        </p:tgtEl>
                                        <p:attrNameLst>
                                          <p:attrName>ppt_x</p:attrName>
                                        </p:attrNameLst>
                                      </p:cBhvr>
                                      <p:tavLst>
                                        <p:tav tm="0">
                                          <p:val>
                                            <p:strVal val="0-#ppt_w/2"/>
                                          </p:val>
                                        </p:tav>
                                        <p:tav tm="100000">
                                          <p:val>
                                            <p:strVal val="#ppt_x"/>
                                          </p:val>
                                        </p:tav>
                                      </p:tavLst>
                                    </p:anim>
                                    <p:anim calcmode="lin" valueType="num">
                                      <p:cBhvr additive="base">
                                        <p:cTn id="8" dur="1000" fill="hold"/>
                                        <p:tgtEl>
                                          <p:spTgt spid="90"/>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1000" fill="hold"/>
                                        <p:tgtEl>
                                          <p:spTgt spid="89"/>
                                        </p:tgtEl>
                                        <p:attrNameLst>
                                          <p:attrName>ppt_x</p:attrName>
                                        </p:attrNameLst>
                                      </p:cBhvr>
                                      <p:tavLst>
                                        <p:tav tm="0">
                                          <p:val>
                                            <p:strVal val="#ppt_x"/>
                                          </p:val>
                                        </p:tav>
                                        <p:tav tm="100000">
                                          <p:val>
                                            <p:strVal val="#ppt_x"/>
                                          </p:val>
                                        </p:tav>
                                      </p:tavLst>
                                    </p:anim>
                                    <p:anim calcmode="lin" valueType="num">
                                      <p:cBhvr additive="base">
                                        <p:cTn id="12" dur="1000" fill="hold"/>
                                        <p:tgtEl>
                                          <p:spTgt spid="89"/>
                                        </p:tgtEl>
                                        <p:attrNameLst>
                                          <p:attrName>ppt_y</p:attrName>
                                        </p:attrNameLst>
                                      </p:cBhvr>
                                      <p:tavLst>
                                        <p:tav tm="0">
                                          <p:val>
                                            <p:strVal val="0-#ppt_h/2"/>
                                          </p:val>
                                        </p:tav>
                                        <p:tav tm="100000">
                                          <p:val>
                                            <p:strVal val="#ppt_y"/>
                                          </p:val>
                                        </p:tav>
                                      </p:tavLst>
                                    </p:anim>
                                  </p:childTnLst>
                                </p:cTn>
                              </p:par>
                              <p:par>
                                <p:cTn id="13" presetID="2" presetClass="entr" presetSubtype="2" accel="50000" decel="5000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1000" fill="hold"/>
                                        <p:tgtEl>
                                          <p:spTgt spid="88"/>
                                        </p:tgtEl>
                                        <p:attrNameLst>
                                          <p:attrName>ppt_x</p:attrName>
                                        </p:attrNameLst>
                                      </p:cBhvr>
                                      <p:tavLst>
                                        <p:tav tm="0">
                                          <p:val>
                                            <p:strVal val="1+#ppt_w/2"/>
                                          </p:val>
                                        </p:tav>
                                        <p:tav tm="100000">
                                          <p:val>
                                            <p:strVal val="#ppt_x"/>
                                          </p:val>
                                        </p:tav>
                                      </p:tavLst>
                                    </p:anim>
                                    <p:anim calcmode="lin" valueType="num">
                                      <p:cBhvr additive="base">
                                        <p:cTn id="16" dur="1000" fill="hold"/>
                                        <p:tgtEl>
                                          <p:spTgt spid="88"/>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1000" fill="hold"/>
                                        <p:tgtEl>
                                          <p:spTgt spid="91"/>
                                        </p:tgtEl>
                                        <p:attrNameLst>
                                          <p:attrName>ppt_x</p:attrName>
                                        </p:attrNameLst>
                                      </p:cBhvr>
                                      <p:tavLst>
                                        <p:tav tm="0">
                                          <p:val>
                                            <p:strVal val="#ppt_x"/>
                                          </p:val>
                                        </p:tav>
                                        <p:tav tm="100000">
                                          <p:val>
                                            <p:strVal val="#ppt_x"/>
                                          </p:val>
                                        </p:tav>
                                      </p:tavLst>
                                    </p:anim>
                                    <p:anim calcmode="lin" valueType="num">
                                      <p:cBhvr additive="base">
                                        <p:cTn id="20" dur="1000" fill="hold"/>
                                        <p:tgtEl>
                                          <p:spTgt spid="91"/>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099"/>
                                        </p:tgtEl>
                                        <p:attrNameLst>
                                          <p:attrName>style.visibility</p:attrName>
                                        </p:attrNameLst>
                                      </p:cBhvr>
                                      <p:to>
                                        <p:strVal val="visible"/>
                                      </p:to>
                                    </p:set>
                                    <p:anim calcmode="lin" valueType="num">
                                      <p:cBhvr>
                                        <p:cTn id="33" dur="500" fill="hold"/>
                                        <p:tgtEl>
                                          <p:spTgt spid="3099"/>
                                        </p:tgtEl>
                                        <p:attrNameLst>
                                          <p:attrName>ppt_w</p:attrName>
                                        </p:attrNameLst>
                                      </p:cBhvr>
                                      <p:tavLst>
                                        <p:tav tm="0">
                                          <p:val>
                                            <p:fltVal val="0"/>
                                          </p:val>
                                        </p:tav>
                                        <p:tav tm="100000">
                                          <p:val>
                                            <p:strVal val="#ppt_w"/>
                                          </p:val>
                                        </p:tav>
                                      </p:tavLst>
                                    </p:anim>
                                    <p:anim calcmode="lin" valueType="num">
                                      <p:cBhvr>
                                        <p:cTn id="34" dur="500" fill="hold"/>
                                        <p:tgtEl>
                                          <p:spTgt spid="3099"/>
                                        </p:tgtEl>
                                        <p:attrNameLst>
                                          <p:attrName>ppt_h</p:attrName>
                                        </p:attrNameLst>
                                      </p:cBhvr>
                                      <p:tavLst>
                                        <p:tav tm="0">
                                          <p:val>
                                            <p:fltVal val="0"/>
                                          </p:val>
                                        </p:tav>
                                        <p:tav tm="100000">
                                          <p:val>
                                            <p:strVal val="#ppt_h"/>
                                          </p:val>
                                        </p:tav>
                                      </p:tavLst>
                                    </p:anim>
                                    <p:animEffect transition="in" filter="fade">
                                      <p:cBhvr>
                                        <p:cTn id="35" dur="500"/>
                                        <p:tgtEl>
                                          <p:spTgt spid="309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ppt_w</p:attrName>
                                        </p:attrNameLst>
                                      </p:cBhvr>
                                      <p:tavLst>
                                        <p:tav tm="0">
                                          <p:val>
                                            <p:fltVal val="0"/>
                                          </p:val>
                                        </p:tav>
                                        <p:tav tm="100000">
                                          <p:val>
                                            <p:strVal val="#ppt_w"/>
                                          </p:val>
                                        </p:tav>
                                      </p:tavLst>
                                    </p:anim>
                                    <p:anim calcmode="lin" valueType="num">
                                      <p:cBhvr>
                                        <p:cTn id="39" dur="500" fill="hold"/>
                                        <p:tgtEl>
                                          <p:spTgt spid="45"/>
                                        </p:tgtEl>
                                        <p:attrNameLst>
                                          <p:attrName>ppt_h</p:attrName>
                                        </p:attrNameLst>
                                      </p:cBhvr>
                                      <p:tavLst>
                                        <p:tav tm="0">
                                          <p:val>
                                            <p:fltVal val="0"/>
                                          </p:val>
                                        </p:tav>
                                        <p:tav tm="100000">
                                          <p:val>
                                            <p:strVal val="#ppt_h"/>
                                          </p:val>
                                        </p:tav>
                                      </p:tavLst>
                                    </p:anim>
                                    <p:animEffect transition="in" filter="fade">
                                      <p:cBhvr>
                                        <p:cTn id="40" dur="500"/>
                                        <p:tgtEl>
                                          <p:spTgt spid="4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p:cTn id="48" dur="500" fill="hold"/>
                                        <p:tgtEl>
                                          <p:spTgt spid="46"/>
                                        </p:tgtEl>
                                        <p:attrNameLst>
                                          <p:attrName>ppt_w</p:attrName>
                                        </p:attrNameLst>
                                      </p:cBhvr>
                                      <p:tavLst>
                                        <p:tav tm="0">
                                          <p:val>
                                            <p:fltVal val="0"/>
                                          </p:val>
                                        </p:tav>
                                        <p:tav tm="100000">
                                          <p:val>
                                            <p:strVal val="#ppt_w"/>
                                          </p:val>
                                        </p:tav>
                                      </p:tavLst>
                                    </p:anim>
                                    <p:anim calcmode="lin" valueType="num">
                                      <p:cBhvr>
                                        <p:cTn id="49" dur="500" fill="hold"/>
                                        <p:tgtEl>
                                          <p:spTgt spid="46"/>
                                        </p:tgtEl>
                                        <p:attrNameLst>
                                          <p:attrName>ppt_h</p:attrName>
                                        </p:attrNameLst>
                                      </p:cBhvr>
                                      <p:tavLst>
                                        <p:tav tm="0">
                                          <p:val>
                                            <p:fltVal val="0"/>
                                          </p:val>
                                        </p:tav>
                                        <p:tav tm="100000">
                                          <p:val>
                                            <p:strVal val="#ppt_h"/>
                                          </p:val>
                                        </p:tav>
                                      </p:tavLst>
                                    </p:anim>
                                    <p:animEffect transition="in" filter="fade">
                                      <p:cBhvr>
                                        <p:cTn id="50" dur="500"/>
                                        <p:tgtEl>
                                          <p:spTgt spid="46"/>
                                        </p:tgtEl>
                                      </p:cBhvr>
                                    </p:animEffect>
                                  </p:childTnLst>
                                </p:cTn>
                              </p:par>
                              <p:par>
                                <p:cTn id="51" presetID="53" presetClass="entr" presetSubtype="16"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500" fill="hold"/>
                                        <p:tgtEl>
                                          <p:spTgt spid="43"/>
                                        </p:tgtEl>
                                        <p:attrNameLst>
                                          <p:attrName>ppt_w</p:attrName>
                                        </p:attrNameLst>
                                      </p:cBhvr>
                                      <p:tavLst>
                                        <p:tav tm="0">
                                          <p:val>
                                            <p:fltVal val="0"/>
                                          </p:val>
                                        </p:tav>
                                        <p:tav tm="100000">
                                          <p:val>
                                            <p:strVal val="#ppt_w"/>
                                          </p:val>
                                        </p:tav>
                                      </p:tavLst>
                                    </p:anim>
                                    <p:anim calcmode="lin" valueType="num">
                                      <p:cBhvr>
                                        <p:cTn id="54" dur="500" fill="hold"/>
                                        <p:tgtEl>
                                          <p:spTgt spid="43"/>
                                        </p:tgtEl>
                                        <p:attrNameLst>
                                          <p:attrName>ppt_h</p:attrName>
                                        </p:attrNameLst>
                                      </p:cBhvr>
                                      <p:tavLst>
                                        <p:tav tm="0">
                                          <p:val>
                                            <p:fltVal val="0"/>
                                          </p:val>
                                        </p:tav>
                                        <p:tav tm="100000">
                                          <p:val>
                                            <p:strVal val="#ppt_h"/>
                                          </p:val>
                                        </p:tav>
                                      </p:tavLst>
                                    </p:anim>
                                    <p:animEffect transition="in" filter="fade">
                                      <p:cBhvr>
                                        <p:cTn id="55" dur="500"/>
                                        <p:tgtEl>
                                          <p:spTgt spid="4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p:cTn id="58" dur="500" fill="hold"/>
                                        <p:tgtEl>
                                          <p:spTgt spid="47"/>
                                        </p:tgtEl>
                                        <p:attrNameLst>
                                          <p:attrName>ppt_w</p:attrName>
                                        </p:attrNameLst>
                                      </p:cBhvr>
                                      <p:tavLst>
                                        <p:tav tm="0">
                                          <p:val>
                                            <p:fltVal val="0"/>
                                          </p:val>
                                        </p:tav>
                                        <p:tav tm="100000">
                                          <p:val>
                                            <p:strVal val="#ppt_w"/>
                                          </p:val>
                                        </p:tav>
                                      </p:tavLst>
                                    </p:anim>
                                    <p:anim calcmode="lin" valueType="num">
                                      <p:cBhvr>
                                        <p:cTn id="59" dur="500" fill="hold"/>
                                        <p:tgtEl>
                                          <p:spTgt spid="47"/>
                                        </p:tgtEl>
                                        <p:attrNameLst>
                                          <p:attrName>ppt_h</p:attrName>
                                        </p:attrNameLst>
                                      </p:cBhvr>
                                      <p:tavLst>
                                        <p:tav tm="0">
                                          <p:val>
                                            <p:fltVal val="0"/>
                                          </p:val>
                                        </p:tav>
                                        <p:tav tm="100000">
                                          <p:val>
                                            <p:strVal val="#ppt_h"/>
                                          </p:val>
                                        </p:tav>
                                      </p:tavLst>
                                    </p:anim>
                                    <p:animEffect transition="in" filter="fade">
                                      <p:cBhvr>
                                        <p:cTn id="60" dur="500"/>
                                        <p:tgtEl>
                                          <p:spTgt spid="47"/>
                                        </p:tgtEl>
                                      </p:cBhvr>
                                    </p:animEffect>
                                  </p:childTnLst>
                                </p:cTn>
                              </p:par>
                              <p:par>
                                <p:cTn id="61" presetID="18" presetClass="entr" presetSubtype="12"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strips(downLeft)">
                                      <p:cBhvr>
                                        <p:cTn id="63" dur="500"/>
                                        <p:tgtEl>
                                          <p:spTgt spid="67"/>
                                        </p:tgtEl>
                                      </p:cBhvr>
                                    </p:animEffect>
                                  </p:childTnLst>
                                </p:cTn>
                              </p:par>
                              <p:par>
                                <p:cTn id="64" presetID="2" presetClass="entr" presetSubtype="8" accel="50000" decel="50000" fill="hold" nodeType="withEffect">
                                  <p:stCondLst>
                                    <p:cond delay="0"/>
                                  </p:stCondLst>
                                  <p:childTnLst>
                                    <p:set>
                                      <p:cBhvr>
                                        <p:cTn id="65" dur="1" fill="hold">
                                          <p:stCondLst>
                                            <p:cond delay="0"/>
                                          </p:stCondLst>
                                        </p:cTn>
                                        <p:tgtEl>
                                          <p:spTgt spid="58"/>
                                        </p:tgtEl>
                                        <p:attrNameLst>
                                          <p:attrName>style.visibility</p:attrName>
                                        </p:attrNameLst>
                                      </p:cBhvr>
                                      <p:to>
                                        <p:strVal val="visible"/>
                                      </p:to>
                                    </p:set>
                                    <p:anim calcmode="lin" valueType="num">
                                      <p:cBhvr additive="base">
                                        <p:cTn id="66" dur="500" fill="hold"/>
                                        <p:tgtEl>
                                          <p:spTgt spid="58"/>
                                        </p:tgtEl>
                                        <p:attrNameLst>
                                          <p:attrName>ppt_x</p:attrName>
                                        </p:attrNameLst>
                                      </p:cBhvr>
                                      <p:tavLst>
                                        <p:tav tm="0">
                                          <p:val>
                                            <p:strVal val="0-#ppt_w/2"/>
                                          </p:val>
                                        </p:tav>
                                        <p:tav tm="100000">
                                          <p:val>
                                            <p:strVal val="#ppt_x"/>
                                          </p:val>
                                        </p:tav>
                                      </p:tavLst>
                                    </p:anim>
                                    <p:anim calcmode="lin" valueType="num">
                                      <p:cBhvr additive="base">
                                        <p:cTn id="67" dur="500" fill="hold"/>
                                        <p:tgtEl>
                                          <p:spTgt spid="58"/>
                                        </p:tgtEl>
                                        <p:attrNameLst>
                                          <p:attrName>ppt_y</p:attrName>
                                        </p:attrNameLst>
                                      </p:cBhvr>
                                      <p:tavLst>
                                        <p:tav tm="0">
                                          <p:val>
                                            <p:strVal val="#ppt_y"/>
                                          </p:val>
                                        </p:tav>
                                        <p:tav tm="100000">
                                          <p:val>
                                            <p:strVal val="#ppt_y"/>
                                          </p:val>
                                        </p:tav>
                                      </p:tavLst>
                                    </p:anim>
                                  </p:childTnLst>
                                </p:cTn>
                              </p:par>
                              <p:par>
                                <p:cTn id="68" presetID="18" presetClass="entr" presetSubtype="12"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strips(downLeft)">
                                      <p:cBhvr>
                                        <p:cTn id="70" dur="500"/>
                                        <p:tgtEl>
                                          <p:spTgt spid="61"/>
                                        </p:tgtEl>
                                      </p:cBhvr>
                                    </p:animEffect>
                                  </p:childTnLst>
                                </p:cTn>
                              </p:par>
                              <p:par>
                                <p:cTn id="71" presetID="2" presetClass="entr" presetSubtype="8" accel="50000" decel="50000"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additive="base">
                                        <p:cTn id="73" dur="500" fill="hold"/>
                                        <p:tgtEl>
                                          <p:spTgt spid="55"/>
                                        </p:tgtEl>
                                        <p:attrNameLst>
                                          <p:attrName>ppt_x</p:attrName>
                                        </p:attrNameLst>
                                      </p:cBhvr>
                                      <p:tavLst>
                                        <p:tav tm="0">
                                          <p:val>
                                            <p:strVal val="0-#ppt_w/2"/>
                                          </p:val>
                                        </p:tav>
                                        <p:tav tm="100000">
                                          <p:val>
                                            <p:strVal val="#ppt_x"/>
                                          </p:val>
                                        </p:tav>
                                      </p:tavLst>
                                    </p:anim>
                                    <p:anim calcmode="lin" valueType="num">
                                      <p:cBhvr additive="base">
                                        <p:cTn id="74" dur="500" fill="hold"/>
                                        <p:tgtEl>
                                          <p:spTgt spid="55"/>
                                        </p:tgtEl>
                                        <p:attrNameLst>
                                          <p:attrName>ppt_y</p:attrName>
                                        </p:attrNameLst>
                                      </p:cBhvr>
                                      <p:tavLst>
                                        <p:tav tm="0">
                                          <p:val>
                                            <p:strVal val="#ppt_y"/>
                                          </p:val>
                                        </p:tav>
                                        <p:tav tm="100000">
                                          <p:val>
                                            <p:strVal val="#ppt_y"/>
                                          </p:val>
                                        </p:tav>
                                      </p:tavLst>
                                    </p:anim>
                                  </p:childTnLst>
                                </p:cTn>
                              </p:par>
                              <p:par>
                                <p:cTn id="75" presetID="18" presetClass="entr" presetSubtype="6" fill="hold" nodeType="with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strips(downRight)">
                                      <p:cBhvr>
                                        <p:cTn id="77" dur="500"/>
                                        <p:tgtEl>
                                          <p:spTgt spid="64"/>
                                        </p:tgtEl>
                                      </p:cBhvr>
                                    </p:animEffect>
                                  </p:childTnLst>
                                </p:cTn>
                              </p:par>
                              <p:par>
                                <p:cTn id="78" presetID="2" presetClass="entr" presetSubtype="2" accel="50000" decel="50000"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 calcmode="lin" valueType="num">
                                      <p:cBhvr additive="base">
                                        <p:cTn id="80" dur="500" fill="hold"/>
                                        <p:tgtEl>
                                          <p:spTgt spid="52"/>
                                        </p:tgtEl>
                                        <p:attrNameLst>
                                          <p:attrName>ppt_x</p:attrName>
                                        </p:attrNameLst>
                                      </p:cBhvr>
                                      <p:tavLst>
                                        <p:tav tm="0">
                                          <p:val>
                                            <p:strVal val="1+#ppt_w/2"/>
                                          </p:val>
                                        </p:tav>
                                        <p:tav tm="100000">
                                          <p:val>
                                            <p:strVal val="#ppt_x"/>
                                          </p:val>
                                        </p:tav>
                                      </p:tavLst>
                                    </p:anim>
                                    <p:anim calcmode="lin" valueType="num">
                                      <p:cBhvr additive="base">
                                        <p:cTn id="81" dur="500" fill="hold"/>
                                        <p:tgtEl>
                                          <p:spTgt spid="52"/>
                                        </p:tgtEl>
                                        <p:attrNameLst>
                                          <p:attrName>ppt_y</p:attrName>
                                        </p:attrNameLst>
                                      </p:cBhvr>
                                      <p:tavLst>
                                        <p:tav tm="0">
                                          <p:val>
                                            <p:strVal val="#ppt_y"/>
                                          </p:val>
                                        </p:tav>
                                        <p:tav tm="100000">
                                          <p:val>
                                            <p:strVal val="#ppt_y"/>
                                          </p:val>
                                        </p:tav>
                                      </p:tavLst>
                                    </p:anim>
                                  </p:childTnLst>
                                </p:cTn>
                              </p:par>
                              <p:par>
                                <p:cTn id="82" presetID="18" presetClass="entr" presetSubtype="3" fill="hold"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strips(upRight)">
                                      <p:cBhvr>
                                        <p:cTn id="84" dur="500"/>
                                        <p:tgtEl>
                                          <p:spTgt spid="70"/>
                                        </p:tgtEl>
                                      </p:cBhvr>
                                    </p:animEffect>
                                  </p:childTnLst>
                                </p:cTn>
                              </p:par>
                              <p:par>
                                <p:cTn id="85" presetID="2" presetClass="entr" presetSubtype="2" accel="50000" decel="5000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500" fill="hold"/>
                                        <p:tgtEl>
                                          <p:spTgt spid="49"/>
                                        </p:tgtEl>
                                        <p:attrNameLst>
                                          <p:attrName>ppt_x</p:attrName>
                                        </p:attrNameLst>
                                      </p:cBhvr>
                                      <p:tavLst>
                                        <p:tav tm="0">
                                          <p:val>
                                            <p:strVal val="1+#ppt_w/2"/>
                                          </p:val>
                                        </p:tav>
                                        <p:tav tm="100000">
                                          <p:val>
                                            <p:strVal val="#ppt_x"/>
                                          </p:val>
                                        </p:tav>
                                      </p:tavLst>
                                    </p:anim>
                                    <p:anim calcmode="lin" valueType="num">
                                      <p:cBhvr additive="base">
                                        <p:cTn id="88"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099" grpId="0" bldLvl="0" animBg="1"/>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对策实施</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5" name="Group 4"/>
          <p:cNvGrpSpPr/>
          <p:nvPr/>
        </p:nvGrpSpPr>
        <p:grpSpPr>
          <a:xfrm>
            <a:off x="973002" y="3369617"/>
            <a:ext cx="2201704" cy="1266647"/>
            <a:chOff x="965101" y="1992882"/>
            <a:chExt cx="1651278" cy="949985"/>
          </a:xfrm>
        </p:grpSpPr>
        <p:sp>
          <p:nvSpPr>
            <p:cNvPr id="6" name="TextBox 5"/>
            <p:cNvSpPr txBox="1"/>
            <p:nvPr/>
          </p:nvSpPr>
          <p:spPr>
            <a:xfrm>
              <a:off x="965101" y="1992882"/>
              <a:ext cx="1651278" cy="184309"/>
            </a:xfrm>
            <a:prstGeom prst="rect">
              <a:avLst/>
            </a:prstGeom>
            <a:noFill/>
          </p:spPr>
          <p:txBody>
            <a:bodyPr wrap="square" lIns="0" tIns="0" rIns="0" bIns="0" rtlCol="0" anchor="ctr">
              <a:spAutoFit/>
            </a:bodyPr>
            <a:lstStyle/>
            <a:p>
              <a:pPr algn="ctr"/>
              <a:r>
                <a:rPr lang="en-US" sz="1600" b="1" dirty="0">
                  <a:solidFill>
                    <a:schemeClr val="tx1">
                      <a:lumMod val="75000"/>
                      <a:lumOff val="25000"/>
                    </a:schemeClr>
                  </a:solidFill>
                  <a:latin typeface="微软雅黑" panose="020B0503020204020204" charset="-122"/>
                  <a:ea typeface="微软雅黑" panose="020B0503020204020204" charset="-122"/>
                </a:rPr>
                <a:t>Title Goes Here</a:t>
              </a:r>
            </a:p>
          </p:txBody>
        </p:sp>
        <p:sp>
          <p:nvSpPr>
            <p:cNvPr id="2" name="TextBox 8"/>
            <p:cNvSpPr txBox="1"/>
            <p:nvPr/>
          </p:nvSpPr>
          <p:spPr>
            <a:xfrm>
              <a:off x="965102" y="2171342"/>
              <a:ext cx="1651277" cy="771525"/>
            </a:xfrm>
            <a:prstGeom prst="rect">
              <a:avLst/>
            </a:prstGeom>
            <a:noFill/>
          </p:spPr>
          <p:txBody>
            <a:bodyPr wrap="square" lIns="0" tIns="0" rIns="0" bIns="0" rtlCol="0" anchor="t">
              <a:spAutoFit/>
            </a:bodyPr>
            <a:lstStyle/>
            <a:p>
              <a:pPr lvl="0" algn="ct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of passages of lorem ipsum available, but the majority suffered alteration</a:t>
              </a:r>
              <a:br>
                <a:rPr lang="en-US" sz="1335" dirty="0">
                  <a:solidFill>
                    <a:schemeClr val="tx1">
                      <a:lumMod val="75000"/>
                      <a:lumOff val="25000"/>
                    </a:schemeClr>
                  </a:solidFill>
                  <a:latin typeface="微软雅黑" panose="020B0503020204020204" charset="-122"/>
                  <a:ea typeface="微软雅黑" panose="020B0503020204020204" charset="-122"/>
                </a:rPr>
              </a:br>
              <a:r>
                <a:rPr lang="en-US" sz="1335" dirty="0">
                  <a:solidFill>
                    <a:schemeClr val="tx1">
                      <a:lumMod val="75000"/>
                      <a:lumOff val="25000"/>
                    </a:schemeClr>
                  </a:solidFill>
                  <a:latin typeface="微软雅黑" panose="020B0503020204020204" charset="-122"/>
                  <a:ea typeface="微软雅黑" panose="020B0503020204020204" charset="-122"/>
                </a:rPr>
                <a:t>some form</a:t>
              </a:r>
            </a:p>
          </p:txBody>
        </p:sp>
      </p:grpSp>
      <p:sp>
        <p:nvSpPr>
          <p:cNvPr id="10" name="Oval 9"/>
          <p:cNvSpPr/>
          <p:nvPr/>
        </p:nvSpPr>
        <p:spPr>
          <a:xfrm>
            <a:off x="1361071" y="1791540"/>
            <a:ext cx="1425565" cy="1384749"/>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latin typeface="微软雅黑" panose="020B0503020204020204" charset="-122"/>
              <a:ea typeface="微软雅黑" panose="020B0503020204020204" charset="-122"/>
            </a:endParaRPr>
          </a:p>
        </p:txBody>
      </p:sp>
      <p:sp>
        <p:nvSpPr>
          <p:cNvPr id="24" name="Rounded Rectangle 23"/>
          <p:cNvSpPr/>
          <p:nvPr/>
        </p:nvSpPr>
        <p:spPr>
          <a:xfrm>
            <a:off x="872342" y="5041996"/>
            <a:ext cx="2403025" cy="614475"/>
          </a:xfrm>
          <a:prstGeom prst="roundRect">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1865" b="1" dirty="0">
                <a:solidFill>
                  <a:schemeClr val="bg1">
                    <a:lumMod val="95000"/>
                  </a:schemeClr>
                </a:solidFill>
                <a:latin typeface="微软雅黑" panose="020B0503020204020204" charset="-122"/>
                <a:ea typeface="微软雅黑" panose="020B0503020204020204" charset="-122"/>
              </a:rPr>
              <a:t>Keyword</a:t>
            </a:r>
          </a:p>
        </p:txBody>
      </p:sp>
      <p:grpSp>
        <p:nvGrpSpPr>
          <p:cNvPr id="29" name="Group 28"/>
          <p:cNvGrpSpPr/>
          <p:nvPr/>
        </p:nvGrpSpPr>
        <p:grpSpPr>
          <a:xfrm>
            <a:off x="1735924" y="2043363"/>
            <a:ext cx="675860" cy="826309"/>
            <a:chOff x="4106863" y="2003425"/>
            <a:chExt cx="927100" cy="1133476"/>
          </a:xfrm>
          <a:solidFill>
            <a:schemeClr val="bg1"/>
          </a:solidFill>
        </p:grpSpPr>
        <p:sp>
          <p:nvSpPr>
            <p:cNvPr id="4101" name="Freeform 5"/>
            <p:cNvSpPr>
              <a:spLocks noEditPoints="1"/>
            </p:cNvSpPr>
            <p:nvPr/>
          </p:nvSpPr>
          <p:spPr bwMode="auto">
            <a:xfrm>
              <a:off x="4106863" y="2484438"/>
              <a:ext cx="927100" cy="652463"/>
            </a:xfrm>
            <a:custGeom>
              <a:avLst/>
              <a:gdLst/>
              <a:ahLst/>
              <a:cxnLst>
                <a:cxn ang="0">
                  <a:pos x="20" y="172"/>
                </a:cxn>
                <a:cxn ang="0">
                  <a:pos x="224" y="172"/>
                </a:cxn>
                <a:cxn ang="0">
                  <a:pos x="244" y="153"/>
                </a:cxn>
                <a:cxn ang="0">
                  <a:pos x="244" y="20"/>
                </a:cxn>
                <a:cxn ang="0">
                  <a:pos x="224" y="0"/>
                </a:cxn>
                <a:cxn ang="0">
                  <a:pos x="195" y="0"/>
                </a:cxn>
                <a:cxn ang="0">
                  <a:pos x="195" y="40"/>
                </a:cxn>
                <a:cxn ang="0">
                  <a:pos x="215" y="66"/>
                </a:cxn>
                <a:cxn ang="0">
                  <a:pos x="215" y="88"/>
                </a:cxn>
                <a:cxn ang="0">
                  <a:pos x="199" y="88"/>
                </a:cxn>
                <a:cxn ang="0">
                  <a:pos x="199" y="66"/>
                </a:cxn>
                <a:cxn ang="0">
                  <a:pos x="187" y="54"/>
                </a:cxn>
                <a:cxn ang="0">
                  <a:pos x="175" y="66"/>
                </a:cxn>
                <a:cxn ang="0">
                  <a:pos x="175" y="88"/>
                </a:cxn>
                <a:cxn ang="0">
                  <a:pos x="159" y="88"/>
                </a:cxn>
                <a:cxn ang="0">
                  <a:pos x="159" y="66"/>
                </a:cxn>
                <a:cxn ang="0">
                  <a:pos x="179" y="40"/>
                </a:cxn>
                <a:cxn ang="0">
                  <a:pos x="179" y="1"/>
                </a:cxn>
                <a:cxn ang="0">
                  <a:pos x="122" y="25"/>
                </a:cxn>
                <a:cxn ang="0">
                  <a:pos x="67" y="3"/>
                </a:cxn>
                <a:cxn ang="0">
                  <a:pos x="67" y="46"/>
                </a:cxn>
                <a:cxn ang="0">
                  <a:pos x="85" y="70"/>
                </a:cxn>
                <a:cxn ang="0">
                  <a:pos x="59" y="96"/>
                </a:cxn>
                <a:cxn ang="0">
                  <a:pos x="33" y="70"/>
                </a:cxn>
                <a:cxn ang="0">
                  <a:pos x="51" y="46"/>
                </a:cxn>
                <a:cxn ang="0">
                  <a:pos x="51" y="0"/>
                </a:cxn>
                <a:cxn ang="0">
                  <a:pos x="20" y="0"/>
                </a:cxn>
                <a:cxn ang="0">
                  <a:pos x="0" y="20"/>
                </a:cxn>
                <a:cxn ang="0">
                  <a:pos x="0" y="153"/>
                </a:cxn>
                <a:cxn ang="0">
                  <a:pos x="20" y="172"/>
                </a:cxn>
                <a:cxn ang="0">
                  <a:pos x="20" y="172"/>
                </a:cxn>
                <a:cxn ang="0">
                  <a:pos x="20" y="172"/>
                </a:cxn>
              </a:cxnLst>
              <a:rect l="0" t="0" r="r" b="b"/>
              <a:pathLst>
                <a:path w="244" h="172">
                  <a:moveTo>
                    <a:pt x="20" y="172"/>
                  </a:moveTo>
                  <a:cubicBezTo>
                    <a:pt x="224" y="172"/>
                    <a:pt x="224" y="172"/>
                    <a:pt x="224" y="172"/>
                  </a:cubicBezTo>
                  <a:cubicBezTo>
                    <a:pt x="235" y="172"/>
                    <a:pt x="244" y="163"/>
                    <a:pt x="244" y="153"/>
                  </a:cubicBezTo>
                  <a:cubicBezTo>
                    <a:pt x="244" y="20"/>
                    <a:pt x="244" y="20"/>
                    <a:pt x="244" y="20"/>
                  </a:cubicBezTo>
                  <a:cubicBezTo>
                    <a:pt x="244" y="9"/>
                    <a:pt x="235" y="0"/>
                    <a:pt x="224" y="0"/>
                  </a:cubicBezTo>
                  <a:cubicBezTo>
                    <a:pt x="195" y="0"/>
                    <a:pt x="195" y="0"/>
                    <a:pt x="195" y="0"/>
                  </a:cubicBezTo>
                  <a:cubicBezTo>
                    <a:pt x="195" y="40"/>
                    <a:pt x="195" y="40"/>
                    <a:pt x="195" y="40"/>
                  </a:cubicBezTo>
                  <a:cubicBezTo>
                    <a:pt x="206" y="43"/>
                    <a:pt x="215" y="54"/>
                    <a:pt x="215" y="66"/>
                  </a:cubicBezTo>
                  <a:cubicBezTo>
                    <a:pt x="215" y="88"/>
                    <a:pt x="215" y="88"/>
                    <a:pt x="215" y="88"/>
                  </a:cubicBezTo>
                  <a:cubicBezTo>
                    <a:pt x="199" y="88"/>
                    <a:pt x="199" y="88"/>
                    <a:pt x="199" y="88"/>
                  </a:cubicBezTo>
                  <a:cubicBezTo>
                    <a:pt x="199" y="66"/>
                    <a:pt x="199" y="66"/>
                    <a:pt x="199" y="66"/>
                  </a:cubicBezTo>
                  <a:cubicBezTo>
                    <a:pt x="199" y="60"/>
                    <a:pt x="193" y="54"/>
                    <a:pt x="187" y="54"/>
                  </a:cubicBezTo>
                  <a:cubicBezTo>
                    <a:pt x="180" y="54"/>
                    <a:pt x="175" y="60"/>
                    <a:pt x="175" y="66"/>
                  </a:cubicBezTo>
                  <a:cubicBezTo>
                    <a:pt x="175" y="88"/>
                    <a:pt x="175" y="88"/>
                    <a:pt x="175" y="88"/>
                  </a:cubicBezTo>
                  <a:cubicBezTo>
                    <a:pt x="159" y="88"/>
                    <a:pt x="159" y="88"/>
                    <a:pt x="159" y="88"/>
                  </a:cubicBezTo>
                  <a:cubicBezTo>
                    <a:pt x="159" y="66"/>
                    <a:pt x="159" y="66"/>
                    <a:pt x="159" y="66"/>
                  </a:cubicBezTo>
                  <a:cubicBezTo>
                    <a:pt x="159" y="54"/>
                    <a:pt x="167" y="43"/>
                    <a:pt x="179" y="40"/>
                  </a:cubicBezTo>
                  <a:cubicBezTo>
                    <a:pt x="179" y="1"/>
                    <a:pt x="179" y="1"/>
                    <a:pt x="179" y="1"/>
                  </a:cubicBezTo>
                  <a:cubicBezTo>
                    <a:pt x="164" y="16"/>
                    <a:pt x="144" y="25"/>
                    <a:pt x="122" y="25"/>
                  </a:cubicBezTo>
                  <a:cubicBezTo>
                    <a:pt x="100" y="25"/>
                    <a:pt x="81" y="17"/>
                    <a:pt x="67" y="3"/>
                  </a:cubicBezTo>
                  <a:cubicBezTo>
                    <a:pt x="67" y="46"/>
                    <a:pt x="67" y="46"/>
                    <a:pt x="67" y="46"/>
                  </a:cubicBezTo>
                  <a:cubicBezTo>
                    <a:pt x="77" y="49"/>
                    <a:pt x="85" y="59"/>
                    <a:pt x="85" y="70"/>
                  </a:cubicBezTo>
                  <a:cubicBezTo>
                    <a:pt x="85" y="85"/>
                    <a:pt x="73" y="96"/>
                    <a:pt x="59" y="96"/>
                  </a:cubicBezTo>
                  <a:cubicBezTo>
                    <a:pt x="44" y="96"/>
                    <a:pt x="33" y="85"/>
                    <a:pt x="33" y="70"/>
                  </a:cubicBezTo>
                  <a:cubicBezTo>
                    <a:pt x="33" y="59"/>
                    <a:pt x="40" y="49"/>
                    <a:pt x="51" y="46"/>
                  </a:cubicBezTo>
                  <a:cubicBezTo>
                    <a:pt x="51" y="0"/>
                    <a:pt x="51" y="0"/>
                    <a:pt x="51" y="0"/>
                  </a:cubicBezTo>
                  <a:cubicBezTo>
                    <a:pt x="20" y="0"/>
                    <a:pt x="20" y="0"/>
                    <a:pt x="20" y="0"/>
                  </a:cubicBezTo>
                  <a:cubicBezTo>
                    <a:pt x="9" y="0"/>
                    <a:pt x="0" y="9"/>
                    <a:pt x="0" y="20"/>
                  </a:cubicBezTo>
                  <a:cubicBezTo>
                    <a:pt x="0" y="153"/>
                    <a:pt x="0" y="153"/>
                    <a:pt x="0" y="153"/>
                  </a:cubicBezTo>
                  <a:cubicBezTo>
                    <a:pt x="0" y="163"/>
                    <a:pt x="9" y="172"/>
                    <a:pt x="20" y="172"/>
                  </a:cubicBezTo>
                  <a:close/>
                  <a:moveTo>
                    <a:pt x="20" y="172"/>
                  </a:moveTo>
                  <a:cubicBezTo>
                    <a:pt x="20" y="172"/>
                    <a:pt x="20" y="172"/>
                    <a:pt x="20" y="172"/>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4102" name="Freeform 6"/>
            <p:cNvSpPr>
              <a:spLocks noEditPoints="1"/>
            </p:cNvSpPr>
            <p:nvPr/>
          </p:nvSpPr>
          <p:spPr bwMode="auto">
            <a:xfrm>
              <a:off x="4300538" y="2003425"/>
              <a:ext cx="539750" cy="538163"/>
            </a:xfrm>
            <a:custGeom>
              <a:avLst/>
              <a:gdLst/>
              <a:ahLst/>
              <a:cxnLst>
                <a:cxn ang="0">
                  <a:pos x="22" y="123"/>
                </a:cxn>
                <a:cxn ang="0">
                  <a:pos x="27" y="127"/>
                </a:cxn>
                <a:cxn ang="0">
                  <a:pos x="71" y="142"/>
                </a:cxn>
                <a:cxn ang="0">
                  <a:pos x="114" y="127"/>
                </a:cxn>
                <a:cxn ang="0">
                  <a:pos x="120" y="123"/>
                </a:cxn>
                <a:cxn ang="0">
                  <a:pos x="124" y="118"/>
                </a:cxn>
                <a:cxn ang="0">
                  <a:pos x="142" y="71"/>
                </a:cxn>
                <a:cxn ang="0">
                  <a:pos x="71" y="0"/>
                </a:cxn>
                <a:cxn ang="0">
                  <a:pos x="0" y="71"/>
                </a:cxn>
                <a:cxn ang="0">
                  <a:pos x="17" y="118"/>
                </a:cxn>
                <a:cxn ang="0">
                  <a:pos x="22" y="123"/>
                </a:cxn>
                <a:cxn ang="0">
                  <a:pos x="22" y="123"/>
                </a:cxn>
                <a:cxn ang="0">
                  <a:pos x="22" y="123"/>
                </a:cxn>
              </a:cxnLst>
              <a:rect l="0" t="0" r="r" b="b"/>
              <a:pathLst>
                <a:path w="142" h="142">
                  <a:moveTo>
                    <a:pt x="22" y="123"/>
                  </a:moveTo>
                  <a:cubicBezTo>
                    <a:pt x="24" y="124"/>
                    <a:pt x="25" y="126"/>
                    <a:pt x="27" y="127"/>
                  </a:cubicBezTo>
                  <a:cubicBezTo>
                    <a:pt x="39" y="137"/>
                    <a:pt x="54" y="142"/>
                    <a:pt x="71" y="142"/>
                  </a:cubicBezTo>
                  <a:cubicBezTo>
                    <a:pt x="87" y="142"/>
                    <a:pt x="102" y="137"/>
                    <a:pt x="114" y="127"/>
                  </a:cubicBezTo>
                  <a:cubicBezTo>
                    <a:pt x="116" y="126"/>
                    <a:pt x="118" y="124"/>
                    <a:pt x="120" y="123"/>
                  </a:cubicBezTo>
                  <a:cubicBezTo>
                    <a:pt x="121" y="121"/>
                    <a:pt x="123" y="120"/>
                    <a:pt x="124" y="118"/>
                  </a:cubicBezTo>
                  <a:cubicBezTo>
                    <a:pt x="135" y="105"/>
                    <a:pt x="142" y="89"/>
                    <a:pt x="142" y="71"/>
                  </a:cubicBezTo>
                  <a:cubicBezTo>
                    <a:pt x="142" y="32"/>
                    <a:pt x="110" y="0"/>
                    <a:pt x="71" y="0"/>
                  </a:cubicBezTo>
                  <a:cubicBezTo>
                    <a:pt x="32" y="0"/>
                    <a:pt x="0" y="32"/>
                    <a:pt x="0" y="71"/>
                  </a:cubicBezTo>
                  <a:cubicBezTo>
                    <a:pt x="0" y="89"/>
                    <a:pt x="6" y="105"/>
                    <a:pt x="17" y="118"/>
                  </a:cubicBezTo>
                  <a:cubicBezTo>
                    <a:pt x="19" y="120"/>
                    <a:pt x="20" y="121"/>
                    <a:pt x="22" y="123"/>
                  </a:cubicBezTo>
                  <a:close/>
                  <a:moveTo>
                    <a:pt x="22" y="123"/>
                  </a:moveTo>
                  <a:cubicBezTo>
                    <a:pt x="22" y="123"/>
                    <a:pt x="22" y="123"/>
                    <a:pt x="22" y="123"/>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4103" name="Freeform 7"/>
            <p:cNvSpPr>
              <a:spLocks noEditPoints="1"/>
            </p:cNvSpPr>
            <p:nvPr/>
          </p:nvSpPr>
          <p:spPr bwMode="auto">
            <a:xfrm>
              <a:off x="4292601" y="2711450"/>
              <a:ext cx="76200" cy="76200"/>
            </a:xfrm>
            <a:custGeom>
              <a:avLst/>
              <a:gdLst/>
              <a:ahLst/>
              <a:cxnLst>
                <a:cxn ang="0">
                  <a:pos x="0" y="10"/>
                </a:cxn>
                <a:cxn ang="0">
                  <a:pos x="10" y="20"/>
                </a:cxn>
                <a:cxn ang="0">
                  <a:pos x="20" y="10"/>
                </a:cxn>
                <a:cxn ang="0">
                  <a:pos x="16" y="3"/>
                </a:cxn>
                <a:cxn ang="0">
                  <a:pos x="10" y="0"/>
                </a:cxn>
                <a:cxn ang="0">
                  <a:pos x="3" y="3"/>
                </a:cxn>
                <a:cxn ang="0">
                  <a:pos x="0" y="10"/>
                </a:cxn>
                <a:cxn ang="0">
                  <a:pos x="0" y="10"/>
                </a:cxn>
                <a:cxn ang="0">
                  <a:pos x="0" y="10"/>
                </a:cxn>
              </a:cxnLst>
              <a:rect l="0" t="0" r="r" b="b"/>
              <a:pathLst>
                <a:path w="20" h="20">
                  <a:moveTo>
                    <a:pt x="0" y="10"/>
                  </a:moveTo>
                  <a:cubicBezTo>
                    <a:pt x="0" y="16"/>
                    <a:pt x="4" y="20"/>
                    <a:pt x="10" y="20"/>
                  </a:cubicBezTo>
                  <a:cubicBezTo>
                    <a:pt x="15" y="20"/>
                    <a:pt x="20" y="16"/>
                    <a:pt x="20" y="10"/>
                  </a:cubicBezTo>
                  <a:cubicBezTo>
                    <a:pt x="20" y="7"/>
                    <a:pt x="18" y="5"/>
                    <a:pt x="16" y="3"/>
                  </a:cubicBezTo>
                  <a:cubicBezTo>
                    <a:pt x="14" y="1"/>
                    <a:pt x="12" y="0"/>
                    <a:pt x="10" y="0"/>
                  </a:cubicBezTo>
                  <a:cubicBezTo>
                    <a:pt x="7" y="0"/>
                    <a:pt x="5" y="1"/>
                    <a:pt x="3" y="3"/>
                  </a:cubicBezTo>
                  <a:cubicBezTo>
                    <a:pt x="1" y="5"/>
                    <a:pt x="0" y="7"/>
                    <a:pt x="0" y="10"/>
                  </a:cubicBezTo>
                  <a:close/>
                  <a:moveTo>
                    <a:pt x="0" y="10"/>
                  </a:moveTo>
                  <a:cubicBezTo>
                    <a:pt x="0" y="10"/>
                    <a:pt x="0" y="10"/>
                    <a:pt x="0" y="1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31" name="Group 30"/>
          <p:cNvGrpSpPr/>
          <p:nvPr/>
        </p:nvGrpSpPr>
        <p:grpSpPr>
          <a:xfrm>
            <a:off x="3662552" y="3369617"/>
            <a:ext cx="2201704" cy="1266647"/>
            <a:chOff x="965101" y="1992882"/>
            <a:chExt cx="1651278" cy="949985"/>
          </a:xfrm>
        </p:grpSpPr>
        <p:sp>
          <p:nvSpPr>
            <p:cNvPr id="32" name="TextBox 31"/>
            <p:cNvSpPr txBox="1"/>
            <p:nvPr/>
          </p:nvSpPr>
          <p:spPr>
            <a:xfrm>
              <a:off x="965101" y="1992882"/>
              <a:ext cx="1651278" cy="184309"/>
            </a:xfrm>
            <a:prstGeom prst="rect">
              <a:avLst/>
            </a:prstGeom>
            <a:noFill/>
          </p:spPr>
          <p:txBody>
            <a:bodyPr wrap="square" lIns="0" tIns="0" rIns="0" bIns="0" rtlCol="0" anchor="ctr">
              <a:spAutoFit/>
            </a:bodyPr>
            <a:lstStyle/>
            <a:p>
              <a:pPr algn="ctr"/>
              <a:r>
                <a:rPr lang="en-US" sz="1600" b="1" dirty="0">
                  <a:solidFill>
                    <a:schemeClr val="tx1">
                      <a:lumMod val="75000"/>
                      <a:lumOff val="25000"/>
                    </a:schemeClr>
                  </a:solidFill>
                  <a:latin typeface="微软雅黑" panose="020B0503020204020204" charset="-122"/>
                  <a:ea typeface="微软雅黑" panose="020B0503020204020204" charset="-122"/>
                </a:rPr>
                <a:t>Title Goes Here</a:t>
              </a:r>
            </a:p>
          </p:txBody>
        </p:sp>
        <p:sp>
          <p:nvSpPr>
            <p:cNvPr id="33" name="TextBox 32"/>
            <p:cNvSpPr txBox="1"/>
            <p:nvPr/>
          </p:nvSpPr>
          <p:spPr>
            <a:xfrm>
              <a:off x="965102" y="2171342"/>
              <a:ext cx="1651277" cy="771525"/>
            </a:xfrm>
            <a:prstGeom prst="rect">
              <a:avLst/>
            </a:prstGeom>
            <a:noFill/>
          </p:spPr>
          <p:txBody>
            <a:bodyPr wrap="square" lIns="0" tIns="0" rIns="0" bIns="0" rtlCol="0" anchor="t">
              <a:spAutoFit/>
            </a:bodyPr>
            <a:lstStyle/>
            <a:p>
              <a:pPr lvl="0" algn="ct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of passages of lorem ipsum available, but the majority suffered alteration</a:t>
              </a:r>
              <a:br>
                <a:rPr lang="en-US" sz="1335" dirty="0">
                  <a:solidFill>
                    <a:schemeClr val="tx1">
                      <a:lumMod val="75000"/>
                      <a:lumOff val="25000"/>
                    </a:schemeClr>
                  </a:solidFill>
                  <a:latin typeface="微软雅黑" panose="020B0503020204020204" charset="-122"/>
                  <a:ea typeface="微软雅黑" panose="020B0503020204020204" charset="-122"/>
                </a:rPr>
              </a:br>
              <a:r>
                <a:rPr lang="en-US" sz="1335" dirty="0">
                  <a:solidFill>
                    <a:schemeClr val="tx1">
                      <a:lumMod val="75000"/>
                      <a:lumOff val="25000"/>
                    </a:schemeClr>
                  </a:solidFill>
                  <a:latin typeface="微软雅黑" panose="020B0503020204020204" charset="-122"/>
                  <a:ea typeface="微软雅黑" panose="020B0503020204020204" charset="-122"/>
                </a:rPr>
                <a:t>some form</a:t>
              </a:r>
            </a:p>
          </p:txBody>
        </p:sp>
      </p:grpSp>
      <p:sp>
        <p:nvSpPr>
          <p:cNvPr id="34" name="Oval 33"/>
          <p:cNvSpPr/>
          <p:nvPr/>
        </p:nvSpPr>
        <p:spPr>
          <a:xfrm>
            <a:off x="4050622" y="1791540"/>
            <a:ext cx="1425565" cy="1384749"/>
          </a:xfrm>
          <a:prstGeom prst="ellips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latin typeface="微软雅黑" panose="020B0503020204020204" charset="-122"/>
              <a:ea typeface="微软雅黑" panose="020B0503020204020204" charset="-122"/>
            </a:endParaRPr>
          </a:p>
        </p:txBody>
      </p:sp>
      <p:sp>
        <p:nvSpPr>
          <p:cNvPr id="35" name="Rounded Rectangle 34"/>
          <p:cNvSpPr/>
          <p:nvPr/>
        </p:nvSpPr>
        <p:spPr>
          <a:xfrm>
            <a:off x="3561892" y="5041996"/>
            <a:ext cx="2403025" cy="614475"/>
          </a:xfrm>
          <a:prstGeom prst="roundRect">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1865" b="1" dirty="0">
                <a:solidFill>
                  <a:schemeClr val="bg1">
                    <a:lumMod val="95000"/>
                  </a:schemeClr>
                </a:solidFill>
                <a:latin typeface="微软雅黑" panose="020B0503020204020204" charset="-122"/>
                <a:ea typeface="微软雅黑" panose="020B0503020204020204" charset="-122"/>
              </a:rPr>
              <a:t>Keyword</a:t>
            </a:r>
          </a:p>
        </p:txBody>
      </p:sp>
      <p:sp>
        <p:nvSpPr>
          <p:cNvPr id="44" name="Freeform 11"/>
          <p:cNvSpPr>
            <a:spLocks noEditPoints="1"/>
          </p:cNvSpPr>
          <p:nvPr/>
        </p:nvSpPr>
        <p:spPr bwMode="auto">
          <a:xfrm>
            <a:off x="4415535" y="2097607"/>
            <a:ext cx="713197" cy="730953"/>
          </a:xfrm>
          <a:custGeom>
            <a:avLst/>
            <a:gdLst/>
            <a:ahLst/>
            <a:cxnLst>
              <a:cxn ang="0">
                <a:pos x="16" y="0"/>
              </a:cxn>
              <a:cxn ang="0">
                <a:pos x="0" y="16"/>
              </a:cxn>
              <a:cxn ang="0">
                <a:pos x="0" y="86"/>
              </a:cxn>
              <a:cxn ang="0">
                <a:pos x="16" y="102"/>
              </a:cxn>
              <a:cxn ang="0">
                <a:pos x="83" y="102"/>
              </a:cxn>
              <a:cxn ang="0">
                <a:pos x="99" y="86"/>
              </a:cxn>
              <a:cxn ang="0">
                <a:pos x="99" y="16"/>
              </a:cxn>
              <a:cxn ang="0">
                <a:pos x="83" y="0"/>
              </a:cxn>
              <a:cxn ang="0">
                <a:pos x="16" y="0"/>
              </a:cxn>
              <a:cxn ang="0">
                <a:pos x="72" y="75"/>
              </a:cxn>
              <a:cxn ang="0">
                <a:pos x="68" y="79"/>
              </a:cxn>
              <a:cxn ang="0">
                <a:pos x="64" y="79"/>
              </a:cxn>
              <a:cxn ang="0">
                <a:pos x="60" y="75"/>
              </a:cxn>
              <a:cxn ang="0">
                <a:pos x="60" y="56"/>
              </a:cxn>
              <a:cxn ang="0">
                <a:pos x="39" y="56"/>
              </a:cxn>
              <a:cxn ang="0">
                <a:pos x="39" y="75"/>
              </a:cxn>
              <a:cxn ang="0">
                <a:pos x="35" y="79"/>
              </a:cxn>
              <a:cxn ang="0">
                <a:pos x="31" y="79"/>
              </a:cxn>
              <a:cxn ang="0">
                <a:pos x="27" y="75"/>
              </a:cxn>
              <a:cxn ang="0">
                <a:pos x="27" y="27"/>
              </a:cxn>
              <a:cxn ang="0">
                <a:pos x="31" y="23"/>
              </a:cxn>
              <a:cxn ang="0">
                <a:pos x="35" y="23"/>
              </a:cxn>
              <a:cxn ang="0">
                <a:pos x="39" y="27"/>
              </a:cxn>
              <a:cxn ang="0">
                <a:pos x="39" y="45"/>
              </a:cxn>
              <a:cxn ang="0">
                <a:pos x="60" y="45"/>
              </a:cxn>
              <a:cxn ang="0">
                <a:pos x="60" y="27"/>
              </a:cxn>
              <a:cxn ang="0">
                <a:pos x="64" y="23"/>
              </a:cxn>
              <a:cxn ang="0">
                <a:pos x="68" y="23"/>
              </a:cxn>
              <a:cxn ang="0">
                <a:pos x="72" y="27"/>
              </a:cxn>
              <a:cxn ang="0">
                <a:pos x="72" y="75"/>
              </a:cxn>
              <a:cxn ang="0">
                <a:pos x="72" y="75"/>
              </a:cxn>
              <a:cxn ang="0">
                <a:pos x="72" y="75"/>
              </a:cxn>
            </a:cxnLst>
            <a:rect l="0" t="0" r="r" b="b"/>
            <a:pathLst>
              <a:path w="99" h="102">
                <a:moveTo>
                  <a:pt x="16" y="0"/>
                </a:moveTo>
                <a:cubicBezTo>
                  <a:pt x="7" y="0"/>
                  <a:pt x="0" y="7"/>
                  <a:pt x="0" y="16"/>
                </a:cubicBezTo>
                <a:cubicBezTo>
                  <a:pt x="0" y="86"/>
                  <a:pt x="0" y="86"/>
                  <a:pt x="0" y="86"/>
                </a:cubicBezTo>
                <a:cubicBezTo>
                  <a:pt x="0" y="95"/>
                  <a:pt x="7" y="102"/>
                  <a:pt x="16" y="102"/>
                </a:cubicBezTo>
                <a:cubicBezTo>
                  <a:pt x="83" y="102"/>
                  <a:pt x="83" y="102"/>
                  <a:pt x="83" y="102"/>
                </a:cubicBezTo>
                <a:cubicBezTo>
                  <a:pt x="92" y="102"/>
                  <a:pt x="99" y="95"/>
                  <a:pt x="99" y="86"/>
                </a:cubicBezTo>
                <a:cubicBezTo>
                  <a:pt x="99" y="16"/>
                  <a:pt x="99" y="16"/>
                  <a:pt x="99" y="16"/>
                </a:cubicBezTo>
                <a:cubicBezTo>
                  <a:pt x="99" y="7"/>
                  <a:pt x="92" y="0"/>
                  <a:pt x="83" y="0"/>
                </a:cubicBezTo>
                <a:lnTo>
                  <a:pt x="16" y="0"/>
                </a:lnTo>
                <a:close/>
                <a:moveTo>
                  <a:pt x="72" y="75"/>
                </a:moveTo>
                <a:cubicBezTo>
                  <a:pt x="72" y="77"/>
                  <a:pt x="71" y="79"/>
                  <a:pt x="68" y="79"/>
                </a:cubicBezTo>
                <a:cubicBezTo>
                  <a:pt x="64" y="79"/>
                  <a:pt x="64" y="79"/>
                  <a:pt x="64" y="79"/>
                </a:cubicBezTo>
                <a:cubicBezTo>
                  <a:pt x="62" y="79"/>
                  <a:pt x="60" y="77"/>
                  <a:pt x="60" y="75"/>
                </a:cubicBezTo>
                <a:cubicBezTo>
                  <a:pt x="60" y="56"/>
                  <a:pt x="60" y="56"/>
                  <a:pt x="60" y="56"/>
                </a:cubicBezTo>
                <a:cubicBezTo>
                  <a:pt x="39" y="56"/>
                  <a:pt x="39" y="56"/>
                  <a:pt x="39" y="56"/>
                </a:cubicBezTo>
                <a:cubicBezTo>
                  <a:pt x="39" y="75"/>
                  <a:pt x="39" y="75"/>
                  <a:pt x="39" y="75"/>
                </a:cubicBezTo>
                <a:cubicBezTo>
                  <a:pt x="39" y="77"/>
                  <a:pt x="37" y="79"/>
                  <a:pt x="35" y="79"/>
                </a:cubicBezTo>
                <a:cubicBezTo>
                  <a:pt x="31" y="79"/>
                  <a:pt x="31" y="79"/>
                  <a:pt x="31" y="79"/>
                </a:cubicBezTo>
                <a:cubicBezTo>
                  <a:pt x="29" y="79"/>
                  <a:pt x="27" y="77"/>
                  <a:pt x="27" y="75"/>
                </a:cubicBezTo>
                <a:cubicBezTo>
                  <a:pt x="27" y="27"/>
                  <a:pt x="27" y="27"/>
                  <a:pt x="27" y="27"/>
                </a:cubicBezTo>
                <a:cubicBezTo>
                  <a:pt x="27" y="25"/>
                  <a:pt x="29" y="23"/>
                  <a:pt x="31" y="23"/>
                </a:cubicBezTo>
                <a:cubicBezTo>
                  <a:pt x="35" y="23"/>
                  <a:pt x="35" y="23"/>
                  <a:pt x="35" y="23"/>
                </a:cubicBezTo>
                <a:cubicBezTo>
                  <a:pt x="37" y="23"/>
                  <a:pt x="39" y="25"/>
                  <a:pt x="39" y="27"/>
                </a:cubicBezTo>
                <a:cubicBezTo>
                  <a:pt x="39" y="45"/>
                  <a:pt x="39" y="45"/>
                  <a:pt x="39" y="45"/>
                </a:cubicBezTo>
                <a:cubicBezTo>
                  <a:pt x="60" y="45"/>
                  <a:pt x="60" y="45"/>
                  <a:pt x="60" y="45"/>
                </a:cubicBezTo>
                <a:cubicBezTo>
                  <a:pt x="60" y="27"/>
                  <a:pt x="60" y="27"/>
                  <a:pt x="60" y="27"/>
                </a:cubicBezTo>
                <a:cubicBezTo>
                  <a:pt x="60" y="25"/>
                  <a:pt x="62" y="23"/>
                  <a:pt x="64" y="23"/>
                </a:cubicBezTo>
                <a:cubicBezTo>
                  <a:pt x="68" y="23"/>
                  <a:pt x="68" y="23"/>
                  <a:pt x="68" y="23"/>
                </a:cubicBezTo>
                <a:cubicBezTo>
                  <a:pt x="71" y="23"/>
                  <a:pt x="72" y="25"/>
                  <a:pt x="72" y="27"/>
                </a:cubicBezTo>
                <a:cubicBezTo>
                  <a:pt x="72" y="75"/>
                  <a:pt x="72" y="75"/>
                  <a:pt x="72" y="75"/>
                </a:cubicBezTo>
                <a:close/>
                <a:moveTo>
                  <a:pt x="72" y="75"/>
                </a:moveTo>
                <a:cubicBezTo>
                  <a:pt x="72" y="75"/>
                  <a:pt x="72" y="75"/>
                  <a:pt x="72" y="75"/>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nvGrpSpPr>
          <p:cNvPr id="45" name="Group 44"/>
          <p:cNvGrpSpPr/>
          <p:nvPr/>
        </p:nvGrpSpPr>
        <p:grpSpPr>
          <a:xfrm>
            <a:off x="6328864" y="3369617"/>
            <a:ext cx="2201704" cy="1266647"/>
            <a:chOff x="965101" y="1992882"/>
            <a:chExt cx="1651278" cy="949985"/>
          </a:xfrm>
        </p:grpSpPr>
        <p:sp>
          <p:nvSpPr>
            <p:cNvPr id="46" name="TextBox 45"/>
            <p:cNvSpPr txBox="1"/>
            <p:nvPr/>
          </p:nvSpPr>
          <p:spPr>
            <a:xfrm>
              <a:off x="965101" y="1992882"/>
              <a:ext cx="1651278" cy="184309"/>
            </a:xfrm>
            <a:prstGeom prst="rect">
              <a:avLst/>
            </a:prstGeom>
            <a:noFill/>
          </p:spPr>
          <p:txBody>
            <a:bodyPr wrap="square" lIns="0" tIns="0" rIns="0" bIns="0" rtlCol="0" anchor="ctr">
              <a:spAutoFit/>
            </a:bodyPr>
            <a:lstStyle/>
            <a:p>
              <a:pPr algn="ctr"/>
              <a:r>
                <a:rPr lang="en-US" sz="1600" b="1" dirty="0">
                  <a:solidFill>
                    <a:schemeClr val="tx1">
                      <a:lumMod val="75000"/>
                      <a:lumOff val="25000"/>
                    </a:schemeClr>
                  </a:solidFill>
                  <a:latin typeface="微软雅黑" panose="020B0503020204020204" charset="-122"/>
                  <a:ea typeface="微软雅黑" panose="020B0503020204020204" charset="-122"/>
                </a:rPr>
                <a:t>Title Goes Here</a:t>
              </a:r>
            </a:p>
          </p:txBody>
        </p:sp>
        <p:sp>
          <p:nvSpPr>
            <p:cNvPr id="47" name="TextBox 46"/>
            <p:cNvSpPr txBox="1"/>
            <p:nvPr/>
          </p:nvSpPr>
          <p:spPr>
            <a:xfrm>
              <a:off x="965102" y="2171342"/>
              <a:ext cx="1651277" cy="771525"/>
            </a:xfrm>
            <a:prstGeom prst="rect">
              <a:avLst/>
            </a:prstGeom>
            <a:noFill/>
          </p:spPr>
          <p:txBody>
            <a:bodyPr wrap="square" lIns="0" tIns="0" rIns="0" bIns="0" rtlCol="0" anchor="t">
              <a:spAutoFit/>
            </a:bodyPr>
            <a:lstStyle/>
            <a:p>
              <a:pPr lvl="0" algn="ct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of passages of lorem ipsum available, but the majority suffered alteration</a:t>
              </a:r>
              <a:br>
                <a:rPr lang="en-US" sz="1335" dirty="0">
                  <a:solidFill>
                    <a:schemeClr val="tx1">
                      <a:lumMod val="75000"/>
                      <a:lumOff val="25000"/>
                    </a:schemeClr>
                  </a:solidFill>
                  <a:latin typeface="微软雅黑" panose="020B0503020204020204" charset="-122"/>
                  <a:ea typeface="微软雅黑" panose="020B0503020204020204" charset="-122"/>
                </a:rPr>
              </a:br>
              <a:r>
                <a:rPr lang="en-US" sz="1335" dirty="0">
                  <a:solidFill>
                    <a:schemeClr val="tx1">
                      <a:lumMod val="75000"/>
                      <a:lumOff val="25000"/>
                    </a:schemeClr>
                  </a:solidFill>
                  <a:latin typeface="微软雅黑" panose="020B0503020204020204" charset="-122"/>
                  <a:ea typeface="微软雅黑" panose="020B0503020204020204" charset="-122"/>
                </a:rPr>
                <a:t>some form</a:t>
              </a:r>
            </a:p>
          </p:txBody>
        </p:sp>
      </p:grpSp>
      <p:sp>
        <p:nvSpPr>
          <p:cNvPr id="48" name="Oval 47"/>
          <p:cNvSpPr/>
          <p:nvPr/>
        </p:nvSpPr>
        <p:spPr>
          <a:xfrm>
            <a:off x="6716934" y="1791540"/>
            <a:ext cx="1425565" cy="1384749"/>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latin typeface="微软雅黑" panose="020B0503020204020204" charset="-122"/>
              <a:ea typeface="微软雅黑" panose="020B0503020204020204" charset="-122"/>
            </a:endParaRPr>
          </a:p>
        </p:txBody>
      </p:sp>
      <p:sp>
        <p:nvSpPr>
          <p:cNvPr id="49" name="Rounded Rectangle 48"/>
          <p:cNvSpPr/>
          <p:nvPr/>
        </p:nvSpPr>
        <p:spPr>
          <a:xfrm>
            <a:off x="6228204" y="5041996"/>
            <a:ext cx="2403025" cy="614475"/>
          </a:xfrm>
          <a:prstGeom prst="roundRect">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1865" b="1" dirty="0">
                <a:solidFill>
                  <a:schemeClr val="bg1">
                    <a:lumMod val="95000"/>
                  </a:schemeClr>
                </a:solidFill>
                <a:latin typeface="微软雅黑" panose="020B0503020204020204" charset="-122"/>
                <a:ea typeface="微软雅黑" panose="020B0503020204020204" charset="-122"/>
              </a:rPr>
              <a:t>Keyword</a:t>
            </a:r>
          </a:p>
        </p:txBody>
      </p:sp>
      <p:sp>
        <p:nvSpPr>
          <p:cNvPr id="55" name="Freeform 15"/>
          <p:cNvSpPr>
            <a:spLocks noEditPoints="1"/>
          </p:cNvSpPr>
          <p:nvPr/>
        </p:nvSpPr>
        <p:spPr bwMode="auto">
          <a:xfrm>
            <a:off x="7081578" y="2091271"/>
            <a:ext cx="713467" cy="709892"/>
          </a:xfrm>
          <a:custGeom>
            <a:avLst/>
            <a:gdLst/>
            <a:ahLst/>
            <a:cxnLst>
              <a:cxn ang="0">
                <a:pos x="165" y="147"/>
              </a:cxn>
              <a:cxn ang="0">
                <a:pos x="165" y="14"/>
              </a:cxn>
              <a:cxn ang="0">
                <a:pos x="148" y="0"/>
              </a:cxn>
              <a:cxn ang="0">
                <a:pos x="18" y="0"/>
              </a:cxn>
              <a:cxn ang="0">
                <a:pos x="0" y="15"/>
              </a:cxn>
              <a:cxn ang="0">
                <a:pos x="0" y="145"/>
              </a:cxn>
              <a:cxn ang="0">
                <a:pos x="16" y="165"/>
              </a:cxn>
              <a:cxn ang="0">
                <a:pos x="149" y="165"/>
              </a:cxn>
              <a:cxn ang="0">
                <a:pos x="165" y="147"/>
              </a:cxn>
              <a:cxn ang="0">
                <a:pos x="38" y="22"/>
              </a:cxn>
              <a:cxn ang="0">
                <a:pos x="46" y="16"/>
              </a:cxn>
              <a:cxn ang="0">
                <a:pos x="51" y="15"/>
              </a:cxn>
              <a:cxn ang="0">
                <a:pos x="55" y="17"/>
              </a:cxn>
              <a:cxn ang="0">
                <a:pos x="57" y="20"/>
              </a:cxn>
              <a:cxn ang="0">
                <a:pos x="39" y="34"/>
              </a:cxn>
              <a:cxn ang="0">
                <a:pos x="36" y="31"/>
              </a:cxn>
              <a:cxn ang="0">
                <a:pos x="38" y="22"/>
              </a:cxn>
              <a:cxn ang="0">
                <a:pos x="120" y="150"/>
              </a:cxn>
              <a:cxn ang="0">
                <a:pos x="116" y="153"/>
              </a:cxn>
              <a:cxn ang="0">
                <a:pos x="37" y="153"/>
              </a:cxn>
              <a:cxn ang="0">
                <a:pos x="34" y="150"/>
              </a:cxn>
              <a:cxn ang="0">
                <a:pos x="34" y="138"/>
              </a:cxn>
              <a:cxn ang="0">
                <a:pos x="37" y="135"/>
              </a:cxn>
              <a:cxn ang="0">
                <a:pos x="41" y="135"/>
              </a:cxn>
              <a:cxn ang="0">
                <a:pos x="43" y="132"/>
              </a:cxn>
              <a:cxn ang="0">
                <a:pos x="61" y="73"/>
              </a:cxn>
              <a:cxn ang="0">
                <a:pos x="63" y="68"/>
              </a:cxn>
              <a:cxn ang="0">
                <a:pos x="45" y="41"/>
              </a:cxn>
              <a:cxn ang="0">
                <a:pos x="63" y="27"/>
              </a:cxn>
              <a:cxn ang="0">
                <a:pos x="104" y="82"/>
              </a:cxn>
              <a:cxn ang="0">
                <a:pos x="98" y="86"/>
              </a:cxn>
              <a:cxn ang="0">
                <a:pos x="103" y="92"/>
              </a:cxn>
              <a:cxn ang="0">
                <a:pos x="104" y="95"/>
              </a:cxn>
              <a:cxn ang="0">
                <a:pos x="102" y="98"/>
              </a:cxn>
              <a:cxn ang="0">
                <a:pos x="101" y="99"/>
              </a:cxn>
              <a:cxn ang="0">
                <a:pos x="95" y="99"/>
              </a:cxn>
              <a:cxn ang="0">
                <a:pos x="90" y="92"/>
              </a:cxn>
              <a:cxn ang="0">
                <a:pos x="83" y="97"/>
              </a:cxn>
              <a:cxn ang="0">
                <a:pos x="74" y="84"/>
              </a:cxn>
              <a:cxn ang="0">
                <a:pos x="68" y="83"/>
              </a:cxn>
              <a:cxn ang="0">
                <a:pos x="48" y="111"/>
              </a:cxn>
              <a:cxn ang="0">
                <a:pos x="116" y="134"/>
              </a:cxn>
              <a:cxn ang="0">
                <a:pos x="120" y="138"/>
              </a:cxn>
              <a:cxn ang="0">
                <a:pos x="120" y="150"/>
              </a:cxn>
              <a:cxn ang="0">
                <a:pos x="113" y="115"/>
              </a:cxn>
              <a:cxn ang="0">
                <a:pos x="90" y="122"/>
              </a:cxn>
              <a:cxn ang="0">
                <a:pos x="105" y="104"/>
              </a:cxn>
              <a:cxn ang="0">
                <a:pos x="128" y="96"/>
              </a:cxn>
              <a:cxn ang="0">
                <a:pos x="113" y="115"/>
              </a:cxn>
              <a:cxn ang="0">
                <a:pos x="113" y="115"/>
              </a:cxn>
              <a:cxn ang="0">
                <a:pos x="113" y="115"/>
              </a:cxn>
            </a:cxnLst>
            <a:rect l="0" t="0" r="r" b="b"/>
            <a:pathLst>
              <a:path w="166" h="165">
                <a:moveTo>
                  <a:pt x="165" y="147"/>
                </a:moveTo>
                <a:cubicBezTo>
                  <a:pt x="165" y="14"/>
                  <a:pt x="165" y="14"/>
                  <a:pt x="165" y="14"/>
                </a:cubicBezTo>
                <a:cubicBezTo>
                  <a:pt x="165" y="7"/>
                  <a:pt x="165" y="0"/>
                  <a:pt x="148" y="0"/>
                </a:cubicBezTo>
                <a:cubicBezTo>
                  <a:pt x="18" y="0"/>
                  <a:pt x="18" y="0"/>
                  <a:pt x="18" y="0"/>
                </a:cubicBezTo>
                <a:cubicBezTo>
                  <a:pt x="7" y="0"/>
                  <a:pt x="0" y="0"/>
                  <a:pt x="0" y="15"/>
                </a:cubicBezTo>
                <a:cubicBezTo>
                  <a:pt x="0" y="145"/>
                  <a:pt x="0" y="145"/>
                  <a:pt x="0" y="145"/>
                </a:cubicBezTo>
                <a:cubicBezTo>
                  <a:pt x="0" y="164"/>
                  <a:pt x="1" y="165"/>
                  <a:pt x="16" y="165"/>
                </a:cubicBezTo>
                <a:cubicBezTo>
                  <a:pt x="149" y="165"/>
                  <a:pt x="149" y="165"/>
                  <a:pt x="149" y="165"/>
                </a:cubicBezTo>
                <a:cubicBezTo>
                  <a:pt x="166" y="165"/>
                  <a:pt x="165" y="163"/>
                  <a:pt x="165" y="147"/>
                </a:cubicBezTo>
                <a:close/>
                <a:moveTo>
                  <a:pt x="38" y="22"/>
                </a:moveTo>
                <a:cubicBezTo>
                  <a:pt x="46" y="16"/>
                  <a:pt x="46" y="16"/>
                  <a:pt x="46" y="16"/>
                </a:cubicBezTo>
                <a:cubicBezTo>
                  <a:pt x="47" y="15"/>
                  <a:pt x="49" y="14"/>
                  <a:pt x="51" y="15"/>
                </a:cubicBezTo>
                <a:cubicBezTo>
                  <a:pt x="52" y="15"/>
                  <a:pt x="54" y="16"/>
                  <a:pt x="55" y="17"/>
                </a:cubicBezTo>
                <a:cubicBezTo>
                  <a:pt x="57" y="20"/>
                  <a:pt x="57" y="20"/>
                  <a:pt x="57" y="20"/>
                </a:cubicBezTo>
                <a:cubicBezTo>
                  <a:pt x="39" y="34"/>
                  <a:pt x="39" y="34"/>
                  <a:pt x="39" y="34"/>
                </a:cubicBezTo>
                <a:cubicBezTo>
                  <a:pt x="36" y="31"/>
                  <a:pt x="36" y="31"/>
                  <a:pt x="36" y="31"/>
                </a:cubicBezTo>
                <a:cubicBezTo>
                  <a:pt x="34" y="28"/>
                  <a:pt x="35" y="24"/>
                  <a:pt x="38" y="22"/>
                </a:cubicBezTo>
                <a:close/>
                <a:moveTo>
                  <a:pt x="120" y="150"/>
                </a:moveTo>
                <a:cubicBezTo>
                  <a:pt x="120" y="152"/>
                  <a:pt x="118" y="153"/>
                  <a:pt x="116" y="153"/>
                </a:cubicBezTo>
                <a:cubicBezTo>
                  <a:pt x="37" y="153"/>
                  <a:pt x="37" y="153"/>
                  <a:pt x="37" y="153"/>
                </a:cubicBezTo>
                <a:cubicBezTo>
                  <a:pt x="35" y="153"/>
                  <a:pt x="34" y="152"/>
                  <a:pt x="34" y="150"/>
                </a:cubicBezTo>
                <a:cubicBezTo>
                  <a:pt x="34" y="138"/>
                  <a:pt x="34" y="138"/>
                  <a:pt x="34" y="138"/>
                </a:cubicBezTo>
                <a:cubicBezTo>
                  <a:pt x="34" y="136"/>
                  <a:pt x="35" y="135"/>
                  <a:pt x="37" y="135"/>
                </a:cubicBezTo>
                <a:cubicBezTo>
                  <a:pt x="41" y="135"/>
                  <a:pt x="41" y="135"/>
                  <a:pt x="41" y="135"/>
                </a:cubicBezTo>
                <a:cubicBezTo>
                  <a:pt x="43" y="135"/>
                  <a:pt x="44" y="133"/>
                  <a:pt x="43" y="132"/>
                </a:cubicBezTo>
                <a:cubicBezTo>
                  <a:pt x="31" y="113"/>
                  <a:pt x="41" y="80"/>
                  <a:pt x="61" y="73"/>
                </a:cubicBezTo>
                <a:cubicBezTo>
                  <a:pt x="63" y="72"/>
                  <a:pt x="64" y="70"/>
                  <a:pt x="63" y="68"/>
                </a:cubicBezTo>
                <a:cubicBezTo>
                  <a:pt x="57" y="59"/>
                  <a:pt x="51" y="50"/>
                  <a:pt x="45" y="41"/>
                </a:cubicBezTo>
                <a:cubicBezTo>
                  <a:pt x="63" y="27"/>
                  <a:pt x="63" y="27"/>
                  <a:pt x="63" y="27"/>
                </a:cubicBezTo>
                <a:cubicBezTo>
                  <a:pt x="77" y="47"/>
                  <a:pt x="102" y="78"/>
                  <a:pt x="104" y="82"/>
                </a:cubicBezTo>
                <a:cubicBezTo>
                  <a:pt x="98" y="86"/>
                  <a:pt x="98" y="86"/>
                  <a:pt x="98" y="86"/>
                </a:cubicBezTo>
                <a:cubicBezTo>
                  <a:pt x="103" y="92"/>
                  <a:pt x="103" y="92"/>
                  <a:pt x="103" y="92"/>
                </a:cubicBezTo>
                <a:cubicBezTo>
                  <a:pt x="104" y="93"/>
                  <a:pt x="104" y="94"/>
                  <a:pt x="104" y="95"/>
                </a:cubicBezTo>
                <a:cubicBezTo>
                  <a:pt x="104" y="96"/>
                  <a:pt x="103" y="97"/>
                  <a:pt x="102" y="98"/>
                </a:cubicBezTo>
                <a:cubicBezTo>
                  <a:pt x="101" y="99"/>
                  <a:pt x="101" y="99"/>
                  <a:pt x="101" y="99"/>
                </a:cubicBezTo>
                <a:cubicBezTo>
                  <a:pt x="99" y="101"/>
                  <a:pt x="96" y="100"/>
                  <a:pt x="95" y="99"/>
                </a:cubicBezTo>
                <a:cubicBezTo>
                  <a:pt x="90" y="92"/>
                  <a:pt x="90" y="92"/>
                  <a:pt x="90" y="92"/>
                </a:cubicBezTo>
                <a:cubicBezTo>
                  <a:pt x="83" y="97"/>
                  <a:pt x="83" y="97"/>
                  <a:pt x="83" y="97"/>
                </a:cubicBezTo>
                <a:cubicBezTo>
                  <a:pt x="81" y="94"/>
                  <a:pt x="77" y="89"/>
                  <a:pt x="74" y="84"/>
                </a:cubicBezTo>
                <a:cubicBezTo>
                  <a:pt x="72" y="83"/>
                  <a:pt x="70" y="82"/>
                  <a:pt x="68" y="83"/>
                </a:cubicBezTo>
                <a:cubicBezTo>
                  <a:pt x="56" y="88"/>
                  <a:pt x="48" y="100"/>
                  <a:pt x="48" y="111"/>
                </a:cubicBezTo>
                <a:cubicBezTo>
                  <a:pt x="49" y="139"/>
                  <a:pt x="83" y="135"/>
                  <a:pt x="116" y="134"/>
                </a:cubicBezTo>
                <a:cubicBezTo>
                  <a:pt x="118" y="134"/>
                  <a:pt x="120" y="136"/>
                  <a:pt x="120" y="138"/>
                </a:cubicBezTo>
                <a:lnTo>
                  <a:pt x="120" y="150"/>
                </a:lnTo>
                <a:close/>
                <a:moveTo>
                  <a:pt x="113" y="115"/>
                </a:moveTo>
                <a:cubicBezTo>
                  <a:pt x="102" y="122"/>
                  <a:pt x="92" y="125"/>
                  <a:pt x="90" y="122"/>
                </a:cubicBezTo>
                <a:cubicBezTo>
                  <a:pt x="88" y="120"/>
                  <a:pt x="95" y="111"/>
                  <a:pt x="105" y="104"/>
                </a:cubicBezTo>
                <a:cubicBezTo>
                  <a:pt x="116" y="97"/>
                  <a:pt x="126" y="93"/>
                  <a:pt x="128" y="96"/>
                </a:cubicBezTo>
                <a:cubicBezTo>
                  <a:pt x="130" y="99"/>
                  <a:pt x="123" y="107"/>
                  <a:pt x="113" y="115"/>
                </a:cubicBezTo>
                <a:close/>
                <a:moveTo>
                  <a:pt x="113" y="115"/>
                </a:moveTo>
                <a:cubicBezTo>
                  <a:pt x="113" y="115"/>
                  <a:pt x="113" y="115"/>
                  <a:pt x="113" y="115"/>
                </a:cubicBezTo>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nvGrpSpPr>
          <p:cNvPr id="56" name="Group 55"/>
          <p:cNvGrpSpPr/>
          <p:nvPr/>
        </p:nvGrpSpPr>
        <p:grpSpPr>
          <a:xfrm>
            <a:off x="9021654" y="3369617"/>
            <a:ext cx="2201704" cy="1266647"/>
            <a:chOff x="965101" y="1992882"/>
            <a:chExt cx="1651278" cy="949985"/>
          </a:xfrm>
        </p:grpSpPr>
        <p:sp>
          <p:nvSpPr>
            <p:cNvPr id="57" name="TextBox 56"/>
            <p:cNvSpPr txBox="1"/>
            <p:nvPr/>
          </p:nvSpPr>
          <p:spPr>
            <a:xfrm>
              <a:off x="965101" y="1992882"/>
              <a:ext cx="1651278" cy="184309"/>
            </a:xfrm>
            <a:prstGeom prst="rect">
              <a:avLst/>
            </a:prstGeom>
            <a:noFill/>
          </p:spPr>
          <p:txBody>
            <a:bodyPr wrap="square" lIns="0" tIns="0" rIns="0" bIns="0" rtlCol="0" anchor="ctr">
              <a:spAutoFit/>
            </a:bodyPr>
            <a:lstStyle/>
            <a:p>
              <a:pPr algn="ctr"/>
              <a:r>
                <a:rPr lang="en-US" sz="1600" b="1" dirty="0">
                  <a:solidFill>
                    <a:schemeClr val="tx1">
                      <a:lumMod val="75000"/>
                      <a:lumOff val="25000"/>
                    </a:schemeClr>
                  </a:solidFill>
                  <a:latin typeface="微软雅黑" panose="020B0503020204020204" charset="-122"/>
                  <a:ea typeface="微软雅黑" panose="020B0503020204020204" charset="-122"/>
                </a:rPr>
                <a:t>Title Goes Here</a:t>
              </a:r>
            </a:p>
          </p:txBody>
        </p:sp>
        <p:sp>
          <p:nvSpPr>
            <p:cNvPr id="58" name="TextBox 57"/>
            <p:cNvSpPr txBox="1"/>
            <p:nvPr/>
          </p:nvSpPr>
          <p:spPr>
            <a:xfrm>
              <a:off x="965102" y="2171342"/>
              <a:ext cx="1651277" cy="771525"/>
            </a:xfrm>
            <a:prstGeom prst="rect">
              <a:avLst/>
            </a:prstGeom>
            <a:noFill/>
          </p:spPr>
          <p:txBody>
            <a:bodyPr wrap="square" lIns="0" tIns="0" rIns="0" bIns="0" rtlCol="0" anchor="t">
              <a:spAutoFit/>
            </a:bodyPr>
            <a:lstStyle/>
            <a:p>
              <a:pPr lvl="0" algn="ct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of passages of lorem ipsum available, but the majority suffered alteration</a:t>
              </a:r>
              <a:br>
                <a:rPr lang="en-US" sz="1335" dirty="0">
                  <a:solidFill>
                    <a:schemeClr val="tx1">
                      <a:lumMod val="75000"/>
                      <a:lumOff val="25000"/>
                    </a:schemeClr>
                  </a:solidFill>
                  <a:latin typeface="微软雅黑" panose="020B0503020204020204" charset="-122"/>
                  <a:ea typeface="微软雅黑" panose="020B0503020204020204" charset="-122"/>
                </a:rPr>
              </a:br>
              <a:r>
                <a:rPr lang="en-US" sz="1335" dirty="0">
                  <a:solidFill>
                    <a:schemeClr val="tx1">
                      <a:lumMod val="75000"/>
                      <a:lumOff val="25000"/>
                    </a:schemeClr>
                  </a:solidFill>
                  <a:latin typeface="微软雅黑" panose="020B0503020204020204" charset="-122"/>
                  <a:ea typeface="微软雅黑" panose="020B0503020204020204" charset="-122"/>
                </a:rPr>
                <a:t>some form</a:t>
              </a:r>
            </a:p>
          </p:txBody>
        </p:sp>
      </p:grpSp>
      <p:sp>
        <p:nvSpPr>
          <p:cNvPr id="59" name="Oval 58"/>
          <p:cNvSpPr/>
          <p:nvPr/>
        </p:nvSpPr>
        <p:spPr>
          <a:xfrm>
            <a:off x="9409723" y="1791540"/>
            <a:ext cx="1425565" cy="1384749"/>
          </a:xfrm>
          <a:prstGeom prst="ellips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latin typeface="微软雅黑" panose="020B0503020204020204" charset="-122"/>
              <a:ea typeface="微软雅黑" panose="020B0503020204020204" charset="-122"/>
            </a:endParaRPr>
          </a:p>
        </p:txBody>
      </p:sp>
      <p:sp>
        <p:nvSpPr>
          <p:cNvPr id="60" name="Rounded Rectangle 59"/>
          <p:cNvSpPr/>
          <p:nvPr/>
        </p:nvSpPr>
        <p:spPr>
          <a:xfrm>
            <a:off x="8920994" y="5041996"/>
            <a:ext cx="2403025" cy="614475"/>
          </a:xfrm>
          <a:prstGeom prst="roundRect">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1865" b="1" dirty="0">
                <a:solidFill>
                  <a:schemeClr val="bg1">
                    <a:lumMod val="95000"/>
                  </a:schemeClr>
                </a:solidFill>
                <a:latin typeface="微软雅黑" panose="020B0503020204020204" charset="-122"/>
                <a:ea typeface="微软雅黑" panose="020B0503020204020204" charset="-122"/>
              </a:rPr>
              <a:t>Keyword</a:t>
            </a:r>
          </a:p>
        </p:txBody>
      </p:sp>
      <p:grpSp>
        <p:nvGrpSpPr>
          <p:cNvPr id="68" name="Group 67"/>
          <p:cNvGrpSpPr/>
          <p:nvPr/>
        </p:nvGrpSpPr>
        <p:grpSpPr>
          <a:xfrm>
            <a:off x="9745734" y="2106121"/>
            <a:ext cx="768351" cy="772584"/>
            <a:chOff x="7299325" y="1482725"/>
            <a:chExt cx="576263" cy="579438"/>
          </a:xfrm>
          <a:solidFill>
            <a:schemeClr val="bg1"/>
          </a:solidFill>
        </p:grpSpPr>
        <p:sp>
          <p:nvSpPr>
            <p:cNvPr id="4115" name="Freeform 19"/>
            <p:cNvSpPr>
              <a:spLocks noEditPoints="1"/>
            </p:cNvSpPr>
            <p:nvPr/>
          </p:nvSpPr>
          <p:spPr bwMode="auto">
            <a:xfrm>
              <a:off x="7299325" y="1482725"/>
              <a:ext cx="576263" cy="357188"/>
            </a:xfrm>
            <a:custGeom>
              <a:avLst/>
              <a:gdLst/>
              <a:ahLst/>
              <a:cxnLst>
                <a:cxn ang="0">
                  <a:pos x="51" y="0"/>
                </a:cxn>
                <a:cxn ang="0">
                  <a:pos x="0" y="51"/>
                </a:cxn>
                <a:cxn ang="0">
                  <a:pos x="0" y="54"/>
                </a:cxn>
                <a:cxn ang="0">
                  <a:pos x="28" y="54"/>
                </a:cxn>
                <a:cxn ang="0">
                  <a:pos x="38" y="17"/>
                </a:cxn>
                <a:cxn ang="0">
                  <a:pos x="42" y="14"/>
                </a:cxn>
                <a:cxn ang="0">
                  <a:pos x="45" y="17"/>
                </a:cxn>
                <a:cxn ang="0">
                  <a:pos x="49" y="63"/>
                </a:cxn>
                <a:cxn ang="0">
                  <a:pos x="55" y="33"/>
                </a:cxn>
                <a:cxn ang="0">
                  <a:pos x="59" y="30"/>
                </a:cxn>
                <a:cxn ang="0">
                  <a:pos x="63" y="32"/>
                </a:cxn>
                <a:cxn ang="0">
                  <a:pos x="71" y="54"/>
                </a:cxn>
                <a:cxn ang="0">
                  <a:pos x="102" y="55"/>
                </a:cxn>
                <a:cxn ang="0">
                  <a:pos x="102" y="51"/>
                </a:cxn>
                <a:cxn ang="0">
                  <a:pos x="51" y="0"/>
                </a:cxn>
                <a:cxn ang="0">
                  <a:pos x="51" y="0"/>
                </a:cxn>
                <a:cxn ang="0">
                  <a:pos x="51" y="0"/>
                </a:cxn>
              </a:cxnLst>
              <a:rect l="0" t="0" r="r" b="b"/>
              <a:pathLst>
                <a:path w="102" h="63">
                  <a:moveTo>
                    <a:pt x="51" y="0"/>
                  </a:moveTo>
                  <a:cubicBezTo>
                    <a:pt x="23" y="0"/>
                    <a:pt x="0" y="23"/>
                    <a:pt x="0" y="51"/>
                  </a:cubicBezTo>
                  <a:cubicBezTo>
                    <a:pt x="0" y="52"/>
                    <a:pt x="0" y="53"/>
                    <a:pt x="0" y="54"/>
                  </a:cubicBezTo>
                  <a:cubicBezTo>
                    <a:pt x="28" y="54"/>
                    <a:pt x="28" y="54"/>
                    <a:pt x="28" y="54"/>
                  </a:cubicBezTo>
                  <a:cubicBezTo>
                    <a:pt x="38" y="17"/>
                    <a:pt x="38" y="17"/>
                    <a:pt x="38" y="17"/>
                  </a:cubicBezTo>
                  <a:cubicBezTo>
                    <a:pt x="38" y="15"/>
                    <a:pt x="40" y="14"/>
                    <a:pt x="42" y="14"/>
                  </a:cubicBezTo>
                  <a:cubicBezTo>
                    <a:pt x="43" y="14"/>
                    <a:pt x="45" y="15"/>
                    <a:pt x="45" y="17"/>
                  </a:cubicBezTo>
                  <a:cubicBezTo>
                    <a:pt x="49" y="63"/>
                    <a:pt x="49" y="63"/>
                    <a:pt x="49" y="63"/>
                  </a:cubicBezTo>
                  <a:cubicBezTo>
                    <a:pt x="55" y="33"/>
                    <a:pt x="55" y="33"/>
                    <a:pt x="55" y="33"/>
                  </a:cubicBezTo>
                  <a:cubicBezTo>
                    <a:pt x="56" y="31"/>
                    <a:pt x="57" y="30"/>
                    <a:pt x="59" y="30"/>
                  </a:cubicBezTo>
                  <a:cubicBezTo>
                    <a:pt x="61" y="30"/>
                    <a:pt x="62" y="31"/>
                    <a:pt x="63" y="32"/>
                  </a:cubicBezTo>
                  <a:cubicBezTo>
                    <a:pt x="71" y="54"/>
                    <a:pt x="71" y="54"/>
                    <a:pt x="71" y="54"/>
                  </a:cubicBezTo>
                  <a:cubicBezTo>
                    <a:pt x="102" y="55"/>
                    <a:pt x="102" y="55"/>
                    <a:pt x="102" y="55"/>
                  </a:cubicBezTo>
                  <a:cubicBezTo>
                    <a:pt x="102" y="53"/>
                    <a:pt x="102" y="52"/>
                    <a:pt x="102" y="51"/>
                  </a:cubicBezTo>
                  <a:cubicBezTo>
                    <a:pt x="102" y="23"/>
                    <a:pt x="79" y="0"/>
                    <a:pt x="51" y="0"/>
                  </a:cubicBezTo>
                  <a:close/>
                  <a:moveTo>
                    <a:pt x="51" y="0"/>
                  </a:moveTo>
                  <a:cubicBezTo>
                    <a:pt x="51" y="0"/>
                    <a:pt x="51" y="0"/>
                    <a:pt x="51"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4116" name="Freeform 20"/>
            <p:cNvSpPr>
              <a:spLocks noEditPoints="1"/>
            </p:cNvSpPr>
            <p:nvPr/>
          </p:nvSpPr>
          <p:spPr bwMode="auto">
            <a:xfrm>
              <a:off x="7304088" y="1709738"/>
              <a:ext cx="566738" cy="352425"/>
            </a:xfrm>
            <a:custGeom>
              <a:avLst/>
              <a:gdLst/>
              <a:ahLst/>
              <a:cxnLst>
                <a:cxn ang="0">
                  <a:pos x="63" y="19"/>
                </a:cxn>
                <a:cxn ang="0">
                  <a:pos x="59" y="7"/>
                </a:cxn>
                <a:cxn ang="0">
                  <a:pos x="50" y="50"/>
                </a:cxn>
                <a:cxn ang="0">
                  <a:pos x="46" y="53"/>
                </a:cxn>
                <a:cxn ang="0">
                  <a:pos x="46" y="53"/>
                </a:cxn>
                <a:cxn ang="0">
                  <a:pos x="43" y="50"/>
                </a:cxn>
                <a:cxn ang="0">
                  <a:pos x="38" y="0"/>
                </a:cxn>
                <a:cxn ang="0">
                  <a:pos x="34" y="19"/>
                </a:cxn>
                <a:cxn ang="0">
                  <a:pos x="30" y="22"/>
                </a:cxn>
                <a:cxn ang="0">
                  <a:pos x="0" y="22"/>
                </a:cxn>
                <a:cxn ang="0">
                  <a:pos x="50" y="62"/>
                </a:cxn>
                <a:cxn ang="0">
                  <a:pos x="100" y="22"/>
                </a:cxn>
                <a:cxn ang="0">
                  <a:pos x="67" y="22"/>
                </a:cxn>
                <a:cxn ang="0">
                  <a:pos x="63" y="19"/>
                </a:cxn>
                <a:cxn ang="0">
                  <a:pos x="63" y="19"/>
                </a:cxn>
                <a:cxn ang="0">
                  <a:pos x="63" y="19"/>
                </a:cxn>
              </a:cxnLst>
              <a:rect l="0" t="0" r="r" b="b"/>
              <a:pathLst>
                <a:path w="100" h="62">
                  <a:moveTo>
                    <a:pt x="63" y="19"/>
                  </a:moveTo>
                  <a:cubicBezTo>
                    <a:pt x="59" y="7"/>
                    <a:pt x="59" y="7"/>
                    <a:pt x="59" y="7"/>
                  </a:cubicBezTo>
                  <a:cubicBezTo>
                    <a:pt x="50" y="50"/>
                    <a:pt x="50" y="50"/>
                    <a:pt x="50" y="50"/>
                  </a:cubicBezTo>
                  <a:cubicBezTo>
                    <a:pt x="50" y="52"/>
                    <a:pt x="48" y="53"/>
                    <a:pt x="46" y="53"/>
                  </a:cubicBezTo>
                  <a:cubicBezTo>
                    <a:pt x="46" y="53"/>
                    <a:pt x="46" y="53"/>
                    <a:pt x="46" y="53"/>
                  </a:cubicBezTo>
                  <a:cubicBezTo>
                    <a:pt x="44" y="53"/>
                    <a:pt x="43" y="52"/>
                    <a:pt x="43" y="50"/>
                  </a:cubicBezTo>
                  <a:cubicBezTo>
                    <a:pt x="38" y="0"/>
                    <a:pt x="38" y="0"/>
                    <a:pt x="38" y="0"/>
                  </a:cubicBezTo>
                  <a:cubicBezTo>
                    <a:pt x="34" y="19"/>
                    <a:pt x="34" y="19"/>
                    <a:pt x="34" y="19"/>
                  </a:cubicBezTo>
                  <a:cubicBezTo>
                    <a:pt x="33" y="21"/>
                    <a:pt x="32" y="22"/>
                    <a:pt x="30" y="22"/>
                  </a:cubicBezTo>
                  <a:cubicBezTo>
                    <a:pt x="0" y="22"/>
                    <a:pt x="0" y="22"/>
                    <a:pt x="0" y="22"/>
                  </a:cubicBezTo>
                  <a:cubicBezTo>
                    <a:pt x="5" y="45"/>
                    <a:pt x="26" y="62"/>
                    <a:pt x="50" y="62"/>
                  </a:cubicBezTo>
                  <a:cubicBezTo>
                    <a:pt x="75" y="62"/>
                    <a:pt x="95" y="45"/>
                    <a:pt x="100" y="22"/>
                  </a:cubicBezTo>
                  <a:cubicBezTo>
                    <a:pt x="67" y="22"/>
                    <a:pt x="67" y="22"/>
                    <a:pt x="67" y="22"/>
                  </a:cubicBezTo>
                  <a:cubicBezTo>
                    <a:pt x="65" y="22"/>
                    <a:pt x="64" y="21"/>
                    <a:pt x="63" y="19"/>
                  </a:cubicBezTo>
                  <a:close/>
                  <a:moveTo>
                    <a:pt x="63" y="19"/>
                  </a:moveTo>
                  <a:cubicBezTo>
                    <a:pt x="63" y="19"/>
                    <a:pt x="63" y="19"/>
                    <a:pt x="63" y="19"/>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1006">
        <p:blinds dir="vert"/>
      </p:transition>
    </mc:Choice>
    <mc:Fallback xmlns="">
      <p:transition spd="slow" advTm="1006">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2" presetClass="entr" presetSubtype="4" accel="50000" decel="5000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500" fill="hold"/>
                                        <p:tgtEl>
                                          <p:spTgt spid="44"/>
                                        </p:tgtEl>
                                        <p:attrNameLst>
                                          <p:attrName>ppt_w</p:attrName>
                                        </p:attrNameLst>
                                      </p:cBhvr>
                                      <p:tavLst>
                                        <p:tav tm="0">
                                          <p:val>
                                            <p:fltVal val="0"/>
                                          </p:val>
                                        </p:tav>
                                        <p:tav tm="100000">
                                          <p:val>
                                            <p:strVal val="#ppt_w"/>
                                          </p:val>
                                        </p:tav>
                                      </p:tavLst>
                                    </p:anim>
                                    <p:anim calcmode="lin" valueType="num">
                                      <p:cBhvr>
                                        <p:cTn id="31" dur="500" fill="hold"/>
                                        <p:tgtEl>
                                          <p:spTgt spid="44"/>
                                        </p:tgtEl>
                                        <p:attrNameLst>
                                          <p:attrName>ppt_h</p:attrName>
                                        </p:attrNameLst>
                                      </p:cBhvr>
                                      <p:tavLst>
                                        <p:tav tm="0">
                                          <p:val>
                                            <p:fltVal val="0"/>
                                          </p:val>
                                        </p:tav>
                                        <p:tav tm="100000">
                                          <p:val>
                                            <p:strVal val="#ppt_h"/>
                                          </p:val>
                                        </p:tav>
                                      </p:tavLst>
                                    </p:anim>
                                    <p:animEffect transition="in" filter="fade">
                                      <p:cBhvr>
                                        <p:cTn id="32" dur="500"/>
                                        <p:tgtEl>
                                          <p:spTgt spid="44"/>
                                        </p:tgtEl>
                                      </p:cBhvr>
                                    </p:animEffect>
                                  </p:childTnLst>
                                </p:cTn>
                              </p:par>
                              <p:par>
                                <p:cTn id="33" presetID="2" presetClass="entr" presetSubtype="4" accel="50000" decel="5000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par>
                                <p:cTn id="51" presetID="2" presetClass="entr" presetSubtype="4" accel="50000" decel="5000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additive="base">
                                        <p:cTn id="53" dur="500" fill="hold"/>
                                        <p:tgtEl>
                                          <p:spTgt spid="45"/>
                                        </p:tgtEl>
                                        <p:attrNameLst>
                                          <p:attrName>ppt_x</p:attrName>
                                        </p:attrNameLst>
                                      </p:cBhvr>
                                      <p:tavLst>
                                        <p:tav tm="0">
                                          <p:val>
                                            <p:strVal val="#ppt_x"/>
                                          </p:val>
                                        </p:tav>
                                        <p:tav tm="100000">
                                          <p:val>
                                            <p:strVal val="#ppt_x"/>
                                          </p:val>
                                        </p:tav>
                                      </p:tavLst>
                                    </p:anim>
                                    <p:anim calcmode="lin" valueType="num">
                                      <p:cBhvr additive="base">
                                        <p:cTn id="54" dur="500" fill="hold"/>
                                        <p:tgtEl>
                                          <p:spTgt spid="45"/>
                                        </p:tgtEl>
                                        <p:attrNameLst>
                                          <p:attrName>ppt_y</p:attrName>
                                        </p:attrNameLst>
                                      </p:cBhvr>
                                      <p:tavLst>
                                        <p:tav tm="0">
                                          <p:val>
                                            <p:strVal val="1+#ppt_h/2"/>
                                          </p:val>
                                        </p:tav>
                                        <p:tav tm="100000">
                                          <p:val>
                                            <p:strVal val="#ppt_y"/>
                                          </p:val>
                                        </p:tav>
                                      </p:tavLst>
                                    </p:anim>
                                  </p:childTnLst>
                                </p:cTn>
                              </p:par>
                              <p:par>
                                <p:cTn id="55" presetID="2" presetClass="entr" presetSubtype="4" accel="50000" decel="5000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fill="hold"/>
                                        <p:tgtEl>
                                          <p:spTgt spid="49"/>
                                        </p:tgtEl>
                                        <p:attrNameLst>
                                          <p:attrName>ppt_x</p:attrName>
                                        </p:attrNameLst>
                                      </p:cBhvr>
                                      <p:tavLst>
                                        <p:tav tm="0">
                                          <p:val>
                                            <p:strVal val="#ppt_x"/>
                                          </p:val>
                                        </p:tav>
                                        <p:tav tm="100000">
                                          <p:val>
                                            <p:strVal val="#ppt_x"/>
                                          </p:val>
                                        </p:tav>
                                      </p:tavLst>
                                    </p:anim>
                                    <p:anim calcmode="lin" valueType="num">
                                      <p:cBhvr additive="base">
                                        <p:cTn id="58" dur="500" fill="hold"/>
                                        <p:tgtEl>
                                          <p:spTgt spid="49"/>
                                        </p:tgtEl>
                                        <p:attrNameLst>
                                          <p:attrName>ppt_y</p:attrName>
                                        </p:attrNameLst>
                                      </p:cBhvr>
                                      <p:tavLst>
                                        <p:tav tm="0">
                                          <p:val>
                                            <p:strVal val="1+#ppt_h/2"/>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p:cTn id="61" dur="500" fill="hold"/>
                                        <p:tgtEl>
                                          <p:spTgt spid="59"/>
                                        </p:tgtEl>
                                        <p:attrNameLst>
                                          <p:attrName>ppt_w</p:attrName>
                                        </p:attrNameLst>
                                      </p:cBhvr>
                                      <p:tavLst>
                                        <p:tav tm="0">
                                          <p:val>
                                            <p:fltVal val="0"/>
                                          </p:val>
                                        </p:tav>
                                        <p:tav tm="100000">
                                          <p:val>
                                            <p:strVal val="#ppt_w"/>
                                          </p:val>
                                        </p:tav>
                                      </p:tavLst>
                                    </p:anim>
                                    <p:anim calcmode="lin" valueType="num">
                                      <p:cBhvr>
                                        <p:cTn id="62" dur="500" fill="hold"/>
                                        <p:tgtEl>
                                          <p:spTgt spid="59"/>
                                        </p:tgtEl>
                                        <p:attrNameLst>
                                          <p:attrName>ppt_h</p:attrName>
                                        </p:attrNameLst>
                                      </p:cBhvr>
                                      <p:tavLst>
                                        <p:tav tm="0">
                                          <p:val>
                                            <p:fltVal val="0"/>
                                          </p:val>
                                        </p:tav>
                                        <p:tav tm="100000">
                                          <p:val>
                                            <p:strVal val="#ppt_h"/>
                                          </p:val>
                                        </p:tav>
                                      </p:tavLst>
                                    </p:anim>
                                    <p:animEffect transition="in" filter="fade">
                                      <p:cBhvr>
                                        <p:cTn id="63" dur="500"/>
                                        <p:tgtEl>
                                          <p:spTgt spid="59"/>
                                        </p:tgtEl>
                                      </p:cBhvr>
                                    </p:animEffect>
                                  </p:childTnLst>
                                </p:cTn>
                              </p:par>
                              <p:par>
                                <p:cTn id="64" presetID="53" presetClass="entr" presetSubtype="16" fill="hold" nodeType="withEffect">
                                  <p:stCondLst>
                                    <p:cond delay="0"/>
                                  </p:stCondLst>
                                  <p:childTnLst>
                                    <p:set>
                                      <p:cBhvr>
                                        <p:cTn id="65" dur="1" fill="hold">
                                          <p:stCondLst>
                                            <p:cond delay="0"/>
                                          </p:stCondLst>
                                        </p:cTn>
                                        <p:tgtEl>
                                          <p:spTgt spid="68"/>
                                        </p:tgtEl>
                                        <p:attrNameLst>
                                          <p:attrName>style.visibility</p:attrName>
                                        </p:attrNameLst>
                                      </p:cBhvr>
                                      <p:to>
                                        <p:strVal val="visible"/>
                                      </p:to>
                                    </p:set>
                                    <p:anim calcmode="lin" valueType="num">
                                      <p:cBhvr>
                                        <p:cTn id="66" dur="500" fill="hold"/>
                                        <p:tgtEl>
                                          <p:spTgt spid="68"/>
                                        </p:tgtEl>
                                        <p:attrNameLst>
                                          <p:attrName>ppt_w</p:attrName>
                                        </p:attrNameLst>
                                      </p:cBhvr>
                                      <p:tavLst>
                                        <p:tav tm="0">
                                          <p:val>
                                            <p:fltVal val="0"/>
                                          </p:val>
                                        </p:tav>
                                        <p:tav tm="100000">
                                          <p:val>
                                            <p:strVal val="#ppt_w"/>
                                          </p:val>
                                        </p:tav>
                                      </p:tavLst>
                                    </p:anim>
                                    <p:anim calcmode="lin" valueType="num">
                                      <p:cBhvr>
                                        <p:cTn id="67" dur="500" fill="hold"/>
                                        <p:tgtEl>
                                          <p:spTgt spid="68"/>
                                        </p:tgtEl>
                                        <p:attrNameLst>
                                          <p:attrName>ppt_h</p:attrName>
                                        </p:attrNameLst>
                                      </p:cBhvr>
                                      <p:tavLst>
                                        <p:tav tm="0">
                                          <p:val>
                                            <p:fltVal val="0"/>
                                          </p:val>
                                        </p:tav>
                                        <p:tav tm="100000">
                                          <p:val>
                                            <p:strVal val="#ppt_h"/>
                                          </p:val>
                                        </p:tav>
                                      </p:tavLst>
                                    </p:anim>
                                    <p:animEffect transition="in" filter="fade">
                                      <p:cBhvr>
                                        <p:cTn id="68" dur="500"/>
                                        <p:tgtEl>
                                          <p:spTgt spid="68"/>
                                        </p:tgtEl>
                                      </p:cBhvr>
                                    </p:animEffect>
                                  </p:childTnLst>
                                </p:cTn>
                              </p:par>
                              <p:par>
                                <p:cTn id="69" presetID="2" presetClass="entr" presetSubtype="4" accel="50000" decel="5000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ppt_x"/>
                                          </p:val>
                                        </p:tav>
                                        <p:tav tm="100000">
                                          <p:val>
                                            <p:strVal val="#ppt_x"/>
                                          </p:val>
                                        </p:tav>
                                      </p:tavLst>
                                    </p:anim>
                                    <p:anim calcmode="lin" valueType="num">
                                      <p:cBhvr additive="base">
                                        <p:cTn id="72" dur="500" fill="hold"/>
                                        <p:tgtEl>
                                          <p:spTgt spid="56"/>
                                        </p:tgtEl>
                                        <p:attrNameLst>
                                          <p:attrName>ppt_y</p:attrName>
                                        </p:attrNameLst>
                                      </p:cBhvr>
                                      <p:tavLst>
                                        <p:tav tm="0">
                                          <p:val>
                                            <p:strVal val="1+#ppt_h/2"/>
                                          </p:val>
                                        </p:tav>
                                        <p:tav tm="100000">
                                          <p:val>
                                            <p:strVal val="#ppt_y"/>
                                          </p:val>
                                        </p:tav>
                                      </p:tavLst>
                                    </p:anim>
                                  </p:childTnLst>
                                </p:cTn>
                              </p:par>
                              <p:par>
                                <p:cTn id="73" presetID="2" presetClass="entr" presetSubtype="4" accel="50000" decel="5000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ppt_x"/>
                                          </p:val>
                                        </p:tav>
                                        <p:tav tm="100000">
                                          <p:val>
                                            <p:strVal val="#ppt_x"/>
                                          </p:val>
                                        </p:tav>
                                      </p:tavLst>
                                    </p:anim>
                                    <p:anim calcmode="lin" valueType="num">
                                      <p:cBhvr additive="base">
                                        <p:cTn id="7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4" grpId="0" bldLvl="0" animBg="1"/>
      <p:bldP spid="34" grpId="0" bldLvl="0" animBg="1"/>
      <p:bldP spid="35" grpId="0" bldLvl="0" animBg="1"/>
      <p:bldP spid="44" grpId="0" bldLvl="0" animBg="1"/>
      <p:bldP spid="48" grpId="0" bldLvl="0" animBg="1"/>
      <p:bldP spid="49" grpId="0" bldLvl="0" animBg="1"/>
      <p:bldP spid="55" grpId="0" bldLvl="0" animBg="1"/>
      <p:bldP spid="59" grpId="0" bldLvl="0" animBg="1"/>
      <p:bldP spid="6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效果确认 </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639">
        <p:blinds dir="vert"/>
      </p:transition>
    </mc:Choice>
    <mc:Fallback xmlns="">
      <p:transition spd="slow" advTm="263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效果确认 </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1031" name="Freeform 7"/>
          <p:cNvSpPr/>
          <p:nvPr/>
        </p:nvSpPr>
        <p:spPr bwMode="auto">
          <a:xfrm>
            <a:off x="1334399" y="2500399"/>
            <a:ext cx="864883" cy="935595"/>
          </a:xfrm>
          <a:custGeom>
            <a:avLst/>
            <a:gdLst/>
            <a:ahLst/>
            <a:cxnLst>
              <a:cxn ang="0">
                <a:pos x="0" y="344"/>
              </a:cxn>
              <a:cxn ang="0">
                <a:pos x="0" y="0"/>
              </a:cxn>
              <a:cxn ang="0">
                <a:pos x="318" y="0"/>
              </a:cxn>
              <a:cxn ang="0">
                <a:pos x="318" y="344"/>
              </a:cxn>
            </a:cxnLst>
            <a:rect l="0" t="0" r="r" b="b"/>
            <a:pathLst>
              <a:path w="318" h="344">
                <a:moveTo>
                  <a:pt x="0" y="344"/>
                </a:moveTo>
                <a:lnTo>
                  <a:pt x="0" y="0"/>
                </a:lnTo>
                <a:lnTo>
                  <a:pt x="318" y="0"/>
                </a:lnTo>
                <a:lnTo>
                  <a:pt x="318" y="344"/>
                </a:lnTo>
              </a:path>
            </a:pathLst>
          </a:custGeom>
          <a:no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032" name="Freeform 8"/>
          <p:cNvSpPr/>
          <p:nvPr/>
        </p:nvSpPr>
        <p:spPr bwMode="auto">
          <a:xfrm>
            <a:off x="1334399" y="4719717"/>
            <a:ext cx="870321" cy="1063424"/>
          </a:xfrm>
          <a:custGeom>
            <a:avLst/>
            <a:gdLst/>
            <a:ahLst/>
            <a:cxnLst>
              <a:cxn ang="0">
                <a:pos x="134" y="0"/>
              </a:cxn>
              <a:cxn ang="0">
                <a:pos x="134" y="109"/>
              </a:cxn>
              <a:cxn ang="0">
                <a:pos x="67" y="165"/>
              </a:cxn>
              <a:cxn ang="0">
                <a:pos x="0" y="109"/>
              </a:cxn>
              <a:cxn ang="0">
                <a:pos x="0" y="0"/>
              </a:cxn>
              <a:cxn ang="0">
                <a:pos x="134" y="0"/>
              </a:cxn>
            </a:cxnLst>
            <a:rect l="0" t="0" r="r" b="b"/>
            <a:pathLst>
              <a:path w="134" h="165">
                <a:moveTo>
                  <a:pt x="134" y="0"/>
                </a:moveTo>
                <a:cubicBezTo>
                  <a:pt x="134" y="109"/>
                  <a:pt x="134" y="109"/>
                  <a:pt x="134" y="109"/>
                </a:cubicBezTo>
                <a:cubicBezTo>
                  <a:pt x="134" y="140"/>
                  <a:pt x="104" y="165"/>
                  <a:pt x="67" y="165"/>
                </a:cubicBezTo>
                <a:cubicBezTo>
                  <a:pt x="30" y="165"/>
                  <a:pt x="0" y="140"/>
                  <a:pt x="0" y="109"/>
                </a:cubicBezTo>
                <a:cubicBezTo>
                  <a:pt x="0" y="0"/>
                  <a:pt x="0" y="0"/>
                  <a:pt x="0" y="0"/>
                </a:cubicBezTo>
                <a:lnTo>
                  <a:pt x="134" y="0"/>
                </a:lnTo>
                <a:close/>
              </a:path>
            </a:pathLst>
          </a:custGeom>
          <a:solidFill>
            <a:srgbClr val="D73229"/>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033" name="Rectangle 9"/>
          <p:cNvSpPr>
            <a:spLocks noChangeArrowheads="1"/>
          </p:cNvSpPr>
          <p:nvPr/>
        </p:nvSpPr>
        <p:spPr bwMode="auto">
          <a:xfrm>
            <a:off x="1334399" y="3879313"/>
            <a:ext cx="870321" cy="873041"/>
          </a:xfrm>
          <a:prstGeom prst="rect">
            <a:avLst/>
          </a:prstGeom>
          <a:solidFill>
            <a:srgbClr val="0C6485"/>
          </a:solidFill>
          <a:ln w="9525">
            <a:noFill/>
            <a:miter lim="800000"/>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034" name="Rectangle 10"/>
          <p:cNvSpPr>
            <a:spLocks noChangeArrowheads="1"/>
          </p:cNvSpPr>
          <p:nvPr/>
        </p:nvSpPr>
        <p:spPr bwMode="auto">
          <a:xfrm>
            <a:off x="1334399" y="3441432"/>
            <a:ext cx="870321" cy="437880"/>
          </a:xfrm>
          <a:prstGeom prst="rect">
            <a:avLst/>
          </a:prstGeom>
          <a:solidFill>
            <a:srgbClr val="D73229"/>
          </a:solidFill>
          <a:ln w="9525">
            <a:noFill/>
            <a:miter lim="800000"/>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nvGrpSpPr>
          <p:cNvPr id="2" name="Group 128"/>
          <p:cNvGrpSpPr/>
          <p:nvPr/>
        </p:nvGrpSpPr>
        <p:grpSpPr>
          <a:xfrm>
            <a:off x="1334398" y="2454163"/>
            <a:ext cx="870323" cy="987268"/>
            <a:chOff x="1173169" y="1789252"/>
            <a:chExt cx="652742" cy="740451"/>
          </a:xfrm>
        </p:grpSpPr>
        <p:sp>
          <p:nvSpPr>
            <p:cNvPr id="1030" name="Rectangle 6"/>
            <p:cNvSpPr>
              <a:spLocks noChangeArrowheads="1"/>
            </p:cNvSpPr>
            <p:nvPr/>
          </p:nvSpPr>
          <p:spPr bwMode="auto">
            <a:xfrm>
              <a:off x="1173169" y="1823928"/>
              <a:ext cx="652741" cy="705775"/>
            </a:xfrm>
            <a:prstGeom prst="rect">
              <a:avLst/>
            </a:prstGeom>
            <a:solidFill>
              <a:srgbClr val="0C6485"/>
            </a:solidFill>
            <a:ln w="9525">
              <a:noFill/>
              <a:miter lim="800000"/>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035" name="Oval 11"/>
            <p:cNvSpPr>
              <a:spLocks noChangeArrowheads="1"/>
            </p:cNvSpPr>
            <p:nvPr/>
          </p:nvSpPr>
          <p:spPr bwMode="auto">
            <a:xfrm>
              <a:off x="1173170" y="1789252"/>
              <a:ext cx="652741" cy="63235"/>
            </a:xfrm>
            <a:prstGeom prst="ellipse">
              <a:avLst/>
            </a:prstGeom>
            <a:solidFill>
              <a:schemeClr val="accent4">
                <a:lumMod val="40000"/>
                <a:lumOff val="60000"/>
              </a:schemeClr>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3" name="Group 26"/>
          <p:cNvGrpSpPr/>
          <p:nvPr/>
        </p:nvGrpSpPr>
        <p:grpSpPr>
          <a:xfrm>
            <a:off x="873566" y="1624639"/>
            <a:ext cx="1721420" cy="4330753"/>
            <a:chOff x="5381376" y="1311276"/>
            <a:chExt cx="1004780" cy="2527830"/>
          </a:xfrm>
        </p:grpSpPr>
        <p:sp>
          <p:nvSpPr>
            <p:cNvPr id="15" name="Arc 14"/>
            <p:cNvSpPr/>
            <p:nvPr/>
          </p:nvSpPr>
          <p:spPr>
            <a:xfrm rot="5400000">
              <a:off x="5562231" y="3168259"/>
              <a:ext cx="660399" cy="681296"/>
            </a:xfrm>
            <a:prstGeom prst="arc">
              <a:avLst>
                <a:gd name="adj1" fmla="val 16200000"/>
                <a:gd name="adj2" fmla="val 5582293"/>
              </a:avLst>
            </a:prstGeom>
            <a:ln w="28575">
              <a:solidFill>
                <a:srgbClr val="0C648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65">
                <a:latin typeface="微软雅黑" panose="020B0503020204020204" charset="-122"/>
                <a:ea typeface="微软雅黑" panose="020B0503020204020204" charset="-122"/>
              </a:endParaRPr>
            </a:p>
          </p:txBody>
        </p:sp>
        <p:cxnSp>
          <p:nvCxnSpPr>
            <p:cNvPr id="17" name="Straight Connector 16"/>
            <p:cNvCxnSpPr/>
            <p:nvPr/>
          </p:nvCxnSpPr>
          <p:spPr>
            <a:xfrm flipH="1" flipV="1">
              <a:off x="5551319" y="1599574"/>
              <a:ext cx="464" cy="1898973"/>
            </a:xfrm>
            <a:prstGeom prst="line">
              <a:avLst/>
            </a:prstGeom>
            <a:ln w="28575" cap="sq">
              <a:solidFill>
                <a:srgbClr val="0C648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232615" y="1601956"/>
              <a:ext cx="464" cy="1916474"/>
            </a:xfrm>
            <a:prstGeom prst="line">
              <a:avLst/>
            </a:prstGeom>
            <a:ln w="28575" cap="sq">
              <a:solidFill>
                <a:srgbClr val="0C6485"/>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098121" y="1311276"/>
              <a:ext cx="288035" cy="288035"/>
            </a:xfrm>
            <a:prstGeom prst="arc">
              <a:avLst>
                <a:gd name="adj1" fmla="val 16200000"/>
                <a:gd name="adj2" fmla="val 5619728"/>
              </a:avLst>
            </a:prstGeom>
            <a:ln w="28575" cap="sq">
              <a:solidFill>
                <a:srgbClr val="0C648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65">
                <a:latin typeface="微软雅黑" panose="020B0503020204020204" charset="-122"/>
                <a:ea typeface="微软雅黑" panose="020B0503020204020204" charset="-122"/>
              </a:endParaRPr>
            </a:p>
          </p:txBody>
        </p:sp>
        <p:cxnSp>
          <p:nvCxnSpPr>
            <p:cNvPr id="24" name="Straight Connector 23"/>
            <p:cNvCxnSpPr>
              <a:stCxn id="22" idx="0"/>
            </p:cNvCxnSpPr>
            <p:nvPr/>
          </p:nvCxnSpPr>
          <p:spPr>
            <a:xfrm flipH="1">
              <a:off x="5525394" y="1311276"/>
              <a:ext cx="716745" cy="0"/>
            </a:xfrm>
            <a:prstGeom prst="line">
              <a:avLst/>
            </a:prstGeom>
            <a:ln w="28575" cap="sq">
              <a:solidFill>
                <a:srgbClr val="0C6485"/>
              </a:solidFill>
            </a:ln>
          </p:spPr>
          <p:style>
            <a:lnRef idx="1">
              <a:schemeClr val="accent1"/>
            </a:lnRef>
            <a:fillRef idx="0">
              <a:schemeClr val="accent1"/>
            </a:fillRef>
            <a:effectRef idx="0">
              <a:schemeClr val="accent1"/>
            </a:effectRef>
            <a:fontRef idx="minor">
              <a:schemeClr val="tx1"/>
            </a:fontRef>
          </p:style>
        </p:cxnSp>
        <p:sp>
          <p:nvSpPr>
            <p:cNvPr id="26" name="Arc 25"/>
            <p:cNvSpPr/>
            <p:nvPr/>
          </p:nvSpPr>
          <p:spPr>
            <a:xfrm flipH="1">
              <a:off x="5381376" y="1311276"/>
              <a:ext cx="288035" cy="288035"/>
            </a:xfrm>
            <a:prstGeom prst="arc">
              <a:avLst>
                <a:gd name="adj1" fmla="val 16200000"/>
                <a:gd name="adj2" fmla="val 5619728"/>
              </a:avLst>
            </a:prstGeom>
            <a:ln w="28575" cap="sq">
              <a:solidFill>
                <a:srgbClr val="0C648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65">
                <a:latin typeface="微软雅黑" panose="020B0503020204020204" charset="-122"/>
                <a:ea typeface="微软雅黑" panose="020B0503020204020204" charset="-122"/>
              </a:endParaRPr>
            </a:p>
          </p:txBody>
        </p:sp>
      </p:grpSp>
      <p:grpSp>
        <p:nvGrpSpPr>
          <p:cNvPr id="4" name="Group 91"/>
          <p:cNvGrpSpPr/>
          <p:nvPr/>
        </p:nvGrpSpPr>
        <p:grpSpPr>
          <a:xfrm>
            <a:off x="1496268" y="1423389"/>
            <a:ext cx="605248" cy="809388"/>
            <a:chOff x="802535" y="1904963"/>
            <a:chExt cx="370651" cy="495666"/>
          </a:xfrm>
          <a:solidFill>
            <a:srgbClr val="0C6485"/>
          </a:solidFill>
        </p:grpSpPr>
        <p:sp>
          <p:nvSpPr>
            <p:cNvPr id="93" name="Oval 92"/>
            <p:cNvSpPr/>
            <p:nvPr/>
          </p:nvSpPr>
          <p:spPr>
            <a:xfrm>
              <a:off x="935957" y="2063300"/>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94" name="Oval 93"/>
            <p:cNvSpPr>
              <a:spLocks noChangeAspect="1"/>
            </p:cNvSpPr>
            <p:nvPr/>
          </p:nvSpPr>
          <p:spPr>
            <a:xfrm>
              <a:off x="802535" y="2282014"/>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95" name="Oval 94"/>
            <p:cNvSpPr>
              <a:spLocks noChangeAspect="1"/>
            </p:cNvSpPr>
            <p:nvPr/>
          </p:nvSpPr>
          <p:spPr>
            <a:xfrm>
              <a:off x="1054572" y="1904963"/>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grpSp>
      <p:cxnSp>
        <p:nvCxnSpPr>
          <p:cNvPr id="102" name="Elbow Connector 101"/>
          <p:cNvCxnSpPr/>
          <p:nvPr/>
        </p:nvCxnSpPr>
        <p:spPr>
          <a:xfrm flipV="1">
            <a:off x="1775682" y="2114925"/>
            <a:ext cx="2400685" cy="930557"/>
          </a:xfrm>
          <a:prstGeom prst="bentConnector3">
            <a:avLst>
              <a:gd name="adj1" fmla="val 50000"/>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09" name="Elbow Connector 108"/>
          <p:cNvCxnSpPr/>
          <p:nvPr/>
        </p:nvCxnSpPr>
        <p:spPr>
          <a:xfrm flipV="1">
            <a:off x="1775682" y="3267065"/>
            <a:ext cx="2400685" cy="380548"/>
          </a:xfrm>
          <a:prstGeom prst="bentConnector3">
            <a:avLst>
              <a:gd name="adj1" fmla="val 50000"/>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3" name="Elbow Connector 112"/>
          <p:cNvCxnSpPr/>
          <p:nvPr/>
        </p:nvCxnSpPr>
        <p:spPr>
          <a:xfrm>
            <a:off x="1775682" y="5222501"/>
            <a:ext cx="2400685" cy="195225"/>
          </a:xfrm>
          <a:prstGeom prst="bentConnector3">
            <a:avLst>
              <a:gd name="adj1" fmla="val 50000"/>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0" name="Text Placeholder 3"/>
          <p:cNvSpPr txBox="1"/>
          <p:nvPr/>
        </p:nvSpPr>
        <p:spPr>
          <a:xfrm>
            <a:off x="4795150" y="1758276"/>
            <a:ext cx="2299972" cy="84264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en-US" sz="1465" b="1" dirty="0">
                <a:solidFill>
                  <a:schemeClr val="tx1">
                    <a:lumMod val="75000"/>
                    <a:lumOff val="25000"/>
                  </a:schemeClr>
                </a:solidFill>
                <a:latin typeface="微软雅黑" panose="020B0503020204020204" charset="-122"/>
                <a:ea typeface="微软雅黑" panose="020B0503020204020204" charset="-122"/>
              </a:rPr>
              <a:t>Title Goes Here</a:t>
            </a:r>
          </a:p>
          <a:p>
            <a:pPr algn="l"/>
            <a:r>
              <a:rPr lang="en-US" sz="1335" dirty="0">
                <a:solidFill>
                  <a:schemeClr val="tx1">
                    <a:lumMod val="75000"/>
                    <a:lumOff val="25000"/>
                  </a:schemeClr>
                </a:solidFill>
                <a:latin typeface="微软雅黑" panose="020B0503020204020204" charset="-122"/>
                <a:ea typeface="微软雅黑" panose="020B0503020204020204" charset="-122"/>
              </a:rPr>
              <a:t>of passages of lorem but the is majority alteration of the is world.</a:t>
            </a:r>
          </a:p>
        </p:txBody>
      </p:sp>
      <p:sp>
        <p:nvSpPr>
          <p:cNvPr id="122" name="Text Placeholder 3"/>
          <p:cNvSpPr txBox="1"/>
          <p:nvPr/>
        </p:nvSpPr>
        <p:spPr>
          <a:xfrm>
            <a:off x="4795150" y="2834823"/>
            <a:ext cx="2299972" cy="84264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en-US" sz="1465" b="1" dirty="0">
                <a:solidFill>
                  <a:schemeClr val="tx1">
                    <a:lumMod val="75000"/>
                    <a:lumOff val="25000"/>
                  </a:schemeClr>
                </a:solidFill>
                <a:latin typeface="微软雅黑" panose="020B0503020204020204" charset="-122"/>
                <a:ea typeface="微软雅黑" panose="020B0503020204020204" charset="-122"/>
              </a:rPr>
              <a:t>Title Goes Here</a:t>
            </a:r>
          </a:p>
          <a:p>
            <a:pPr algn="l"/>
            <a:r>
              <a:rPr lang="en-US" sz="1335" dirty="0">
                <a:solidFill>
                  <a:schemeClr val="tx1">
                    <a:lumMod val="75000"/>
                    <a:lumOff val="25000"/>
                  </a:schemeClr>
                </a:solidFill>
                <a:latin typeface="微软雅黑" panose="020B0503020204020204" charset="-122"/>
                <a:ea typeface="微软雅黑" panose="020B0503020204020204" charset="-122"/>
              </a:rPr>
              <a:t>of passages of lorem but the is majority alteration of the is world.</a:t>
            </a:r>
          </a:p>
        </p:txBody>
      </p:sp>
      <p:sp>
        <p:nvSpPr>
          <p:cNvPr id="124" name="Text Placeholder 3"/>
          <p:cNvSpPr txBox="1"/>
          <p:nvPr/>
        </p:nvSpPr>
        <p:spPr>
          <a:xfrm>
            <a:off x="4795150" y="3911369"/>
            <a:ext cx="2299972" cy="84264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en-US" sz="1465" b="1" dirty="0">
                <a:solidFill>
                  <a:schemeClr val="tx1">
                    <a:lumMod val="75000"/>
                    <a:lumOff val="25000"/>
                  </a:schemeClr>
                </a:solidFill>
                <a:latin typeface="微软雅黑" panose="020B0503020204020204" charset="-122"/>
                <a:ea typeface="微软雅黑" panose="020B0503020204020204" charset="-122"/>
              </a:rPr>
              <a:t>Title Goes Here</a:t>
            </a:r>
          </a:p>
          <a:p>
            <a:pPr algn="l"/>
            <a:r>
              <a:rPr lang="en-US" sz="1335" dirty="0">
                <a:solidFill>
                  <a:schemeClr val="tx1">
                    <a:lumMod val="75000"/>
                    <a:lumOff val="25000"/>
                  </a:schemeClr>
                </a:solidFill>
                <a:latin typeface="微软雅黑" panose="020B0503020204020204" charset="-122"/>
                <a:ea typeface="微软雅黑" panose="020B0503020204020204" charset="-122"/>
              </a:rPr>
              <a:t>of passages of lorem but the is majority alteration of the is world.</a:t>
            </a:r>
          </a:p>
        </p:txBody>
      </p:sp>
      <p:sp>
        <p:nvSpPr>
          <p:cNvPr id="126" name="Text Placeholder 3"/>
          <p:cNvSpPr txBox="1"/>
          <p:nvPr/>
        </p:nvSpPr>
        <p:spPr>
          <a:xfrm>
            <a:off x="4795150" y="4987915"/>
            <a:ext cx="2299972" cy="84264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en-US" sz="1465" b="1" dirty="0">
                <a:solidFill>
                  <a:schemeClr val="tx1">
                    <a:lumMod val="75000"/>
                    <a:lumOff val="25000"/>
                  </a:schemeClr>
                </a:solidFill>
                <a:latin typeface="微软雅黑" panose="020B0503020204020204" charset="-122"/>
                <a:ea typeface="微软雅黑" panose="020B0503020204020204" charset="-122"/>
              </a:rPr>
              <a:t>Title Goes Here</a:t>
            </a:r>
          </a:p>
          <a:p>
            <a:pPr algn="l"/>
            <a:r>
              <a:rPr lang="en-US" sz="1335" dirty="0">
                <a:solidFill>
                  <a:schemeClr val="tx1">
                    <a:lumMod val="75000"/>
                    <a:lumOff val="25000"/>
                  </a:schemeClr>
                </a:solidFill>
                <a:latin typeface="微软雅黑" panose="020B0503020204020204" charset="-122"/>
                <a:ea typeface="微软雅黑" panose="020B0503020204020204" charset="-122"/>
              </a:rPr>
              <a:t>of passages of lorem but the is majority alteration of the is world.</a:t>
            </a:r>
          </a:p>
        </p:txBody>
      </p:sp>
      <p:cxnSp>
        <p:nvCxnSpPr>
          <p:cNvPr id="52" name="Straight Connector 51"/>
          <p:cNvCxnSpPr/>
          <p:nvPr/>
        </p:nvCxnSpPr>
        <p:spPr>
          <a:xfrm>
            <a:off x="1737960" y="4335693"/>
            <a:ext cx="2438407" cy="0"/>
          </a:xfrm>
          <a:prstGeom prst="line">
            <a:avLst/>
          </a:prstGeom>
          <a:ln w="19050" cap="rnd">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graphicFrame>
        <p:nvGraphicFramePr>
          <p:cNvPr id="57" name="Chart 56"/>
          <p:cNvGraphicFramePr/>
          <p:nvPr/>
        </p:nvGraphicFramePr>
        <p:xfrm>
          <a:off x="7325550" y="1651789"/>
          <a:ext cx="3923539" cy="4131352"/>
        </p:xfrm>
        <a:graphic>
          <a:graphicData uri="http://schemas.openxmlformats.org/drawingml/2006/chart">
            <c:chart xmlns:c="http://schemas.openxmlformats.org/drawingml/2006/chart" xmlns:r="http://schemas.openxmlformats.org/officeDocument/2006/relationships" r:id="rId3"/>
          </a:graphicData>
        </a:graphic>
      </p:graphicFrame>
      <p:sp>
        <p:nvSpPr>
          <p:cNvPr id="41" name="Freeform 45"/>
          <p:cNvSpPr>
            <a:spLocks noEditPoints="1"/>
          </p:cNvSpPr>
          <p:nvPr/>
        </p:nvSpPr>
        <p:spPr bwMode="auto">
          <a:xfrm>
            <a:off x="4303663" y="1935345"/>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C6485"/>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42" name="Freeform 45"/>
          <p:cNvSpPr>
            <a:spLocks noEditPoints="1"/>
          </p:cNvSpPr>
          <p:nvPr/>
        </p:nvSpPr>
        <p:spPr bwMode="auto">
          <a:xfrm>
            <a:off x="4303663" y="305788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D73229"/>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43" name="Freeform 45"/>
          <p:cNvSpPr>
            <a:spLocks noEditPoints="1"/>
          </p:cNvSpPr>
          <p:nvPr/>
        </p:nvSpPr>
        <p:spPr bwMode="auto">
          <a:xfrm>
            <a:off x="4303663" y="4143012"/>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C6485"/>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44" name="Freeform 45"/>
          <p:cNvSpPr>
            <a:spLocks noEditPoints="1"/>
          </p:cNvSpPr>
          <p:nvPr/>
        </p:nvSpPr>
        <p:spPr bwMode="auto">
          <a:xfrm>
            <a:off x="4303663" y="5217629"/>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D73229"/>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1061">
        <p:blinds dir="vert"/>
      </p:transition>
    </mc:Choice>
    <mc:Fallback xmlns="">
      <p:transition spd="slow" advTm="106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0" nodeType="withEffect">
                                  <p:stCondLst>
                                    <p:cond delay="0"/>
                                  </p:stCondLst>
                                  <p:childTnLst>
                                    <p:set>
                                      <p:cBhvr>
                                        <p:cTn id="14" dur="1" fill="hold">
                                          <p:stCondLst>
                                            <p:cond delay="0"/>
                                          </p:stCondLst>
                                        </p:cTn>
                                        <p:tgtEl>
                                          <p:spTgt spid="1033"/>
                                        </p:tgtEl>
                                        <p:attrNameLst>
                                          <p:attrName>style.visibility</p:attrName>
                                        </p:attrNameLst>
                                      </p:cBhvr>
                                      <p:to>
                                        <p:strVal val="visible"/>
                                      </p:to>
                                    </p:set>
                                    <p:anim calcmode="lin" valueType="num">
                                      <p:cBhvr additive="base">
                                        <p:cTn id="15" dur="500" fill="hold"/>
                                        <p:tgtEl>
                                          <p:spTgt spid="1033"/>
                                        </p:tgtEl>
                                        <p:attrNameLst>
                                          <p:attrName>ppt_x</p:attrName>
                                        </p:attrNameLst>
                                      </p:cBhvr>
                                      <p:tavLst>
                                        <p:tav tm="0">
                                          <p:val>
                                            <p:strVal val="#ppt_x"/>
                                          </p:val>
                                        </p:tav>
                                        <p:tav tm="100000">
                                          <p:val>
                                            <p:strVal val="#ppt_x"/>
                                          </p:val>
                                        </p:tav>
                                      </p:tavLst>
                                    </p:anim>
                                    <p:anim calcmode="lin" valueType="num">
                                      <p:cBhvr additive="base">
                                        <p:cTn id="16" dur="500" fill="hold"/>
                                        <p:tgtEl>
                                          <p:spTgt spid="1033"/>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0" nodeType="withEffect">
                                  <p:stCondLst>
                                    <p:cond delay="0"/>
                                  </p:stCondLst>
                                  <p:childTnLst>
                                    <p:set>
                                      <p:cBhvr>
                                        <p:cTn id="18" dur="1" fill="hold">
                                          <p:stCondLst>
                                            <p:cond delay="0"/>
                                          </p:stCondLst>
                                        </p:cTn>
                                        <p:tgtEl>
                                          <p:spTgt spid="1034"/>
                                        </p:tgtEl>
                                        <p:attrNameLst>
                                          <p:attrName>style.visibility</p:attrName>
                                        </p:attrNameLst>
                                      </p:cBhvr>
                                      <p:to>
                                        <p:strVal val="visible"/>
                                      </p:to>
                                    </p:set>
                                    <p:anim calcmode="lin" valueType="num">
                                      <p:cBhvr additive="base">
                                        <p:cTn id="19" dur="500" fill="hold"/>
                                        <p:tgtEl>
                                          <p:spTgt spid="1034"/>
                                        </p:tgtEl>
                                        <p:attrNameLst>
                                          <p:attrName>ppt_x</p:attrName>
                                        </p:attrNameLst>
                                      </p:cBhvr>
                                      <p:tavLst>
                                        <p:tav tm="0">
                                          <p:val>
                                            <p:strVal val="#ppt_x"/>
                                          </p:val>
                                        </p:tav>
                                        <p:tav tm="100000">
                                          <p:val>
                                            <p:strVal val="#ppt_x"/>
                                          </p:val>
                                        </p:tav>
                                      </p:tavLst>
                                    </p:anim>
                                    <p:anim calcmode="lin" valueType="num">
                                      <p:cBhvr additive="base">
                                        <p:cTn id="20" dur="500" fill="hold"/>
                                        <p:tgtEl>
                                          <p:spTgt spid="1034"/>
                                        </p:tgtEl>
                                        <p:attrNameLst>
                                          <p:attrName>ppt_y</p:attrName>
                                        </p:attrNameLst>
                                      </p:cBhvr>
                                      <p:tavLst>
                                        <p:tav tm="0">
                                          <p:val>
                                            <p:strVal val="0-#ppt_h/2"/>
                                          </p:val>
                                        </p:tav>
                                        <p:tav tm="100000">
                                          <p:val>
                                            <p:strVal val="#ppt_y"/>
                                          </p:val>
                                        </p:tav>
                                      </p:tavLst>
                                    </p:anim>
                                  </p:childTnLst>
                                </p:cTn>
                              </p:par>
                              <p:par>
                                <p:cTn id="21" presetID="2" presetClass="entr" presetSubtype="1" accel="50000" decel="5000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par>
                                <p:cTn id="30" presetID="18" presetClass="entr" presetSubtype="3" fill="hold" nodeType="with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strips(upRight)">
                                      <p:cBhvr>
                                        <p:cTn id="32" dur="500"/>
                                        <p:tgtEl>
                                          <p:spTgt spid="10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par>
                                <p:cTn id="38" presetID="2" presetClass="entr" presetSubtype="2" accel="50000" decel="50000" fill="hold" grpId="0" nodeType="withEffect">
                                  <p:stCondLst>
                                    <p:cond delay="0"/>
                                  </p:stCondLst>
                                  <p:childTnLst>
                                    <p:set>
                                      <p:cBhvr>
                                        <p:cTn id="39" dur="1" fill="hold">
                                          <p:stCondLst>
                                            <p:cond delay="0"/>
                                          </p:stCondLst>
                                        </p:cTn>
                                        <p:tgtEl>
                                          <p:spTgt spid="120"/>
                                        </p:tgtEl>
                                        <p:attrNameLst>
                                          <p:attrName>style.visibility</p:attrName>
                                        </p:attrNameLst>
                                      </p:cBhvr>
                                      <p:to>
                                        <p:strVal val="visible"/>
                                      </p:to>
                                    </p:set>
                                    <p:anim calcmode="lin" valueType="num">
                                      <p:cBhvr additive="base">
                                        <p:cTn id="40" dur="500" fill="hold"/>
                                        <p:tgtEl>
                                          <p:spTgt spid="120"/>
                                        </p:tgtEl>
                                        <p:attrNameLst>
                                          <p:attrName>ppt_x</p:attrName>
                                        </p:attrNameLst>
                                      </p:cBhvr>
                                      <p:tavLst>
                                        <p:tav tm="0">
                                          <p:val>
                                            <p:strVal val="1+#ppt_w/2"/>
                                          </p:val>
                                        </p:tav>
                                        <p:tav tm="100000">
                                          <p:val>
                                            <p:strVal val="#ppt_x"/>
                                          </p:val>
                                        </p:tav>
                                      </p:tavLst>
                                    </p:anim>
                                    <p:anim calcmode="lin" valueType="num">
                                      <p:cBhvr additive="base">
                                        <p:cTn id="41" dur="500" fill="hold"/>
                                        <p:tgtEl>
                                          <p:spTgt spid="120"/>
                                        </p:tgtEl>
                                        <p:attrNameLst>
                                          <p:attrName>ppt_y</p:attrName>
                                        </p:attrNameLst>
                                      </p:cBhvr>
                                      <p:tavLst>
                                        <p:tav tm="0">
                                          <p:val>
                                            <p:strVal val="#ppt_y"/>
                                          </p:val>
                                        </p:tav>
                                        <p:tav tm="100000">
                                          <p:val>
                                            <p:strVal val="#ppt_y"/>
                                          </p:val>
                                        </p:tav>
                                      </p:tavLst>
                                    </p:anim>
                                  </p:childTnLst>
                                </p:cTn>
                              </p:par>
                              <p:par>
                                <p:cTn id="42" presetID="18" presetClass="entr" presetSubtype="3" fill="hold" nodeType="with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strips(upRight)">
                                      <p:cBhvr>
                                        <p:cTn id="44" dur="500"/>
                                        <p:tgtEl>
                                          <p:spTgt spid="10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fltVal val="0"/>
                                          </p:val>
                                        </p:tav>
                                        <p:tav tm="100000">
                                          <p:val>
                                            <p:strVal val="#ppt_w"/>
                                          </p:val>
                                        </p:tav>
                                      </p:tavLst>
                                    </p:anim>
                                    <p:anim calcmode="lin" valueType="num">
                                      <p:cBhvr>
                                        <p:cTn id="48" dur="500" fill="hold"/>
                                        <p:tgtEl>
                                          <p:spTgt spid="42"/>
                                        </p:tgtEl>
                                        <p:attrNameLst>
                                          <p:attrName>ppt_h</p:attrName>
                                        </p:attrNameLst>
                                      </p:cBhvr>
                                      <p:tavLst>
                                        <p:tav tm="0">
                                          <p:val>
                                            <p:fltVal val="0"/>
                                          </p:val>
                                        </p:tav>
                                        <p:tav tm="100000">
                                          <p:val>
                                            <p:strVal val="#ppt_h"/>
                                          </p:val>
                                        </p:tav>
                                      </p:tavLst>
                                    </p:anim>
                                    <p:animEffect transition="in" filter="fade">
                                      <p:cBhvr>
                                        <p:cTn id="49" dur="500"/>
                                        <p:tgtEl>
                                          <p:spTgt spid="42"/>
                                        </p:tgtEl>
                                      </p:cBhvr>
                                    </p:animEffect>
                                  </p:childTnLst>
                                </p:cTn>
                              </p:par>
                              <p:par>
                                <p:cTn id="50" presetID="2" presetClass="entr" presetSubtype="2" accel="50000" decel="50000" fill="hold" grpId="0" nodeType="withEffect">
                                  <p:stCondLst>
                                    <p:cond delay="0"/>
                                  </p:stCondLst>
                                  <p:childTnLst>
                                    <p:set>
                                      <p:cBhvr>
                                        <p:cTn id="51" dur="1" fill="hold">
                                          <p:stCondLst>
                                            <p:cond delay="0"/>
                                          </p:stCondLst>
                                        </p:cTn>
                                        <p:tgtEl>
                                          <p:spTgt spid="122"/>
                                        </p:tgtEl>
                                        <p:attrNameLst>
                                          <p:attrName>style.visibility</p:attrName>
                                        </p:attrNameLst>
                                      </p:cBhvr>
                                      <p:to>
                                        <p:strVal val="visible"/>
                                      </p:to>
                                    </p:set>
                                    <p:anim calcmode="lin" valueType="num">
                                      <p:cBhvr additive="base">
                                        <p:cTn id="52" dur="500" fill="hold"/>
                                        <p:tgtEl>
                                          <p:spTgt spid="122"/>
                                        </p:tgtEl>
                                        <p:attrNameLst>
                                          <p:attrName>ppt_x</p:attrName>
                                        </p:attrNameLst>
                                      </p:cBhvr>
                                      <p:tavLst>
                                        <p:tav tm="0">
                                          <p:val>
                                            <p:strVal val="1+#ppt_w/2"/>
                                          </p:val>
                                        </p:tav>
                                        <p:tav tm="100000">
                                          <p:val>
                                            <p:strVal val="#ppt_x"/>
                                          </p:val>
                                        </p:tav>
                                      </p:tavLst>
                                    </p:anim>
                                    <p:anim calcmode="lin" valueType="num">
                                      <p:cBhvr additive="base">
                                        <p:cTn id="53" dur="500" fill="hold"/>
                                        <p:tgtEl>
                                          <p:spTgt spid="122"/>
                                        </p:tgtEl>
                                        <p:attrNameLst>
                                          <p:attrName>ppt_y</p:attrName>
                                        </p:attrNameLst>
                                      </p:cBhvr>
                                      <p:tavLst>
                                        <p:tav tm="0">
                                          <p:val>
                                            <p:strVal val="#ppt_y"/>
                                          </p:val>
                                        </p:tav>
                                        <p:tav tm="100000">
                                          <p:val>
                                            <p:strVal val="#ppt_y"/>
                                          </p:val>
                                        </p:tav>
                                      </p:tavLst>
                                    </p:anim>
                                  </p:childTnLst>
                                </p:cTn>
                              </p:par>
                              <p:par>
                                <p:cTn id="54" presetID="18" presetClass="entr" presetSubtype="3"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strips(upRight)">
                                      <p:cBhvr>
                                        <p:cTn id="56" dur="500"/>
                                        <p:tgtEl>
                                          <p:spTgt spid="5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500" fill="hold"/>
                                        <p:tgtEl>
                                          <p:spTgt spid="43"/>
                                        </p:tgtEl>
                                        <p:attrNameLst>
                                          <p:attrName>ppt_w</p:attrName>
                                        </p:attrNameLst>
                                      </p:cBhvr>
                                      <p:tavLst>
                                        <p:tav tm="0">
                                          <p:val>
                                            <p:fltVal val="0"/>
                                          </p:val>
                                        </p:tav>
                                        <p:tav tm="100000">
                                          <p:val>
                                            <p:strVal val="#ppt_w"/>
                                          </p:val>
                                        </p:tav>
                                      </p:tavLst>
                                    </p:anim>
                                    <p:anim calcmode="lin" valueType="num">
                                      <p:cBhvr>
                                        <p:cTn id="60" dur="500" fill="hold"/>
                                        <p:tgtEl>
                                          <p:spTgt spid="43"/>
                                        </p:tgtEl>
                                        <p:attrNameLst>
                                          <p:attrName>ppt_h</p:attrName>
                                        </p:attrNameLst>
                                      </p:cBhvr>
                                      <p:tavLst>
                                        <p:tav tm="0">
                                          <p:val>
                                            <p:fltVal val="0"/>
                                          </p:val>
                                        </p:tav>
                                        <p:tav tm="100000">
                                          <p:val>
                                            <p:strVal val="#ppt_h"/>
                                          </p:val>
                                        </p:tav>
                                      </p:tavLst>
                                    </p:anim>
                                    <p:animEffect transition="in" filter="fade">
                                      <p:cBhvr>
                                        <p:cTn id="61" dur="500"/>
                                        <p:tgtEl>
                                          <p:spTgt spid="43"/>
                                        </p:tgtEl>
                                      </p:cBhvr>
                                    </p:animEffect>
                                  </p:childTnLst>
                                </p:cTn>
                              </p:par>
                              <p:par>
                                <p:cTn id="62" presetID="2" presetClass="entr" presetSubtype="2" accel="50000" decel="50000" fill="hold" grpId="0" nodeType="withEffect">
                                  <p:stCondLst>
                                    <p:cond delay="0"/>
                                  </p:stCondLst>
                                  <p:childTnLst>
                                    <p:set>
                                      <p:cBhvr>
                                        <p:cTn id="63" dur="1" fill="hold">
                                          <p:stCondLst>
                                            <p:cond delay="0"/>
                                          </p:stCondLst>
                                        </p:cTn>
                                        <p:tgtEl>
                                          <p:spTgt spid="124"/>
                                        </p:tgtEl>
                                        <p:attrNameLst>
                                          <p:attrName>style.visibility</p:attrName>
                                        </p:attrNameLst>
                                      </p:cBhvr>
                                      <p:to>
                                        <p:strVal val="visible"/>
                                      </p:to>
                                    </p:set>
                                    <p:anim calcmode="lin" valueType="num">
                                      <p:cBhvr additive="base">
                                        <p:cTn id="64" dur="500" fill="hold"/>
                                        <p:tgtEl>
                                          <p:spTgt spid="124"/>
                                        </p:tgtEl>
                                        <p:attrNameLst>
                                          <p:attrName>ppt_x</p:attrName>
                                        </p:attrNameLst>
                                      </p:cBhvr>
                                      <p:tavLst>
                                        <p:tav tm="0">
                                          <p:val>
                                            <p:strVal val="1+#ppt_w/2"/>
                                          </p:val>
                                        </p:tav>
                                        <p:tav tm="100000">
                                          <p:val>
                                            <p:strVal val="#ppt_x"/>
                                          </p:val>
                                        </p:tav>
                                      </p:tavLst>
                                    </p:anim>
                                    <p:anim calcmode="lin" valueType="num">
                                      <p:cBhvr additive="base">
                                        <p:cTn id="65" dur="500" fill="hold"/>
                                        <p:tgtEl>
                                          <p:spTgt spid="124"/>
                                        </p:tgtEl>
                                        <p:attrNameLst>
                                          <p:attrName>ppt_y</p:attrName>
                                        </p:attrNameLst>
                                      </p:cBhvr>
                                      <p:tavLst>
                                        <p:tav tm="0">
                                          <p:val>
                                            <p:strVal val="#ppt_y"/>
                                          </p:val>
                                        </p:tav>
                                        <p:tav tm="100000">
                                          <p:val>
                                            <p:strVal val="#ppt_y"/>
                                          </p:val>
                                        </p:tav>
                                      </p:tavLst>
                                    </p:anim>
                                  </p:childTnLst>
                                </p:cTn>
                              </p:par>
                              <p:par>
                                <p:cTn id="66" presetID="18" presetClass="entr" presetSubtype="3" fill="hold" nodeType="withEffect">
                                  <p:stCondLst>
                                    <p:cond delay="0"/>
                                  </p:stCondLst>
                                  <p:childTnLst>
                                    <p:set>
                                      <p:cBhvr>
                                        <p:cTn id="67" dur="1" fill="hold">
                                          <p:stCondLst>
                                            <p:cond delay="0"/>
                                          </p:stCondLst>
                                        </p:cTn>
                                        <p:tgtEl>
                                          <p:spTgt spid="113"/>
                                        </p:tgtEl>
                                        <p:attrNameLst>
                                          <p:attrName>style.visibility</p:attrName>
                                        </p:attrNameLst>
                                      </p:cBhvr>
                                      <p:to>
                                        <p:strVal val="visible"/>
                                      </p:to>
                                    </p:set>
                                    <p:animEffect transition="in" filter="strips(upRight)">
                                      <p:cBhvr>
                                        <p:cTn id="68" dur="500"/>
                                        <p:tgtEl>
                                          <p:spTgt spid="113"/>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p:cTn id="71" dur="500" fill="hold"/>
                                        <p:tgtEl>
                                          <p:spTgt spid="44"/>
                                        </p:tgtEl>
                                        <p:attrNameLst>
                                          <p:attrName>ppt_w</p:attrName>
                                        </p:attrNameLst>
                                      </p:cBhvr>
                                      <p:tavLst>
                                        <p:tav tm="0">
                                          <p:val>
                                            <p:fltVal val="0"/>
                                          </p:val>
                                        </p:tav>
                                        <p:tav tm="100000">
                                          <p:val>
                                            <p:strVal val="#ppt_w"/>
                                          </p:val>
                                        </p:tav>
                                      </p:tavLst>
                                    </p:anim>
                                    <p:anim calcmode="lin" valueType="num">
                                      <p:cBhvr>
                                        <p:cTn id="72" dur="500" fill="hold"/>
                                        <p:tgtEl>
                                          <p:spTgt spid="44"/>
                                        </p:tgtEl>
                                        <p:attrNameLst>
                                          <p:attrName>ppt_h</p:attrName>
                                        </p:attrNameLst>
                                      </p:cBhvr>
                                      <p:tavLst>
                                        <p:tav tm="0">
                                          <p:val>
                                            <p:fltVal val="0"/>
                                          </p:val>
                                        </p:tav>
                                        <p:tav tm="100000">
                                          <p:val>
                                            <p:strVal val="#ppt_h"/>
                                          </p:val>
                                        </p:tav>
                                      </p:tavLst>
                                    </p:anim>
                                    <p:animEffect transition="in" filter="fade">
                                      <p:cBhvr>
                                        <p:cTn id="73" dur="500"/>
                                        <p:tgtEl>
                                          <p:spTgt spid="44"/>
                                        </p:tgtEl>
                                      </p:cBhvr>
                                    </p:animEffect>
                                  </p:childTnLst>
                                </p:cTn>
                              </p:par>
                              <p:par>
                                <p:cTn id="74" presetID="2" presetClass="entr" presetSubtype="2" accel="50000" decel="50000" fill="hold" grpId="0" nodeType="withEffect">
                                  <p:stCondLst>
                                    <p:cond delay="0"/>
                                  </p:stCondLst>
                                  <p:childTnLst>
                                    <p:set>
                                      <p:cBhvr>
                                        <p:cTn id="75" dur="1" fill="hold">
                                          <p:stCondLst>
                                            <p:cond delay="0"/>
                                          </p:stCondLst>
                                        </p:cTn>
                                        <p:tgtEl>
                                          <p:spTgt spid="126"/>
                                        </p:tgtEl>
                                        <p:attrNameLst>
                                          <p:attrName>style.visibility</p:attrName>
                                        </p:attrNameLst>
                                      </p:cBhvr>
                                      <p:to>
                                        <p:strVal val="visible"/>
                                      </p:to>
                                    </p:set>
                                    <p:anim calcmode="lin" valueType="num">
                                      <p:cBhvr additive="base">
                                        <p:cTn id="76" dur="500" fill="hold"/>
                                        <p:tgtEl>
                                          <p:spTgt spid="126"/>
                                        </p:tgtEl>
                                        <p:attrNameLst>
                                          <p:attrName>ppt_x</p:attrName>
                                        </p:attrNameLst>
                                      </p:cBhvr>
                                      <p:tavLst>
                                        <p:tav tm="0">
                                          <p:val>
                                            <p:strVal val="1+#ppt_w/2"/>
                                          </p:val>
                                        </p:tav>
                                        <p:tav tm="100000">
                                          <p:val>
                                            <p:strVal val="#ppt_x"/>
                                          </p:val>
                                        </p:tav>
                                      </p:tavLst>
                                    </p:anim>
                                    <p:anim calcmode="lin" valueType="num">
                                      <p:cBhvr additive="base">
                                        <p:cTn id="77" dur="500" fill="hold"/>
                                        <p:tgtEl>
                                          <p:spTgt spid="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bldLvl="0" animBg="1"/>
      <p:bldP spid="1033" grpId="0" bldLvl="0" animBg="1"/>
      <p:bldP spid="1034" grpId="0" bldLvl="0" animBg="1"/>
      <p:bldP spid="120" grpId="0"/>
      <p:bldP spid="122" grpId="0"/>
      <p:bldP spid="124" grpId="0"/>
      <p:bldP spid="126" grpId="0"/>
      <p:bldGraphic spid="57" grpId="0">
        <p:bldSub>
          <a:bldChart bld="series"/>
        </p:bldSub>
      </p:bldGraphic>
      <p:bldP spid="41" grpId="0" bldLvl="0" animBg="1"/>
      <p:bldP spid="42" grpId="0" bldLvl="0" animBg="1"/>
      <p:bldP spid="43" grpId="0" bldLvl="0" animBg="1"/>
      <p:bldP spid="44"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效果确认 </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2" name="对象 1"/>
          <p:cNvGraphicFramePr/>
          <p:nvPr/>
        </p:nvGraphicFramePr>
        <p:xfrm>
          <a:off x="958850" y="1936115"/>
          <a:ext cx="10093960" cy="4712970"/>
        </p:xfrm>
        <a:graphic>
          <a:graphicData uri="http://schemas.openxmlformats.org/presentationml/2006/ole">
            <mc:AlternateContent xmlns:mc="http://schemas.openxmlformats.org/markup-compatibility/2006">
              <mc:Choice xmlns:v="urn:schemas-microsoft-com:vml" Requires="v">
                <p:oleObj spid="_x0000_s1029" r:id="rId4" imgW="10277475" imgH="5324475" progId="excel.sheet.8">
                  <p:embed/>
                </p:oleObj>
              </mc:Choice>
              <mc:Fallback>
                <p:oleObj r:id="rId4" imgW="10277475" imgH="5324475" progId="excel.sheet.8">
                  <p:embed/>
                  <p:pic>
                    <p:nvPicPr>
                      <p:cNvPr id="0" name="图片 3081"/>
                      <p:cNvPicPr/>
                      <p:nvPr/>
                    </p:nvPicPr>
                    <p:blipFill>
                      <a:blip r:embed="rId5"/>
                      <a:stretch>
                        <a:fillRect/>
                      </a:stretch>
                    </p:blipFill>
                    <p:spPr>
                      <a:xfrm>
                        <a:off x="958850" y="1936115"/>
                        <a:ext cx="10093960" cy="4712970"/>
                      </a:xfrm>
                      <a:prstGeom prst="rect">
                        <a:avLst/>
                      </a:prstGeom>
                      <a:noFill/>
                      <a:ln w="38100">
                        <a:noFill/>
                        <a:miter/>
                      </a:ln>
                    </p:spPr>
                  </p:pic>
                </p:oleObj>
              </mc:Fallback>
            </mc:AlternateContent>
          </a:graphicData>
        </a:graphic>
      </p:graphicFrame>
      <p:sp>
        <p:nvSpPr>
          <p:cNvPr id="4" name="矩形 2"/>
          <p:cNvSpPr/>
          <p:nvPr/>
        </p:nvSpPr>
        <p:spPr>
          <a:xfrm>
            <a:off x="1654810" y="1002030"/>
            <a:ext cx="6096000" cy="923925"/>
          </a:xfrm>
          <a:prstGeom prst="rect">
            <a:avLst/>
          </a:prstGeom>
          <a:noFill/>
          <a:ln w="9525">
            <a:noFill/>
          </a:ln>
        </p:spPr>
        <p:txBody>
          <a:bodyPr anchor="t">
            <a:spAutoFit/>
          </a:bodyPr>
          <a:lstStyle/>
          <a:p>
            <a:r>
              <a:rPr lang="zh-CN" altLang="en-US" dirty="0">
                <a:solidFill>
                  <a:schemeClr val="tx1">
                    <a:lumMod val="75000"/>
                    <a:lumOff val="25000"/>
                  </a:schemeClr>
                </a:solidFill>
                <a:latin typeface="微软雅黑" panose="020B0503020204020204" charset="-122"/>
                <a:ea typeface="微软雅黑" panose="020B0503020204020204" charset="-122"/>
              </a:rPr>
              <a:t>时间：</a:t>
            </a:r>
            <a:r>
              <a:rPr lang="en-US" altLang="zh-CN" dirty="0">
                <a:solidFill>
                  <a:schemeClr val="tx1">
                    <a:lumMod val="75000"/>
                    <a:lumOff val="25000"/>
                  </a:schemeClr>
                </a:solidFill>
                <a:latin typeface="微软雅黑" panose="020B0503020204020204" charset="-122"/>
                <a:ea typeface="微软雅黑" panose="020B0503020204020204" charset="-122"/>
              </a:rPr>
              <a:t>2017</a:t>
            </a:r>
            <a:r>
              <a:rPr lang="zh-CN" altLang="en-US" dirty="0">
                <a:solidFill>
                  <a:schemeClr val="tx1">
                    <a:lumMod val="75000"/>
                    <a:lumOff val="25000"/>
                  </a:schemeClr>
                </a:solidFill>
                <a:latin typeface="微软雅黑" panose="020B0503020204020204" charset="-122"/>
                <a:ea typeface="微软雅黑" panose="020B0503020204020204" charset="-122"/>
              </a:rPr>
              <a:t>年</a:t>
            </a:r>
            <a:r>
              <a:rPr lang="en-US" altLang="zh-CN" dirty="0">
                <a:solidFill>
                  <a:schemeClr val="tx1">
                    <a:lumMod val="75000"/>
                    <a:lumOff val="25000"/>
                  </a:schemeClr>
                </a:solidFill>
                <a:latin typeface="微软雅黑" panose="020B0503020204020204" charset="-122"/>
                <a:ea typeface="微软雅黑" panose="020B0503020204020204" charset="-122"/>
              </a:rPr>
              <a:t>8</a:t>
            </a:r>
            <a:r>
              <a:rPr lang="zh-CN" altLang="en-US" dirty="0">
                <a:solidFill>
                  <a:schemeClr val="tx1">
                    <a:lumMod val="75000"/>
                    <a:lumOff val="25000"/>
                  </a:schemeClr>
                </a:solidFill>
                <a:latin typeface="微软雅黑" panose="020B0503020204020204" charset="-122"/>
                <a:ea typeface="微软雅黑" panose="020B0503020204020204" charset="-122"/>
              </a:rPr>
              <a:t>月</a:t>
            </a:r>
            <a:r>
              <a:rPr lang="en-US" altLang="zh-CN" dirty="0">
                <a:solidFill>
                  <a:schemeClr val="tx1">
                    <a:lumMod val="75000"/>
                    <a:lumOff val="25000"/>
                  </a:schemeClr>
                </a:solidFill>
                <a:latin typeface="微软雅黑" panose="020B0503020204020204" charset="-122"/>
                <a:ea typeface="微软雅黑" panose="020B0503020204020204" charset="-122"/>
              </a:rPr>
              <a:t>1</a:t>
            </a:r>
            <a:r>
              <a:rPr lang="zh-CN" altLang="en-US" dirty="0">
                <a:solidFill>
                  <a:schemeClr val="tx1">
                    <a:lumMod val="75000"/>
                    <a:lumOff val="25000"/>
                  </a:schemeClr>
                </a:solidFill>
                <a:latin typeface="微软雅黑" panose="020B0503020204020204" charset="-122"/>
                <a:ea typeface="微软雅黑" panose="020B0503020204020204" charset="-122"/>
              </a:rPr>
              <a:t>日至</a:t>
            </a:r>
            <a:r>
              <a:rPr lang="en-US" altLang="zh-CN" dirty="0">
                <a:solidFill>
                  <a:schemeClr val="tx1">
                    <a:lumMod val="75000"/>
                    <a:lumOff val="25000"/>
                  </a:schemeClr>
                </a:solidFill>
                <a:latin typeface="微软雅黑" panose="020B0503020204020204" charset="-122"/>
                <a:ea typeface="微软雅黑" panose="020B0503020204020204" charset="-122"/>
              </a:rPr>
              <a:t>2017</a:t>
            </a:r>
            <a:r>
              <a:rPr lang="zh-CN" altLang="en-US" dirty="0">
                <a:solidFill>
                  <a:schemeClr val="tx1">
                    <a:lumMod val="75000"/>
                    <a:lumOff val="25000"/>
                  </a:schemeClr>
                </a:solidFill>
                <a:latin typeface="微软雅黑" panose="020B0503020204020204" charset="-122"/>
                <a:ea typeface="微软雅黑" panose="020B0503020204020204" charset="-122"/>
              </a:rPr>
              <a:t>年</a:t>
            </a:r>
            <a:r>
              <a:rPr lang="en-US" altLang="zh-CN" dirty="0">
                <a:solidFill>
                  <a:schemeClr val="tx1">
                    <a:lumMod val="75000"/>
                    <a:lumOff val="25000"/>
                  </a:schemeClr>
                </a:solidFill>
                <a:latin typeface="微软雅黑" panose="020B0503020204020204" charset="-122"/>
                <a:ea typeface="微软雅黑" panose="020B0503020204020204" charset="-122"/>
              </a:rPr>
              <a:t>8</a:t>
            </a:r>
            <a:r>
              <a:rPr lang="zh-CN" altLang="en-US" dirty="0">
                <a:solidFill>
                  <a:schemeClr val="tx1">
                    <a:lumMod val="75000"/>
                    <a:lumOff val="25000"/>
                  </a:schemeClr>
                </a:solidFill>
                <a:latin typeface="微软雅黑" panose="020B0503020204020204" charset="-122"/>
                <a:ea typeface="微软雅黑" panose="020B0503020204020204" charset="-122"/>
              </a:rPr>
              <a:t>月</a:t>
            </a:r>
            <a:r>
              <a:rPr lang="en-US" altLang="zh-CN" dirty="0">
                <a:solidFill>
                  <a:schemeClr val="tx1">
                    <a:lumMod val="75000"/>
                    <a:lumOff val="25000"/>
                  </a:schemeClr>
                </a:solidFill>
                <a:latin typeface="微软雅黑" panose="020B0503020204020204" charset="-122"/>
                <a:ea typeface="微软雅黑" panose="020B0503020204020204" charset="-122"/>
              </a:rPr>
              <a:t>30</a:t>
            </a:r>
            <a:r>
              <a:rPr lang="zh-CN" altLang="en-US" dirty="0">
                <a:solidFill>
                  <a:schemeClr val="tx1">
                    <a:lumMod val="75000"/>
                    <a:lumOff val="25000"/>
                  </a:schemeClr>
                </a:solidFill>
                <a:latin typeface="微软雅黑" panose="020B0503020204020204" charset="-122"/>
                <a:ea typeface="微软雅黑" panose="020B0503020204020204" charset="-122"/>
              </a:rPr>
              <a:t>日</a:t>
            </a:r>
          </a:p>
          <a:p>
            <a:r>
              <a:rPr lang="zh-CN" altLang="en-US" dirty="0">
                <a:solidFill>
                  <a:schemeClr val="tx1">
                    <a:lumMod val="75000"/>
                    <a:lumOff val="25000"/>
                  </a:schemeClr>
                </a:solidFill>
                <a:latin typeface="微软雅黑" panose="020B0503020204020204" charset="-122"/>
                <a:ea typeface="微软雅黑" panose="020B0503020204020204" charset="-122"/>
              </a:rPr>
              <a:t>收集对象：分娩中心</a:t>
            </a:r>
            <a:r>
              <a:rPr lang="en-US" altLang="zh-CN" dirty="0">
                <a:solidFill>
                  <a:schemeClr val="tx1">
                    <a:lumMod val="75000"/>
                    <a:lumOff val="25000"/>
                  </a:schemeClr>
                </a:solidFill>
                <a:latin typeface="微软雅黑" panose="020B0503020204020204" charset="-122"/>
                <a:ea typeface="微软雅黑" panose="020B0503020204020204" charset="-122"/>
              </a:rPr>
              <a:t>8</a:t>
            </a:r>
            <a:r>
              <a:rPr lang="zh-CN" altLang="en-US" dirty="0">
                <a:solidFill>
                  <a:schemeClr val="tx1">
                    <a:lumMod val="75000"/>
                    <a:lumOff val="25000"/>
                  </a:schemeClr>
                </a:solidFill>
                <a:latin typeface="微软雅黑" panose="020B0503020204020204" charset="-122"/>
                <a:ea typeface="微软雅黑" panose="020B0503020204020204" charset="-122"/>
              </a:rPr>
              <a:t>月份采集数</a:t>
            </a:r>
            <a:r>
              <a:rPr lang="en-US" altLang="zh-CN" dirty="0">
                <a:solidFill>
                  <a:schemeClr val="tx1">
                    <a:lumMod val="75000"/>
                    <a:lumOff val="25000"/>
                  </a:schemeClr>
                </a:solidFill>
                <a:latin typeface="微软雅黑" panose="020B0503020204020204" charset="-122"/>
                <a:ea typeface="微软雅黑" panose="020B0503020204020204" charset="-122"/>
              </a:rPr>
              <a:t>262</a:t>
            </a:r>
            <a:r>
              <a:rPr lang="zh-CN" altLang="en-US" dirty="0">
                <a:solidFill>
                  <a:schemeClr val="tx1">
                    <a:lumMod val="75000"/>
                    <a:lumOff val="25000"/>
                  </a:schemeClr>
                </a:solidFill>
                <a:latin typeface="微软雅黑" panose="020B0503020204020204" charset="-122"/>
                <a:ea typeface="微软雅黑" panose="020B0503020204020204" charset="-122"/>
              </a:rPr>
              <a:t>份</a:t>
            </a:r>
          </a:p>
          <a:p>
            <a:r>
              <a:rPr lang="zh-CN" altLang="en-US" dirty="0">
                <a:solidFill>
                  <a:schemeClr val="tx1">
                    <a:lumMod val="75000"/>
                    <a:lumOff val="25000"/>
                  </a:schemeClr>
                </a:solidFill>
                <a:latin typeface="微软雅黑" panose="020B0503020204020204" charset="-122"/>
                <a:ea typeface="微软雅黑" panose="020B0503020204020204" charset="-122"/>
              </a:rPr>
              <a:t>改进后查检表的制定</a:t>
            </a:r>
          </a:p>
        </p:txBody>
      </p:sp>
    </p:spTree>
  </p:cSld>
  <p:clrMapOvr>
    <a:masterClrMapping/>
  </p:clrMapOvr>
  <mc:AlternateContent xmlns:mc="http://schemas.openxmlformats.org/markup-compatibility/2006" xmlns:p14="http://schemas.microsoft.com/office/powerpoint/2010/main">
    <mc:Choice Requires="p14">
      <p:transition spd="slow" p14:dur="1600" advTm="2274">
        <p:blinds dir="vert"/>
      </p:transition>
    </mc:Choice>
    <mc:Fallback xmlns="">
      <p:transition spd="slow" advTm="2274">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成员介绍 </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875">
        <p15:prstTrans prst="curtains"/>
      </p:transition>
    </mc:Choice>
    <mc:Fallback xmlns="">
      <p:transition spd="slow" advTm="28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效果确认 </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3" name="Group 33"/>
          <p:cNvGrpSpPr/>
          <p:nvPr/>
        </p:nvGrpSpPr>
        <p:grpSpPr>
          <a:xfrm>
            <a:off x="897730" y="1651472"/>
            <a:ext cx="2868268" cy="3486492"/>
            <a:chOff x="1208671" y="1659213"/>
            <a:chExt cx="2151201" cy="2614869"/>
          </a:xfrm>
          <a:solidFill>
            <a:srgbClr val="0C6485"/>
          </a:solidFill>
        </p:grpSpPr>
        <p:sp>
          <p:nvSpPr>
            <p:cNvPr id="25" name="Oval 24"/>
            <p:cNvSpPr/>
            <p:nvPr/>
          </p:nvSpPr>
          <p:spPr>
            <a:xfrm>
              <a:off x="1208671" y="1659213"/>
              <a:ext cx="2151201" cy="2151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32" name="Isosceles Triangle 31"/>
            <p:cNvSpPr/>
            <p:nvPr/>
          </p:nvSpPr>
          <p:spPr>
            <a:xfrm rot="10800000">
              <a:off x="2007871" y="3719631"/>
              <a:ext cx="552799" cy="554451"/>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grpSp>
      <p:grpSp>
        <p:nvGrpSpPr>
          <p:cNvPr id="5" name="Group 56"/>
          <p:cNvGrpSpPr/>
          <p:nvPr/>
        </p:nvGrpSpPr>
        <p:grpSpPr>
          <a:xfrm>
            <a:off x="1455295" y="2739895"/>
            <a:ext cx="1753136" cy="1359104"/>
            <a:chOff x="664833" y="1363501"/>
            <a:chExt cx="1314852" cy="1019328"/>
          </a:xfrm>
        </p:grpSpPr>
        <p:sp>
          <p:nvSpPr>
            <p:cNvPr id="55" name="TextBox 54"/>
            <p:cNvSpPr txBox="1"/>
            <p:nvPr/>
          </p:nvSpPr>
          <p:spPr>
            <a:xfrm>
              <a:off x="664833" y="1611304"/>
              <a:ext cx="1314852" cy="771525"/>
            </a:xfrm>
            <a:prstGeom prst="rect">
              <a:avLst/>
            </a:prstGeom>
            <a:noFill/>
          </p:spPr>
          <p:txBody>
            <a:bodyPr wrap="square" lIns="0" tIns="0" rIns="0" bIns="0" rtlCol="0">
              <a:spAutoFit/>
            </a:bodyPr>
            <a:lstStyle/>
            <a:p>
              <a:pPr lvl="0" algn="ctr" defTabSz="914400">
                <a:spcBef>
                  <a:spcPct val="20000"/>
                </a:spcBef>
                <a:defRPr/>
              </a:pPr>
              <a:r>
                <a:rPr lang="en-US" sz="1335" dirty="0">
                  <a:solidFill>
                    <a:schemeClr val="bg1"/>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56" name="Rectangle 55"/>
            <p:cNvSpPr/>
            <p:nvPr/>
          </p:nvSpPr>
          <p:spPr>
            <a:xfrm>
              <a:off x="921019" y="1363501"/>
              <a:ext cx="802481" cy="215265"/>
            </a:xfrm>
            <a:prstGeom prst="rect">
              <a:avLst/>
            </a:prstGeom>
          </p:spPr>
          <p:txBody>
            <a:bodyPr wrap="none" lIns="0" tIns="0" rIns="0" bIns="0">
              <a:spAutoFit/>
            </a:bodyPr>
            <a:lstStyle/>
            <a:p>
              <a:pPr algn="ctr"/>
              <a:r>
                <a:rPr lang="en-US" sz="1865" b="1" dirty="0">
                  <a:solidFill>
                    <a:schemeClr val="bg1"/>
                  </a:solidFill>
                  <a:latin typeface="微软雅黑" panose="020B0503020204020204" charset="-122"/>
                  <a:ea typeface="微软雅黑" panose="020B0503020204020204" charset="-122"/>
                </a:rPr>
                <a:t>Just start</a:t>
              </a:r>
            </a:p>
          </p:txBody>
        </p:sp>
      </p:grpSp>
      <p:grpSp>
        <p:nvGrpSpPr>
          <p:cNvPr id="6" name="Group 34"/>
          <p:cNvGrpSpPr/>
          <p:nvPr/>
        </p:nvGrpSpPr>
        <p:grpSpPr>
          <a:xfrm>
            <a:off x="3424383" y="1651472"/>
            <a:ext cx="2868268" cy="3409683"/>
            <a:chOff x="1208671" y="1659213"/>
            <a:chExt cx="2151201" cy="2557262"/>
          </a:xfrm>
          <a:solidFill>
            <a:srgbClr val="D73229"/>
          </a:solidFill>
        </p:grpSpPr>
        <p:sp>
          <p:nvSpPr>
            <p:cNvPr id="36" name="Oval 35"/>
            <p:cNvSpPr/>
            <p:nvPr/>
          </p:nvSpPr>
          <p:spPr>
            <a:xfrm>
              <a:off x="1208671" y="1659213"/>
              <a:ext cx="2151201" cy="2151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41" name="Isosceles Triangle 40"/>
            <p:cNvSpPr/>
            <p:nvPr/>
          </p:nvSpPr>
          <p:spPr>
            <a:xfrm rot="10800000">
              <a:off x="2007871" y="3662024"/>
              <a:ext cx="552799" cy="5544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grpSp>
      <p:grpSp>
        <p:nvGrpSpPr>
          <p:cNvPr id="7" name="Group 56"/>
          <p:cNvGrpSpPr/>
          <p:nvPr/>
        </p:nvGrpSpPr>
        <p:grpSpPr>
          <a:xfrm>
            <a:off x="3981948" y="2759359"/>
            <a:ext cx="1753136" cy="1359104"/>
            <a:chOff x="664833" y="1363501"/>
            <a:chExt cx="1314852" cy="1019328"/>
          </a:xfrm>
        </p:grpSpPr>
        <p:sp>
          <p:nvSpPr>
            <p:cNvPr id="27" name="TextBox 26"/>
            <p:cNvSpPr txBox="1"/>
            <p:nvPr/>
          </p:nvSpPr>
          <p:spPr>
            <a:xfrm>
              <a:off x="664833" y="1611304"/>
              <a:ext cx="1314852" cy="771525"/>
            </a:xfrm>
            <a:prstGeom prst="rect">
              <a:avLst/>
            </a:prstGeom>
            <a:noFill/>
          </p:spPr>
          <p:txBody>
            <a:bodyPr wrap="square" lIns="0" tIns="0" rIns="0" bIns="0" rtlCol="0">
              <a:spAutoFit/>
            </a:bodyPr>
            <a:lstStyle/>
            <a:p>
              <a:pPr lvl="0" algn="ctr" defTabSz="914400">
                <a:spcBef>
                  <a:spcPct val="20000"/>
                </a:spcBef>
                <a:defRPr/>
              </a:pPr>
              <a:r>
                <a:rPr lang="en-US" sz="1335" dirty="0">
                  <a:solidFill>
                    <a:schemeClr val="bg1"/>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28" name="Rectangle 27"/>
            <p:cNvSpPr/>
            <p:nvPr/>
          </p:nvSpPr>
          <p:spPr>
            <a:xfrm>
              <a:off x="921019" y="1363501"/>
              <a:ext cx="802481" cy="215265"/>
            </a:xfrm>
            <a:prstGeom prst="rect">
              <a:avLst/>
            </a:prstGeom>
          </p:spPr>
          <p:txBody>
            <a:bodyPr wrap="none" lIns="0" tIns="0" rIns="0" bIns="0">
              <a:spAutoFit/>
            </a:bodyPr>
            <a:lstStyle/>
            <a:p>
              <a:pPr algn="ctr"/>
              <a:r>
                <a:rPr lang="en-US" sz="1865" b="1" dirty="0">
                  <a:solidFill>
                    <a:schemeClr val="bg1"/>
                  </a:solidFill>
                  <a:latin typeface="微软雅黑" panose="020B0503020204020204" charset="-122"/>
                  <a:ea typeface="微软雅黑" panose="020B0503020204020204" charset="-122"/>
                </a:rPr>
                <a:t>Just start</a:t>
              </a:r>
            </a:p>
          </p:txBody>
        </p:sp>
      </p:grpSp>
      <p:grpSp>
        <p:nvGrpSpPr>
          <p:cNvPr id="2" name="Group 43"/>
          <p:cNvGrpSpPr/>
          <p:nvPr/>
        </p:nvGrpSpPr>
        <p:grpSpPr>
          <a:xfrm>
            <a:off x="5916659" y="1651472"/>
            <a:ext cx="2868268" cy="3409683"/>
            <a:chOff x="1208671" y="1659213"/>
            <a:chExt cx="2151201" cy="2557262"/>
          </a:xfrm>
          <a:solidFill>
            <a:srgbClr val="0C6485"/>
          </a:solidFill>
        </p:grpSpPr>
        <p:sp>
          <p:nvSpPr>
            <p:cNvPr id="45" name="Oval 44"/>
            <p:cNvSpPr/>
            <p:nvPr/>
          </p:nvSpPr>
          <p:spPr>
            <a:xfrm>
              <a:off x="1208671" y="1659213"/>
              <a:ext cx="2151201" cy="2151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46" name="Isosceles Triangle 45"/>
            <p:cNvSpPr/>
            <p:nvPr/>
          </p:nvSpPr>
          <p:spPr>
            <a:xfrm rot="10800000">
              <a:off x="2007871" y="3662024"/>
              <a:ext cx="552799" cy="5544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grpSp>
      <p:grpSp>
        <p:nvGrpSpPr>
          <p:cNvPr id="4" name="Group 56"/>
          <p:cNvGrpSpPr/>
          <p:nvPr/>
        </p:nvGrpSpPr>
        <p:grpSpPr>
          <a:xfrm>
            <a:off x="6474224" y="2693471"/>
            <a:ext cx="1753136" cy="1359104"/>
            <a:chOff x="664833" y="1363501"/>
            <a:chExt cx="1314852" cy="1019328"/>
          </a:xfrm>
        </p:grpSpPr>
        <p:sp>
          <p:nvSpPr>
            <p:cNvPr id="30" name="TextBox 29"/>
            <p:cNvSpPr txBox="1"/>
            <p:nvPr/>
          </p:nvSpPr>
          <p:spPr>
            <a:xfrm>
              <a:off x="664833" y="1611304"/>
              <a:ext cx="1314852" cy="771525"/>
            </a:xfrm>
            <a:prstGeom prst="rect">
              <a:avLst/>
            </a:prstGeom>
            <a:noFill/>
          </p:spPr>
          <p:txBody>
            <a:bodyPr wrap="square" lIns="0" tIns="0" rIns="0" bIns="0" rtlCol="0">
              <a:spAutoFit/>
            </a:bodyPr>
            <a:lstStyle/>
            <a:p>
              <a:pPr lvl="0" algn="ctr" defTabSz="914400">
                <a:spcBef>
                  <a:spcPct val="20000"/>
                </a:spcBef>
                <a:defRPr/>
              </a:pPr>
              <a:r>
                <a:rPr lang="en-US" sz="1335" dirty="0">
                  <a:solidFill>
                    <a:schemeClr val="bg1"/>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31" name="Rectangle 30"/>
            <p:cNvSpPr/>
            <p:nvPr/>
          </p:nvSpPr>
          <p:spPr>
            <a:xfrm>
              <a:off x="921019" y="1363501"/>
              <a:ext cx="802481" cy="215265"/>
            </a:xfrm>
            <a:prstGeom prst="rect">
              <a:avLst/>
            </a:prstGeom>
          </p:spPr>
          <p:txBody>
            <a:bodyPr wrap="none" lIns="0" tIns="0" rIns="0" bIns="0">
              <a:spAutoFit/>
            </a:bodyPr>
            <a:lstStyle/>
            <a:p>
              <a:pPr algn="ctr"/>
              <a:r>
                <a:rPr lang="en-US" sz="1865" b="1" dirty="0">
                  <a:solidFill>
                    <a:schemeClr val="bg1"/>
                  </a:solidFill>
                  <a:latin typeface="微软雅黑" panose="020B0503020204020204" charset="-122"/>
                  <a:ea typeface="微软雅黑" panose="020B0503020204020204" charset="-122"/>
                </a:rPr>
                <a:t>Just start</a:t>
              </a:r>
            </a:p>
          </p:txBody>
        </p:sp>
      </p:grpSp>
      <p:grpSp>
        <p:nvGrpSpPr>
          <p:cNvPr id="10" name="Group 48"/>
          <p:cNvGrpSpPr/>
          <p:nvPr/>
        </p:nvGrpSpPr>
        <p:grpSpPr>
          <a:xfrm>
            <a:off x="8451367" y="1651472"/>
            <a:ext cx="2868268" cy="3486492"/>
            <a:chOff x="1208671" y="1659213"/>
            <a:chExt cx="2151201" cy="2614869"/>
          </a:xfrm>
          <a:solidFill>
            <a:srgbClr val="D73229"/>
          </a:solidFill>
        </p:grpSpPr>
        <p:sp>
          <p:nvSpPr>
            <p:cNvPr id="50" name="Oval 49"/>
            <p:cNvSpPr/>
            <p:nvPr/>
          </p:nvSpPr>
          <p:spPr>
            <a:xfrm>
              <a:off x="1208671" y="1659213"/>
              <a:ext cx="2151201" cy="2151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51" name="Isosceles Triangle 50"/>
            <p:cNvSpPr/>
            <p:nvPr/>
          </p:nvSpPr>
          <p:spPr>
            <a:xfrm rot="10800000">
              <a:off x="2007871" y="3719631"/>
              <a:ext cx="552799" cy="5544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grpSp>
      <p:grpSp>
        <p:nvGrpSpPr>
          <p:cNvPr id="11" name="Group 56"/>
          <p:cNvGrpSpPr/>
          <p:nvPr/>
        </p:nvGrpSpPr>
        <p:grpSpPr>
          <a:xfrm>
            <a:off x="9008932" y="2675319"/>
            <a:ext cx="1753136" cy="1359104"/>
            <a:chOff x="664833" y="1363501"/>
            <a:chExt cx="1314852" cy="1019328"/>
          </a:xfrm>
        </p:grpSpPr>
        <p:sp>
          <p:nvSpPr>
            <p:cNvPr id="39" name="TextBox 38"/>
            <p:cNvSpPr txBox="1"/>
            <p:nvPr/>
          </p:nvSpPr>
          <p:spPr>
            <a:xfrm>
              <a:off x="664833" y="1611304"/>
              <a:ext cx="1314852" cy="771525"/>
            </a:xfrm>
            <a:prstGeom prst="rect">
              <a:avLst/>
            </a:prstGeom>
            <a:noFill/>
          </p:spPr>
          <p:txBody>
            <a:bodyPr wrap="square" lIns="0" tIns="0" rIns="0" bIns="0" rtlCol="0">
              <a:spAutoFit/>
            </a:bodyPr>
            <a:lstStyle/>
            <a:p>
              <a:pPr lvl="0" algn="ctr" defTabSz="914400">
                <a:spcBef>
                  <a:spcPct val="20000"/>
                </a:spcBef>
                <a:defRPr/>
              </a:pPr>
              <a:r>
                <a:rPr lang="en-US" sz="1335" dirty="0">
                  <a:solidFill>
                    <a:schemeClr val="bg1"/>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40" name="Rectangle 39"/>
            <p:cNvSpPr/>
            <p:nvPr/>
          </p:nvSpPr>
          <p:spPr>
            <a:xfrm>
              <a:off x="921019" y="1363501"/>
              <a:ext cx="802481" cy="215265"/>
            </a:xfrm>
            <a:prstGeom prst="rect">
              <a:avLst/>
            </a:prstGeom>
          </p:spPr>
          <p:txBody>
            <a:bodyPr wrap="none" lIns="0" tIns="0" rIns="0" bIns="0">
              <a:spAutoFit/>
            </a:bodyPr>
            <a:lstStyle/>
            <a:p>
              <a:pPr algn="ctr"/>
              <a:r>
                <a:rPr lang="en-US" sz="1865" b="1" dirty="0">
                  <a:solidFill>
                    <a:schemeClr val="bg1"/>
                  </a:solidFill>
                  <a:latin typeface="微软雅黑" panose="020B0503020204020204" charset="-122"/>
                  <a:ea typeface="微软雅黑" panose="020B0503020204020204" charset="-122"/>
                </a:rPr>
                <a:t>Just start</a:t>
              </a:r>
            </a:p>
          </p:txBody>
        </p:sp>
      </p:grpSp>
      <p:sp>
        <p:nvSpPr>
          <p:cNvPr id="52" name="Freeform 245"/>
          <p:cNvSpPr/>
          <p:nvPr/>
        </p:nvSpPr>
        <p:spPr bwMode="auto">
          <a:xfrm>
            <a:off x="1963331" y="2162173"/>
            <a:ext cx="586601" cy="586601"/>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54" name="Freeform 55"/>
          <p:cNvSpPr>
            <a:spLocks noEditPoints="1"/>
          </p:cNvSpPr>
          <p:nvPr/>
        </p:nvSpPr>
        <p:spPr bwMode="auto">
          <a:xfrm>
            <a:off x="7086655" y="2144827"/>
            <a:ext cx="537665" cy="401355"/>
          </a:xfrm>
          <a:custGeom>
            <a:avLst/>
            <a:gdLst/>
            <a:ahLst/>
            <a:cxnLst>
              <a:cxn ang="0">
                <a:pos x="19" y="42"/>
              </a:cxn>
              <a:cxn ang="0">
                <a:pos x="17" y="42"/>
              </a:cxn>
              <a:cxn ang="0">
                <a:pos x="1" y="25"/>
              </a:cxn>
              <a:cxn ang="0">
                <a:pos x="1" y="24"/>
              </a:cxn>
              <a:cxn ang="0">
                <a:pos x="17" y="7"/>
              </a:cxn>
              <a:cxn ang="0">
                <a:pos x="19" y="7"/>
              </a:cxn>
              <a:cxn ang="0">
                <a:pos x="21" y="9"/>
              </a:cxn>
              <a:cxn ang="0">
                <a:pos x="21" y="11"/>
              </a:cxn>
              <a:cxn ang="0">
                <a:pos x="7" y="25"/>
              </a:cxn>
              <a:cxn ang="0">
                <a:pos x="21" y="39"/>
              </a:cxn>
              <a:cxn ang="0">
                <a:pos x="21" y="40"/>
              </a:cxn>
              <a:cxn ang="0">
                <a:pos x="19" y="42"/>
              </a:cxn>
              <a:cxn ang="0">
                <a:pos x="29" y="48"/>
              </a:cxn>
              <a:cxn ang="0">
                <a:pos x="27" y="49"/>
              </a:cxn>
              <a:cxn ang="0">
                <a:pos x="25" y="48"/>
              </a:cxn>
              <a:cxn ang="0">
                <a:pos x="24" y="47"/>
              </a:cxn>
              <a:cxn ang="0">
                <a:pos x="38" y="1"/>
              </a:cxn>
              <a:cxn ang="0">
                <a:pos x="39" y="0"/>
              </a:cxn>
              <a:cxn ang="0">
                <a:pos x="41" y="1"/>
              </a:cxn>
              <a:cxn ang="0">
                <a:pos x="42" y="2"/>
              </a:cxn>
              <a:cxn ang="0">
                <a:pos x="29" y="48"/>
              </a:cxn>
              <a:cxn ang="0">
                <a:pos x="49" y="42"/>
              </a:cxn>
              <a:cxn ang="0">
                <a:pos x="47" y="42"/>
              </a:cxn>
              <a:cxn ang="0">
                <a:pos x="45" y="40"/>
              </a:cxn>
              <a:cxn ang="0">
                <a:pos x="45" y="39"/>
              </a:cxn>
              <a:cxn ang="0">
                <a:pos x="59" y="25"/>
              </a:cxn>
              <a:cxn ang="0">
                <a:pos x="45" y="11"/>
              </a:cxn>
              <a:cxn ang="0">
                <a:pos x="45" y="9"/>
              </a:cxn>
              <a:cxn ang="0">
                <a:pos x="47" y="7"/>
              </a:cxn>
              <a:cxn ang="0">
                <a:pos x="49" y="7"/>
              </a:cxn>
              <a:cxn ang="0">
                <a:pos x="65" y="24"/>
              </a:cxn>
              <a:cxn ang="0">
                <a:pos x="65" y="25"/>
              </a:cxn>
              <a:cxn ang="0">
                <a:pos x="49" y="42"/>
              </a:cxn>
            </a:cxnLst>
            <a:rect l="0" t="0" r="r" b="b"/>
            <a:pathLst>
              <a:path w="66" h="49">
                <a:moveTo>
                  <a:pt x="19" y="42"/>
                </a:moveTo>
                <a:cubicBezTo>
                  <a:pt x="19" y="43"/>
                  <a:pt x="18" y="43"/>
                  <a:pt x="17" y="42"/>
                </a:cubicBezTo>
                <a:cubicBezTo>
                  <a:pt x="1" y="25"/>
                  <a:pt x="1" y="25"/>
                  <a:pt x="1" y="25"/>
                </a:cubicBezTo>
                <a:cubicBezTo>
                  <a:pt x="0" y="25"/>
                  <a:pt x="0" y="24"/>
                  <a:pt x="1" y="24"/>
                </a:cubicBezTo>
                <a:cubicBezTo>
                  <a:pt x="17" y="7"/>
                  <a:pt x="17" y="7"/>
                  <a:pt x="17" y="7"/>
                </a:cubicBezTo>
                <a:cubicBezTo>
                  <a:pt x="18" y="7"/>
                  <a:pt x="19" y="7"/>
                  <a:pt x="19" y="7"/>
                </a:cubicBezTo>
                <a:cubicBezTo>
                  <a:pt x="21" y="9"/>
                  <a:pt x="21" y="9"/>
                  <a:pt x="21" y="9"/>
                </a:cubicBezTo>
                <a:cubicBezTo>
                  <a:pt x="21" y="9"/>
                  <a:pt x="21" y="10"/>
                  <a:pt x="21" y="11"/>
                </a:cubicBezTo>
                <a:cubicBezTo>
                  <a:pt x="7" y="25"/>
                  <a:pt x="7" y="25"/>
                  <a:pt x="7" y="25"/>
                </a:cubicBezTo>
                <a:cubicBezTo>
                  <a:pt x="21" y="39"/>
                  <a:pt x="21" y="39"/>
                  <a:pt x="21" y="39"/>
                </a:cubicBezTo>
                <a:cubicBezTo>
                  <a:pt x="21" y="39"/>
                  <a:pt x="21" y="40"/>
                  <a:pt x="21" y="40"/>
                </a:cubicBezTo>
                <a:lnTo>
                  <a:pt x="19" y="42"/>
                </a:lnTo>
                <a:close/>
                <a:moveTo>
                  <a:pt x="29" y="48"/>
                </a:moveTo>
                <a:cubicBezTo>
                  <a:pt x="28" y="49"/>
                  <a:pt x="28" y="49"/>
                  <a:pt x="27" y="49"/>
                </a:cubicBezTo>
                <a:cubicBezTo>
                  <a:pt x="25" y="48"/>
                  <a:pt x="25" y="48"/>
                  <a:pt x="25" y="48"/>
                </a:cubicBezTo>
                <a:cubicBezTo>
                  <a:pt x="24" y="48"/>
                  <a:pt x="24" y="48"/>
                  <a:pt x="24" y="47"/>
                </a:cubicBezTo>
                <a:cubicBezTo>
                  <a:pt x="38" y="1"/>
                  <a:pt x="38" y="1"/>
                  <a:pt x="38" y="1"/>
                </a:cubicBezTo>
                <a:cubicBezTo>
                  <a:pt x="38" y="0"/>
                  <a:pt x="38" y="0"/>
                  <a:pt x="39" y="0"/>
                </a:cubicBezTo>
                <a:cubicBezTo>
                  <a:pt x="41" y="1"/>
                  <a:pt x="41" y="1"/>
                  <a:pt x="41" y="1"/>
                </a:cubicBezTo>
                <a:cubicBezTo>
                  <a:pt x="42" y="1"/>
                  <a:pt x="42" y="2"/>
                  <a:pt x="42" y="2"/>
                </a:cubicBezTo>
                <a:lnTo>
                  <a:pt x="29" y="48"/>
                </a:lnTo>
                <a:close/>
                <a:moveTo>
                  <a:pt x="49" y="42"/>
                </a:moveTo>
                <a:cubicBezTo>
                  <a:pt x="48" y="43"/>
                  <a:pt x="48" y="43"/>
                  <a:pt x="47" y="42"/>
                </a:cubicBezTo>
                <a:cubicBezTo>
                  <a:pt x="45" y="40"/>
                  <a:pt x="45" y="40"/>
                  <a:pt x="45" y="40"/>
                </a:cubicBezTo>
                <a:cubicBezTo>
                  <a:pt x="45" y="40"/>
                  <a:pt x="45" y="39"/>
                  <a:pt x="45" y="39"/>
                </a:cubicBezTo>
                <a:cubicBezTo>
                  <a:pt x="59" y="25"/>
                  <a:pt x="59" y="25"/>
                  <a:pt x="59" y="25"/>
                </a:cubicBezTo>
                <a:cubicBezTo>
                  <a:pt x="45" y="11"/>
                  <a:pt x="45" y="11"/>
                  <a:pt x="45" y="11"/>
                </a:cubicBezTo>
                <a:cubicBezTo>
                  <a:pt x="45" y="10"/>
                  <a:pt x="45" y="9"/>
                  <a:pt x="45" y="9"/>
                </a:cubicBezTo>
                <a:cubicBezTo>
                  <a:pt x="47" y="7"/>
                  <a:pt x="47" y="7"/>
                  <a:pt x="47" y="7"/>
                </a:cubicBezTo>
                <a:cubicBezTo>
                  <a:pt x="48" y="7"/>
                  <a:pt x="48" y="7"/>
                  <a:pt x="49" y="7"/>
                </a:cubicBezTo>
                <a:cubicBezTo>
                  <a:pt x="65" y="24"/>
                  <a:pt x="65" y="24"/>
                  <a:pt x="65" y="24"/>
                </a:cubicBezTo>
                <a:cubicBezTo>
                  <a:pt x="66" y="24"/>
                  <a:pt x="66" y="25"/>
                  <a:pt x="65" y="25"/>
                </a:cubicBezTo>
                <a:lnTo>
                  <a:pt x="49" y="42"/>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58" name="Freeform 105"/>
          <p:cNvSpPr>
            <a:spLocks noEditPoints="1"/>
          </p:cNvSpPr>
          <p:nvPr/>
        </p:nvSpPr>
        <p:spPr bwMode="auto">
          <a:xfrm>
            <a:off x="4598518" y="2153168"/>
            <a:ext cx="510497" cy="503099"/>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vert="horz" wrap="square" lIns="121920" tIns="60960" rIns="121920" bIns="60960" numCol="1" anchor="t" anchorCtr="0" compatLnSpc="1"/>
          <a:lstStyle/>
          <a:p>
            <a:endParaRPr lang="en-US" sz="2665" dirty="0">
              <a:solidFill>
                <a:schemeClr val="accent3">
                  <a:lumMod val="50000"/>
                </a:schemeClr>
              </a:solidFill>
              <a:latin typeface="微软雅黑" panose="020B0503020204020204" charset="-122"/>
              <a:ea typeface="微软雅黑" panose="020B0503020204020204" charset="-122"/>
            </a:endParaRPr>
          </a:p>
        </p:txBody>
      </p:sp>
      <p:sp>
        <p:nvSpPr>
          <p:cNvPr id="60" name="Freeform 34"/>
          <p:cNvSpPr>
            <a:spLocks noEditPoints="1"/>
          </p:cNvSpPr>
          <p:nvPr/>
        </p:nvSpPr>
        <p:spPr bwMode="auto">
          <a:xfrm>
            <a:off x="9663796" y="2162173"/>
            <a:ext cx="441083" cy="441083"/>
          </a:xfrm>
          <a:custGeom>
            <a:avLst/>
            <a:gdLst/>
            <a:ahLst/>
            <a:cxnLst>
              <a:cxn ang="0">
                <a:pos x="27" y="55"/>
              </a:cxn>
              <a:cxn ang="0">
                <a:pos x="0" y="28"/>
              </a:cxn>
              <a:cxn ang="0">
                <a:pos x="27" y="0"/>
              </a:cxn>
              <a:cxn ang="0">
                <a:pos x="55" y="28"/>
              </a:cxn>
              <a:cxn ang="0">
                <a:pos x="27" y="55"/>
              </a:cxn>
              <a:cxn ang="0">
                <a:pos x="27" y="5"/>
              </a:cxn>
              <a:cxn ang="0">
                <a:pos x="4" y="28"/>
              </a:cxn>
              <a:cxn ang="0">
                <a:pos x="27" y="51"/>
              </a:cxn>
              <a:cxn ang="0">
                <a:pos x="50" y="28"/>
              </a:cxn>
              <a:cxn ang="0">
                <a:pos x="27" y="5"/>
              </a:cxn>
              <a:cxn ang="0">
                <a:pos x="27" y="46"/>
              </a:cxn>
              <a:cxn ang="0">
                <a:pos x="9" y="28"/>
              </a:cxn>
              <a:cxn ang="0">
                <a:pos x="27" y="9"/>
              </a:cxn>
              <a:cxn ang="0">
                <a:pos x="45" y="28"/>
              </a:cxn>
              <a:cxn ang="0">
                <a:pos x="27" y="46"/>
              </a:cxn>
              <a:cxn ang="0">
                <a:pos x="27" y="14"/>
              </a:cxn>
              <a:cxn ang="0">
                <a:pos x="13" y="28"/>
              </a:cxn>
              <a:cxn ang="0">
                <a:pos x="27" y="41"/>
              </a:cxn>
              <a:cxn ang="0">
                <a:pos x="41" y="28"/>
              </a:cxn>
              <a:cxn ang="0">
                <a:pos x="27" y="14"/>
              </a:cxn>
              <a:cxn ang="0">
                <a:pos x="27" y="37"/>
              </a:cxn>
              <a:cxn ang="0">
                <a:pos x="18" y="28"/>
              </a:cxn>
              <a:cxn ang="0">
                <a:pos x="27" y="19"/>
              </a:cxn>
              <a:cxn ang="0">
                <a:pos x="36" y="28"/>
              </a:cxn>
              <a:cxn ang="0">
                <a:pos x="27" y="37"/>
              </a:cxn>
            </a:cxnLst>
            <a:rect l="0" t="0" r="r" b="b"/>
            <a:pathLst>
              <a:path w="55" h="55">
                <a:moveTo>
                  <a:pt x="27" y="55"/>
                </a:moveTo>
                <a:cubicBezTo>
                  <a:pt x="12" y="55"/>
                  <a:pt x="0" y="43"/>
                  <a:pt x="0" y="28"/>
                </a:cubicBezTo>
                <a:cubicBezTo>
                  <a:pt x="0" y="13"/>
                  <a:pt x="12" y="0"/>
                  <a:pt x="27" y="0"/>
                </a:cubicBezTo>
                <a:cubicBezTo>
                  <a:pt x="42" y="0"/>
                  <a:pt x="55" y="13"/>
                  <a:pt x="55" y="28"/>
                </a:cubicBezTo>
                <a:cubicBezTo>
                  <a:pt x="55" y="43"/>
                  <a:pt x="42" y="55"/>
                  <a:pt x="27" y="55"/>
                </a:cubicBezTo>
                <a:close/>
                <a:moveTo>
                  <a:pt x="27" y="5"/>
                </a:moveTo>
                <a:cubicBezTo>
                  <a:pt x="15" y="5"/>
                  <a:pt x="4" y="15"/>
                  <a:pt x="4" y="28"/>
                </a:cubicBezTo>
                <a:cubicBezTo>
                  <a:pt x="4" y="40"/>
                  <a:pt x="15" y="51"/>
                  <a:pt x="27" y="51"/>
                </a:cubicBezTo>
                <a:cubicBezTo>
                  <a:pt x="40" y="51"/>
                  <a:pt x="50" y="40"/>
                  <a:pt x="50" y="28"/>
                </a:cubicBezTo>
                <a:cubicBezTo>
                  <a:pt x="50" y="15"/>
                  <a:pt x="40" y="5"/>
                  <a:pt x="27" y="5"/>
                </a:cubicBezTo>
                <a:close/>
                <a:moveTo>
                  <a:pt x="27" y="46"/>
                </a:moveTo>
                <a:cubicBezTo>
                  <a:pt x="17" y="46"/>
                  <a:pt x="9" y="38"/>
                  <a:pt x="9" y="28"/>
                </a:cubicBezTo>
                <a:cubicBezTo>
                  <a:pt x="9" y="18"/>
                  <a:pt x="17" y="9"/>
                  <a:pt x="27" y="9"/>
                </a:cubicBezTo>
                <a:cubicBezTo>
                  <a:pt x="37" y="9"/>
                  <a:pt x="45" y="18"/>
                  <a:pt x="45" y="28"/>
                </a:cubicBezTo>
                <a:cubicBezTo>
                  <a:pt x="45" y="38"/>
                  <a:pt x="37" y="46"/>
                  <a:pt x="27" y="46"/>
                </a:cubicBezTo>
                <a:close/>
                <a:moveTo>
                  <a:pt x="27" y="14"/>
                </a:moveTo>
                <a:cubicBezTo>
                  <a:pt x="20" y="14"/>
                  <a:pt x="13" y="20"/>
                  <a:pt x="13" y="28"/>
                </a:cubicBezTo>
                <a:cubicBezTo>
                  <a:pt x="13" y="35"/>
                  <a:pt x="20" y="41"/>
                  <a:pt x="27" y="41"/>
                </a:cubicBezTo>
                <a:cubicBezTo>
                  <a:pt x="35" y="41"/>
                  <a:pt x="41" y="35"/>
                  <a:pt x="41" y="28"/>
                </a:cubicBezTo>
                <a:cubicBezTo>
                  <a:pt x="41" y="20"/>
                  <a:pt x="35" y="14"/>
                  <a:pt x="27" y="14"/>
                </a:cubicBezTo>
                <a:close/>
                <a:moveTo>
                  <a:pt x="27" y="37"/>
                </a:moveTo>
                <a:cubicBezTo>
                  <a:pt x="22" y="37"/>
                  <a:pt x="18" y="33"/>
                  <a:pt x="18" y="28"/>
                </a:cubicBezTo>
                <a:cubicBezTo>
                  <a:pt x="18" y="23"/>
                  <a:pt x="22" y="19"/>
                  <a:pt x="27" y="19"/>
                </a:cubicBezTo>
                <a:cubicBezTo>
                  <a:pt x="32" y="19"/>
                  <a:pt x="36" y="23"/>
                  <a:pt x="36" y="28"/>
                </a:cubicBezTo>
                <a:cubicBezTo>
                  <a:pt x="36" y="33"/>
                  <a:pt x="32" y="37"/>
                  <a:pt x="27" y="37"/>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nvGrpSpPr>
          <p:cNvPr id="33" name="Group 32"/>
          <p:cNvGrpSpPr/>
          <p:nvPr/>
        </p:nvGrpSpPr>
        <p:grpSpPr>
          <a:xfrm>
            <a:off x="1818190" y="4936361"/>
            <a:ext cx="1027347" cy="1027347"/>
            <a:chOff x="2786183" y="1189182"/>
            <a:chExt cx="921712" cy="921712"/>
          </a:xfrm>
        </p:grpSpPr>
        <p:sp>
          <p:nvSpPr>
            <p:cNvPr id="34" name="Oval 33"/>
            <p:cNvSpPr/>
            <p:nvPr/>
          </p:nvSpPr>
          <p:spPr>
            <a:xfrm>
              <a:off x="2786183" y="1189182"/>
              <a:ext cx="921712" cy="921712"/>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35" name="Oval 34"/>
            <p:cNvSpPr/>
            <p:nvPr/>
          </p:nvSpPr>
          <p:spPr>
            <a:xfrm>
              <a:off x="2878354" y="1281353"/>
              <a:ext cx="737370" cy="737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5" b="1" dirty="0">
                  <a:solidFill>
                    <a:schemeClr val="tx1">
                      <a:lumMod val="75000"/>
                      <a:lumOff val="25000"/>
                    </a:schemeClr>
                  </a:solidFill>
                  <a:latin typeface="微软雅黑" panose="020B0503020204020204" charset="-122"/>
                  <a:ea typeface="微软雅黑" panose="020B0503020204020204" charset="-122"/>
                </a:rPr>
                <a:t>01</a:t>
              </a:r>
            </a:p>
          </p:txBody>
        </p:sp>
      </p:grpSp>
      <p:grpSp>
        <p:nvGrpSpPr>
          <p:cNvPr id="37" name="Group 36"/>
          <p:cNvGrpSpPr/>
          <p:nvPr/>
        </p:nvGrpSpPr>
        <p:grpSpPr>
          <a:xfrm>
            <a:off x="4344843" y="4859552"/>
            <a:ext cx="1027347" cy="1027347"/>
            <a:chOff x="2786183" y="1189182"/>
            <a:chExt cx="921712" cy="921712"/>
          </a:xfrm>
        </p:grpSpPr>
        <p:sp>
          <p:nvSpPr>
            <p:cNvPr id="42" name="Oval 41"/>
            <p:cNvSpPr/>
            <p:nvPr/>
          </p:nvSpPr>
          <p:spPr>
            <a:xfrm>
              <a:off x="2786183" y="1189182"/>
              <a:ext cx="921712" cy="921712"/>
            </a:xfrm>
            <a:prstGeom prst="ellips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43" name="Oval 42"/>
            <p:cNvSpPr/>
            <p:nvPr/>
          </p:nvSpPr>
          <p:spPr>
            <a:xfrm>
              <a:off x="2878354" y="1281353"/>
              <a:ext cx="737370" cy="737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5" b="1" dirty="0">
                  <a:solidFill>
                    <a:schemeClr val="tx1">
                      <a:lumMod val="75000"/>
                      <a:lumOff val="25000"/>
                    </a:schemeClr>
                  </a:solidFill>
                  <a:latin typeface="微软雅黑" panose="020B0503020204020204" charset="-122"/>
                  <a:ea typeface="微软雅黑" panose="020B0503020204020204" charset="-122"/>
                </a:rPr>
                <a:t>02</a:t>
              </a:r>
            </a:p>
          </p:txBody>
        </p:sp>
      </p:grpSp>
      <p:grpSp>
        <p:nvGrpSpPr>
          <p:cNvPr id="44" name="Group 43"/>
          <p:cNvGrpSpPr/>
          <p:nvPr/>
        </p:nvGrpSpPr>
        <p:grpSpPr>
          <a:xfrm>
            <a:off x="9371827" y="4919143"/>
            <a:ext cx="1027347" cy="1027347"/>
            <a:chOff x="2786183" y="1189182"/>
            <a:chExt cx="921712" cy="921712"/>
          </a:xfrm>
        </p:grpSpPr>
        <p:sp>
          <p:nvSpPr>
            <p:cNvPr id="47" name="Oval 46"/>
            <p:cNvSpPr/>
            <p:nvPr/>
          </p:nvSpPr>
          <p:spPr>
            <a:xfrm>
              <a:off x="2786183" y="1189182"/>
              <a:ext cx="921712" cy="921712"/>
            </a:xfrm>
            <a:prstGeom prst="ellipse">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48" name="Oval 47"/>
            <p:cNvSpPr/>
            <p:nvPr/>
          </p:nvSpPr>
          <p:spPr>
            <a:xfrm>
              <a:off x="2878354" y="1281353"/>
              <a:ext cx="737370" cy="737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5" b="1" dirty="0">
                  <a:solidFill>
                    <a:schemeClr val="tx1">
                      <a:lumMod val="75000"/>
                      <a:lumOff val="25000"/>
                    </a:schemeClr>
                  </a:solidFill>
                  <a:latin typeface="微软雅黑" panose="020B0503020204020204" charset="-122"/>
                  <a:ea typeface="微软雅黑" panose="020B0503020204020204" charset="-122"/>
                </a:rPr>
                <a:t>04</a:t>
              </a:r>
            </a:p>
          </p:txBody>
        </p:sp>
      </p:grpSp>
      <p:grpSp>
        <p:nvGrpSpPr>
          <p:cNvPr id="49" name="Group 48"/>
          <p:cNvGrpSpPr/>
          <p:nvPr/>
        </p:nvGrpSpPr>
        <p:grpSpPr>
          <a:xfrm>
            <a:off x="6858709" y="4919143"/>
            <a:ext cx="1027347" cy="1027347"/>
            <a:chOff x="2786183" y="1189182"/>
            <a:chExt cx="921712" cy="921712"/>
          </a:xfrm>
        </p:grpSpPr>
        <p:sp>
          <p:nvSpPr>
            <p:cNvPr id="53" name="Oval 52"/>
            <p:cNvSpPr/>
            <p:nvPr/>
          </p:nvSpPr>
          <p:spPr>
            <a:xfrm>
              <a:off x="2786183" y="1189182"/>
              <a:ext cx="921712" cy="921712"/>
            </a:xfrm>
            <a:prstGeom prst="ellipse">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57" name="Oval 56"/>
            <p:cNvSpPr/>
            <p:nvPr/>
          </p:nvSpPr>
          <p:spPr>
            <a:xfrm>
              <a:off x="2878354" y="1281353"/>
              <a:ext cx="737370" cy="7373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5" b="1" dirty="0">
                  <a:solidFill>
                    <a:schemeClr val="tx1">
                      <a:lumMod val="75000"/>
                      <a:lumOff val="25000"/>
                    </a:schemeClr>
                  </a:solidFill>
                  <a:latin typeface="微软雅黑" panose="020B0503020204020204" charset="-122"/>
                  <a:ea typeface="微软雅黑" panose="020B0503020204020204" charset="-122"/>
                </a:rPr>
                <a:t>03</a:t>
              </a:r>
            </a:p>
          </p:txBody>
        </p:sp>
      </p:grpSp>
    </p:spTree>
  </p:cSld>
  <p:clrMapOvr>
    <a:masterClrMapping/>
  </p:clrMapOvr>
  <mc:AlternateContent xmlns:mc="http://schemas.openxmlformats.org/markup-compatibility/2006" xmlns:p14="http://schemas.microsoft.com/office/powerpoint/2010/main">
    <mc:Choice Requires="p14">
      <p:transition spd="slow" p14:dur="1600" advTm="983">
        <p:blinds dir="vert"/>
      </p:transition>
    </mc:Choice>
    <mc:Fallback xmlns="">
      <p:transition spd="slow" advTm="98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ppt_w</p:attrName>
                                        </p:attrNameLst>
                                      </p:cBhvr>
                                      <p:tavLst>
                                        <p:tav tm="0">
                                          <p:val>
                                            <p:fltVal val="0"/>
                                          </p:val>
                                        </p:tav>
                                        <p:tav tm="100000">
                                          <p:val>
                                            <p:strVal val="#ppt_w"/>
                                          </p:val>
                                        </p:tav>
                                      </p:tavLst>
                                    </p:anim>
                                    <p:anim calcmode="lin" valueType="num">
                                      <p:cBhvr>
                                        <p:cTn id="12" dur="500" fill="hold"/>
                                        <p:tgtEl>
                                          <p:spTgt spid="52"/>
                                        </p:tgtEl>
                                        <p:attrNameLst>
                                          <p:attrName>ppt_h</p:attrName>
                                        </p:attrNameLst>
                                      </p:cBhvr>
                                      <p:tavLst>
                                        <p:tav tm="0">
                                          <p:val>
                                            <p:fltVal val="0"/>
                                          </p:val>
                                        </p:tav>
                                        <p:tav tm="100000">
                                          <p:val>
                                            <p:strVal val="#ppt_h"/>
                                          </p:val>
                                        </p:tav>
                                      </p:tavLst>
                                    </p:anim>
                                    <p:animEffect transition="in" filter="fade">
                                      <p:cBhvr>
                                        <p:cTn id="13" dur="500"/>
                                        <p:tgtEl>
                                          <p:spTgt spid="52"/>
                                        </p:tgtEl>
                                      </p:cBhvr>
                                    </p:animEffect>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2" presetClass="entr" presetSubtype="4" accel="50000" decel="5000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53" presetClass="entr" presetSubtype="16"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p:cTn id="30" dur="500" fill="hold"/>
                                        <p:tgtEl>
                                          <p:spTgt spid="58"/>
                                        </p:tgtEl>
                                        <p:attrNameLst>
                                          <p:attrName>ppt_w</p:attrName>
                                        </p:attrNameLst>
                                      </p:cBhvr>
                                      <p:tavLst>
                                        <p:tav tm="0">
                                          <p:val>
                                            <p:fltVal val="0"/>
                                          </p:val>
                                        </p:tav>
                                        <p:tav tm="100000">
                                          <p:val>
                                            <p:strVal val="#ppt_w"/>
                                          </p:val>
                                        </p:tav>
                                      </p:tavLst>
                                    </p:anim>
                                    <p:anim calcmode="lin" valueType="num">
                                      <p:cBhvr>
                                        <p:cTn id="31" dur="500" fill="hold"/>
                                        <p:tgtEl>
                                          <p:spTgt spid="58"/>
                                        </p:tgtEl>
                                        <p:attrNameLst>
                                          <p:attrName>ppt_h</p:attrName>
                                        </p:attrNameLst>
                                      </p:cBhvr>
                                      <p:tavLst>
                                        <p:tav tm="0">
                                          <p:val>
                                            <p:fltVal val="0"/>
                                          </p:val>
                                        </p:tav>
                                        <p:tav tm="100000">
                                          <p:val>
                                            <p:strVal val="#ppt_h"/>
                                          </p:val>
                                        </p:tav>
                                      </p:tavLst>
                                    </p:anim>
                                    <p:animEffect transition="in" filter="fade">
                                      <p:cBhvr>
                                        <p:cTn id="32" dur="500"/>
                                        <p:tgtEl>
                                          <p:spTgt spid="58"/>
                                        </p:tgtEl>
                                      </p:cBhvr>
                                    </p:animEffect>
                                  </p:childTnLst>
                                </p:cTn>
                              </p:par>
                              <p:par>
                                <p:cTn id="33" presetID="42"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par>
                                <p:cTn id="43" presetID="2" presetClass="entr" presetSubtype="4" accel="50000" decel="5000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 calcmode="lin" valueType="num">
                                      <p:cBhvr>
                                        <p:cTn id="49" dur="500" fill="hold"/>
                                        <p:tgtEl>
                                          <p:spTgt spid="54"/>
                                        </p:tgtEl>
                                        <p:attrNameLst>
                                          <p:attrName>ppt_w</p:attrName>
                                        </p:attrNameLst>
                                      </p:cBhvr>
                                      <p:tavLst>
                                        <p:tav tm="0">
                                          <p:val>
                                            <p:fltVal val="0"/>
                                          </p:val>
                                        </p:tav>
                                        <p:tav tm="100000">
                                          <p:val>
                                            <p:strVal val="#ppt_w"/>
                                          </p:val>
                                        </p:tav>
                                      </p:tavLst>
                                    </p:anim>
                                    <p:anim calcmode="lin" valueType="num">
                                      <p:cBhvr>
                                        <p:cTn id="50" dur="500" fill="hold"/>
                                        <p:tgtEl>
                                          <p:spTgt spid="54"/>
                                        </p:tgtEl>
                                        <p:attrNameLst>
                                          <p:attrName>ppt_h</p:attrName>
                                        </p:attrNameLst>
                                      </p:cBhvr>
                                      <p:tavLst>
                                        <p:tav tm="0">
                                          <p:val>
                                            <p:fltVal val="0"/>
                                          </p:val>
                                        </p:tav>
                                        <p:tav tm="100000">
                                          <p:val>
                                            <p:strVal val="#ppt_h"/>
                                          </p:val>
                                        </p:tav>
                                      </p:tavLst>
                                    </p:anim>
                                    <p:animEffect transition="in" filter="fade">
                                      <p:cBhvr>
                                        <p:cTn id="51" dur="500"/>
                                        <p:tgtEl>
                                          <p:spTgt spid="54"/>
                                        </p:tgtEl>
                                      </p:cBhvr>
                                    </p:animEffect>
                                  </p:childTnLst>
                                </p:cTn>
                              </p:par>
                              <p:par>
                                <p:cTn id="52" presetID="42"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anim calcmode="lin" valueType="num">
                                      <p:cBhvr>
                                        <p:cTn id="55" dur="500" fill="hold"/>
                                        <p:tgtEl>
                                          <p:spTgt spid="4"/>
                                        </p:tgtEl>
                                        <p:attrNameLst>
                                          <p:attrName>ppt_x</p:attrName>
                                        </p:attrNameLst>
                                      </p:cBhvr>
                                      <p:tavLst>
                                        <p:tav tm="0">
                                          <p:val>
                                            <p:strVal val="#ppt_x"/>
                                          </p:val>
                                        </p:tav>
                                        <p:tav tm="100000">
                                          <p:val>
                                            <p:strVal val="#ppt_x"/>
                                          </p:val>
                                        </p:tav>
                                      </p:tavLst>
                                    </p:anim>
                                    <p:anim calcmode="lin" valueType="num">
                                      <p:cBhvr>
                                        <p:cTn id="56" dur="500" fill="hold"/>
                                        <p:tgtEl>
                                          <p:spTgt spid="4"/>
                                        </p:tgtEl>
                                        <p:attrNameLst>
                                          <p:attrName>ppt_y</p:attrName>
                                        </p:attrNameLst>
                                      </p:cBhvr>
                                      <p:tavLst>
                                        <p:tav tm="0">
                                          <p:val>
                                            <p:strVal val="#ppt_y+.1"/>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500" fill="hold"/>
                                        <p:tgtEl>
                                          <p:spTgt spid="49"/>
                                        </p:tgtEl>
                                        <p:attrNameLst>
                                          <p:attrName>ppt_w</p:attrName>
                                        </p:attrNameLst>
                                      </p:cBhvr>
                                      <p:tavLst>
                                        <p:tav tm="0">
                                          <p:val>
                                            <p:fltVal val="0"/>
                                          </p:val>
                                        </p:tav>
                                        <p:tav tm="100000">
                                          <p:val>
                                            <p:strVal val="#ppt_w"/>
                                          </p:val>
                                        </p:tav>
                                      </p:tavLst>
                                    </p:anim>
                                    <p:anim calcmode="lin" valueType="num">
                                      <p:cBhvr>
                                        <p:cTn id="60" dur="500" fill="hold"/>
                                        <p:tgtEl>
                                          <p:spTgt spid="49"/>
                                        </p:tgtEl>
                                        <p:attrNameLst>
                                          <p:attrName>ppt_h</p:attrName>
                                        </p:attrNameLst>
                                      </p:cBhvr>
                                      <p:tavLst>
                                        <p:tav tm="0">
                                          <p:val>
                                            <p:fltVal val="0"/>
                                          </p:val>
                                        </p:tav>
                                        <p:tav tm="100000">
                                          <p:val>
                                            <p:strVal val="#ppt_h"/>
                                          </p:val>
                                        </p:tav>
                                      </p:tavLst>
                                    </p:anim>
                                    <p:animEffect transition="in" filter="fade">
                                      <p:cBhvr>
                                        <p:cTn id="61" dur="500"/>
                                        <p:tgtEl>
                                          <p:spTgt spid="49"/>
                                        </p:tgtEl>
                                      </p:cBhvr>
                                    </p:animEffect>
                                  </p:childTnLst>
                                </p:cTn>
                              </p:par>
                              <p:par>
                                <p:cTn id="62" presetID="2" presetClass="entr" presetSubtype="4" accel="50000" decel="5000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par>
                                <p:cTn id="66" presetID="53" presetClass="entr" presetSubtype="16"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42"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anim calcmode="lin" valueType="num">
                                      <p:cBhvr>
                                        <p:cTn id="74" dur="500" fill="hold"/>
                                        <p:tgtEl>
                                          <p:spTgt spid="11"/>
                                        </p:tgtEl>
                                        <p:attrNameLst>
                                          <p:attrName>ppt_x</p:attrName>
                                        </p:attrNameLst>
                                      </p:cBhvr>
                                      <p:tavLst>
                                        <p:tav tm="0">
                                          <p:val>
                                            <p:strVal val="#ppt_x"/>
                                          </p:val>
                                        </p:tav>
                                        <p:tav tm="100000">
                                          <p:val>
                                            <p:strVal val="#ppt_x"/>
                                          </p:val>
                                        </p:tav>
                                      </p:tavLst>
                                    </p:anim>
                                    <p:anim calcmode="lin" valueType="num">
                                      <p:cBhvr>
                                        <p:cTn id="75" dur="500" fill="hold"/>
                                        <p:tgtEl>
                                          <p:spTgt spid="11"/>
                                        </p:tgtEl>
                                        <p:attrNameLst>
                                          <p:attrName>ppt_y</p:attrName>
                                        </p:attrNameLst>
                                      </p:cBhvr>
                                      <p:tavLst>
                                        <p:tav tm="0">
                                          <p:val>
                                            <p:strVal val="#ppt_y+.1"/>
                                          </p:val>
                                        </p:tav>
                                        <p:tav tm="100000">
                                          <p:val>
                                            <p:strVal val="#ppt_y"/>
                                          </p:val>
                                        </p:tav>
                                      </p:tavLst>
                                    </p:anim>
                                  </p:childTnLst>
                                </p:cTn>
                              </p:par>
                              <p:par>
                                <p:cTn id="76" presetID="53" presetClass="entr" presetSubtype="16"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p:cTn id="78" dur="500" fill="hold"/>
                                        <p:tgtEl>
                                          <p:spTgt spid="44"/>
                                        </p:tgtEl>
                                        <p:attrNameLst>
                                          <p:attrName>ppt_w</p:attrName>
                                        </p:attrNameLst>
                                      </p:cBhvr>
                                      <p:tavLst>
                                        <p:tav tm="0">
                                          <p:val>
                                            <p:fltVal val="0"/>
                                          </p:val>
                                        </p:tav>
                                        <p:tav tm="100000">
                                          <p:val>
                                            <p:strVal val="#ppt_w"/>
                                          </p:val>
                                        </p:tav>
                                      </p:tavLst>
                                    </p:anim>
                                    <p:anim calcmode="lin" valueType="num">
                                      <p:cBhvr>
                                        <p:cTn id="79" dur="500" fill="hold"/>
                                        <p:tgtEl>
                                          <p:spTgt spid="44"/>
                                        </p:tgtEl>
                                        <p:attrNameLst>
                                          <p:attrName>ppt_h</p:attrName>
                                        </p:attrNameLst>
                                      </p:cBhvr>
                                      <p:tavLst>
                                        <p:tav tm="0">
                                          <p:val>
                                            <p:fltVal val="0"/>
                                          </p:val>
                                        </p:tav>
                                        <p:tav tm="100000">
                                          <p:val>
                                            <p:strVal val="#ppt_h"/>
                                          </p:val>
                                        </p:tav>
                                      </p:tavLst>
                                    </p:anim>
                                    <p:animEffect transition="in" filter="fade">
                                      <p:cBhvr>
                                        <p:cTn id="8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54" grpId="0" bldLvl="0" animBg="1"/>
      <p:bldP spid="58" grpId="0" bldLvl="0" animBg="1"/>
      <p:bldP spid="60"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标准化</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713">
        <p:blinds dir="vert"/>
      </p:transition>
    </mc:Choice>
    <mc:Fallback xmlns="">
      <p:transition spd="slow" advTm="2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6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标准化</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2" name="Group 73"/>
          <p:cNvGrpSpPr/>
          <p:nvPr/>
        </p:nvGrpSpPr>
        <p:grpSpPr>
          <a:xfrm>
            <a:off x="3996351" y="2142752"/>
            <a:ext cx="620225" cy="290343"/>
            <a:chOff x="3366566" y="1459073"/>
            <a:chExt cx="465169" cy="221445"/>
          </a:xfrm>
        </p:grpSpPr>
        <p:cxnSp>
          <p:nvCxnSpPr>
            <p:cNvPr id="38" name="Straight Connector 37"/>
            <p:cNvCxnSpPr/>
            <p:nvPr/>
          </p:nvCxnSpPr>
          <p:spPr>
            <a:xfrm flipH="1" flipV="1">
              <a:off x="3592681" y="1460250"/>
              <a:ext cx="239054" cy="220268"/>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3366566" y="1459073"/>
              <a:ext cx="226116"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3" name="Group 74"/>
          <p:cNvGrpSpPr/>
          <p:nvPr/>
        </p:nvGrpSpPr>
        <p:grpSpPr>
          <a:xfrm flipH="1">
            <a:off x="7486184" y="2140348"/>
            <a:ext cx="684268" cy="295151"/>
            <a:chOff x="3318534" y="1459155"/>
            <a:chExt cx="513201" cy="221363"/>
          </a:xfrm>
        </p:grpSpPr>
        <p:cxnSp>
          <p:nvCxnSpPr>
            <p:cNvPr id="41" name="Straight Connector 40"/>
            <p:cNvCxnSpPr/>
            <p:nvPr/>
          </p:nvCxnSpPr>
          <p:spPr>
            <a:xfrm flipH="1" flipV="1">
              <a:off x="3592681" y="1460250"/>
              <a:ext cx="239054" cy="220268"/>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318534" y="1459155"/>
              <a:ext cx="274147"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grpSp>
        <p:nvGrpSpPr>
          <p:cNvPr id="4" name="Group 81"/>
          <p:cNvGrpSpPr/>
          <p:nvPr/>
        </p:nvGrpSpPr>
        <p:grpSpPr>
          <a:xfrm flipV="1">
            <a:off x="3996351" y="5368504"/>
            <a:ext cx="607004" cy="290343"/>
            <a:chOff x="3376482" y="1459073"/>
            <a:chExt cx="455253" cy="221445"/>
          </a:xfrm>
        </p:grpSpPr>
        <p:cxnSp>
          <p:nvCxnSpPr>
            <p:cNvPr id="44" name="Straight Connector 43"/>
            <p:cNvCxnSpPr/>
            <p:nvPr/>
          </p:nvCxnSpPr>
          <p:spPr>
            <a:xfrm flipH="1" flipV="1">
              <a:off x="3592681" y="1460250"/>
              <a:ext cx="239054" cy="220268"/>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76482" y="1459073"/>
              <a:ext cx="216200"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5" name="Group 84"/>
          <p:cNvGrpSpPr/>
          <p:nvPr/>
        </p:nvGrpSpPr>
        <p:grpSpPr>
          <a:xfrm flipH="1" flipV="1">
            <a:off x="7513988" y="5366100"/>
            <a:ext cx="656464" cy="295151"/>
            <a:chOff x="3339387" y="1459155"/>
            <a:chExt cx="492348" cy="221363"/>
          </a:xfrm>
        </p:grpSpPr>
        <p:cxnSp>
          <p:nvCxnSpPr>
            <p:cNvPr id="47" name="Straight Connector 46"/>
            <p:cNvCxnSpPr/>
            <p:nvPr/>
          </p:nvCxnSpPr>
          <p:spPr>
            <a:xfrm flipH="1" flipV="1">
              <a:off x="3592681" y="1460250"/>
              <a:ext cx="239054" cy="220268"/>
            </a:xfrm>
            <a:prstGeom prst="line">
              <a:avLst/>
            </a:prstGeom>
            <a:ln w="190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3339387" y="1459155"/>
              <a:ext cx="253294" cy="0"/>
            </a:xfrm>
            <a:prstGeom prst="line">
              <a:avLst/>
            </a:prstGeom>
            <a:ln w="19050" cap="rnd">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sp>
        <p:nvSpPr>
          <p:cNvPr id="1029" name="Freeform 5"/>
          <p:cNvSpPr/>
          <p:nvPr/>
        </p:nvSpPr>
        <p:spPr bwMode="auto">
          <a:xfrm>
            <a:off x="3607400" y="3139497"/>
            <a:ext cx="2487084" cy="2984500"/>
          </a:xfrm>
          <a:custGeom>
            <a:avLst/>
            <a:gdLst/>
            <a:ahLst/>
            <a:cxnLst>
              <a:cxn ang="0">
                <a:pos x="248" y="158"/>
              </a:cxn>
              <a:cxn ang="0">
                <a:pos x="248" y="160"/>
              </a:cxn>
              <a:cxn ang="0">
                <a:pos x="250" y="192"/>
              </a:cxn>
              <a:cxn ang="0">
                <a:pos x="321" y="335"/>
              </a:cxn>
              <a:cxn ang="0">
                <a:pos x="437" y="401"/>
              </a:cxn>
              <a:cxn ang="0">
                <a:pos x="496" y="408"/>
              </a:cxn>
              <a:cxn ang="0">
                <a:pos x="496" y="595"/>
              </a:cxn>
              <a:cxn ang="0">
                <a:pos x="430" y="591"/>
              </a:cxn>
              <a:cxn ang="0">
                <a:pos x="189" y="468"/>
              </a:cxn>
              <a:cxn ang="0">
                <a:pos x="62" y="192"/>
              </a:cxn>
              <a:cxn ang="0">
                <a:pos x="61" y="160"/>
              </a:cxn>
              <a:cxn ang="0">
                <a:pos x="61" y="158"/>
              </a:cxn>
              <a:cxn ang="0">
                <a:pos x="0" y="158"/>
              </a:cxn>
              <a:cxn ang="0">
                <a:pos x="157" y="0"/>
              </a:cxn>
              <a:cxn ang="0">
                <a:pos x="313" y="158"/>
              </a:cxn>
              <a:cxn ang="0">
                <a:pos x="248" y="158"/>
              </a:cxn>
            </a:cxnLst>
            <a:rect l="0" t="0" r="r" b="b"/>
            <a:pathLst>
              <a:path w="496" h="595">
                <a:moveTo>
                  <a:pt x="248" y="158"/>
                </a:moveTo>
                <a:cubicBezTo>
                  <a:pt x="248" y="158"/>
                  <a:pt x="248" y="159"/>
                  <a:pt x="248" y="160"/>
                </a:cubicBezTo>
                <a:cubicBezTo>
                  <a:pt x="248" y="171"/>
                  <a:pt x="249" y="182"/>
                  <a:pt x="250" y="192"/>
                </a:cubicBezTo>
                <a:cubicBezTo>
                  <a:pt x="257" y="247"/>
                  <a:pt x="281" y="295"/>
                  <a:pt x="321" y="335"/>
                </a:cubicBezTo>
                <a:cubicBezTo>
                  <a:pt x="355" y="369"/>
                  <a:pt x="393" y="391"/>
                  <a:pt x="437" y="401"/>
                </a:cubicBezTo>
                <a:cubicBezTo>
                  <a:pt x="456" y="406"/>
                  <a:pt x="475" y="408"/>
                  <a:pt x="496" y="408"/>
                </a:cubicBezTo>
                <a:cubicBezTo>
                  <a:pt x="496" y="595"/>
                  <a:pt x="496" y="595"/>
                  <a:pt x="496" y="595"/>
                </a:cubicBezTo>
                <a:cubicBezTo>
                  <a:pt x="474" y="595"/>
                  <a:pt x="452" y="594"/>
                  <a:pt x="430" y="591"/>
                </a:cubicBezTo>
                <a:cubicBezTo>
                  <a:pt x="338" y="578"/>
                  <a:pt x="258" y="537"/>
                  <a:pt x="189" y="468"/>
                </a:cubicBezTo>
                <a:cubicBezTo>
                  <a:pt x="112" y="390"/>
                  <a:pt x="69" y="299"/>
                  <a:pt x="62" y="192"/>
                </a:cubicBezTo>
                <a:cubicBezTo>
                  <a:pt x="61" y="182"/>
                  <a:pt x="61" y="171"/>
                  <a:pt x="61" y="160"/>
                </a:cubicBezTo>
                <a:cubicBezTo>
                  <a:pt x="61" y="159"/>
                  <a:pt x="61" y="158"/>
                  <a:pt x="61" y="158"/>
                </a:cubicBezTo>
                <a:cubicBezTo>
                  <a:pt x="0" y="158"/>
                  <a:pt x="0" y="158"/>
                  <a:pt x="0" y="158"/>
                </a:cubicBezTo>
                <a:cubicBezTo>
                  <a:pt x="157" y="0"/>
                  <a:pt x="157" y="0"/>
                  <a:pt x="157" y="0"/>
                </a:cubicBezTo>
                <a:cubicBezTo>
                  <a:pt x="313" y="158"/>
                  <a:pt x="313" y="158"/>
                  <a:pt x="313" y="158"/>
                </a:cubicBezTo>
                <a:lnTo>
                  <a:pt x="248" y="158"/>
                </a:lnTo>
                <a:close/>
              </a:path>
            </a:pathLst>
          </a:custGeom>
          <a:solidFill>
            <a:srgbClr val="0C6485"/>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030" name="Freeform 6"/>
          <p:cNvSpPr/>
          <p:nvPr/>
        </p:nvSpPr>
        <p:spPr bwMode="auto">
          <a:xfrm>
            <a:off x="5292267" y="3931131"/>
            <a:ext cx="2992967" cy="2493433"/>
          </a:xfrm>
          <a:custGeom>
            <a:avLst/>
            <a:gdLst/>
            <a:ahLst/>
            <a:cxnLst>
              <a:cxn ang="0">
                <a:pos x="403" y="61"/>
              </a:cxn>
              <a:cxn ang="0">
                <a:pos x="410" y="2"/>
              </a:cxn>
              <a:cxn ang="0">
                <a:pos x="410" y="0"/>
              </a:cxn>
              <a:cxn ang="0">
                <a:pos x="597" y="0"/>
              </a:cxn>
              <a:cxn ang="0">
                <a:pos x="597" y="2"/>
              </a:cxn>
              <a:cxn ang="0">
                <a:pos x="592" y="68"/>
              </a:cxn>
              <a:cxn ang="0">
                <a:pos x="469" y="310"/>
              </a:cxn>
              <a:cxn ang="0">
                <a:pos x="161" y="437"/>
              </a:cxn>
              <a:cxn ang="0">
                <a:pos x="160" y="437"/>
              </a:cxn>
              <a:cxn ang="0">
                <a:pos x="160" y="497"/>
              </a:cxn>
              <a:cxn ang="0">
                <a:pos x="0" y="341"/>
              </a:cxn>
              <a:cxn ang="0">
                <a:pos x="160" y="185"/>
              </a:cxn>
              <a:cxn ang="0">
                <a:pos x="160" y="250"/>
              </a:cxn>
              <a:cxn ang="0">
                <a:pos x="161" y="250"/>
              </a:cxn>
              <a:cxn ang="0">
                <a:pos x="337" y="177"/>
              </a:cxn>
              <a:cxn ang="0">
                <a:pos x="403" y="61"/>
              </a:cxn>
            </a:cxnLst>
            <a:rect l="0" t="0" r="r" b="b"/>
            <a:pathLst>
              <a:path w="597" h="497">
                <a:moveTo>
                  <a:pt x="403" y="61"/>
                </a:moveTo>
                <a:cubicBezTo>
                  <a:pt x="408" y="42"/>
                  <a:pt x="410" y="22"/>
                  <a:pt x="410" y="2"/>
                </a:cubicBezTo>
                <a:cubicBezTo>
                  <a:pt x="410" y="1"/>
                  <a:pt x="410" y="0"/>
                  <a:pt x="410" y="0"/>
                </a:cubicBezTo>
                <a:cubicBezTo>
                  <a:pt x="597" y="0"/>
                  <a:pt x="597" y="0"/>
                  <a:pt x="597" y="0"/>
                </a:cubicBezTo>
                <a:cubicBezTo>
                  <a:pt x="597" y="0"/>
                  <a:pt x="597" y="1"/>
                  <a:pt x="597" y="2"/>
                </a:cubicBezTo>
                <a:cubicBezTo>
                  <a:pt x="597" y="24"/>
                  <a:pt x="595" y="46"/>
                  <a:pt x="592" y="68"/>
                </a:cubicBezTo>
                <a:cubicBezTo>
                  <a:pt x="579" y="160"/>
                  <a:pt x="538" y="241"/>
                  <a:pt x="469" y="310"/>
                </a:cubicBezTo>
                <a:cubicBezTo>
                  <a:pt x="384" y="395"/>
                  <a:pt x="281" y="437"/>
                  <a:pt x="161" y="437"/>
                </a:cubicBezTo>
                <a:cubicBezTo>
                  <a:pt x="161" y="437"/>
                  <a:pt x="160" y="437"/>
                  <a:pt x="160" y="437"/>
                </a:cubicBezTo>
                <a:cubicBezTo>
                  <a:pt x="160" y="497"/>
                  <a:pt x="160" y="497"/>
                  <a:pt x="160" y="497"/>
                </a:cubicBezTo>
                <a:cubicBezTo>
                  <a:pt x="0" y="341"/>
                  <a:pt x="0" y="341"/>
                  <a:pt x="0" y="341"/>
                </a:cubicBezTo>
                <a:cubicBezTo>
                  <a:pt x="160" y="185"/>
                  <a:pt x="160" y="185"/>
                  <a:pt x="160" y="185"/>
                </a:cubicBezTo>
                <a:cubicBezTo>
                  <a:pt x="160" y="250"/>
                  <a:pt x="160" y="250"/>
                  <a:pt x="160" y="250"/>
                </a:cubicBezTo>
                <a:cubicBezTo>
                  <a:pt x="160" y="250"/>
                  <a:pt x="161" y="250"/>
                  <a:pt x="161" y="250"/>
                </a:cubicBezTo>
                <a:cubicBezTo>
                  <a:pt x="230" y="250"/>
                  <a:pt x="288" y="226"/>
                  <a:pt x="337" y="177"/>
                </a:cubicBezTo>
                <a:cubicBezTo>
                  <a:pt x="371" y="143"/>
                  <a:pt x="393" y="104"/>
                  <a:pt x="403" y="61"/>
                </a:cubicBezTo>
                <a:close/>
              </a:path>
            </a:pathLst>
          </a:custGeom>
          <a:solidFill>
            <a:srgbClr val="D73229"/>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031" name="Freeform 7"/>
          <p:cNvSpPr/>
          <p:nvPr/>
        </p:nvSpPr>
        <p:spPr bwMode="auto">
          <a:xfrm>
            <a:off x="6094484" y="1748848"/>
            <a:ext cx="2495551" cy="2995083"/>
          </a:xfrm>
          <a:custGeom>
            <a:avLst/>
            <a:gdLst/>
            <a:ahLst/>
            <a:cxnLst>
              <a:cxn ang="0">
                <a:pos x="67" y="5"/>
              </a:cxn>
              <a:cxn ang="0">
                <a:pos x="309" y="129"/>
              </a:cxn>
              <a:cxn ang="0">
                <a:pos x="437" y="435"/>
              </a:cxn>
              <a:cxn ang="0">
                <a:pos x="498" y="435"/>
              </a:cxn>
              <a:cxn ang="0">
                <a:pos x="341" y="597"/>
              </a:cxn>
              <a:cxn ang="0">
                <a:pos x="184" y="435"/>
              </a:cxn>
              <a:cxn ang="0">
                <a:pos x="250" y="435"/>
              </a:cxn>
              <a:cxn ang="0">
                <a:pos x="177" y="261"/>
              </a:cxn>
              <a:cxn ang="0">
                <a:pos x="60" y="194"/>
              </a:cxn>
              <a:cxn ang="0">
                <a:pos x="1" y="188"/>
              </a:cxn>
              <a:cxn ang="0">
                <a:pos x="0" y="188"/>
              </a:cxn>
              <a:cxn ang="0">
                <a:pos x="0" y="0"/>
              </a:cxn>
              <a:cxn ang="0">
                <a:pos x="1" y="0"/>
              </a:cxn>
              <a:cxn ang="0">
                <a:pos x="67" y="5"/>
              </a:cxn>
            </a:cxnLst>
            <a:rect l="0" t="0" r="r" b="b"/>
            <a:pathLst>
              <a:path w="498" h="597">
                <a:moveTo>
                  <a:pt x="67" y="5"/>
                </a:moveTo>
                <a:cubicBezTo>
                  <a:pt x="159" y="18"/>
                  <a:pt x="240" y="59"/>
                  <a:pt x="309" y="129"/>
                </a:cubicBezTo>
                <a:cubicBezTo>
                  <a:pt x="394" y="213"/>
                  <a:pt x="436" y="315"/>
                  <a:pt x="437" y="435"/>
                </a:cubicBezTo>
                <a:cubicBezTo>
                  <a:pt x="498" y="435"/>
                  <a:pt x="498" y="435"/>
                  <a:pt x="498" y="435"/>
                </a:cubicBezTo>
                <a:cubicBezTo>
                  <a:pt x="341" y="597"/>
                  <a:pt x="341" y="597"/>
                  <a:pt x="341" y="597"/>
                </a:cubicBezTo>
                <a:cubicBezTo>
                  <a:pt x="184" y="435"/>
                  <a:pt x="184" y="435"/>
                  <a:pt x="184" y="435"/>
                </a:cubicBezTo>
                <a:cubicBezTo>
                  <a:pt x="250" y="435"/>
                  <a:pt x="250" y="435"/>
                  <a:pt x="250" y="435"/>
                </a:cubicBezTo>
                <a:cubicBezTo>
                  <a:pt x="249" y="367"/>
                  <a:pt x="225" y="309"/>
                  <a:pt x="177" y="261"/>
                </a:cubicBezTo>
                <a:cubicBezTo>
                  <a:pt x="143" y="227"/>
                  <a:pt x="104" y="205"/>
                  <a:pt x="60" y="194"/>
                </a:cubicBezTo>
                <a:cubicBezTo>
                  <a:pt x="41" y="190"/>
                  <a:pt x="21" y="188"/>
                  <a:pt x="1" y="188"/>
                </a:cubicBezTo>
                <a:cubicBezTo>
                  <a:pt x="1" y="188"/>
                  <a:pt x="0" y="188"/>
                  <a:pt x="0" y="188"/>
                </a:cubicBezTo>
                <a:cubicBezTo>
                  <a:pt x="0" y="0"/>
                  <a:pt x="0" y="0"/>
                  <a:pt x="0" y="0"/>
                </a:cubicBezTo>
                <a:cubicBezTo>
                  <a:pt x="0" y="0"/>
                  <a:pt x="1" y="0"/>
                  <a:pt x="1" y="0"/>
                </a:cubicBezTo>
                <a:cubicBezTo>
                  <a:pt x="24" y="0"/>
                  <a:pt x="46" y="2"/>
                  <a:pt x="67" y="5"/>
                </a:cubicBezTo>
                <a:close/>
              </a:path>
            </a:pathLst>
          </a:custGeom>
          <a:solidFill>
            <a:srgbClr val="0C6485"/>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032" name="Freeform 8"/>
          <p:cNvSpPr>
            <a:spLocks noEditPoints="1"/>
          </p:cNvSpPr>
          <p:nvPr/>
        </p:nvSpPr>
        <p:spPr bwMode="auto">
          <a:xfrm>
            <a:off x="3912200" y="1444048"/>
            <a:ext cx="2984500" cy="2487083"/>
          </a:xfrm>
          <a:custGeom>
            <a:avLst/>
            <a:gdLst/>
            <a:ahLst/>
            <a:cxnLst>
              <a:cxn ang="0">
                <a:pos x="96" y="338"/>
              </a:cxn>
              <a:cxn ang="0">
                <a:pos x="95" y="338"/>
              </a:cxn>
              <a:cxn ang="0">
                <a:pos x="96" y="338"/>
              </a:cxn>
              <a:cxn ang="0">
                <a:pos x="435" y="0"/>
              </a:cxn>
              <a:cxn ang="0">
                <a:pos x="595" y="157"/>
              </a:cxn>
              <a:cxn ang="0">
                <a:pos x="435" y="314"/>
              </a:cxn>
              <a:cxn ang="0">
                <a:pos x="435" y="249"/>
              </a:cxn>
              <a:cxn ang="0">
                <a:pos x="260" y="322"/>
              </a:cxn>
              <a:cxn ang="0">
                <a:pos x="194" y="437"/>
              </a:cxn>
              <a:cxn ang="0">
                <a:pos x="187" y="496"/>
              </a:cxn>
              <a:cxn ang="0">
                <a:pos x="0" y="496"/>
              </a:cxn>
              <a:cxn ang="0">
                <a:pos x="5" y="429"/>
              </a:cxn>
              <a:cxn ang="0">
                <a:pos x="128" y="190"/>
              </a:cxn>
              <a:cxn ang="0">
                <a:pos x="435" y="61"/>
              </a:cxn>
              <a:cxn ang="0">
                <a:pos x="435" y="0"/>
              </a:cxn>
            </a:cxnLst>
            <a:rect l="0" t="0" r="r" b="b"/>
            <a:pathLst>
              <a:path w="595" h="496">
                <a:moveTo>
                  <a:pt x="96" y="338"/>
                </a:moveTo>
                <a:cubicBezTo>
                  <a:pt x="96" y="338"/>
                  <a:pt x="95" y="338"/>
                  <a:pt x="95" y="338"/>
                </a:cubicBezTo>
                <a:cubicBezTo>
                  <a:pt x="96" y="338"/>
                  <a:pt x="96" y="338"/>
                  <a:pt x="96" y="338"/>
                </a:cubicBezTo>
                <a:close/>
                <a:moveTo>
                  <a:pt x="435" y="0"/>
                </a:moveTo>
                <a:cubicBezTo>
                  <a:pt x="595" y="157"/>
                  <a:pt x="595" y="157"/>
                  <a:pt x="595" y="157"/>
                </a:cubicBezTo>
                <a:cubicBezTo>
                  <a:pt x="435" y="314"/>
                  <a:pt x="435" y="314"/>
                  <a:pt x="435" y="314"/>
                </a:cubicBezTo>
                <a:cubicBezTo>
                  <a:pt x="435" y="249"/>
                  <a:pt x="435" y="249"/>
                  <a:pt x="435" y="249"/>
                </a:cubicBezTo>
                <a:cubicBezTo>
                  <a:pt x="367" y="249"/>
                  <a:pt x="309" y="273"/>
                  <a:pt x="260" y="322"/>
                </a:cubicBezTo>
                <a:cubicBezTo>
                  <a:pt x="227" y="356"/>
                  <a:pt x="204" y="394"/>
                  <a:pt x="194" y="437"/>
                </a:cubicBezTo>
                <a:cubicBezTo>
                  <a:pt x="190" y="456"/>
                  <a:pt x="187" y="475"/>
                  <a:pt x="187" y="496"/>
                </a:cubicBezTo>
                <a:cubicBezTo>
                  <a:pt x="0" y="496"/>
                  <a:pt x="0" y="496"/>
                  <a:pt x="0" y="496"/>
                </a:cubicBezTo>
                <a:cubicBezTo>
                  <a:pt x="0" y="473"/>
                  <a:pt x="2" y="451"/>
                  <a:pt x="5" y="429"/>
                </a:cubicBezTo>
                <a:cubicBezTo>
                  <a:pt x="18" y="338"/>
                  <a:pt x="59" y="258"/>
                  <a:pt x="128" y="190"/>
                </a:cubicBezTo>
                <a:cubicBezTo>
                  <a:pt x="213" y="104"/>
                  <a:pt x="315" y="62"/>
                  <a:pt x="435" y="61"/>
                </a:cubicBezTo>
                <a:lnTo>
                  <a:pt x="435" y="0"/>
                </a:lnTo>
                <a:close/>
              </a:path>
            </a:pathLst>
          </a:custGeom>
          <a:solidFill>
            <a:srgbClr val="D73229"/>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3" name="Text Placeholder 3"/>
          <p:cNvSpPr txBox="1"/>
          <p:nvPr/>
        </p:nvSpPr>
        <p:spPr>
          <a:xfrm>
            <a:off x="5858812" y="1923258"/>
            <a:ext cx="528320" cy="57467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735"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02</a:t>
            </a:r>
          </a:p>
        </p:txBody>
      </p:sp>
      <p:sp>
        <p:nvSpPr>
          <p:cNvPr id="24" name="Text Placeholder 3"/>
          <p:cNvSpPr txBox="1"/>
          <p:nvPr/>
        </p:nvSpPr>
        <p:spPr>
          <a:xfrm>
            <a:off x="7536286" y="3908644"/>
            <a:ext cx="528320" cy="57467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735"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03</a:t>
            </a:r>
          </a:p>
        </p:txBody>
      </p:sp>
      <p:sp>
        <p:nvSpPr>
          <p:cNvPr id="27" name="Text Placeholder 3"/>
          <p:cNvSpPr txBox="1"/>
          <p:nvPr/>
        </p:nvSpPr>
        <p:spPr>
          <a:xfrm>
            <a:off x="5776620" y="5330558"/>
            <a:ext cx="528320" cy="57467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735"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04</a:t>
            </a:r>
          </a:p>
        </p:txBody>
      </p:sp>
      <p:grpSp>
        <p:nvGrpSpPr>
          <p:cNvPr id="6" name="Group 61"/>
          <p:cNvGrpSpPr/>
          <p:nvPr/>
        </p:nvGrpSpPr>
        <p:grpSpPr>
          <a:xfrm>
            <a:off x="5593152" y="3157151"/>
            <a:ext cx="1002665" cy="1233563"/>
            <a:chOff x="4194414" y="2423065"/>
            <a:chExt cx="751999" cy="925172"/>
          </a:xfrm>
        </p:grpSpPr>
        <p:sp>
          <p:nvSpPr>
            <p:cNvPr id="35" name="Rectangle 34"/>
            <p:cNvSpPr/>
            <p:nvPr/>
          </p:nvSpPr>
          <p:spPr>
            <a:xfrm>
              <a:off x="4195952" y="2423065"/>
              <a:ext cx="696278" cy="745331"/>
            </a:xfrm>
            <a:prstGeom prst="rect">
              <a:avLst/>
            </a:prstGeom>
          </p:spPr>
          <p:txBody>
            <a:bodyPr wrap="none">
              <a:spAutoFit/>
            </a:bodyPr>
            <a:lstStyle/>
            <a:p>
              <a:r>
                <a:rPr lang="en-US" sz="5865" dirty="0">
                  <a:solidFill>
                    <a:schemeClr val="bg1">
                      <a:lumMod val="50000"/>
                    </a:schemeClr>
                  </a:solidFill>
                  <a:latin typeface="FontAwesome" pitchFamily="2" charset="0"/>
                  <a:cs typeface="微软雅黑" panose="020B0503020204020204" charset="-122"/>
                </a:rPr>
                <a:t></a:t>
              </a:r>
            </a:p>
          </p:txBody>
        </p:sp>
        <p:sp>
          <p:nvSpPr>
            <p:cNvPr id="36" name="Rectangle 35"/>
            <p:cNvSpPr/>
            <p:nvPr/>
          </p:nvSpPr>
          <p:spPr>
            <a:xfrm>
              <a:off x="4194414" y="3132972"/>
              <a:ext cx="751999" cy="215265"/>
            </a:xfrm>
            <a:prstGeom prst="rect">
              <a:avLst/>
            </a:prstGeom>
          </p:spPr>
          <p:txBody>
            <a:bodyPr wrap="none" lIns="0" tIns="0" rIns="0" bIns="0">
              <a:spAutoFit/>
            </a:bodyPr>
            <a:lstStyle/>
            <a:p>
              <a:pPr algn="ctr"/>
              <a:r>
                <a:rPr lang="en-US" sz="1865" b="1" dirty="0">
                  <a:solidFill>
                    <a:schemeClr val="bg1">
                      <a:lumMod val="50000"/>
                    </a:schemeClr>
                  </a:solidFill>
                  <a:latin typeface="微软雅黑" panose="020B0503020204020204" charset="-122"/>
                  <a:ea typeface="微软雅黑" panose="020B0503020204020204" charset="-122"/>
                </a:rPr>
                <a:t>Keyword</a:t>
              </a:r>
            </a:p>
          </p:txBody>
        </p:sp>
      </p:grpSp>
      <p:grpSp>
        <p:nvGrpSpPr>
          <p:cNvPr id="7" name="Group 59"/>
          <p:cNvGrpSpPr/>
          <p:nvPr/>
        </p:nvGrpSpPr>
        <p:grpSpPr>
          <a:xfrm>
            <a:off x="8388746" y="5198821"/>
            <a:ext cx="3034927" cy="947624"/>
            <a:chOff x="7154104" y="3206176"/>
            <a:chExt cx="2276195" cy="710718"/>
          </a:xfrm>
        </p:grpSpPr>
        <p:sp>
          <p:nvSpPr>
            <p:cNvPr id="50" name="TextBox 49"/>
            <p:cNvSpPr txBox="1"/>
            <p:nvPr/>
          </p:nvSpPr>
          <p:spPr>
            <a:xfrm>
              <a:off x="7154105" y="3453979"/>
              <a:ext cx="2276194" cy="462915"/>
            </a:xfrm>
            <a:prstGeom prst="rect">
              <a:avLst/>
            </a:prstGeom>
            <a:noFill/>
          </p:spPr>
          <p:txBody>
            <a:bodyPr wrap="square" lIns="0" tIns="0" rIns="0" bIns="0" rtlCol="0">
              <a:spAutoFit/>
            </a:body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51" name="Rectangle 50"/>
            <p:cNvSpPr/>
            <p:nvPr/>
          </p:nvSpPr>
          <p:spPr>
            <a:xfrm>
              <a:off x="7154104" y="3206176"/>
              <a:ext cx="1197769" cy="215265"/>
            </a:xfrm>
            <a:prstGeom prst="rect">
              <a:avLst/>
            </a:prstGeom>
          </p:spPr>
          <p:txBody>
            <a:bodyPr wrap="none" lIns="0" tIns="0" rIns="0" bIns="0">
              <a:spAutoFit/>
            </a:bodyPr>
            <a:lstStyle/>
            <a:p>
              <a:r>
                <a:rPr lang="en-US" sz="1865" b="1" dirty="0">
                  <a:solidFill>
                    <a:schemeClr val="tx1">
                      <a:lumMod val="75000"/>
                      <a:lumOff val="25000"/>
                    </a:schemeClr>
                  </a:solidFill>
                  <a:latin typeface="微软雅黑" panose="020B0503020204020204" charset="-122"/>
                  <a:ea typeface="微软雅黑" panose="020B0503020204020204" charset="-122"/>
                </a:rPr>
                <a:t>Keyword Here</a:t>
              </a:r>
            </a:p>
          </p:txBody>
        </p:sp>
      </p:grpSp>
      <p:grpSp>
        <p:nvGrpSpPr>
          <p:cNvPr id="10" name="Group 58"/>
          <p:cNvGrpSpPr/>
          <p:nvPr/>
        </p:nvGrpSpPr>
        <p:grpSpPr>
          <a:xfrm>
            <a:off x="8337946" y="1665592"/>
            <a:ext cx="3034927" cy="947624"/>
            <a:chOff x="7174424" y="1352592"/>
            <a:chExt cx="2276195" cy="710718"/>
          </a:xfrm>
        </p:grpSpPr>
        <p:sp>
          <p:nvSpPr>
            <p:cNvPr id="53" name="TextBox 52"/>
            <p:cNvSpPr txBox="1"/>
            <p:nvPr/>
          </p:nvSpPr>
          <p:spPr>
            <a:xfrm>
              <a:off x="7174424" y="1600395"/>
              <a:ext cx="2276195" cy="462915"/>
            </a:xfrm>
            <a:prstGeom prst="rect">
              <a:avLst/>
            </a:prstGeom>
            <a:noFill/>
          </p:spPr>
          <p:txBody>
            <a:bodyPr wrap="square" lIns="0" tIns="0" rIns="0" bIns="0" rtlCol="0">
              <a:spAutoFit/>
            </a:bodyPr>
            <a:lstStyle/>
            <a:p>
              <a:pPr lvl="0"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54" name="Rectangle 53"/>
            <p:cNvSpPr/>
            <p:nvPr/>
          </p:nvSpPr>
          <p:spPr>
            <a:xfrm>
              <a:off x="7174424" y="1352592"/>
              <a:ext cx="1197769" cy="215265"/>
            </a:xfrm>
            <a:prstGeom prst="rect">
              <a:avLst/>
            </a:prstGeom>
          </p:spPr>
          <p:txBody>
            <a:bodyPr wrap="none" lIns="0" tIns="0" rIns="0" bIns="0">
              <a:spAutoFit/>
            </a:bodyPr>
            <a:lstStyle/>
            <a:p>
              <a:r>
                <a:rPr lang="en-US" sz="1865" b="1" dirty="0">
                  <a:solidFill>
                    <a:schemeClr val="tx1">
                      <a:lumMod val="75000"/>
                      <a:lumOff val="25000"/>
                    </a:schemeClr>
                  </a:solidFill>
                  <a:latin typeface="微软雅黑" panose="020B0503020204020204" charset="-122"/>
                  <a:ea typeface="微软雅黑" panose="020B0503020204020204" charset="-122"/>
                </a:rPr>
                <a:t>Keyword Here</a:t>
              </a:r>
            </a:p>
          </p:txBody>
        </p:sp>
      </p:grpSp>
      <p:grpSp>
        <p:nvGrpSpPr>
          <p:cNvPr id="11" name="Group 56"/>
          <p:cNvGrpSpPr/>
          <p:nvPr/>
        </p:nvGrpSpPr>
        <p:grpSpPr>
          <a:xfrm>
            <a:off x="834247" y="1665592"/>
            <a:ext cx="3034928" cy="947624"/>
            <a:chOff x="-296510" y="1363501"/>
            <a:chExt cx="2276196" cy="710718"/>
          </a:xfrm>
        </p:grpSpPr>
        <p:sp>
          <p:nvSpPr>
            <p:cNvPr id="56" name="TextBox 55"/>
            <p:cNvSpPr txBox="1"/>
            <p:nvPr/>
          </p:nvSpPr>
          <p:spPr>
            <a:xfrm>
              <a:off x="-296510" y="1611304"/>
              <a:ext cx="2276196" cy="462915"/>
            </a:xfrm>
            <a:prstGeom prst="rect">
              <a:avLst/>
            </a:prstGeom>
            <a:noFill/>
          </p:spPr>
          <p:txBody>
            <a:bodyPr wrap="square" lIns="0" tIns="0" rIns="0" bIns="0" rtlCol="0">
              <a:spAutoFit/>
            </a:bodyPr>
            <a:lstStyle/>
            <a:p>
              <a:pPr lvl="0" algn="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57" name="Rectangle 56"/>
            <p:cNvSpPr/>
            <p:nvPr/>
          </p:nvSpPr>
          <p:spPr>
            <a:xfrm>
              <a:off x="781916" y="1363501"/>
              <a:ext cx="1197769" cy="215265"/>
            </a:xfrm>
            <a:prstGeom prst="rect">
              <a:avLst/>
            </a:prstGeom>
          </p:spPr>
          <p:txBody>
            <a:bodyPr wrap="none" lIns="0" tIns="0" rIns="0" bIns="0">
              <a:spAutoFit/>
            </a:bodyPr>
            <a:lstStyle/>
            <a:p>
              <a:pPr algn="r"/>
              <a:r>
                <a:rPr lang="en-US" sz="1865" b="1" dirty="0">
                  <a:solidFill>
                    <a:schemeClr val="tx1">
                      <a:lumMod val="75000"/>
                      <a:lumOff val="25000"/>
                    </a:schemeClr>
                  </a:solidFill>
                  <a:latin typeface="微软雅黑" panose="020B0503020204020204" charset="-122"/>
                  <a:ea typeface="微软雅黑" panose="020B0503020204020204" charset="-122"/>
                </a:rPr>
                <a:t>Keyword Here</a:t>
              </a:r>
            </a:p>
          </p:txBody>
        </p:sp>
      </p:grpSp>
      <p:grpSp>
        <p:nvGrpSpPr>
          <p:cNvPr id="12" name="Group 56"/>
          <p:cNvGrpSpPr/>
          <p:nvPr/>
        </p:nvGrpSpPr>
        <p:grpSpPr>
          <a:xfrm>
            <a:off x="796147" y="5174576"/>
            <a:ext cx="3034928" cy="947624"/>
            <a:chOff x="-296510" y="1363501"/>
            <a:chExt cx="2276196" cy="710718"/>
          </a:xfrm>
        </p:grpSpPr>
        <p:sp>
          <p:nvSpPr>
            <p:cNvPr id="59" name="TextBox 58"/>
            <p:cNvSpPr txBox="1"/>
            <p:nvPr/>
          </p:nvSpPr>
          <p:spPr>
            <a:xfrm>
              <a:off x="-296510" y="1611304"/>
              <a:ext cx="2276196" cy="462915"/>
            </a:xfrm>
            <a:prstGeom prst="rect">
              <a:avLst/>
            </a:prstGeom>
            <a:noFill/>
          </p:spPr>
          <p:txBody>
            <a:bodyPr wrap="square" lIns="0" tIns="0" rIns="0" bIns="0" rtlCol="0">
              <a:spAutoFit/>
            </a:bodyPr>
            <a:lstStyle/>
            <a:p>
              <a:pPr lvl="0" algn="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passages of lorem ipsum available  majority have suffered alteration </a:t>
              </a:r>
            </a:p>
          </p:txBody>
        </p:sp>
        <p:sp>
          <p:nvSpPr>
            <p:cNvPr id="60" name="Rectangle 59"/>
            <p:cNvSpPr/>
            <p:nvPr/>
          </p:nvSpPr>
          <p:spPr>
            <a:xfrm>
              <a:off x="781916" y="1363501"/>
              <a:ext cx="1197769" cy="215265"/>
            </a:xfrm>
            <a:prstGeom prst="rect">
              <a:avLst/>
            </a:prstGeom>
          </p:spPr>
          <p:txBody>
            <a:bodyPr wrap="none" lIns="0" tIns="0" rIns="0" bIns="0">
              <a:spAutoFit/>
            </a:bodyPr>
            <a:lstStyle/>
            <a:p>
              <a:pPr algn="r"/>
              <a:r>
                <a:rPr lang="en-US" sz="1865" b="1" dirty="0">
                  <a:solidFill>
                    <a:schemeClr val="tx1">
                      <a:lumMod val="75000"/>
                      <a:lumOff val="25000"/>
                    </a:schemeClr>
                  </a:solidFill>
                  <a:latin typeface="微软雅黑" panose="020B0503020204020204" charset="-122"/>
                  <a:ea typeface="微软雅黑" panose="020B0503020204020204" charset="-122"/>
                </a:rPr>
                <a:t>Keyword Here</a:t>
              </a:r>
            </a:p>
          </p:txBody>
        </p:sp>
      </p:grpSp>
      <p:sp>
        <p:nvSpPr>
          <p:cNvPr id="61" name="Freeform 101"/>
          <p:cNvSpPr>
            <a:spLocks noEditPoints="1"/>
          </p:cNvSpPr>
          <p:nvPr/>
        </p:nvSpPr>
        <p:spPr bwMode="auto">
          <a:xfrm>
            <a:off x="4668067" y="2435499"/>
            <a:ext cx="561268" cy="519267"/>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64" name="Freeform 24"/>
          <p:cNvSpPr>
            <a:spLocks noEditPoints="1"/>
          </p:cNvSpPr>
          <p:nvPr/>
        </p:nvSpPr>
        <p:spPr bwMode="auto">
          <a:xfrm>
            <a:off x="6939606" y="5107039"/>
            <a:ext cx="411953" cy="447356"/>
          </a:xfrm>
          <a:custGeom>
            <a:avLst/>
            <a:gdLst/>
            <a:ahLst/>
            <a:cxnLst>
              <a:cxn ang="0">
                <a:pos x="55" y="55"/>
              </a:cxn>
              <a:cxn ang="0">
                <a:pos x="39" y="55"/>
              </a:cxn>
              <a:cxn ang="0">
                <a:pos x="30" y="64"/>
              </a:cxn>
              <a:cxn ang="0">
                <a:pos x="21" y="55"/>
              </a:cxn>
              <a:cxn ang="0">
                <a:pos x="5" y="55"/>
              </a:cxn>
              <a:cxn ang="0">
                <a:pos x="0" y="50"/>
              </a:cxn>
              <a:cxn ang="0">
                <a:pos x="11" y="20"/>
              </a:cxn>
              <a:cxn ang="0">
                <a:pos x="27" y="5"/>
              </a:cxn>
              <a:cxn ang="0">
                <a:pos x="26" y="3"/>
              </a:cxn>
              <a:cxn ang="0">
                <a:pos x="30" y="0"/>
              </a:cxn>
              <a:cxn ang="0">
                <a:pos x="33" y="3"/>
              </a:cxn>
              <a:cxn ang="0">
                <a:pos x="33" y="5"/>
              </a:cxn>
              <a:cxn ang="0">
                <a:pos x="48" y="20"/>
              </a:cxn>
              <a:cxn ang="0">
                <a:pos x="59" y="50"/>
              </a:cxn>
              <a:cxn ang="0">
                <a:pos x="55" y="55"/>
              </a:cxn>
              <a:cxn ang="0">
                <a:pos x="30" y="60"/>
              </a:cxn>
              <a:cxn ang="0">
                <a:pos x="25" y="55"/>
              </a:cxn>
              <a:cxn ang="0">
                <a:pos x="24" y="54"/>
              </a:cxn>
              <a:cxn ang="0">
                <a:pos x="23" y="55"/>
              </a:cxn>
              <a:cxn ang="0">
                <a:pos x="30" y="61"/>
              </a:cxn>
              <a:cxn ang="0">
                <a:pos x="30" y="60"/>
              </a:cxn>
              <a:cxn ang="0">
                <a:pos x="30" y="60"/>
              </a:cxn>
            </a:cxnLst>
            <a:rect l="0" t="0" r="r" b="b"/>
            <a:pathLst>
              <a:path w="59" h="64">
                <a:moveTo>
                  <a:pt x="55" y="55"/>
                </a:moveTo>
                <a:cubicBezTo>
                  <a:pt x="39" y="55"/>
                  <a:pt x="39" y="55"/>
                  <a:pt x="39" y="55"/>
                </a:cubicBezTo>
                <a:cubicBezTo>
                  <a:pt x="39" y="60"/>
                  <a:pt x="35" y="64"/>
                  <a:pt x="30" y="64"/>
                </a:cubicBezTo>
                <a:cubicBezTo>
                  <a:pt x="25" y="64"/>
                  <a:pt x="21" y="60"/>
                  <a:pt x="21" y="55"/>
                </a:cubicBezTo>
                <a:cubicBezTo>
                  <a:pt x="5" y="55"/>
                  <a:pt x="5" y="55"/>
                  <a:pt x="5" y="55"/>
                </a:cubicBezTo>
                <a:cubicBezTo>
                  <a:pt x="2" y="55"/>
                  <a:pt x="0" y="53"/>
                  <a:pt x="0" y="50"/>
                </a:cubicBezTo>
                <a:cubicBezTo>
                  <a:pt x="5" y="46"/>
                  <a:pt x="11" y="38"/>
                  <a:pt x="11" y="20"/>
                </a:cubicBezTo>
                <a:cubicBezTo>
                  <a:pt x="11" y="13"/>
                  <a:pt x="17" y="6"/>
                  <a:pt x="27" y="5"/>
                </a:cubicBezTo>
                <a:cubicBezTo>
                  <a:pt x="26" y="4"/>
                  <a:pt x="26" y="4"/>
                  <a:pt x="26" y="3"/>
                </a:cubicBezTo>
                <a:cubicBezTo>
                  <a:pt x="26" y="1"/>
                  <a:pt x="28" y="0"/>
                  <a:pt x="30" y="0"/>
                </a:cubicBezTo>
                <a:cubicBezTo>
                  <a:pt x="32" y="0"/>
                  <a:pt x="33" y="1"/>
                  <a:pt x="33" y="3"/>
                </a:cubicBezTo>
                <a:cubicBezTo>
                  <a:pt x="33" y="4"/>
                  <a:pt x="33" y="4"/>
                  <a:pt x="33" y="5"/>
                </a:cubicBezTo>
                <a:cubicBezTo>
                  <a:pt x="42" y="6"/>
                  <a:pt x="48" y="13"/>
                  <a:pt x="48" y="20"/>
                </a:cubicBezTo>
                <a:cubicBezTo>
                  <a:pt x="48" y="38"/>
                  <a:pt x="54" y="46"/>
                  <a:pt x="59" y="50"/>
                </a:cubicBezTo>
                <a:cubicBezTo>
                  <a:pt x="59" y="53"/>
                  <a:pt x="57" y="55"/>
                  <a:pt x="55" y="55"/>
                </a:cubicBezTo>
                <a:close/>
                <a:moveTo>
                  <a:pt x="30" y="60"/>
                </a:moveTo>
                <a:cubicBezTo>
                  <a:pt x="27" y="60"/>
                  <a:pt x="25" y="57"/>
                  <a:pt x="25" y="55"/>
                </a:cubicBezTo>
                <a:cubicBezTo>
                  <a:pt x="25" y="54"/>
                  <a:pt x="24" y="54"/>
                  <a:pt x="24" y="54"/>
                </a:cubicBezTo>
                <a:cubicBezTo>
                  <a:pt x="24" y="54"/>
                  <a:pt x="23" y="54"/>
                  <a:pt x="23" y="55"/>
                </a:cubicBezTo>
                <a:cubicBezTo>
                  <a:pt x="23" y="58"/>
                  <a:pt x="26" y="61"/>
                  <a:pt x="30" y="61"/>
                </a:cubicBezTo>
                <a:cubicBezTo>
                  <a:pt x="30" y="61"/>
                  <a:pt x="30" y="61"/>
                  <a:pt x="30" y="60"/>
                </a:cubicBezTo>
                <a:cubicBezTo>
                  <a:pt x="30" y="60"/>
                  <a:pt x="30" y="60"/>
                  <a:pt x="30" y="60"/>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66" name="Freeform 138"/>
          <p:cNvSpPr>
            <a:spLocks noEditPoints="1"/>
          </p:cNvSpPr>
          <p:nvPr/>
        </p:nvSpPr>
        <p:spPr bwMode="auto">
          <a:xfrm>
            <a:off x="7259643" y="2727556"/>
            <a:ext cx="473401" cy="367821"/>
          </a:xfrm>
          <a:custGeom>
            <a:avLst/>
            <a:gdLst/>
            <a:ahLst/>
            <a:cxnLst>
              <a:cxn ang="0">
                <a:pos x="50" y="40"/>
              </a:cxn>
              <a:cxn ang="0">
                <a:pos x="40" y="50"/>
              </a:cxn>
              <a:cxn ang="0">
                <a:pos x="10" y="50"/>
              </a:cxn>
              <a:cxn ang="0">
                <a:pos x="0" y="40"/>
              </a:cxn>
              <a:cxn ang="0">
                <a:pos x="0" y="10"/>
              </a:cxn>
              <a:cxn ang="0">
                <a:pos x="10" y="0"/>
              </a:cxn>
              <a:cxn ang="0">
                <a:pos x="40" y="0"/>
              </a:cxn>
              <a:cxn ang="0">
                <a:pos x="44" y="1"/>
              </a:cxn>
              <a:cxn ang="0">
                <a:pos x="45" y="2"/>
              </a:cxn>
              <a:cxn ang="0">
                <a:pos x="44" y="3"/>
              </a:cxn>
              <a:cxn ang="0">
                <a:pos x="42" y="4"/>
              </a:cxn>
              <a:cxn ang="0">
                <a:pos x="41" y="5"/>
              </a:cxn>
              <a:cxn ang="0">
                <a:pos x="40" y="4"/>
              </a:cxn>
              <a:cxn ang="0">
                <a:pos x="10" y="4"/>
              </a:cxn>
              <a:cxn ang="0">
                <a:pos x="4" y="10"/>
              </a:cxn>
              <a:cxn ang="0">
                <a:pos x="4" y="40"/>
              </a:cxn>
              <a:cxn ang="0">
                <a:pos x="10" y="46"/>
              </a:cxn>
              <a:cxn ang="0">
                <a:pos x="40" y="46"/>
              </a:cxn>
              <a:cxn ang="0">
                <a:pos x="45" y="40"/>
              </a:cxn>
              <a:cxn ang="0">
                <a:pos x="45" y="35"/>
              </a:cxn>
              <a:cxn ang="0">
                <a:pos x="46" y="35"/>
              </a:cxn>
              <a:cxn ang="0">
                <a:pos x="48" y="32"/>
              </a:cxn>
              <a:cxn ang="0">
                <a:pos x="49" y="32"/>
              </a:cxn>
              <a:cxn ang="0">
                <a:pos x="50" y="33"/>
              </a:cxn>
              <a:cxn ang="0">
                <a:pos x="50" y="40"/>
              </a:cxn>
              <a:cxn ang="0">
                <a:pos x="57" y="17"/>
              </a:cxn>
              <a:cxn ang="0">
                <a:pos x="33" y="41"/>
              </a:cxn>
              <a:cxn ang="0">
                <a:pos x="23" y="41"/>
              </a:cxn>
              <a:cxn ang="0">
                <a:pos x="23" y="31"/>
              </a:cxn>
              <a:cxn ang="0">
                <a:pos x="47" y="7"/>
              </a:cxn>
              <a:cxn ang="0">
                <a:pos x="57" y="17"/>
              </a:cxn>
              <a:cxn ang="0">
                <a:pos x="36" y="33"/>
              </a:cxn>
              <a:cxn ang="0">
                <a:pos x="30" y="28"/>
              </a:cxn>
              <a:cxn ang="0">
                <a:pos x="26" y="32"/>
              </a:cxn>
              <a:cxn ang="0">
                <a:pos x="26" y="34"/>
              </a:cxn>
              <a:cxn ang="0">
                <a:pos x="29" y="34"/>
              </a:cxn>
              <a:cxn ang="0">
                <a:pos x="29" y="38"/>
              </a:cxn>
              <a:cxn ang="0">
                <a:pos x="31" y="38"/>
              </a:cxn>
              <a:cxn ang="0">
                <a:pos x="36" y="33"/>
              </a:cxn>
              <a:cxn ang="0">
                <a:pos x="46" y="12"/>
              </a:cxn>
              <a:cxn ang="0">
                <a:pos x="34" y="24"/>
              </a:cxn>
              <a:cxn ang="0">
                <a:pos x="33" y="26"/>
              </a:cxn>
              <a:cxn ang="0">
                <a:pos x="35" y="26"/>
              </a:cxn>
              <a:cxn ang="0">
                <a:pos x="47" y="13"/>
              </a:cxn>
              <a:cxn ang="0">
                <a:pos x="47" y="12"/>
              </a:cxn>
              <a:cxn ang="0">
                <a:pos x="46" y="12"/>
              </a:cxn>
              <a:cxn ang="0">
                <a:pos x="59" y="15"/>
              </a:cxn>
              <a:cxn ang="0">
                <a:pos x="49" y="4"/>
              </a:cxn>
              <a:cxn ang="0">
                <a:pos x="52" y="1"/>
              </a:cxn>
              <a:cxn ang="0">
                <a:pos x="57" y="1"/>
              </a:cxn>
              <a:cxn ang="0">
                <a:pos x="62" y="7"/>
              </a:cxn>
              <a:cxn ang="0">
                <a:pos x="62" y="11"/>
              </a:cxn>
              <a:cxn ang="0">
                <a:pos x="59" y="15"/>
              </a:cxn>
            </a:cxnLst>
            <a:rect l="0" t="0" r="r" b="b"/>
            <a:pathLst>
              <a:path w="64" h="50">
                <a:moveTo>
                  <a:pt x="50" y="40"/>
                </a:moveTo>
                <a:cubicBezTo>
                  <a:pt x="50" y="46"/>
                  <a:pt x="45" y="50"/>
                  <a:pt x="40" y="50"/>
                </a:cubicBezTo>
                <a:cubicBezTo>
                  <a:pt x="10" y="50"/>
                  <a:pt x="10" y="50"/>
                  <a:pt x="10" y="50"/>
                </a:cubicBezTo>
                <a:cubicBezTo>
                  <a:pt x="4" y="50"/>
                  <a:pt x="0" y="46"/>
                  <a:pt x="0" y="40"/>
                </a:cubicBezTo>
                <a:cubicBezTo>
                  <a:pt x="0" y="10"/>
                  <a:pt x="0" y="10"/>
                  <a:pt x="0" y="10"/>
                </a:cubicBezTo>
                <a:cubicBezTo>
                  <a:pt x="0" y="5"/>
                  <a:pt x="4" y="0"/>
                  <a:pt x="10" y="0"/>
                </a:cubicBezTo>
                <a:cubicBezTo>
                  <a:pt x="40" y="0"/>
                  <a:pt x="40" y="0"/>
                  <a:pt x="40" y="0"/>
                </a:cubicBezTo>
                <a:cubicBezTo>
                  <a:pt x="41" y="0"/>
                  <a:pt x="43" y="0"/>
                  <a:pt x="44" y="1"/>
                </a:cubicBezTo>
                <a:cubicBezTo>
                  <a:pt x="44" y="1"/>
                  <a:pt x="44" y="1"/>
                  <a:pt x="45" y="2"/>
                </a:cubicBezTo>
                <a:cubicBezTo>
                  <a:pt x="45" y="2"/>
                  <a:pt x="45" y="2"/>
                  <a:pt x="44" y="3"/>
                </a:cubicBezTo>
                <a:cubicBezTo>
                  <a:pt x="42" y="4"/>
                  <a:pt x="42" y="4"/>
                  <a:pt x="42" y="4"/>
                </a:cubicBezTo>
                <a:cubicBezTo>
                  <a:pt x="42" y="5"/>
                  <a:pt x="42" y="5"/>
                  <a:pt x="41" y="5"/>
                </a:cubicBezTo>
                <a:cubicBezTo>
                  <a:pt x="41" y="5"/>
                  <a:pt x="40" y="4"/>
                  <a:pt x="40" y="4"/>
                </a:cubicBezTo>
                <a:cubicBezTo>
                  <a:pt x="10" y="4"/>
                  <a:pt x="10" y="4"/>
                  <a:pt x="10" y="4"/>
                </a:cubicBezTo>
                <a:cubicBezTo>
                  <a:pt x="7" y="4"/>
                  <a:pt x="4" y="7"/>
                  <a:pt x="4" y="10"/>
                </a:cubicBezTo>
                <a:cubicBezTo>
                  <a:pt x="4" y="40"/>
                  <a:pt x="4" y="40"/>
                  <a:pt x="4" y="40"/>
                </a:cubicBezTo>
                <a:cubicBezTo>
                  <a:pt x="4" y="43"/>
                  <a:pt x="7" y="46"/>
                  <a:pt x="10" y="46"/>
                </a:cubicBezTo>
                <a:cubicBezTo>
                  <a:pt x="40" y="46"/>
                  <a:pt x="40" y="46"/>
                  <a:pt x="40" y="46"/>
                </a:cubicBezTo>
                <a:cubicBezTo>
                  <a:pt x="43" y="46"/>
                  <a:pt x="45" y="43"/>
                  <a:pt x="45" y="40"/>
                </a:cubicBezTo>
                <a:cubicBezTo>
                  <a:pt x="45" y="35"/>
                  <a:pt x="45" y="35"/>
                  <a:pt x="45" y="35"/>
                </a:cubicBezTo>
                <a:cubicBezTo>
                  <a:pt x="45" y="35"/>
                  <a:pt x="46" y="35"/>
                  <a:pt x="46" y="35"/>
                </a:cubicBezTo>
                <a:cubicBezTo>
                  <a:pt x="48" y="32"/>
                  <a:pt x="48" y="32"/>
                  <a:pt x="48" y="32"/>
                </a:cubicBezTo>
                <a:cubicBezTo>
                  <a:pt x="48" y="32"/>
                  <a:pt x="49" y="32"/>
                  <a:pt x="49" y="32"/>
                </a:cubicBezTo>
                <a:cubicBezTo>
                  <a:pt x="50" y="32"/>
                  <a:pt x="50" y="33"/>
                  <a:pt x="50" y="33"/>
                </a:cubicBezTo>
                <a:lnTo>
                  <a:pt x="50" y="40"/>
                </a:lnTo>
                <a:close/>
                <a:moveTo>
                  <a:pt x="57" y="17"/>
                </a:moveTo>
                <a:cubicBezTo>
                  <a:pt x="33" y="41"/>
                  <a:pt x="33" y="41"/>
                  <a:pt x="33" y="41"/>
                </a:cubicBezTo>
                <a:cubicBezTo>
                  <a:pt x="23" y="41"/>
                  <a:pt x="23" y="41"/>
                  <a:pt x="23" y="41"/>
                </a:cubicBezTo>
                <a:cubicBezTo>
                  <a:pt x="23" y="31"/>
                  <a:pt x="23" y="31"/>
                  <a:pt x="23" y="31"/>
                </a:cubicBezTo>
                <a:cubicBezTo>
                  <a:pt x="47" y="7"/>
                  <a:pt x="47" y="7"/>
                  <a:pt x="47" y="7"/>
                </a:cubicBezTo>
                <a:lnTo>
                  <a:pt x="57" y="17"/>
                </a:lnTo>
                <a:close/>
                <a:moveTo>
                  <a:pt x="36" y="33"/>
                </a:moveTo>
                <a:cubicBezTo>
                  <a:pt x="30" y="28"/>
                  <a:pt x="30" y="28"/>
                  <a:pt x="30" y="28"/>
                </a:cubicBezTo>
                <a:cubicBezTo>
                  <a:pt x="26" y="32"/>
                  <a:pt x="26" y="32"/>
                  <a:pt x="26" y="32"/>
                </a:cubicBezTo>
                <a:cubicBezTo>
                  <a:pt x="26" y="34"/>
                  <a:pt x="26" y="34"/>
                  <a:pt x="26" y="34"/>
                </a:cubicBezTo>
                <a:cubicBezTo>
                  <a:pt x="29" y="34"/>
                  <a:pt x="29" y="34"/>
                  <a:pt x="29" y="34"/>
                </a:cubicBezTo>
                <a:cubicBezTo>
                  <a:pt x="29" y="38"/>
                  <a:pt x="29" y="38"/>
                  <a:pt x="29" y="38"/>
                </a:cubicBezTo>
                <a:cubicBezTo>
                  <a:pt x="31" y="38"/>
                  <a:pt x="31" y="38"/>
                  <a:pt x="31" y="38"/>
                </a:cubicBezTo>
                <a:lnTo>
                  <a:pt x="36" y="33"/>
                </a:lnTo>
                <a:close/>
                <a:moveTo>
                  <a:pt x="46" y="12"/>
                </a:moveTo>
                <a:cubicBezTo>
                  <a:pt x="34" y="24"/>
                  <a:pt x="34" y="24"/>
                  <a:pt x="34" y="24"/>
                </a:cubicBezTo>
                <a:cubicBezTo>
                  <a:pt x="33" y="25"/>
                  <a:pt x="33" y="25"/>
                  <a:pt x="33" y="26"/>
                </a:cubicBezTo>
                <a:cubicBezTo>
                  <a:pt x="34" y="26"/>
                  <a:pt x="34" y="26"/>
                  <a:pt x="35" y="26"/>
                </a:cubicBezTo>
                <a:cubicBezTo>
                  <a:pt x="47" y="13"/>
                  <a:pt x="47" y="13"/>
                  <a:pt x="47" y="13"/>
                </a:cubicBezTo>
                <a:cubicBezTo>
                  <a:pt x="47" y="13"/>
                  <a:pt x="47" y="12"/>
                  <a:pt x="47" y="12"/>
                </a:cubicBezTo>
                <a:cubicBezTo>
                  <a:pt x="47" y="12"/>
                  <a:pt x="46" y="12"/>
                  <a:pt x="46" y="12"/>
                </a:cubicBezTo>
                <a:close/>
                <a:moveTo>
                  <a:pt x="59" y="15"/>
                </a:moveTo>
                <a:cubicBezTo>
                  <a:pt x="49" y="4"/>
                  <a:pt x="49" y="4"/>
                  <a:pt x="49" y="4"/>
                </a:cubicBezTo>
                <a:cubicBezTo>
                  <a:pt x="52" y="1"/>
                  <a:pt x="52" y="1"/>
                  <a:pt x="52" y="1"/>
                </a:cubicBezTo>
                <a:cubicBezTo>
                  <a:pt x="53" y="0"/>
                  <a:pt x="56" y="0"/>
                  <a:pt x="57" y="1"/>
                </a:cubicBezTo>
                <a:cubicBezTo>
                  <a:pt x="62" y="7"/>
                  <a:pt x="62" y="7"/>
                  <a:pt x="62" y="7"/>
                </a:cubicBezTo>
                <a:cubicBezTo>
                  <a:pt x="64" y="8"/>
                  <a:pt x="64" y="10"/>
                  <a:pt x="62" y="11"/>
                </a:cubicBezTo>
                <a:lnTo>
                  <a:pt x="59" y="15"/>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69" name="Freeform 248"/>
          <p:cNvSpPr>
            <a:spLocks noEditPoints="1"/>
          </p:cNvSpPr>
          <p:nvPr/>
        </p:nvSpPr>
        <p:spPr bwMode="auto">
          <a:xfrm>
            <a:off x="4494090" y="4746669"/>
            <a:ext cx="437669" cy="356869"/>
          </a:xfrm>
          <a:custGeom>
            <a:avLst/>
            <a:gdLst/>
            <a:ahLst/>
            <a:cxnLst>
              <a:cxn ang="0">
                <a:pos x="24" y="49"/>
              </a:cxn>
              <a:cxn ang="0">
                <a:pos x="11" y="49"/>
              </a:cxn>
              <a:cxn ang="0">
                <a:pos x="0" y="38"/>
              </a:cxn>
              <a:cxn ang="0">
                <a:pos x="0" y="11"/>
              </a:cxn>
              <a:cxn ang="0">
                <a:pos x="11" y="0"/>
              </a:cxn>
              <a:cxn ang="0">
                <a:pos x="24" y="0"/>
              </a:cxn>
              <a:cxn ang="0">
                <a:pos x="25" y="2"/>
              </a:cxn>
              <a:cxn ang="0">
                <a:pos x="24" y="5"/>
              </a:cxn>
              <a:cxn ang="0">
                <a:pos x="11" y="5"/>
              </a:cxn>
              <a:cxn ang="0">
                <a:pos x="5" y="11"/>
              </a:cxn>
              <a:cxn ang="0">
                <a:pos x="5" y="38"/>
              </a:cxn>
              <a:cxn ang="0">
                <a:pos x="11" y="44"/>
              </a:cxn>
              <a:cxn ang="0">
                <a:pos x="22" y="44"/>
              </a:cxn>
              <a:cxn ang="0">
                <a:pos x="25" y="45"/>
              </a:cxn>
              <a:cxn ang="0">
                <a:pos x="24" y="49"/>
              </a:cxn>
              <a:cxn ang="0">
                <a:pos x="59" y="26"/>
              </a:cxn>
              <a:cxn ang="0">
                <a:pos x="39" y="47"/>
              </a:cxn>
              <a:cxn ang="0">
                <a:pos x="37" y="48"/>
              </a:cxn>
              <a:cxn ang="0">
                <a:pos x="34" y="45"/>
              </a:cxn>
              <a:cxn ang="0">
                <a:pos x="34" y="34"/>
              </a:cxn>
              <a:cxn ang="0">
                <a:pos x="17" y="34"/>
              </a:cxn>
              <a:cxn ang="0">
                <a:pos x="15" y="32"/>
              </a:cxn>
              <a:cxn ang="0">
                <a:pos x="15" y="17"/>
              </a:cxn>
              <a:cxn ang="0">
                <a:pos x="17" y="15"/>
              </a:cxn>
              <a:cxn ang="0">
                <a:pos x="34" y="15"/>
              </a:cxn>
              <a:cxn ang="0">
                <a:pos x="34" y="4"/>
              </a:cxn>
              <a:cxn ang="0">
                <a:pos x="37" y="2"/>
              </a:cxn>
              <a:cxn ang="0">
                <a:pos x="39" y="2"/>
              </a:cxn>
              <a:cxn ang="0">
                <a:pos x="59" y="23"/>
              </a:cxn>
              <a:cxn ang="0">
                <a:pos x="60" y="25"/>
              </a:cxn>
              <a:cxn ang="0">
                <a:pos x="59" y="26"/>
              </a:cxn>
            </a:cxnLst>
            <a:rect l="0" t="0" r="r" b="b"/>
            <a:pathLst>
              <a:path w="60" h="49">
                <a:moveTo>
                  <a:pt x="24" y="49"/>
                </a:moveTo>
                <a:cubicBezTo>
                  <a:pt x="11" y="49"/>
                  <a:pt x="11" y="49"/>
                  <a:pt x="11" y="49"/>
                </a:cubicBezTo>
                <a:cubicBezTo>
                  <a:pt x="5" y="49"/>
                  <a:pt x="0" y="44"/>
                  <a:pt x="0" y="38"/>
                </a:cubicBezTo>
                <a:cubicBezTo>
                  <a:pt x="0" y="11"/>
                  <a:pt x="0" y="11"/>
                  <a:pt x="0" y="11"/>
                </a:cubicBezTo>
                <a:cubicBezTo>
                  <a:pt x="0" y="5"/>
                  <a:pt x="5" y="0"/>
                  <a:pt x="11" y="0"/>
                </a:cubicBezTo>
                <a:cubicBezTo>
                  <a:pt x="24" y="0"/>
                  <a:pt x="24" y="0"/>
                  <a:pt x="24" y="0"/>
                </a:cubicBezTo>
                <a:cubicBezTo>
                  <a:pt x="24" y="0"/>
                  <a:pt x="25" y="1"/>
                  <a:pt x="25" y="2"/>
                </a:cubicBezTo>
                <a:cubicBezTo>
                  <a:pt x="25" y="3"/>
                  <a:pt x="25" y="5"/>
                  <a:pt x="24" y="5"/>
                </a:cubicBezTo>
                <a:cubicBezTo>
                  <a:pt x="11" y="5"/>
                  <a:pt x="11" y="5"/>
                  <a:pt x="11" y="5"/>
                </a:cubicBezTo>
                <a:cubicBezTo>
                  <a:pt x="8" y="5"/>
                  <a:pt x="5" y="8"/>
                  <a:pt x="5" y="11"/>
                </a:cubicBezTo>
                <a:cubicBezTo>
                  <a:pt x="5" y="38"/>
                  <a:pt x="5" y="38"/>
                  <a:pt x="5" y="38"/>
                </a:cubicBezTo>
                <a:cubicBezTo>
                  <a:pt x="5" y="41"/>
                  <a:pt x="8" y="44"/>
                  <a:pt x="11" y="44"/>
                </a:cubicBezTo>
                <a:cubicBezTo>
                  <a:pt x="22" y="44"/>
                  <a:pt x="22" y="44"/>
                  <a:pt x="22" y="44"/>
                </a:cubicBezTo>
                <a:cubicBezTo>
                  <a:pt x="23" y="44"/>
                  <a:pt x="25" y="44"/>
                  <a:pt x="25" y="45"/>
                </a:cubicBezTo>
                <a:cubicBezTo>
                  <a:pt x="25" y="46"/>
                  <a:pt x="25" y="49"/>
                  <a:pt x="24" y="49"/>
                </a:cubicBezTo>
                <a:close/>
                <a:moveTo>
                  <a:pt x="59" y="26"/>
                </a:moveTo>
                <a:cubicBezTo>
                  <a:pt x="39" y="47"/>
                  <a:pt x="39" y="47"/>
                  <a:pt x="39" y="47"/>
                </a:cubicBezTo>
                <a:cubicBezTo>
                  <a:pt x="38" y="48"/>
                  <a:pt x="38" y="48"/>
                  <a:pt x="37" y="48"/>
                </a:cubicBezTo>
                <a:cubicBezTo>
                  <a:pt x="36" y="48"/>
                  <a:pt x="34" y="47"/>
                  <a:pt x="34" y="45"/>
                </a:cubicBezTo>
                <a:cubicBezTo>
                  <a:pt x="34" y="34"/>
                  <a:pt x="34" y="34"/>
                  <a:pt x="34" y="34"/>
                </a:cubicBezTo>
                <a:cubicBezTo>
                  <a:pt x="17" y="34"/>
                  <a:pt x="17" y="34"/>
                  <a:pt x="17" y="34"/>
                </a:cubicBezTo>
                <a:cubicBezTo>
                  <a:pt x="16" y="34"/>
                  <a:pt x="15" y="33"/>
                  <a:pt x="15" y="32"/>
                </a:cubicBezTo>
                <a:cubicBezTo>
                  <a:pt x="15" y="17"/>
                  <a:pt x="15" y="17"/>
                  <a:pt x="15" y="17"/>
                </a:cubicBezTo>
                <a:cubicBezTo>
                  <a:pt x="15" y="16"/>
                  <a:pt x="16" y="15"/>
                  <a:pt x="17" y="15"/>
                </a:cubicBezTo>
                <a:cubicBezTo>
                  <a:pt x="34" y="15"/>
                  <a:pt x="34" y="15"/>
                  <a:pt x="34" y="15"/>
                </a:cubicBezTo>
                <a:cubicBezTo>
                  <a:pt x="34" y="4"/>
                  <a:pt x="34" y="4"/>
                  <a:pt x="34" y="4"/>
                </a:cubicBezTo>
                <a:cubicBezTo>
                  <a:pt x="34" y="3"/>
                  <a:pt x="36" y="2"/>
                  <a:pt x="37" y="2"/>
                </a:cubicBezTo>
                <a:cubicBezTo>
                  <a:pt x="38" y="2"/>
                  <a:pt x="38" y="2"/>
                  <a:pt x="39" y="2"/>
                </a:cubicBezTo>
                <a:cubicBezTo>
                  <a:pt x="59" y="23"/>
                  <a:pt x="59" y="23"/>
                  <a:pt x="59" y="23"/>
                </a:cubicBezTo>
                <a:cubicBezTo>
                  <a:pt x="60" y="23"/>
                  <a:pt x="60" y="24"/>
                  <a:pt x="60" y="25"/>
                </a:cubicBezTo>
                <a:cubicBezTo>
                  <a:pt x="60" y="25"/>
                  <a:pt x="60" y="26"/>
                  <a:pt x="59" y="26"/>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72" name="Freeform 9"/>
          <p:cNvSpPr/>
          <p:nvPr/>
        </p:nvSpPr>
        <p:spPr bwMode="auto">
          <a:xfrm>
            <a:off x="3607400" y="3139497"/>
            <a:ext cx="1568451" cy="960967"/>
          </a:xfrm>
          <a:custGeom>
            <a:avLst/>
            <a:gdLst/>
            <a:ahLst/>
            <a:cxnLst>
              <a:cxn ang="0">
                <a:pos x="250" y="192"/>
              </a:cxn>
              <a:cxn ang="0">
                <a:pos x="62" y="192"/>
              </a:cxn>
              <a:cxn ang="0">
                <a:pos x="61" y="160"/>
              </a:cxn>
              <a:cxn ang="0">
                <a:pos x="61" y="158"/>
              </a:cxn>
              <a:cxn ang="0">
                <a:pos x="0" y="158"/>
              </a:cxn>
              <a:cxn ang="0">
                <a:pos x="157" y="0"/>
              </a:cxn>
              <a:cxn ang="0">
                <a:pos x="313" y="158"/>
              </a:cxn>
              <a:cxn ang="0">
                <a:pos x="248" y="158"/>
              </a:cxn>
              <a:cxn ang="0">
                <a:pos x="248" y="160"/>
              </a:cxn>
              <a:cxn ang="0">
                <a:pos x="250" y="192"/>
              </a:cxn>
            </a:cxnLst>
            <a:rect l="0" t="0" r="r" b="b"/>
            <a:pathLst>
              <a:path w="313" h="192">
                <a:moveTo>
                  <a:pt x="250" y="192"/>
                </a:moveTo>
                <a:cubicBezTo>
                  <a:pt x="62" y="192"/>
                  <a:pt x="62" y="192"/>
                  <a:pt x="62" y="192"/>
                </a:cubicBezTo>
                <a:cubicBezTo>
                  <a:pt x="61" y="182"/>
                  <a:pt x="61" y="171"/>
                  <a:pt x="61" y="160"/>
                </a:cubicBezTo>
                <a:cubicBezTo>
                  <a:pt x="61" y="159"/>
                  <a:pt x="61" y="158"/>
                  <a:pt x="61" y="158"/>
                </a:cubicBezTo>
                <a:cubicBezTo>
                  <a:pt x="0" y="158"/>
                  <a:pt x="0" y="158"/>
                  <a:pt x="0" y="158"/>
                </a:cubicBezTo>
                <a:cubicBezTo>
                  <a:pt x="157" y="0"/>
                  <a:pt x="157" y="0"/>
                  <a:pt x="157" y="0"/>
                </a:cubicBezTo>
                <a:cubicBezTo>
                  <a:pt x="313" y="158"/>
                  <a:pt x="313" y="158"/>
                  <a:pt x="313" y="158"/>
                </a:cubicBezTo>
                <a:cubicBezTo>
                  <a:pt x="248" y="158"/>
                  <a:pt x="248" y="158"/>
                  <a:pt x="248" y="158"/>
                </a:cubicBezTo>
                <a:cubicBezTo>
                  <a:pt x="248" y="158"/>
                  <a:pt x="248" y="159"/>
                  <a:pt x="248" y="160"/>
                </a:cubicBezTo>
                <a:cubicBezTo>
                  <a:pt x="248" y="171"/>
                  <a:pt x="249" y="182"/>
                  <a:pt x="250" y="192"/>
                </a:cubicBezTo>
                <a:close/>
              </a:path>
            </a:pathLst>
          </a:custGeom>
          <a:solidFill>
            <a:schemeClr val="accent1"/>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2" name="Text Placeholder 3"/>
          <p:cNvSpPr txBox="1"/>
          <p:nvPr/>
        </p:nvSpPr>
        <p:spPr>
          <a:xfrm>
            <a:off x="4148749" y="3394554"/>
            <a:ext cx="528320" cy="57467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735"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01</a:t>
            </a:r>
          </a:p>
        </p:txBody>
      </p:sp>
    </p:spTree>
  </p:cSld>
  <p:clrMapOvr>
    <a:masterClrMapping/>
  </p:clrMapOvr>
  <mc:AlternateContent xmlns:mc="http://schemas.openxmlformats.org/markup-compatibility/2006" xmlns:p14="http://schemas.microsoft.com/office/powerpoint/2010/main">
    <mc:Choice Requires="p14">
      <p:transition spd="slow" p14:dur="1600" advTm="1473">
        <p:blinds dir="vert"/>
      </p:transition>
    </mc:Choice>
    <mc:Fallback xmlns="">
      <p:transition spd="slow" advTm="147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8" presetClass="entr" presetSubtype="9" fill="hold" grpId="0" nodeType="with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strips(upLeft)">
                                      <p:cBhvr>
                                        <p:cTn id="12" dur="1000"/>
                                        <p:tgtEl>
                                          <p:spTgt spid="1029"/>
                                        </p:tgtEl>
                                      </p:cBhvr>
                                    </p:animEffect>
                                  </p:childTnLst>
                                </p:cTn>
                              </p:par>
                              <p:par>
                                <p:cTn id="13" presetID="18" presetClass="entr" presetSubtype="9"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strips(upLeft)">
                                      <p:cBhvr>
                                        <p:cTn id="15" dur="500"/>
                                        <p:tgtEl>
                                          <p:spTgt spid="7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 calcmode="lin" valueType="num">
                                      <p:cBhvr>
                                        <p:cTn id="18" dur="500" fill="hold"/>
                                        <p:tgtEl>
                                          <p:spTgt spid="69"/>
                                        </p:tgtEl>
                                        <p:attrNameLst>
                                          <p:attrName>ppt_w</p:attrName>
                                        </p:attrNameLst>
                                      </p:cBhvr>
                                      <p:tavLst>
                                        <p:tav tm="0">
                                          <p:val>
                                            <p:fltVal val="0"/>
                                          </p:val>
                                        </p:tav>
                                        <p:tav tm="100000">
                                          <p:val>
                                            <p:strVal val="#ppt_w"/>
                                          </p:val>
                                        </p:tav>
                                      </p:tavLst>
                                    </p:anim>
                                    <p:anim calcmode="lin" valueType="num">
                                      <p:cBhvr>
                                        <p:cTn id="19" dur="500" fill="hold"/>
                                        <p:tgtEl>
                                          <p:spTgt spid="69"/>
                                        </p:tgtEl>
                                        <p:attrNameLst>
                                          <p:attrName>ppt_h</p:attrName>
                                        </p:attrNameLst>
                                      </p:cBhvr>
                                      <p:tavLst>
                                        <p:tav tm="0">
                                          <p:val>
                                            <p:fltVal val="0"/>
                                          </p:val>
                                        </p:tav>
                                        <p:tav tm="100000">
                                          <p:val>
                                            <p:strVal val="#ppt_h"/>
                                          </p:val>
                                        </p:tav>
                                      </p:tavLst>
                                    </p:anim>
                                    <p:animEffect transition="in" filter="fade">
                                      <p:cBhvr>
                                        <p:cTn id="20" dur="500"/>
                                        <p:tgtEl>
                                          <p:spTgt spid="69"/>
                                        </p:tgtEl>
                                      </p:cBhvr>
                                    </p:animEffect>
                                  </p:childTnLst>
                                </p:cTn>
                              </p:par>
                              <p:par>
                                <p:cTn id="21" presetID="18" presetClass="entr" presetSubtype="3" fill="hold" grpId="0" nodeType="with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strips(upRight)">
                                      <p:cBhvr>
                                        <p:cTn id="23" dur="1000"/>
                                        <p:tgtEl>
                                          <p:spTgt spid="103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animEffect transition="in" filter="fade">
                                      <p:cBhvr>
                                        <p:cTn id="28" dur="500"/>
                                        <p:tgtEl>
                                          <p:spTgt spid="61"/>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1031"/>
                                        </p:tgtEl>
                                        <p:attrNameLst>
                                          <p:attrName>style.visibility</p:attrName>
                                        </p:attrNameLst>
                                      </p:cBhvr>
                                      <p:to>
                                        <p:strVal val="visible"/>
                                      </p:to>
                                    </p:set>
                                    <p:animEffect transition="in" filter="strips(downRight)">
                                      <p:cBhvr>
                                        <p:cTn id="31" dur="1000"/>
                                        <p:tgtEl>
                                          <p:spTgt spid="103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p:cTn id="34" dur="500" fill="hold"/>
                                        <p:tgtEl>
                                          <p:spTgt spid="66"/>
                                        </p:tgtEl>
                                        <p:attrNameLst>
                                          <p:attrName>ppt_w</p:attrName>
                                        </p:attrNameLst>
                                      </p:cBhvr>
                                      <p:tavLst>
                                        <p:tav tm="0">
                                          <p:val>
                                            <p:fltVal val="0"/>
                                          </p:val>
                                        </p:tav>
                                        <p:tav tm="100000">
                                          <p:val>
                                            <p:strVal val="#ppt_w"/>
                                          </p:val>
                                        </p:tav>
                                      </p:tavLst>
                                    </p:anim>
                                    <p:anim calcmode="lin" valueType="num">
                                      <p:cBhvr>
                                        <p:cTn id="35" dur="500" fill="hold"/>
                                        <p:tgtEl>
                                          <p:spTgt spid="66"/>
                                        </p:tgtEl>
                                        <p:attrNameLst>
                                          <p:attrName>ppt_h</p:attrName>
                                        </p:attrNameLst>
                                      </p:cBhvr>
                                      <p:tavLst>
                                        <p:tav tm="0">
                                          <p:val>
                                            <p:fltVal val="0"/>
                                          </p:val>
                                        </p:tav>
                                        <p:tav tm="100000">
                                          <p:val>
                                            <p:strVal val="#ppt_h"/>
                                          </p:val>
                                        </p:tav>
                                      </p:tavLst>
                                    </p:anim>
                                    <p:animEffect transition="in" filter="fade">
                                      <p:cBhvr>
                                        <p:cTn id="36" dur="500"/>
                                        <p:tgtEl>
                                          <p:spTgt spid="66"/>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strips(downLeft)">
                                      <p:cBhvr>
                                        <p:cTn id="39" dur="1000"/>
                                        <p:tgtEl>
                                          <p:spTgt spid="10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500" fill="hold"/>
                                        <p:tgtEl>
                                          <p:spTgt spid="64"/>
                                        </p:tgtEl>
                                        <p:attrNameLst>
                                          <p:attrName>ppt_w</p:attrName>
                                        </p:attrNameLst>
                                      </p:cBhvr>
                                      <p:tavLst>
                                        <p:tav tm="0">
                                          <p:val>
                                            <p:fltVal val="0"/>
                                          </p:val>
                                        </p:tav>
                                        <p:tav tm="100000">
                                          <p:val>
                                            <p:strVal val="#ppt_w"/>
                                          </p:val>
                                        </p:tav>
                                      </p:tavLst>
                                    </p:anim>
                                    <p:anim calcmode="lin" valueType="num">
                                      <p:cBhvr>
                                        <p:cTn id="43" dur="500" fill="hold"/>
                                        <p:tgtEl>
                                          <p:spTgt spid="64"/>
                                        </p:tgtEl>
                                        <p:attrNameLst>
                                          <p:attrName>ppt_h</p:attrName>
                                        </p:attrNameLst>
                                      </p:cBhvr>
                                      <p:tavLst>
                                        <p:tav tm="0">
                                          <p:val>
                                            <p:fltVal val="0"/>
                                          </p:val>
                                        </p:tav>
                                        <p:tav tm="100000">
                                          <p:val>
                                            <p:strVal val="#ppt_h"/>
                                          </p:val>
                                        </p:tav>
                                      </p:tavLst>
                                    </p:anim>
                                    <p:animEffect transition="in" filter="fade">
                                      <p:cBhvr>
                                        <p:cTn id="44" dur="500"/>
                                        <p:tgtEl>
                                          <p:spTgt spid="6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par>
                                <p:cTn id="65" presetID="18" presetClass="entr" presetSubtype="12"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strips(downLeft)">
                                      <p:cBhvr>
                                        <p:cTn id="67" dur="500"/>
                                        <p:tgtEl>
                                          <p:spTgt spid="4"/>
                                        </p:tgtEl>
                                      </p:cBhvr>
                                    </p:animEffect>
                                  </p:childTnLst>
                                </p:cTn>
                              </p:par>
                              <p:par>
                                <p:cTn id="68" presetID="2" presetClass="entr" presetSubtype="8" accel="50000" decel="5000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0-#ppt_w/2"/>
                                          </p:val>
                                        </p:tav>
                                        <p:tav tm="100000">
                                          <p:val>
                                            <p:strVal val="#ppt_x"/>
                                          </p:val>
                                        </p:tav>
                                      </p:tavLst>
                                    </p:anim>
                                    <p:anim calcmode="lin" valueType="num">
                                      <p:cBhvr additive="base">
                                        <p:cTn id="71" dur="500" fill="hold"/>
                                        <p:tgtEl>
                                          <p:spTgt spid="12"/>
                                        </p:tgtEl>
                                        <p:attrNameLst>
                                          <p:attrName>ppt_y</p:attrName>
                                        </p:attrNameLst>
                                      </p:cBhvr>
                                      <p:tavLst>
                                        <p:tav tm="0">
                                          <p:val>
                                            <p:strVal val="#ppt_y"/>
                                          </p:val>
                                        </p:tav>
                                        <p:tav tm="100000">
                                          <p:val>
                                            <p:strVal val="#ppt_y"/>
                                          </p:val>
                                        </p:tav>
                                      </p:tavLst>
                                    </p:anim>
                                  </p:childTnLst>
                                </p:cTn>
                              </p:par>
                              <p:par>
                                <p:cTn id="72" presetID="18" presetClass="entr" presetSubtype="12" fill="hold"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strips(downLeft)">
                                      <p:cBhvr>
                                        <p:cTn id="74" dur="500"/>
                                        <p:tgtEl>
                                          <p:spTgt spid="2"/>
                                        </p:tgtEl>
                                      </p:cBhvr>
                                    </p:animEffect>
                                  </p:childTnLst>
                                </p:cTn>
                              </p:par>
                              <p:par>
                                <p:cTn id="75" presetID="2" presetClass="entr" presetSubtype="8" accel="50000" decel="5000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0-#ppt_w/2"/>
                                          </p:val>
                                        </p:tav>
                                        <p:tav tm="100000">
                                          <p:val>
                                            <p:strVal val="#ppt_x"/>
                                          </p:val>
                                        </p:tav>
                                      </p:tavLst>
                                    </p:anim>
                                    <p:anim calcmode="lin" valueType="num">
                                      <p:cBhvr additive="base">
                                        <p:cTn id="78" dur="500" fill="hold"/>
                                        <p:tgtEl>
                                          <p:spTgt spid="11"/>
                                        </p:tgtEl>
                                        <p:attrNameLst>
                                          <p:attrName>ppt_y</p:attrName>
                                        </p:attrNameLst>
                                      </p:cBhvr>
                                      <p:tavLst>
                                        <p:tav tm="0">
                                          <p:val>
                                            <p:strVal val="#ppt_y"/>
                                          </p:val>
                                        </p:tav>
                                        <p:tav tm="100000">
                                          <p:val>
                                            <p:strVal val="#ppt_y"/>
                                          </p:val>
                                        </p:tav>
                                      </p:tavLst>
                                    </p:anim>
                                  </p:childTnLst>
                                </p:cTn>
                              </p:par>
                              <p:par>
                                <p:cTn id="79" presetID="18" presetClass="entr" presetSubtype="6"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strips(downRight)">
                                      <p:cBhvr>
                                        <p:cTn id="81" dur="500"/>
                                        <p:tgtEl>
                                          <p:spTgt spid="3"/>
                                        </p:tgtEl>
                                      </p:cBhvr>
                                    </p:animEffect>
                                  </p:childTnLst>
                                </p:cTn>
                              </p:par>
                              <p:par>
                                <p:cTn id="82" presetID="2" presetClass="entr" presetSubtype="2" accel="50000" decel="50000" fill="hold" nodeType="with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additive="base">
                                        <p:cTn id="84" dur="500" fill="hold"/>
                                        <p:tgtEl>
                                          <p:spTgt spid="10"/>
                                        </p:tgtEl>
                                        <p:attrNameLst>
                                          <p:attrName>ppt_x</p:attrName>
                                        </p:attrNameLst>
                                      </p:cBhvr>
                                      <p:tavLst>
                                        <p:tav tm="0">
                                          <p:val>
                                            <p:strVal val="1+#ppt_w/2"/>
                                          </p:val>
                                        </p:tav>
                                        <p:tav tm="100000">
                                          <p:val>
                                            <p:strVal val="#ppt_x"/>
                                          </p:val>
                                        </p:tav>
                                      </p:tavLst>
                                    </p:anim>
                                    <p:anim calcmode="lin" valueType="num">
                                      <p:cBhvr additive="base">
                                        <p:cTn id="85" dur="500" fill="hold"/>
                                        <p:tgtEl>
                                          <p:spTgt spid="10"/>
                                        </p:tgtEl>
                                        <p:attrNameLst>
                                          <p:attrName>ppt_y</p:attrName>
                                        </p:attrNameLst>
                                      </p:cBhvr>
                                      <p:tavLst>
                                        <p:tav tm="0">
                                          <p:val>
                                            <p:strVal val="#ppt_y"/>
                                          </p:val>
                                        </p:tav>
                                        <p:tav tm="100000">
                                          <p:val>
                                            <p:strVal val="#ppt_y"/>
                                          </p:val>
                                        </p:tav>
                                      </p:tavLst>
                                    </p:anim>
                                  </p:childTnLst>
                                </p:cTn>
                              </p:par>
                              <p:par>
                                <p:cTn id="86" presetID="18" presetClass="entr" presetSubtype="3"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strips(upRight)">
                                      <p:cBhvr>
                                        <p:cTn id="88" dur="500"/>
                                        <p:tgtEl>
                                          <p:spTgt spid="5"/>
                                        </p:tgtEl>
                                      </p:cBhvr>
                                    </p:animEffect>
                                  </p:childTnLst>
                                </p:cTn>
                              </p:par>
                              <p:par>
                                <p:cTn id="89" presetID="2" presetClass="entr" presetSubtype="2" accel="50000" decel="50000" fill="hold" nodeType="with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500" fill="hold"/>
                                        <p:tgtEl>
                                          <p:spTgt spid="7"/>
                                        </p:tgtEl>
                                        <p:attrNameLst>
                                          <p:attrName>ppt_x</p:attrName>
                                        </p:attrNameLst>
                                      </p:cBhvr>
                                      <p:tavLst>
                                        <p:tav tm="0">
                                          <p:val>
                                            <p:strVal val="1+#ppt_w/2"/>
                                          </p:val>
                                        </p:tav>
                                        <p:tav tm="100000">
                                          <p:val>
                                            <p:strVal val="#ppt_x"/>
                                          </p:val>
                                        </p:tav>
                                      </p:tavLst>
                                    </p:anim>
                                    <p:anim calcmode="lin" valueType="num">
                                      <p:cBhvr additive="base">
                                        <p:cTn id="9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bldLvl="0" animBg="1"/>
      <p:bldP spid="1030" grpId="0" bldLvl="0" animBg="1"/>
      <p:bldP spid="1031" grpId="0" bldLvl="0" animBg="1"/>
      <p:bldP spid="1032" grpId="0" bldLvl="0" animBg="1"/>
      <p:bldP spid="23" grpId="0"/>
      <p:bldP spid="24" grpId="0"/>
      <p:bldP spid="27" grpId="0"/>
      <p:bldP spid="61" grpId="0" bldLvl="0" animBg="1"/>
      <p:bldP spid="64" grpId="0" bldLvl="0" animBg="1"/>
      <p:bldP spid="66" grpId="0" bldLvl="0" animBg="1"/>
      <p:bldP spid="69" grpId="0" bldLvl="0" animBg="1"/>
      <p:bldP spid="72" grpId="0" bldLvl="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标准化</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40" name="U-Turn Arrow 39"/>
          <p:cNvSpPr/>
          <p:nvPr/>
        </p:nvSpPr>
        <p:spPr>
          <a:xfrm>
            <a:off x="8615896" y="1693288"/>
            <a:ext cx="2712479" cy="2503805"/>
          </a:xfrm>
          <a:prstGeom prst="uturnArrow">
            <a:avLst>
              <a:gd name="adj1" fmla="val 20076"/>
              <a:gd name="adj2" fmla="val 19764"/>
              <a:gd name="adj3" fmla="val 23347"/>
              <a:gd name="adj4" fmla="val 49304"/>
              <a:gd name="adj5" fmla="val 99251"/>
            </a:avLst>
          </a:prstGeom>
          <a:solidFill>
            <a:srgbClr val="0C64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39" name="U-Turn Arrow 38"/>
          <p:cNvSpPr/>
          <p:nvPr/>
        </p:nvSpPr>
        <p:spPr>
          <a:xfrm rot="10800000" flipH="1">
            <a:off x="6667991" y="3613521"/>
            <a:ext cx="2712479" cy="2503805"/>
          </a:xfrm>
          <a:prstGeom prst="uturnArrow">
            <a:avLst>
              <a:gd name="adj1" fmla="val 20076"/>
              <a:gd name="adj2" fmla="val 19764"/>
              <a:gd name="adj3" fmla="val 23347"/>
              <a:gd name="adj4" fmla="val 49304"/>
              <a:gd name="adj5" fmla="val 99251"/>
            </a:avLst>
          </a:prstGeom>
          <a:solidFill>
            <a:srgbClr val="D73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38" name="U-Turn Arrow 37"/>
          <p:cNvSpPr/>
          <p:nvPr/>
        </p:nvSpPr>
        <p:spPr>
          <a:xfrm>
            <a:off x="4729183" y="1693288"/>
            <a:ext cx="2712479" cy="2503805"/>
          </a:xfrm>
          <a:prstGeom prst="uturnArrow">
            <a:avLst>
              <a:gd name="adj1" fmla="val 20076"/>
              <a:gd name="adj2" fmla="val 19764"/>
              <a:gd name="adj3" fmla="val 23347"/>
              <a:gd name="adj4" fmla="val 49304"/>
              <a:gd name="adj5" fmla="val 99251"/>
            </a:avLst>
          </a:prstGeom>
          <a:solidFill>
            <a:srgbClr val="0C64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37" name="U-Turn Arrow 36"/>
          <p:cNvSpPr/>
          <p:nvPr/>
        </p:nvSpPr>
        <p:spPr>
          <a:xfrm rot="10800000" flipH="1">
            <a:off x="2784820" y="3613521"/>
            <a:ext cx="2712479" cy="2503805"/>
          </a:xfrm>
          <a:prstGeom prst="uturnArrow">
            <a:avLst>
              <a:gd name="adj1" fmla="val 20076"/>
              <a:gd name="adj2" fmla="val 19764"/>
              <a:gd name="adj3" fmla="val 23347"/>
              <a:gd name="adj4" fmla="val 49304"/>
              <a:gd name="adj5" fmla="val 99251"/>
            </a:avLst>
          </a:prstGeom>
          <a:solidFill>
            <a:srgbClr val="D732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35" name="U-Turn Arrow 34"/>
          <p:cNvSpPr/>
          <p:nvPr/>
        </p:nvSpPr>
        <p:spPr>
          <a:xfrm>
            <a:off x="864826" y="1693288"/>
            <a:ext cx="2712479" cy="2503805"/>
          </a:xfrm>
          <a:prstGeom prst="uturnArrow">
            <a:avLst>
              <a:gd name="adj1" fmla="val 20076"/>
              <a:gd name="adj2" fmla="val 19764"/>
              <a:gd name="adj3" fmla="val 23347"/>
              <a:gd name="adj4" fmla="val 49304"/>
              <a:gd name="adj5" fmla="val 99251"/>
            </a:avLst>
          </a:prstGeom>
          <a:solidFill>
            <a:srgbClr val="0C64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42" name="Freeform 41"/>
          <p:cNvSpPr/>
          <p:nvPr/>
        </p:nvSpPr>
        <p:spPr>
          <a:xfrm>
            <a:off x="1457346" y="2313145"/>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lvl="0" algn="ctr" defTabSz="889000">
              <a:lnSpc>
                <a:spcPct val="90000"/>
              </a:lnSpc>
              <a:spcBef>
                <a:spcPct val="0"/>
              </a:spcBef>
              <a:spcAft>
                <a:spcPct val="35000"/>
              </a:spcAft>
            </a:pPr>
            <a:endParaRPr lang="en-US" sz="4800" kern="1200" dirty="0">
              <a:solidFill>
                <a:schemeClr val="tx1">
                  <a:lumMod val="75000"/>
                  <a:lumOff val="25000"/>
                </a:schemeClr>
              </a:solidFill>
              <a:latin typeface="微软雅黑" panose="020B0503020204020204" charset="-122"/>
              <a:ea typeface="微软雅黑" panose="020B0503020204020204" charset="-122"/>
            </a:endParaRPr>
          </a:p>
        </p:txBody>
      </p:sp>
      <p:sp>
        <p:nvSpPr>
          <p:cNvPr id="43" name="Freeform 42"/>
          <p:cNvSpPr/>
          <p:nvPr/>
        </p:nvSpPr>
        <p:spPr>
          <a:xfrm>
            <a:off x="3378462" y="4231352"/>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rgbClr val="D73229"/>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lvl="0" algn="ctr" defTabSz="889000">
              <a:lnSpc>
                <a:spcPct val="90000"/>
              </a:lnSpc>
              <a:spcBef>
                <a:spcPct val="0"/>
              </a:spcBef>
              <a:spcAft>
                <a:spcPct val="35000"/>
              </a:spcAft>
            </a:pPr>
            <a:endParaRPr lang="en-US" sz="4800" kern="1200" dirty="0">
              <a:solidFill>
                <a:schemeClr val="tx1">
                  <a:lumMod val="75000"/>
                  <a:lumOff val="25000"/>
                </a:schemeClr>
              </a:solidFill>
              <a:latin typeface="微软雅黑" panose="020B0503020204020204" charset="-122"/>
              <a:ea typeface="微软雅黑" panose="020B0503020204020204" charset="-122"/>
            </a:endParaRPr>
          </a:p>
        </p:txBody>
      </p:sp>
      <p:sp>
        <p:nvSpPr>
          <p:cNvPr id="44" name="Freeform 43"/>
          <p:cNvSpPr/>
          <p:nvPr/>
        </p:nvSpPr>
        <p:spPr>
          <a:xfrm>
            <a:off x="5314808" y="2313145"/>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3"/>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lvl="0" algn="ctr" defTabSz="889000">
              <a:lnSpc>
                <a:spcPct val="90000"/>
              </a:lnSpc>
              <a:spcBef>
                <a:spcPct val="0"/>
              </a:spcBef>
              <a:spcAft>
                <a:spcPct val="35000"/>
              </a:spcAft>
            </a:pPr>
            <a:endParaRPr lang="en-US" sz="4800" kern="1200" dirty="0">
              <a:solidFill>
                <a:schemeClr val="tx1">
                  <a:lumMod val="75000"/>
                  <a:lumOff val="25000"/>
                </a:schemeClr>
              </a:solidFill>
              <a:latin typeface="微软雅黑" panose="020B0503020204020204" charset="-122"/>
              <a:ea typeface="微软雅黑" panose="020B0503020204020204" charset="-122"/>
            </a:endParaRPr>
          </a:p>
        </p:txBody>
      </p:sp>
      <p:sp>
        <p:nvSpPr>
          <p:cNvPr id="45" name="Freeform 44"/>
          <p:cNvSpPr/>
          <p:nvPr/>
        </p:nvSpPr>
        <p:spPr>
          <a:xfrm>
            <a:off x="7262439" y="4231352"/>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rgbClr val="D73229"/>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lvl="0" algn="ctr" defTabSz="889000">
              <a:lnSpc>
                <a:spcPct val="90000"/>
              </a:lnSpc>
              <a:spcBef>
                <a:spcPct val="0"/>
              </a:spcBef>
              <a:spcAft>
                <a:spcPct val="35000"/>
              </a:spcAft>
            </a:pPr>
            <a:endParaRPr lang="en-US" sz="4800" kern="1200" dirty="0">
              <a:solidFill>
                <a:schemeClr val="tx1">
                  <a:lumMod val="75000"/>
                  <a:lumOff val="25000"/>
                </a:schemeClr>
              </a:solidFill>
              <a:latin typeface="微软雅黑" panose="020B0503020204020204" charset="-122"/>
              <a:ea typeface="微软雅黑" panose="020B0503020204020204" charset="-122"/>
            </a:endParaRPr>
          </a:p>
        </p:txBody>
      </p:sp>
      <p:sp>
        <p:nvSpPr>
          <p:cNvPr id="46" name="Freeform 45"/>
          <p:cNvSpPr/>
          <p:nvPr/>
        </p:nvSpPr>
        <p:spPr>
          <a:xfrm>
            <a:off x="9207070" y="2313145"/>
            <a:ext cx="1288704"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a:solidFill>
              <a:schemeClr val="accent5"/>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lvl="0" algn="ctr" defTabSz="889000">
              <a:lnSpc>
                <a:spcPct val="90000"/>
              </a:lnSpc>
              <a:spcBef>
                <a:spcPct val="0"/>
              </a:spcBef>
              <a:spcAft>
                <a:spcPct val="35000"/>
              </a:spcAft>
            </a:pPr>
            <a:endParaRPr lang="en-US" sz="4800" kern="1200" dirty="0">
              <a:solidFill>
                <a:schemeClr val="tx1">
                  <a:lumMod val="75000"/>
                  <a:lumOff val="25000"/>
                </a:schemeClr>
              </a:solidFill>
              <a:latin typeface="微软雅黑" panose="020B0503020204020204" charset="-122"/>
              <a:ea typeface="微软雅黑" panose="020B0503020204020204" charset="-122"/>
            </a:endParaRPr>
          </a:p>
        </p:txBody>
      </p:sp>
      <p:sp>
        <p:nvSpPr>
          <p:cNvPr id="47" name="TextBox 46"/>
          <p:cNvSpPr txBox="1"/>
          <p:nvPr/>
        </p:nvSpPr>
        <p:spPr>
          <a:xfrm>
            <a:off x="1641815" y="3803933"/>
            <a:ext cx="835660" cy="410210"/>
          </a:xfrm>
          <a:prstGeom prst="rect">
            <a:avLst/>
          </a:prstGeom>
          <a:noFill/>
        </p:spPr>
        <p:txBody>
          <a:bodyPr wrap="none" lIns="0" tIns="0" rIns="0" bIns="0" rtlCol="0" anchor="ctr">
            <a:spAutoFit/>
          </a:bodyPr>
          <a:lstStyle/>
          <a:p>
            <a:pPr lvl="0" algn="ctr" defTabSz="914400">
              <a:spcBef>
                <a:spcPct val="20000"/>
              </a:spcBef>
              <a:defRPr/>
            </a:pPr>
            <a:r>
              <a:rPr lang="en-US" sz="2665" b="1" dirty="0">
                <a:solidFill>
                  <a:schemeClr val="tx1">
                    <a:lumMod val="75000"/>
                    <a:lumOff val="25000"/>
                  </a:schemeClr>
                </a:solidFill>
                <a:latin typeface="微软雅黑" panose="020B0503020204020204" charset="-122"/>
                <a:ea typeface="微软雅黑" panose="020B0503020204020204" charset="-122"/>
              </a:rPr>
              <a:t>2012</a:t>
            </a:r>
          </a:p>
        </p:txBody>
      </p:sp>
      <p:sp>
        <p:nvSpPr>
          <p:cNvPr id="48" name="TextBox 47"/>
          <p:cNvSpPr txBox="1"/>
          <p:nvPr/>
        </p:nvSpPr>
        <p:spPr>
          <a:xfrm>
            <a:off x="3651454" y="3199781"/>
            <a:ext cx="835660" cy="410210"/>
          </a:xfrm>
          <a:prstGeom prst="rect">
            <a:avLst/>
          </a:prstGeom>
          <a:noFill/>
        </p:spPr>
        <p:txBody>
          <a:bodyPr wrap="none" lIns="0" tIns="0" rIns="0" bIns="0" rtlCol="0" anchor="ctr">
            <a:spAutoFit/>
          </a:bodyPr>
          <a:lstStyle/>
          <a:p>
            <a:pPr lvl="0" algn="ctr" defTabSz="914400">
              <a:spcBef>
                <a:spcPct val="20000"/>
              </a:spcBef>
              <a:defRPr/>
            </a:pPr>
            <a:r>
              <a:rPr lang="en-US" sz="2665" b="1" dirty="0">
                <a:solidFill>
                  <a:schemeClr val="tx1">
                    <a:lumMod val="75000"/>
                    <a:lumOff val="25000"/>
                  </a:schemeClr>
                </a:solidFill>
                <a:latin typeface="微软雅黑" panose="020B0503020204020204" charset="-122"/>
                <a:ea typeface="微软雅黑" panose="020B0503020204020204" charset="-122"/>
              </a:rPr>
              <a:t>2013</a:t>
            </a:r>
          </a:p>
        </p:txBody>
      </p:sp>
      <p:sp>
        <p:nvSpPr>
          <p:cNvPr id="49" name="TextBox 48"/>
          <p:cNvSpPr txBox="1"/>
          <p:nvPr/>
        </p:nvSpPr>
        <p:spPr>
          <a:xfrm>
            <a:off x="5575325" y="3803933"/>
            <a:ext cx="835660" cy="410210"/>
          </a:xfrm>
          <a:prstGeom prst="rect">
            <a:avLst/>
          </a:prstGeom>
          <a:noFill/>
        </p:spPr>
        <p:txBody>
          <a:bodyPr wrap="none" lIns="0" tIns="0" rIns="0" bIns="0" rtlCol="0" anchor="ctr">
            <a:spAutoFit/>
          </a:bodyPr>
          <a:lstStyle/>
          <a:p>
            <a:pPr lvl="0" algn="ctr" defTabSz="914400">
              <a:spcBef>
                <a:spcPct val="20000"/>
              </a:spcBef>
              <a:defRPr/>
            </a:pPr>
            <a:r>
              <a:rPr lang="en-US" sz="2665" b="1" dirty="0">
                <a:solidFill>
                  <a:schemeClr val="tx1">
                    <a:lumMod val="75000"/>
                    <a:lumOff val="25000"/>
                  </a:schemeClr>
                </a:solidFill>
                <a:latin typeface="微软雅黑" panose="020B0503020204020204" charset="-122"/>
                <a:ea typeface="微软雅黑" panose="020B0503020204020204" charset="-122"/>
              </a:rPr>
              <a:t>2016</a:t>
            </a:r>
          </a:p>
        </p:txBody>
      </p:sp>
      <p:sp>
        <p:nvSpPr>
          <p:cNvPr id="50" name="TextBox 49"/>
          <p:cNvSpPr txBox="1"/>
          <p:nvPr/>
        </p:nvSpPr>
        <p:spPr>
          <a:xfrm>
            <a:off x="7561206" y="3199781"/>
            <a:ext cx="835660" cy="410210"/>
          </a:xfrm>
          <a:prstGeom prst="rect">
            <a:avLst/>
          </a:prstGeom>
          <a:noFill/>
        </p:spPr>
        <p:txBody>
          <a:bodyPr wrap="none" lIns="0" tIns="0" rIns="0" bIns="0" rtlCol="0" anchor="ctr">
            <a:spAutoFit/>
          </a:bodyPr>
          <a:lstStyle/>
          <a:p>
            <a:pPr lvl="0" algn="ctr" defTabSz="914400">
              <a:spcBef>
                <a:spcPct val="20000"/>
              </a:spcBef>
              <a:defRPr/>
            </a:pPr>
            <a:r>
              <a:rPr lang="en-US" sz="2665" b="1" dirty="0">
                <a:solidFill>
                  <a:schemeClr val="tx1">
                    <a:lumMod val="75000"/>
                    <a:lumOff val="25000"/>
                  </a:schemeClr>
                </a:solidFill>
                <a:latin typeface="微软雅黑" panose="020B0503020204020204" charset="-122"/>
                <a:ea typeface="微软雅黑" panose="020B0503020204020204" charset="-122"/>
              </a:rPr>
              <a:t>2018</a:t>
            </a:r>
          </a:p>
        </p:txBody>
      </p:sp>
      <p:sp>
        <p:nvSpPr>
          <p:cNvPr id="51" name="TextBox 50"/>
          <p:cNvSpPr txBox="1"/>
          <p:nvPr/>
        </p:nvSpPr>
        <p:spPr>
          <a:xfrm>
            <a:off x="9508837" y="3803933"/>
            <a:ext cx="835660" cy="410210"/>
          </a:xfrm>
          <a:prstGeom prst="rect">
            <a:avLst/>
          </a:prstGeom>
          <a:noFill/>
        </p:spPr>
        <p:txBody>
          <a:bodyPr wrap="none" lIns="0" tIns="0" rIns="0" bIns="0" rtlCol="0" anchor="ctr">
            <a:spAutoFit/>
          </a:bodyPr>
          <a:lstStyle/>
          <a:p>
            <a:pPr lvl="0" algn="ctr" defTabSz="914400">
              <a:spcBef>
                <a:spcPct val="20000"/>
              </a:spcBef>
              <a:defRPr/>
            </a:pPr>
            <a:r>
              <a:rPr lang="en-US" sz="2665" b="1" dirty="0">
                <a:solidFill>
                  <a:schemeClr val="tx1">
                    <a:lumMod val="75000"/>
                    <a:lumOff val="25000"/>
                  </a:schemeClr>
                </a:solidFill>
                <a:latin typeface="微软雅黑" panose="020B0503020204020204" charset="-122"/>
                <a:ea typeface="微软雅黑" panose="020B0503020204020204" charset="-122"/>
              </a:rPr>
              <a:t>2019</a:t>
            </a:r>
          </a:p>
        </p:txBody>
      </p:sp>
      <p:sp>
        <p:nvSpPr>
          <p:cNvPr id="60" name="TextBox 59"/>
          <p:cNvSpPr txBox="1"/>
          <p:nvPr/>
        </p:nvSpPr>
        <p:spPr>
          <a:xfrm>
            <a:off x="1120212" y="1355386"/>
            <a:ext cx="2201704" cy="245745"/>
          </a:xfrm>
          <a:prstGeom prst="rect">
            <a:avLst/>
          </a:prstGeom>
          <a:noFill/>
        </p:spPr>
        <p:txBody>
          <a:bodyPr wrap="square" lIns="0" tIns="0" rIns="0" bIns="0" rtlCol="0" anchor="ctr">
            <a:spAutoFit/>
          </a:bodyPr>
          <a:lstStyle/>
          <a:p>
            <a:pPr algn="ctr"/>
            <a:r>
              <a:rPr lang="en-US" sz="1600" b="1" dirty="0">
                <a:solidFill>
                  <a:schemeClr val="tx1">
                    <a:lumMod val="75000"/>
                    <a:lumOff val="25000"/>
                  </a:schemeClr>
                </a:solidFill>
                <a:latin typeface="微软雅黑" panose="020B0503020204020204" charset="-122"/>
                <a:ea typeface="微软雅黑" panose="020B0503020204020204" charset="-122"/>
              </a:rPr>
              <a:t>Title Goes Here</a:t>
            </a:r>
          </a:p>
        </p:txBody>
      </p:sp>
      <p:sp>
        <p:nvSpPr>
          <p:cNvPr id="61" name="TextBox 60"/>
          <p:cNvSpPr txBox="1"/>
          <p:nvPr/>
        </p:nvSpPr>
        <p:spPr>
          <a:xfrm>
            <a:off x="4984570" y="1355386"/>
            <a:ext cx="2201704" cy="245745"/>
          </a:xfrm>
          <a:prstGeom prst="rect">
            <a:avLst/>
          </a:prstGeom>
          <a:noFill/>
        </p:spPr>
        <p:txBody>
          <a:bodyPr wrap="square" lIns="0" tIns="0" rIns="0" bIns="0" rtlCol="0" anchor="ctr">
            <a:spAutoFit/>
          </a:bodyPr>
          <a:lstStyle/>
          <a:p>
            <a:pPr algn="ctr"/>
            <a:r>
              <a:rPr lang="en-US" sz="1600" b="1" dirty="0">
                <a:solidFill>
                  <a:schemeClr val="tx1">
                    <a:lumMod val="75000"/>
                    <a:lumOff val="25000"/>
                  </a:schemeClr>
                </a:solidFill>
                <a:latin typeface="微软雅黑" panose="020B0503020204020204" charset="-122"/>
                <a:ea typeface="微软雅黑" panose="020B0503020204020204" charset="-122"/>
              </a:rPr>
              <a:t>Title Goes Here</a:t>
            </a:r>
          </a:p>
        </p:txBody>
      </p:sp>
      <p:sp>
        <p:nvSpPr>
          <p:cNvPr id="62" name="TextBox 61"/>
          <p:cNvSpPr txBox="1"/>
          <p:nvPr/>
        </p:nvSpPr>
        <p:spPr>
          <a:xfrm>
            <a:off x="8871283" y="1355386"/>
            <a:ext cx="2201704" cy="245745"/>
          </a:xfrm>
          <a:prstGeom prst="rect">
            <a:avLst/>
          </a:prstGeom>
          <a:noFill/>
        </p:spPr>
        <p:txBody>
          <a:bodyPr wrap="square" lIns="0" tIns="0" rIns="0" bIns="0" rtlCol="0" anchor="ctr">
            <a:spAutoFit/>
          </a:bodyPr>
          <a:lstStyle/>
          <a:p>
            <a:pPr algn="ctr"/>
            <a:r>
              <a:rPr lang="en-US" sz="1600" b="1" dirty="0">
                <a:solidFill>
                  <a:schemeClr val="tx1">
                    <a:lumMod val="75000"/>
                    <a:lumOff val="25000"/>
                  </a:schemeClr>
                </a:solidFill>
                <a:latin typeface="微软雅黑" panose="020B0503020204020204" charset="-122"/>
                <a:ea typeface="微软雅黑" panose="020B0503020204020204" charset="-122"/>
              </a:rPr>
              <a:t>Title Goes Here</a:t>
            </a:r>
          </a:p>
        </p:txBody>
      </p:sp>
      <p:sp>
        <p:nvSpPr>
          <p:cNvPr id="68" name="TextBox 67"/>
          <p:cNvSpPr txBox="1"/>
          <p:nvPr/>
        </p:nvSpPr>
        <p:spPr>
          <a:xfrm>
            <a:off x="3040207" y="6217994"/>
            <a:ext cx="2201704" cy="245745"/>
          </a:xfrm>
          <a:prstGeom prst="rect">
            <a:avLst/>
          </a:prstGeom>
          <a:noFill/>
        </p:spPr>
        <p:txBody>
          <a:bodyPr wrap="square" lIns="0" tIns="0" rIns="0" bIns="0" rtlCol="0" anchor="ctr">
            <a:spAutoFit/>
          </a:bodyPr>
          <a:lstStyle/>
          <a:p>
            <a:pPr algn="ctr"/>
            <a:r>
              <a:rPr lang="en-US" sz="1600" b="1" dirty="0">
                <a:solidFill>
                  <a:schemeClr val="tx1">
                    <a:lumMod val="75000"/>
                    <a:lumOff val="25000"/>
                  </a:schemeClr>
                </a:solidFill>
                <a:latin typeface="微软雅黑" panose="020B0503020204020204" charset="-122"/>
                <a:ea typeface="微软雅黑" panose="020B0503020204020204" charset="-122"/>
              </a:rPr>
              <a:t>Title Goes Here</a:t>
            </a:r>
          </a:p>
        </p:txBody>
      </p:sp>
      <p:sp>
        <p:nvSpPr>
          <p:cNvPr id="69" name="TextBox 68"/>
          <p:cNvSpPr txBox="1"/>
          <p:nvPr/>
        </p:nvSpPr>
        <p:spPr>
          <a:xfrm>
            <a:off x="6923378" y="6217994"/>
            <a:ext cx="2201704" cy="245745"/>
          </a:xfrm>
          <a:prstGeom prst="rect">
            <a:avLst/>
          </a:prstGeom>
          <a:noFill/>
        </p:spPr>
        <p:txBody>
          <a:bodyPr wrap="square" lIns="0" tIns="0" rIns="0" bIns="0" rtlCol="0" anchor="ctr">
            <a:spAutoFit/>
          </a:bodyPr>
          <a:lstStyle/>
          <a:p>
            <a:pPr algn="ctr"/>
            <a:r>
              <a:rPr lang="en-US" sz="1600" b="1" dirty="0">
                <a:solidFill>
                  <a:schemeClr val="tx1">
                    <a:lumMod val="75000"/>
                    <a:lumOff val="25000"/>
                  </a:schemeClr>
                </a:solidFill>
                <a:latin typeface="微软雅黑" panose="020B0503020204020204" charset="-122"/>
                <a:ea typeface="微软雅黑" panose="020B0503020204020204" charset="-122"/>
              </a:rPr>
              <a:t>Title Goes Here</a:t>
            </a:r>
          </a:p>
        </p:txBody>
      </p:sp>
      <p:sp>
        <p:nvSpPr>
          <p:cNvPr id="26" name="Freeform 178"/>
          <p:cNvSpPr>
            <a:spLocks noEditPoints="1"/>
          </p:cNvSpPr>
          <p:nvPr/>
        </p:nvSpPr>
        <p:spPr bwMode="auto">
          <a:xfrm>
            <a:off x="5621506" y="2682432"/>
            <a:ext cx="686793" cy="517269"/>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rgbClr val="0C6485"/>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28" name="Freeform 116"/>
          <p:cNvSpPr>
            <a:spLocks noEditPoints="1"/>
          </p:cNvSpPr>
          <p:nvPr/>
        </p:nvSpPr>
        <p:spPr bwMode="auto">
          <a:xfrm>
            <a:off x="1836666" y="2743763"/>
            <a:ext cx="530064" cy="427471"/>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rgbClr val="0C6485"/>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30" name="Freeform 105"/>
          <p:cNvSpPr>
            <a:spLocks noEditPoints="1"/>
          </p:cNvSpPr>
          <p:nvPr/>
        </p:nvSpPr>
        <p:spPr bwMode="auto">
          <a:xfrm>
            <a:off x="3757844" y="4631940"/>
            <a:ext cx="577708" cy="569336"/>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D73229"/>
          </a:solidFill>
          <a:ln w="9525">
            <a:noFill/>
            <a:round/>
          </a:ln>
        </p:spPr>
        <p:txBody>
          <a:bodyPr vert="horz" wrap="square" lIns="121920" tIns="60960" rIns="121920" bIns="60960" numCol="1" anchor="t" anchorCtr="0" compatLnSpc="1"/>
          <a:lstStyle/>
          <a:p>
            <a:endParaRPr lang="en-US" sz="2665" dirty="0">
              <a:solidFill>
                <a:schemeClr val="tx1">
                  <a:lumMod val="75000"/>
                  <a:lumOff val="25000"/>
                </a:schemeClr>
              </a:solidFill>
              <a:latin typeface="微软雅黑" panose="020B0503020204020204" charset="-122"/>
              <a:ea typeface="微软雅黑" panose="020B0503020204020204" charset="-122"/>
            </a:endParaRPr>
          </a:p>
        </p:txBody>
      </p:sp>
      <p:sp>
        <p:nvSpPr>
          <p:cNvPr id="32" name="Freeform 62"/>
          <p:cNvSpPr>
            <a:spLocks noChangeAspect="1" noEditPoints="1"/>
          </p:cNvSpPr>
          <p:nvPr/>
        </p:nvSpPr>
        <p:spPr bwMode="auto">
          <a:xfrm>
            <a:off x="7624382" y="4591036"/>
            <a:ext cx="564820" cy="569336"/>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D73229"/>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
        <p:nvSpPr>
          <p:cNvPr id="34" name="Freeform 45"/>
          <p:cNvSpPr>
            <a:spLocks noEditPoints="1"/>
          </p:cNvSpPr>
          <p:nvPr/>
        </p:nvSpPr>
        <p:spPr bwMode="auto">
          <a:xfrm>
            <a:off x="9591919" y="2697995"/>
            <a:ext cx="519007" cy="519007"/>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0C6485"/>
          </a:solidFill>
          <a:ln w="9525">
            <a:noFill/>
            <a:round/>
          </a:ln>
        </p:spPr>
        <p:txBody>
          <a:bodyPr vert="horz" wrap="square" lIns="121920" tIns="60960" rIns="121920" bIns="60960" numCol="1" anchor="t" anchorCtr="0" compatLnSpc="1"/>
          <a:lstStyle/>
          <a:p>
            <a:endParaRPr lang="en-US" sz="2665">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1037">
        <p:blinds dir="vert"/>
      </p:transition>
    </mc:Choice>
    <mc:Fallback xmlns="">
      <p:transition spd="slow" advTm="103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0-#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500" fill="hold"/>
                                        <p:tgtEl>
                                          <p:spTgt spid="42"/>
                                        </p:tgtEl>
                                        <p:attrNameLst>
                                          <p:attrName>ppt_w</p:attrName>
                                        </p:attrNameLst>
                                      </p:cBhvr>
                                      <p:tavLst>
                                        <p:tav tm="0">
                                          <p:val>
                                            <p:fltVal val="0"/>
                                          </p:val>
                                        </p:tav>
                                        <p:tav tm="100000">
                                          <p:val>
                                            <p:strVal val="#ppt_w"/>
                                          </p:val>
                                        </p:tav>
                                      </p:tavLst>
                                    </p:anim>
                                    <p:anim calcmode="lin" valueType="num">
                                      <p:cBhvr>
                                        <p:cTn id="16" dur="500" fill="hold"/>
                                        <p:tgtEl>
                                          <p:spTgt spid="42"/>
                                        </p:tgtEl>
                                        <p:attrNameLst>
                                          <p:attrName>ppt_h</p:attrName>
                                        </p:attrNameLst>
                                      </p:cBhvr>
                                      <p:tavLst>
                                        <p:tav tm="0">
                                          <p:val>
                                            <p:fltVal val="0"/>
                                          </p:val>
                                        </p:tav>
                                        <p:tav tm="100000">
                                          <p:val>
                                            <p:strVal val="#ppt_h"/>
                                          </p:val>
                                        </p:tav>
                                      </p:tavLst>
                                    </p:anim>
                                    <p:animEffect transition="in" filter="fade">
                                      <p:cBhvr>
                                        <p:cTn id="17" dur="500"/>
                                        <p:tgtEl>
                                          <p:spTgt spid="4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par>
                                <p:cTn id="23" presetID="2" presetClass="entr" presetSubtype="4" accel="50000" decel="5000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par>
                                <p:cTn id="27" presetID="2" presetClass="entr" presetSubtype="4" accel="50000" decel="5000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accel="50000" decel="5000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additive="base">
                                        <p:cTn id="33" dur="500" fill="hold"/>
                                        <p:tgtEl>
                                          <p:spTgt spid="68"/>
                                        </p:tgtEl>
                                        <p:attrNameLst>
                                          <p:attrName>ppt_x</p:attrName>
                                        </p:attrNameLst>
                                      </p:cBhvr>
                                      <p:tavLst>
                                        <p:tav tm="0">
                                          <p:val>
                                            <p:strVal val="#ppt_x"/>
                                          </p:val>
                                        </p:tav>
                                        <p:tav tm="100000">
                                          <p:val>
                                            <p:strVal val="#ppt_x"/>
                                          </p:val>
                                        </p:tav>
                                      </p:tavLst>
                                    </p:anim>
                                    <p:anim calcmode="lin" valueType="num">
                                      <p:cBhvr additive="base">
                                        <p:cTn id="34" dur="500" fill="hold"/>
                                        <p:tgtEl>
                                          <p:spTgt spid="68"/>
                                        </p:tgtEl>
                                        <p:attrNameLst>
                                          <p:attrName>ppt_y</p:attrName>
                                        </p:attrNameLst>
                                      </p:cBhvr>
                                      <p:tavLst>
                                        <p:tav tm="0">
                                          <p:val>
                                            <p:strVal val="1+#ppt_h/2"/>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Effect transition="in" filter="fade">
                                      <p:cBhvr>
                                        <p:cTn id="39" dur="500"/>
                                        <p:tgtEl>
                                          <p:spTgt spid="4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par>
                                <p:cTn id="45" presetID="2" presetClass="entr" presetSubtype="1" accel="50000" decel="5000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0-#ppt_h/2"/>
                                          </p:val>
                                        </p:tav>
                                        <p:tav tm="100000">
                                          <p:val>
                                            <p:strVal val="#ppt_y"/>
                                          </p:val>
                                        </p:tav>
                                      </p:tavLst>
                                    </p:anim>
                                  </p:childTnLst>
                                </p:cTn>
                              </p:par>
                              <p:par>
                                <p:cTn id="49" presetID="2" presetClass="entr" presetSubtype="1" accel="50000" decel="5000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0-#ppt_h/2"/>
                                          </p:val>
                                        </p:tav>
                                        <p:tav tm="100000">
                                          <p:val>
                                            <p:strVal val="#ppt_y"/>
                                          </p:val>
                                        </p:tav>
                                      </p:tavLst>
                                    </p:anim>
                                  </p:childTnLst>
                                </p:cTn>
                              </p:par>
                              <p:par>
                                <p:cTn id="53" presetID="2" presetClass="entr" presetSubtype="1" accel="50000" decel="5000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fill="hold"/>
                                        <p:tgtEl>
                                          <p:spTgt spid="61"/>
                                        </p:tgtEl>
                                        <p:attrNameLst>
                                          <p:attrName>ppt_x</p:attrName>
                                        </p:attrNameLst>
                                      </p:cBhvr>
                                      <p:tavLst>
                                        <p:tav tm="0">
                                          <p:val>
                                            <p:strVal val="#ppt_x"/>
                                          </p:val>
                                        </p:tav>
                                        <p:tav tm="100000">
                                          <p:val>
                                            <p:strVal val="#ppt_x"/>
                                          </p:val>
                                        </p:tav>
                                      </p:tavLst>
                                    </p:anim>
                                    <p:anim calcmode="lin" valueType="num">
                                      <p:cBhvr additive="base">
                                        <p:cTn id="56" dur="500" fill="hold"/>
                                        <p:tgtEl>
                                          <p:spTgt spid="61"/>
                                        </p:tgtEl>
                                        <p:attrNameLst>
                                          <p:attrName>ppt_y</p:attrName>
                                        </p:attrNameLst>
                                      </p:cBhvr>
                                      <p:tavLst>
                                        <p:tav tm="0">
                                          <p:val>
                                            <p:strVal val="0-#ppt_h/2"/>
                                          </p:val>
                                        </p:tav>
                                        <p:tav tm="100000">
                                          <p:val>
                                            <p:strVal val="#ppt_y"/>
                                          </p:val>
                                        </p:tav>
                                      </p:tavLst>
                                    </p:anim>
                                  </p:childTnLst>
                                </p:cTn>
                              </p:par>
                              <p:par>
                                <p:cTn id="57" presetID="53" presetClass="entr" presetSubtype="16"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p:cTn id="59" dur="500" fill="hold"/>
                                        <p:tgtEl>
                                          <p:spTgt spid="44"/>
                                        </p:tgtEl>
                                        <p:attrNameLst>
                                          <p:attrName>ppt_w</p:attrName>
                                        </p:attrNameLst>
                                      </p:cBhvr>
                                      <p:tavLst>
                                        <p:tav tm="0">
                                          <p:val>
                                            <p:fltVal val="0"/>
                                          </p:val>
                                        </p:tav>
                                        <p:tav tm="100000">
                                          <p:val>
                                            <p:strVal val="#ppt_w"/>
                                          </p:val>
                                        </p:tav>
                                      </p:tavLst>
                                    </p:anim>
                                    <p:anim calcmode="lin" valueType="num">
                                      <p:cBhvr>
                                        <p:cTn id="60" dur="500" fill="hold"/>
                                        <p:tgtEl>
                                          <p:spTgt spid="44"/>
                                        </p:tgtEl>
                                        <p:attrNameLst>
                                          <p:attrName>ppt_h</p:attrName>
                                        </p:attrNameLst>
                                      </p:cBhvr>
                                      <p:tavLst>
                                        <p:tav tm="0">
                                          <p:val>
                                            <p:fltVal val="0"/>
                                          </p:val>
                                        </p:tav>
                                        <p:tav tm="100000">
                                          <p:val>
                                            <p:strVal val="#ppt_h"/>
                                          </p:val>
                                        </p:tav>
                                      </p:tavLst>
                                    </p:anim>
                                    <p:animEffect transition="in" filter="fade">
                                      <p:cBhvr>
                                        <p:cTn id="61" dur="500"/>
                                        <p:tgtEl>
                                          <p:spTgt spid="44"/>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Effect transition="in" filter="fade">
                                      <p:cBhvr>
                                        <p:cTn id="66" dur="500"/>
                                        <p:tgtEl>
                                          <p:spTgt spid="26"/>
                                        </p:tgtEl>
                                      </p:cBhvr>
                                    </p:animEffect>
                                  </p:childTnLst>
                                </p:cTn>
                              </p:par>
                              <p:par>
                                <p:cTn id="67" presetID="2" presetClass="entr" presetSubtype="4" accel="50000" decel="5000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additive="base">
                                        <p:cTn id="69" dur="500" fill="hold"/>
                                        <p:tgtEl>
                                          <p:spTgt spid="49"/>
                                        </p:tgtEl>
                                        <p:attrNameLst>
                                          <p:attrName>ppt_x</p:attrName>
                                        </p:attrNameLst>
                                      </p:cBhvr>
                                      <p:tavLst>
                                        <p:tav tm="0">
                                          <p:val>
                                            <p:strVal val="#ppt_x"/>
                                          </p:val>
                                        </p:tav>
                                        <p:tav tm="100000">
                                          <p:val>
                                            <p:strVal val="#ppt_x"/>
                                          </p:val>
                                        </p:tav>
                                      </p:tavLst>
                                    </p:anim>
                                    <p:anim calcmode="lin" valueType="num">
                                      <p:cBhvr additive="base">
                                        <p:cTn id="70" dur="500" fill="hold"/>
                                        <p:tgtEl>
                                          <p:spTgt spid="49"/>
                                        </p:tgtEl>
                                        <p:attrNameLst>
                                          <p:attrName>ppt_y</p:attrName>
                                        </p:attrNameLst>
                                      </p:cBhvr>
                                      <p:tavLst>
                                        <p:tav tm="0">
                                          <p:val>
                                            <p:strVal val="1+#ppt_h/2"/>
                                          </p:val>
                                        </p:tav>
                                        <p:tav tm="100000">
                                          <p:val>
                                            <p:strVal val="#ppt_y"/>
                                          </p:val>
                                        </p:tav>
                                      </p:tavLst>
                                    </p:anim>
                                  </p:childTnLst>
                                </p:cTn>
                              </p:par>
                              <p:par>
                                <p:cTn id="71" presetID="2" presetClass="entr" presetSubtype="4" accel="50000" decel="5000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fill="hold"/>
                                        <p:tgtEl>
                                          <p:spTgt spid="39"/>
                                        </p:tgtEl>
                                        <p:attrNameLst>
                                          <p:attrName>ppt_x</p:attrName>
                                        </p:attrNameLst>
                                      </p:cBhvr>
                                      <p:tavLst>
                                        <p:tav tm="0">
                                          <p:val>
                                            <p:strVal val="#ppt_x"/>
                                          </p:val>
                                        </p:tav>
                                        <p:tav tm="100000">
                                          <p:val>
                                            <p:strVal val="#ppt_x"/>
                                          </p:val>
                                        </p:tav>
                                      </p:tavLst>
                                    </p:anim>
                                    <p:anim calcmode="lin" valueType="num">
                                      <p:cBhvr additive="base">
                                        <p:cTn id="74" dur="500" fill="hold"/>
                                        <p:tgtEl>
                                          <p:spTgt spid="39"/>
                                        </p:tgtEl>
                                        <p:attrNameLst>
                                          <p:attrName>ppt_y</p:attrName>
                                        </p:attrNameLst>
                                      </p:cBhvr>
                                      <p:tavLst>
                                        <p:tav tm="0">
                                          <p:val>
                                            <p:strVal val="1+#ppt_h/2"/>
                                          </p:val>
                                        </p:tav>
                                        <p:tav tm="100000">
                                          <p:val>
                                            <p:strVal val="#ppt_y"/>
                                          </p:val>
                                        </p:tav>
                                      </p:tavLst>
                                    </p:anim>
                                  </p:childTnLst>
                                </p:cTn>
                              </p:par>
                              <p:par>
                                <p:cTn id="75" presetID="2" presetClass="entr" presetSubtype="4" accel="50000" decel="50000"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additive="base">
                                        <p:cTn id="77" dur="500" fill="hold"/>
                                        <p:tgtEl>
                                          <p:spTgt spid="69"/>
                                        </p:tgtEl>
                                        <p:attrNameLst>
                                          <p:attrName>ppt_x</p:attrName>
                                        </p:attrNameLst>
                                      </p:cBhvr>
                                      <p:tavLst>
                                        <p:tav tm="0">
                                          <p:val>
                                            <p:strVal val="#ppt_x"/>
                                          </p:val>
                                        </p:tav>
                                        <p:tav tm="100000">
                                          <p:val>
                                            <p:strVal val="#ppt_x"/>
                                          </p:val>
                                        </p:tav>
                                      </p:tavLst>
                                    </p:anim>
                                    <p:anim calcmode="lin" valueType="num">
                                      <p:cBhvr additive="base">
                                        <p:cTn id="78" dur="500" fill="hold"/>
                                        <p:tgtEl>
                                          <p:spTgt spid="69"/>
                                        </p:tgtEl>
                                        <p:attrNameLst>
                                          <p:attrName>ppt_y</p:attrName>
                                        </p:attrNameLst>
                                      </p:cBhvr>
                                      <p:tavLst>
                                        <p:tav tm="0">
                                          <p:val>
                                            <p:strVal val="1+#ppt_h/2"/>
                                          </p:val>
                                        </p:tav>
                                        <p:tav tm="100000">
                                          <p:val>
                                            <p:strVal val="#ppt_y"/>
                                          </p:val>
                                        </p:tav>
                                      </p:tavLst>
                                    </p:anim>
                                  </p:childTnLst>
                                </p:cTn>
                              </p:par>
                              <p:par>
                                <p:cTn id="79" presetID="53" presetClass="entr" presetSubtype="16"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p:cTn id="81" dur="500" fill="hold"/>
                                        <p:tgtEl>
                                          <p:spTgt spid="45"/>
                                        </p:tgtEl>
                                        <p:attrNameLst>
                                          <p:attrName>ppt_w</p:attrName>
                                        </p:attrNameLst>
                                      </p:cBhvr>
                                      <p:tavLst>
                                        <p:tav tm="0">
                                          <p:val>
                                            <p:fltVal val="0"/>
                                          </p:val>
                                        </p:tav>
                                        <p:tav tm="100000">
                                          <p:val>
                                            <p:strVal val="#ppt_w"/>
                                          </p:val>
                                        </p:tav>
                                      </p:tavLst>
                                    </p:anim>
                                    <p:anim calcmode="lin" valueType="num">
                                      <p:cBhvr>
                                        <p:cTn id="82" dur="500" fill="hold"/>
                                        <p:tgtEl>
                                          <p:spTgt spid="45"/>
                                        </p:tgtEl>
                                        <p:attrNameLst>
                                          <p:attrName>ppt_h</p:attrName>
                                        </p:attrNameLst>
                                      </p:cBhvr>
                                      <p:tavLst>
                                        <p:tav tm="0">
                                          <p:val>
                                            <p:fltVal val="0"/>
                                          </p:val>
                                        </p:tav>
                                        <p:tav tm="100000">
                                          <p:val>
                                            <p:strVal val="#ppt_h"/>
                                          </p:val>
                                        </p:tav>
                                      </p:tavLst>
                                    </p:anim>
                                    <p:animEffect transition="in" filter="fade">
                                      <p:cBhvr>
                                        <p:cTn id="83" dur="500"/>
                                        <p:tgtEl>
                                          <p:spTgt spid="45"/>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2"/>
                                        </p:tgtEl>
                                        <p:attrNameLst>
                                          <p:attrName>style.visibility</p:attrName>
                                        </p:attrNameLst>
                                      </p:cBhvr>
                                      <p:to>
                                        <p:strVal val="visible"/>
                                      </p:to>
                                    </p:set>
                                    <p:anim calcmode="lin" valueType="num">
                                      <p:cBhvr>
                                        <p:cTn id="86" dur="500" fill="hold"/>
                                        <p:tgtEl>
                                          <p:spTgt spid="32"/>
                                        </p:tgtEl>
                                        <p:attrNameLst>
                                          <p:attrName>ppt_w</p:attrName>
                                        </p:attrNameLst>
                                      </p:cBhvr>
                                      <p:tavLst>
                                        <p:tav tm="0">
                                          <p:val>
                                            <p:fltVal val="0"/>
                                          </p:val>
                                        </p:tav>
                                        <p:tav tm="100000">
                                          <p:val>
                                            <p:strVal val="#ppt_w"/>
                                          </p:val>
                                        </p:tav>
                                      </p:tavLst>
                                    </p:anim>
                                    <p:anim calcmode="lin" valueType="num">
                                      <p:cBhvr>
                                        <p:cTn id="87" dur="500" fill="hold"/>
                                        <p:tgtEl>
                                          <p:spTgt spid="32"/>
                                        </p:tgtEl>
                                        <p:attrNameLst>
                                          <p:attrName>ppt_h</p:attrName>
                                        </p:attrNameLst>
                                      </p:cBhvr>
                                      <p:tavLst>
                                        <p:tav tm="0">
                                          <p:val>
                                            <p:fltVal val="0"/>
                                          </p:val>
                                        </p:tav>
                                        <p:tav tm="100000">
                                          <p:val>
                                            <p:strVal val="#ppt_h"/>
                                          </p:val>
                                        </p:tav>
                                      </p:tavLst>
                                    </p:anim>
                                    <p:animEffect transition="in" filter="fade">
                                      <p:cBhvr>
                                        <p:cTn id="88" dur="500"/>
                                        <p:tgtEl>
                                          <p:spTgt spid="32"/>
                                        </p:tgtEl>
                                      </p:cBhvr>
                                    </p:animEffect>
                                  </p:childTnLst>
                                </p:cTn>
                              </p:par>
                              <p:par>
                                <p:cTn id="89" presetID="2" presetClass="entr" presetSubtype="1" accel="50000" decel="5000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additive="base">
                                        <p:cTn id="91" dur="500" fill="hold"/>
                                        <p:tgtEl>
                                          <p:spTgt spid="50"/>
                                        </p:tgtEl>
                                        <p:attrNameLst>
                                          <p:attrName>ppt_x</p:attrName>
                                        </p:attrNameLst>
                                      </p:cBhvr>
                                      <p:tavLst>
                                        <p:tav tm="0">
                                          <p:val>
                                            <p:strVal val="#ppt_x"/>
                                          </p:val>
                                        </p:tav>
                                        <p:tav tm="100000">
                                          <p:val>
                                            <p:strVal val="#ppt_x"/>
                                          </p:val>
                                        </p:tav>
                                      </p:tavLst>
                                    </p:anim>
                                    <p:anim calcmode="lin" valueType="num">
                                      <p:cBhvr additive="base">
                                        <p:cTn id="92" dur="500" fill="hold"/>
                                        <p:tgtEl>
                                          <p:spTgt spid="50"/>
                                        </p:tgtEl>
                                        <p:attrNameLst>
                                          <p:attrName>ppt_y</p:attrName>
                                        </p:attrNameLst>
                                      </p:cBhvr>
                                      <p:tavLst>
                                        <p:tav tm="0">
                                          <p:val>
                                            <p:strVal val="0-#ppt_h/2"/>
                                          </p:val>
                                        </p:tav>
                                        <p:tav tm="100000">
                                          <p:val>
                                            <p:strVal val="#ppt_y"/>
                                          </p:val>
                                        </p:tav>
                                      </p:tavLst>
                                    </p:anim>
                                  </p:childTnLst>
                                </p:cTn>
                              </p:par>
                              <p:par>
                                <p:cTn id="93" presetID="2" presetClass="entr" presetSubtype="1" accel="50000" decel="5000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 calcmode="lin" valueType="num">
                                      <p:cBhvr additive="base">
                                        <p:cTn id="95" dur="500" fill="hold"/>
                                        <p:tgtEl>
                                          <p:spTgt spid="40"/>
                                        </p:tgtEl>
                                        <p:attrNameLst>
                                          <p:attrName>ppt_x</p:attrName>
                                        </p:attrNameLst>
                                      </p:cBhvr>
                                      <p:tavLst>
                                        <p:tav tm="0">
                                          <p:val>
                                            <p:strVal val="#ppt_x"/>
                                          </p:val>
                                        </p:tav>
                                        <p:tav tm="100000">
                                          <p:val>
                                            <p:strVal val="#ppt_x"/>
                                          </p:val>
                                        </p:tav>
                                      </p:tavLst>
                                    </p:anim>
                                    <p:anim calcmode="lin" valueType="num">
                                      <p:cBhvr additive="base">
                                        <p:cTn id="96" dur="500" fill="hold"/>
                                        <p:tgtEl>
                                          <p:spTgt spid="40"/>
                                        </p:tgtEl>
                                        <p:attrNameLst>
                                          <p:attrName>ppt_y</p:attrName>
                                        </p:attrNameLst>
                                      </p:cBhvr>
                                      <p:tavLst>
                                        <p:tav tm="0">
                                          <p:val>
                                            <p:strVal val="0-#ppt_h/2"/>
                                          </p:val>
                                        </p:tav>
                                        <p:tav tm="100000">
                                          <p:val>
                                            <p:strVal val="#ppt_y"/>
                                          </p:val>
                                        </p:tav>
                                      </p:tavLst>
                                    </p:anim>
                                  </p:childTnLst>
                                </p:cTn>
                              </p:par>
                              <p:par>
                                <p:cTn id="97" presetID="2" presetClass="entr" presetSubtype="1" accel="50000" decel="50000"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anim calcmode="lin" valueType="num">
                                      <p:cBhvr additive="base">
                                        <p:cTn id="99" dur="500" fill="hold"/>
                                        <p:tgtEl>
                                          <p:spTgt spid="62"/>
                                        </p:tgtEl>
                                        <p:attrNameLst>
                                          <p:attrName>ppt_x</p:attrName>
                                        </p:attrNameLst>
                                      </p:cBhvr>
                                      <p:tavLst>
                                        <p:tav tm="0">
                                          <p:val>
                                            <p:strVal val="#ppt_x"/>
                                          </p:val>
                                        </p:tav>
                                        <p:tav tm="100000">
                                          <p:val>
                                            <p:strVal val="#ppt_x"/>
                                          </p:val>
                                        </p:tav>
                                      </p:tavLst>
                                    </p:anim>
                                    <p:anim calcmode="lin" valueType="num">
                                      <p:cBhvr additive="base">
                                        <p:cTn id="100" dur="500" fill="hold"/>
                                        <p:tgtEl>
                                          <p:spTgt spid="62"/>
                                        </p:tgtEl>
                                        <p:attrNameLst>
                                          <p:attrName>ppt_y</p:attrName>
                                        </p:attrNameLst>
                                      </p:cBhvr>
                                      <p:tavLst>
                                        <p:tav tm="0">
                                          <p:val>
                                            <p:strVal val="0-#ppt_h/2"/>
                                          </p:val>
                                        </p:tav>
                                        <p:tav tm="100000">
                                          <p:val>
                                            <p:strVal val="#ppt_y"/>
                                          </p:val>
                                        </p:tav>
                                      </p:tavLst>
                                    </p:anim>
                                  </p:childTnLst>
                                </p:cTn>
                              </p:par>
                              <p:par>
                                <p:cTn id="101" presetID="53" presetClass="entr" presetSubtype="16"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p:cTn id="103" dur="500" fill="hold"/>
                                        <p:tgtEl>
                                          <p:spTgt spid="46"/>
                                        </p:tgtEl>
                                        <p:attrNameLst>
                                          <p:attrName>ppt_w</p:attrName>
                                        </p:attrNameLst>
                                      </p:cBhvr>
                                      <p:tavLst>
                                        <p:tav tm="0">
                                          <p:val>
                                            <p:fltVal val="0"/>
                                          </p:val>
                                        </p:tav>
                                        <p:tav tm="100000">
                                          <p:val>
                                            <p:strVal val="#ppt_w"/>
                                          </p:val>
                                        </p:tav>
                                      </p:tavLst>
                                    </p:anim>
                                    <p:anim calcmode="lin" valueType="num">
                                      <p:cBhvr>
                                        <p:cTn id="104" dur="500" fill="hold"/>
                                        <p:tgtEl>
                                          <p:spTgt spid="46"/>
                                        </p:tgtEl>
                                        <p:attrNameLst>
                                          <p:attrName>ppt_h</p:attrName>
                                        </p:attrNameLst>
                                      </p:cBhvr>
                                      <p:tavLst>
                                        <p:tav tm="0">
                                          <p:val>
                                            <p:fltVal val="0"/>
                                          </p:val>
                                        </p:tav>
                                        <p:tav tm="100000">
                                          <p:val>
                                            <p:strVal val="#ppt_h"/>
                                          </p:val>
                                        </p:tav>
                                      </p:tavLst>
                                    </p:anim>
                                    <p:animEffect transition="in" filter="fade">
                                      <p:cBhvr>
                                        <p:cTn id="105" dur="500"/>
                                        <p:tgtEl>
                                          <p:spTgt spid="46"/>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p:cTn id="108" dur="500" fill="hold"/>
                                        <p:tgtEl>
                                          <p:spTgt spid="34"/>
                                        </p:tgtEl>
                                        <p:attrNameLst>
                                          <p:attrName>ppt_w</p:attrName>
                                        </p:attrNameLst>
                                      </p:cBhvr>
                                      <p:tavLst>
                                        <p:tav tm="0">
                                          <p:val>
                                            <p:fltVal val="0"/>
                                          </p:val>
                                        </p:tav>
                                        <p:tav tm="100000">
                                          <p:val>
                                            <p:strVal val="#ppt_w"/>
                                          </p:val>
                                        </p:tav>
                                      </p:tavLst>
                                    </p:anim>
                                    <p:anim calcmode="lin" valueType="num">
                                      <p:cBhvr>
                                        <p:cTn id="109" dur="500" fill="hold"/>
                                        <p:tgtEl>
                                          <p:spTgt spid="34"/>
                                        </p:tgtEl>
                                        <p:attrNameLst>
                                          <p:attrName>ppt_h</p:attrName>
                                        </p:attrNameLst>
                                      </p:cBhvr>
                                      <p:tavLst>
                                        <p:tav tm="0">
                                          <p:val>
                                            <p:fltVal val="0"/>
                                          </p:val>
                                        </p:tav>
                                        <p:tav tm="100000">
                                          <p:val>
                                            <p:strVal val="#ppt_h"/>
                                          </p:val>
                                        </p:tav>
                                      </p:tavLst>
                                    </p:anim>
                                    <p:animEffect transition="in" filter="fade">
                                      <p:cBhvr>
                                        <p:cTn id="110" dur="500"/>
                                        <p:tgtEl>
                                          <p:spTgt spid="34"/>
                                        </p:tgtEl>
                                      </p:cBhvr>
                                    </p:animEffect>
                                  </p:childTnLst>
                                </p:cTn>
                              </p:par>
                              <p:par>
                                <p:cTn id="111" presetID="2" presetClass="entr" presetSubtype="4" accel="50000" decel="50000" fill="hold" grpId="0" nodeType="withEffect">
                                  <p:stCondLst>
                                    <p:cond delay="0"/>
                                  </p:stCondLst>
                                  <p:childTnLst>
                                    <p:set>
                                      <p:cBhvr>
                                        <p:cTn id="112" dur="1" fill="hold">
                                          <p:stCondLst>
                                            <p:cond delay="0"/>
                                          </p:stCondLst>
                                        </p:cTn>
                                        <p:tgtEl>
                                          <p:spTgt spid="51"/>
                                        </p:tgtEl>
                                        <p:attrNameLst>
                                          <p:attrName>style.visibility</p:attrName>
                                        </p:attrNameLst>
                                      </p:cBhvr>
                                      <p:to>
                                        <p:strVal val="visible"/>
                                      </p:to>
                                    </p:set>
                                    <p:anim calcmode="lin" valueType="num">
                                      <p:cBhvr additive="base">
                                        <p:cTn id="113" dur="500" fill="hold"/>
                                        <p:tgtEl>
                                          <p:spTgt spid="51"/>
                                        </p:tgtEl>
                                        <p:attrNameLst>
                                          <p:attrName>ppt_x</p:attrName>
                                        </p:attrNameLst>
                                      </p:cBhvr>
                                      <p:tavLst>
                                        <p:tav tm="0">
                                          <p:val>
                                            <p:strVal val="#ppt_x"/>
                                          </p:val>
                                        </p:tav>
                                        <p:tav tm="100000">
                                          <p:val>
                                            <p:strVal val="#ppt_x"/>
                                          </p:val>
                                        </p:tav>
                                      </p:tavLst>
                                    </p:anim>
                                    <p:anim calcmode="lin" valueType="num">
                                      <p:cBhvr additive="base">
                                        <p:cTn id="1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39" grpId="0" bldLvl="0" animBg="1"/>
      <p:bldP spid="38" grpId="0" bldLvl="0" animBg="1"/>
      <p:bldP spid="37" grpId="0" bldLvl="0" animBg="1"/>
      <p:bldP spid="35" grpId="0" bldLvl="0" animBg="1"/>
      <p:bldP spid="42" grpId="0" bldLvl="0" animBg="1"/>
      <p:bldP spid="43" grpId="0" bldLvl="0" animBg="1"/>
      <p:bldP spid="44" grpId="0" bldLvl="0" animBg="1"/>
      <p:bldP spid="45" grpId="0" bldLvl="0" animBg="1"/>
      <p:bldP spid="46" grpId="0" bldLvl="0" animBg="1"/>
      <p:bldP spid="47" grpId="0"/>
      <p:bldP spid="48" grpId="0"/>
      <p:bldP spid="49" grpId="0"/>
      <p:bldP spid="50" grpId="0"/>
      <p:bldP spid="51" grpId="0"/>
      <p:bldP spid="60" grpId="0"/>
      <p:bldP spid="61" grpId="0"/>
      <p:bldP spid="62" grpId="0"/>
      <p:bldP spid="68" grpId="0"/>
      <p:bldP spid="69" grpId="0"/>
      <p:bldP spid="26" grpId="0" bldLvl="0" animBg="1"/>
      <p:bldP spid="28" grpId="0" bldLvl="0" animBg="1"/>
      <p:bldP spid="30" grpId="0" bldLvl="0" animBg="1"/>
      <p:bldP spid="32" grpId="0" bldLvl="0" animBg="1"/>
      <p:bldP spid="34"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总 结</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583">
        <p:blinds dir="vert"/>
      </p:transition>
    </mc:Choice>
    <mc:Fallback xmlns="">
      <p:transition spd="slow" advTm="258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6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总结</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5" name="表格 4"/>
          <p:cNvGraphicFramePr>
            <a:graphicFrameLocks noGrp="1"/>
          </p:cNvGraphicFramePr>
          <p:nvPr/>
        </p:nvGraphicFramePr>
        <p:xfrm>
          <a:off x="323850" y="1169988"/>
          <a:ext cx="6439127" cy="3368284"/>
        </p:xfrm>
        <a:graphic>
          <a:graphicData uri="http://schemas.openxmlformats.org/drawingml/2006/table">
            <a:tbl>
              <a:tblPr firstRow="1" bandRow="1">
                <a:tableStyleId>{21E4AEA4-8DFA-4A89-87EB-49C32662AFE0}</a:tableStyleId>
              </a:tblPr>
              <a:tblGrid>
                <a:gridCol w="1721221">
                  <a:extLst>
                    <a:ext uri="{9D8B030D-6E8A-4147-A177-3AD203B41FA5}">
                      <a16:colId xmlns:a16="http://schemas.microsoft.com/office/drawing/2014/main" xmlns="" val="20000"/>
                    </a:ext>
                  </a:extLst>
                </a:gridCol>
                <a:gridCol w="793347">
                  <a:extLst>
                    <a:ext uri="{9D8B030D-6E8A-4147-A177-3AD203B41FA5}">
                      <a16:colId xmlns:a16="http://schemas.microsoft.com/office/drawing/2014/main" xmlns="" val="20001"/>
                    </a:ext>
                  </a:extLst>
                </a:gridCol>
                <a:gridCol w="793347">
                  <a:extLst>
                    <a:ext uri="{9D8B030D-6E8A-4147-A177-3AD203B41FA5}">
                      <a16:colId xmlns:a16="http://schemas.microsoft.com/office/drawing/2014/main" xmlns="" val="20002"/>
                    </a:ext>
                  </a:extLst>
                </a:gridCol>
                <a:gridCol w="792620">
                  <a:extLst>
                    <a:ext uri="{9D8B030D-6E8A-4147-A177-3AD203B41FA5}">
                      <a16:colId xmlns:a16="http://schemas.microsoft.com/office/drawing/2014/main" xmlns="" val="20003"/>
                    </a:ext>
                  </a:extLst>
                </a:gridCol>
                <a:gridCol w="792480">
                  <a:extLst>
                    <a:ext uri="{9D8B030D-6E8A-4147-A177-3AD203B41FA5}">
                      <a16:colId xmlns:a16="http://schemas.microsoft.com/office/drawing/2014/main" xmlns="" val="20004"/>
                    </a:ext>
                  </a:extLst>
                </a:gridCol>
                <a:gridCol w="716406">
                  <a:extLst>
                    <a:ext uri="{9D8B030D-6E8A-4147-A177-3AD203B41FA5}">
                      <a16:colId xmlns:a16="http://schemas.microsoft.com/office/drawing/2014/main" xmlns="" val="20005"/>
                    </a:ext>
                  </a:extLst>
                </a:gridCol>
                <a:gridCol w="829706">
                  <a:extLst>
                    <a:ext uri="{9D8B030D-6E8A-4147-A177-3AD203B41FA5}">
                      <a16:colId xmlns:a16="http://schemas.microsoft.com/office/drawing/2014/main" xmlns="" val="20006"/>
                    </a:ext>
                  </a:extLst>
                </a:gridCol>
              </a:tblGrid>
              <a:tr h="319670">
                <a:tc row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项</a:t>
                      </a:r>
                      <a:r>
                        <a:rPr lang="en-US" sz="1600" kern="100" dirty="0">
                          <a:effectLst/>
                          <a:latin typeface="微软雅黑" panose="020B0503020204020204" charset="-122"/>
                          <a:ea typeface="微软雅黑" panose="020B0503020204020204" charset="-122"/>
                        </a:rPr>
                        <a:t>  </a:t>
                      </a:r>
                      <a:r>
                        <a:rPr lang="zh-CN" sz="1600" kern="100" dirty="0">
                          <a:effectLst/>
                          <a:latin typeface="微软雅黑" panose="020B0503020204020204" charset="-122"/>
                          <a:ea typeface="微软雅黑" panose="020B0503020204020204" charset="-122"/>
                        </a:rPr>
                        <a:t>目</a:t>
                      </a:r>
                      <a:endParaRPr lang="zh-CN" sz="1200" kern="100" dirty="0">
                        <a:effectLst/>
                        <a:latin typeface="微软雅黑" panose="020B0503020204020204" charset="-122"/>
                        <a:ea typeface="微软雅黑" panose="020B0503020204020204" charset="-122"/>
                      </a:endParaRPr>
                    </a:p>
                  </a:txBody>
                  <a:tcPr marL="0" marR="0" marT="0" marB="0" anchor="ctr">
                    <a:solidFill>
                      <a:srgbClr val="0C6485"/>
                    </a:solidFill>
                  </a:tcPr>
                </a:tc>
                <a:tc grid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改善前</a:t>
                      </a:r>
                    </a:p>
                  </a:txBody>
                  <a:tcPr marL="0" marR="0" marT="0" marB="0">
                    <a:solidFill>
                      <a:srgbClr val="0C6485"/>
                    </a:solidFill>
                  </a:tcPr>
                </a:tc>
                <a:tc hMerge="1">
                  <a:txBody>
                    <a:bodyPr/>
                    <a:lstStyle/>
                    <a:p>
                      <a:endParaRPr lang="zh-CN"/>
                    </a:p>
                  </a:txBody>
                  <a:tcPr/>
                </a:tc>
                <a:tc grid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改善后</a:t>
                      </a:r>
                    </a:p>
                  </a:txBody>
                  <a:tcPr marL="0" marR="0" marT="0" marB="0">
                    <a:solidFill>
                      <a:srgbClr val="0C6485"/>
                    </a:solidFill>
                  </a:tcPr>
                </a:tc>
                <a:tc hMerge="1">
                  <a:txBody>
                    <a:bodyPr/>
                    <a:lstStyle/>
                    <a:p>
                      <a:endParaRPr lang="zh-CN"/>
                    </a:p>
                  </a:txBody>
                  <a:tcPr/>
                </a:tc>
                <a:tc row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活动成长</a:t>
                      </a:r>
                    </a:p>
                  </a:txBody>
                  <a:tcPr marL="0" marR="0" marT="0" marB="0" anchor="ctr">
                    <a:solidFill>
                      <a:srgbClr val="0C6485"/>
                    </a:solidFill>
                  </a:tcPr>
                </a:tc>
                <a:tc rowSpan="2">
                  <a:txBody>
                    <a:bodyPr/>
                    <a:lstStyle/>
                    <a:p>
                      <a:pPr algn="ctr">
                        <a:lnSpc>
                          <a:spcPct val="150000"/>
                        </a:lnSpc>
                        <a:spcAft>
                          <a:spcPts val="0"/>
                        </a:spcAft>
                      </a:pPr>
                      <a:r>
                        <a:rPr lang="zh-CN" sz="1600" kern="100" dirty="0">
                          <a:effectLst/>
                          <a:latin typeface="微软雅黑" panose="020B0503020204020204" charset="-122"/>
                          <a:ea typeface="微软雅黑" panose="020B0503020204020204" charset="-122"/>
                        </a:rPr>
                        <a:t>正</a:t>
                      </a:r>
                      <a:r>
                        <a:rPr lang="en-US" sz="1600" kern="100" dirty="0">
                          <a:effectLst/>
                          <a:latin typeface="微软雅黑" panose="020B0503020204020204" charset="-122"/>
                          <a:ea typeface="微软雅黑" panose="020B0503020204020204" charset="-122"/>
                        </a:rPr>
                        <a:t>/</a:t>
                      </a:r>
                      <a:r>
                        <a:rPr lang="zh-CN" sz="1600" kern="100" dirty="0">
                          <a:effectLst/>
                          <a:latin typeface="微软雅黑" panose="020B0503020204020204" charset="-122"/>
                          <a:ea typeface="微软雅黑" panose="020B0503020204020204" charset="-122"/>
                        </a:rPr>
                        <a:t>负向</a:t>
                      </a:r>
                      <a:endParaRPr lang="zh-CN" sz="1200" kern="100" dirty="0">
                        <a:effectLst/>
                        <a:latin typeface="微软雅黑" panose="020B0503020204020204" charset="-122"/>
                        <a:ea typeface="微软雅黑" panose="020B0503020204020204" charset="-122"/>
                      </a:endParaRPr>
                    </a:p>
                  </a:txBody>
                  <a:tcPr marL="0" marR="0" marT="0" marB="0" anchor="ctr">
                    <a:solidFill>
                      <a:srgbClr val="0C6485"/>
                    </a:solidFill>
                  </a:tcPr>
                </a:tc>
                <a:extLst>
                  <a:ext uri="{0D108BD9-81ED-4DB2-BD59-A6C34878D82A}">
                    <a16:rowId xmlns:a16="http://schemas.microsoft.com/office/drawing/2014/main" xmlns="" val="10000"/>
                  </a:ext>
                </a:extLst>
              </a:tr>
              <a:tr h="362318">
                <a:tc vMerge="1">
                  <a:txBody>
                    <a:bodyPr/>
                    <a:lstStyle/>
                    <a:p>
                      <a:endParaRPr lang="zh-CN"/>
                    </a:p>
                  </a:txBody>
                  <a:tcPr/>
                </a:tc>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总分</a:t>
                      </a:r>
                    </a:p>
                  </a:txBody>
                  <a:tcPr marL="0" marR="0" marT="0" marB="0"/>
                </a:tc>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平均</a:t>
                      </a:r>
                    </a:p>
                  </a:txBody>
                  <a:tcPr marL="0" marR="0" marT="0" marB="0"/>
                </a:tc>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总分</a:t>
                      </a:r>
                    </a:p>
                  </a:txBody>
                  <a:tcPr marL="0" marR="0" marT="0" marB="0"/>
                </a:tc>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平均</a:t>
                      </a:r>
                    </a:p>
                  </a:txBody>
                  <a:tcPr marL="0" marR="0" marT="0" marB="0"/>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xmlns="" val="10001"/>
                  </a:ext>
                </a:extLst>
              </a:tr>
              <a:tr h="442204">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r>
                        <a:rPr lang="zh-CN" sz="1600" kern="100">
                          <a:effectLst/>
                          <a:latin typeface="微软雅黑" panose="020B0503020204020204" charset="-122"/>
                          <a:ea typeface="微软雅黑" panose="020B0503020204020204" charset="-122"/>
                        </a:rPr>
                        <a:t>责任与荣誉感</a:t>
                      </a:r>
                      <a:r>
                        <a:rPr lang="en-US" sz="1600" kern="100">
                          <a:effectLst/>
                          <a:latin typeface="微软雅黑" panose="020B0503020204020204" charset="-122"/>
                          <a:ea typeface="微软雅黑" panose="020B0503020204020204" charset="-122"/>
                        </a:rPr>
                        <a:t>   </a:t>
                      </a:r>
                      <a:endParaRPr lang="zh-CN" sz="1200" kern="100">
                        <a:effectLst/>
                        <a:latin typeface="微软雅黑" panose="020B0503020204020204" charset="-122"/>
                        <a:ea typeface="微软雅黑" panose="020B0503020204020204" charset="-122"/>
                      </a:endParaRP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31</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2.8</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49</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4.5</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1.7</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2"/>
                  </a:ext>
                </a:extLst>
              </a:tr>
              <a:tr h="357915">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r>
                        <a:rPr lang="zh-CN" sz="1600" kern="100">
                          <a:effectLst/>
                          <a:latin typeface="微软雅黑" panose="020B0503020204020204" charset="-122"/>
                          <a:ea typeface="微软雅黑" panose="020B0503020204020204" charset="-122"/>
                        </a:rPr>
                        <a:t>解决问题能力</a:t>
                      </a:r>
                      <a:endParaRPr lang="zh-CN" sz="1200" kern="100">
                        <a:effectLst/>
                        <a:latin typeface="微软雅黑" panose="020B0503020204020204" charset="-122"/>
                        <a:ea typeface="微软雅黑" panose="020B0503020204020204" charset="-122"/>
                      </a:endParaRP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31</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2.8</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1.2</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3"/>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积极性</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29</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2.6</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49</a:t>
                      </a:r>
                    </a:p>
                  </a:txBody>
                  <a:tcPr marL="0" marR="0" marT="0" marB="0"/>
                </a:tc>
                <a:tc>
                  <a:txBody>
                    <a:bodyPr/>
                    <a:lstStyle/>
                    <a:p>
                      <a:pPr algn="ctr">
                        <a:lnSpc>
                          <a:spcPct val="150000"/>
                        </a:lnSpc>
                        <a:spcAft>
                          <a:spcPts val="0"/>
                        </a:spcAft>
                      </a:pPr>
                      <a:r>
                        <a:rPr lang="en-US" sz="1600" kern="100" dirty="0">
                          <a:effectLst/>
                          <a:latin typeface="微软雅黑" panose="020B0503020204020204" charset="-122"/>
                          <a:ea typeface="微软雅黑" panose="020B0503020204020204" charset="-122"/>
                        </a:rPr>
                        <a:t>4.5</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1.9</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4"/>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和谐度</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30</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2.7</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a:t>
                      </a:r>
                    </a:p>
                  </a:txBody>
                  <a:tcPr marL="0" marR="0" marT="0" marB="0"/>
                </a:tc>
                <a:tc>
                  <a:txBody>
                    <a:bodyPr/>
                    <a:lstStyle/>
                    <a:p>
                      <a:pPr algn="ctr">
                        <a:lnSpc>
                          <a:spcPct val="150000"/>
                        </a:lnSpc>
                        <a:spcAft>
                          <a:spcPts val="0"/>
                        </a:spcAft>
                      </a:pPr>
                      <a:r>
                        <a:rPr lang="en-US" sz="1600" kern="100" dirty="0">
                          <a:effectLst/>
                          <a:latin typeface="微软雅黑" panose="020B0503020204020204" charset="-122"/>
                          <a:ea typeface="微软雅黑" panose="020B0503020204020204" charset="-122"/>
                        </a:rPr>
                        <a:t>1.3</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5"/>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沟通技巧</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3.1</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49</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4.5</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6"/>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质管工具应用</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15</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40</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3.6</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2.2</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7"/>
                  </a:ext>
                </a:extLst>
              </a:tr>
              <a:tr h="357915">
                <a:tc>
                  <a:txBody>
                    <a:bodyPr/>
                    <a:lstStyle/>
                    <a:p>
                      <a:pPr algn="ctr">
                        <a:lnSpc>
                          <a:spcPct val="150000"/>
                        </a:lnSpc>
                        <a:spcAft>
                          <a:spcPts val="0"/>
                        </a:spcAft>
                      </a:pPr>
                      <a:r>
                        <a:rPr lang="zh-CN" sz="1600" kern="100">
                          <a:effectLst/>
                          <a:latin typeface="微软雅黑" panose="020B0503020204020204" charset="-122"/>
                          <a:ea typeface="微软雅黑" panose="020B0503020204020204" charset="-122"/>
                        </a:rPr>
                        <a:t>凝聚力</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34</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3.1</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52</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4.7</a:t>
                      </a:r>
                    </a:p>
                  </a:txBody>
                  <a:tcPr marL="0" marR="0" marT="0" marB="0"/>
                </a:tc>
                <a:tc>
                  <a:txBody>
                    <a:bodyPr/>
                    <a:lstStyle/>
                    <a:p>
                      <a:pPr algn="ctr">
                        <a:lnSpc>
                          <a:spcPct val="150000"/>
                        </a:lnSpc>
                        <a:spcAft>
                          <a:spcPts val="0"/>
                        </a:spcAft>
                      </a:pPr>
                      <a:r>
                        <a:rPr lang="en-US" sz="1600" kern="100">
                          <a:effectLst/>
                          <a:latin typeface="微软雅黑" panose="020B0503020204020204" charset="-122"/>
                          <a:ea typeface="微软雅黑" panose="020B0503020204020204" charset="-122"/>
                        </a:rPr>
                        <a:t>1.6</a:t>
                      </a:r>
                    </a:p>
                  </a:txBody>
                  <a:tcPr marL="0" marR="0" marT="0" marB="0"/>
                </a:tc>
                <a:tc>
                  <a:txBody>
                    <a:bodyPr/>
                    <a:lstStyle/>
                    <a:p>
                      <a:pPr algn="ctr">
                        <a:lnSpc>
                          <a:spcPct val="150000"/>
                        </a:lnSpc>
                        <a:spcAft>
                          <a:spcPts val="0"/>
                        </a:spcAft>
                      </a:pPr>
                      <a:r>
                        <a:rPr lang="en-US" sz="1600" kern="100" dirty="0">
                          <a:effectLst/>
                          <a:latin typeface="微软雅黑" panose="020B0503020204020204" charset="-122"/>
                          <a:ea typeface="微软雅黑" panose="020B0503020204020204" charset="-122"/>
                        </a:rPr>
                        <a:t> </a:t>
                      </a:r>
                    </a:p>
                  </a:txBody>
                  <a:tcPr marL="0" marR="0" marT="0" marB="0"/>
                </a:tc>
                <a:extLst>
                  <a:ext uri="{0D108BD9-81ED-4DB2-BD59-A6C34878D82A}">
                    <a16:rowId xmlns:a16="http://schemas.microsoft.com/office/drawing/2014/main" xmlns="" val="10008"/>
                  </a:ext>
                </a:extLst>
              </a:tr>
            </a:tbl>
          </a:graphicData>
        </a:graphic>
      </p:graphicFrame>
      <p:graphicFrame>
        <p:nvGraphicFramePr>
          <p:cNvPr id="78942" name="对象 5"/>
          <p:cNvGraphicFramePr>
            <a:graphicFrameLocks noChangeAspect="1"/>
          </p:cNvGraphicFramePr>
          <p:nvPr/>
        </p:nvGraphicFramePr>
        <p:xfrm>
          <a:off x="6762750" y="1170305"/>
          <a:ext cx="5131435" cy="3359150"/>
        </p:xfrm>
        <a:graphic>
          <a:graphicData uri="http://schemas.openxmlformats.org/presentationml/2006/ole">
            <mc:AlternateContent xmlns:mc="http://schemas.openxmlformats.org/markup-compatibility/2006">
              <mc:Choice xmlns:v="urn:schemas-microsoft-com:vml" Requires="v">
                <p:oleObj spid="_x0000_s4105" r:id="rId4" imgW="5438775" imgH="3362325" progId="excel.sheet.8">
                  <p:embed/>
                </p:oleObj>
              </mc:Choice>
              <mc:Fallback>
                <p:oleObj r:id="rId4" imgW="5438775" imgH="3362325" progId="excel.sheet.8">
                  <p:embed/>
                  <p:pic>
                    <p:nvPicPr>
                      <p:cNvPr id="0" name="图片 3083"/>
                      <p:cNvPicPr/>
                      <p:nvPr/>
                    </p:nvPicPr>
                    <p:blipFill>
                      <a:blip r:embed="rId5"/>
                      <a:stretch>
                        <a:fillRect/>
                      </a:stretch>
                    </p:blipFill>
                    <p:spPr>
                      <a:xfrm>
                        <a:off x="6762750" y="1170305"/>
                        <a:ext cx="5131435" cy="3359150"/>
                      </a:xfrm>
                      <a:prstGeom prst="rect">
                        <a:avLst/>
                      </a:prstGeom>
                      <a:noFill/>
                      <a:ln w="38100">
                        <a:noFill/>
                        <a:miter/>
                      </a:ln>
                    </p:spPr>
                  </p:pic>
                </p:oleObj>
              </mc:Fallback>
            </mc:AlternateContent>
          </a:graphicData>
        </a:graphic>
      </p:graphicFrame>
      <p:sp>
        <p:nvSpPr>
          <p:cNvPr id="78943" name="矩形 38"/>
          <p:cNvSpPr/>
          <p:nvPr/>
        </p:nvSpPr>
        <p:spPr>
          <a:xfrm>
            <a:off x="323850" y="4719638"/>
            <a:ext cx="11420475" cy="1089025"/>
          </a:xfrm>
          <a:prstGeom prst="rect">
            <a:avLst/>
          </a:prstGeom>
          <a:noFill/>
          <a:ln w="9525">
            <a:noFill/>
          </a:ln>
        </p:spPr>
        <p:txBody>
          <a:bodyPr wrap="square" anchor="t">
            <a:spAutoFit/>
          </a:bodyPr>
          <a:lstStyle/>
          <a:p>
            <a:pPr>
              <a:lnSpc>
                <a:spcPct val="120000"/>
              </a:lnSpc>
            </a:pPr>
            <a:r>
              <a:rPr lang="zh-CN" altLang="en-US" dirty="0">
                <a:latin typeface="微软雅黑" panose="020B0503020204020204" charset="-122"/>
                <a:ea typeface="微软雅黑" panose="020B0503020204020204" charset="-122"/>
              </a:rPr>
              <a:t>       在开展持续改进提高孕妇从待产室到分娩后留置针的完好率，小组成员通过集中讨论分析原因，及时更新发送设备设施，制定适合本科的采集发送流程等一系列对策，有效减少各种导致标本采集发送环节失误的节点，同时提升了相关人员业务水平和解决应急事件，沟通等能力。</a:t>
            </a:r>
          </a:p>
        </p:txBody>
      </p:sp>
    </p:spTree>
  </p:cSld>
  <p:clrMapOvr>
    <a:masterClrMapping/>
  </p:clrMapOvr>
  <mc:AlternateContent xmlns:mc="http://schemas.openxmlformats.org/markup-compatibility/2006" xmlns:p14="http://schemas.microsoft.com/office/powerpoint/2010/main">
    <mc:Choice Requires="p14">
      <p:transition spd="slow" p14:dur="1600" advTm="1741">
        <p:blinds dir="vert"/>
      </p:transition>
    </mc:Choice>
    <mc:Fallback xmlns="">
      <p:transition spd="slow" advTm="174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8942"/>
                                        </p:tgtEl>
                                        <p:attrNameLst>
                                          <p:attrName>style.visibility</p:attrName>
                                        </p:attrNameLst>
                                      </p:cBhvr>
                                      <p:to>
                                        <p:strVal val="visible"/>
                                      </p:to>
                                    </p:set>
                                    <p:animEffect transition="in" filter="wipe(up)">
                                      <p:cBhvr>
                                        <p:cTn id="10" dur="500"/>
                                        <p:tgtEl>
                                          <p:spTgt spid="7894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78943"/>
                                        </p:tgtEl>
                                        <p:attrNameLst>
                                          <p:attrName>style.visibility</p:attrName>
                                        </p:attrNameLst>
                                      </p:cBhvr>
                                      <p:to>
                                        <p:strVal val="visible"/>
                                      </p:to>
                                    </p:set>
                                    <p:animEffect transition="in" filter="fade">
                                      <p:cBhvr>
                                        <p:cTn id="14" dur="1000"/>
                                        <p:tgtEl>
                                          <p:spTgt spid="78943"/>
                                        </p:tgtEl>
                                      </p:cBhvr>
                                    </p:animEffect>
                                    <p:anim calcmode="lin" valueType="num">
                                      <p:cBhvr>
                                        <p:cTn id="15" dur="1000" fill="hold"/>
                                        <p:tgtEl>
                                          <p:spTgt spid="78943"/>
                                        </p:tgtEl>
                                        <p:attrNameLst>
                                          <p:attrName>ppt_x</p:attrName>
                                        </p:attrNameLst>
                                      </p:cBhvr>
                                      <p:tavLst>
                                        <p:tav tm="0">
                                          <p:val>
                                            <p:strVal val="#ppt_x"/>
                                          </p:val>
                                        </p:tav>
                                        <p:tav tm="100000">
                                          <p:val>
                                            <p:strVal val="#ppt_x"/>
                                          </p:val>
                                        </p:tav>
                                      </p:tavLst>
                                    </p:anim>
                                    <p:anim calcmode="lin" valueType="num">
                                      <p:cBhvr>
                                        <p:cTn id="16" dur="1000" fill="hold"/>
                                        <p:tgtEl>
                                          <p:spTgt spid="789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4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
          <p:cNvPicPr>
            <a:picLocks noChangeAspect="1"/>
          </p:cNvPicPr>
          <p:nvPr/>
        </p:nvPicPr>
        <p:blipFill>
          <a:blip r:embed="rId4"/>
          <a:stretch>
            <a:fillRect/>
          </a:stretch>
        </p:blipFill>
        <p:spPr>
          <a:xfrm>
            <a:off x="6105525" y="939800"/>
            <a:ext cx="6381750" cy="5431790"/>
          </a:xfrm>
          <a:prstGeom prst="rect">
            <a:avLst/>
          </a:prstGeom>
        </p:spPr>
      </p:pic>
      <p:pic>
        <p:nvPicPr>
          <p:cNvPr id="3" name="图片 2" descr="3"/>
          <p:cNvPicPr>
            <a:picLocks noChangeAspect="1"/>
          </p:cNvPicPr>
          <p:nvPr/>
        </p:nvPicPr>
        <p:blipFill>
          <a:blip r:embed="rId5"/>
          <a:stretch>
            <a:fillRect/>
          </a:stretch>
        </p:blipFill>
        <p:spPr>
          <a:xfrm>
            <a:off x="581025" y="469265"/>
            <a:ext cx="1367790" cy="1405255"/>
          </a:xfrm>
          <a:prstGeom prst="rect">
            <a:avLst/>
          </a:prstGeom>
        </p:spPr>
      </p:pic>
      <p:pic>
        <p:nvPicPr>
          <p:cNvPr id="5" name="图片 4" descr="5"/>
          <p:cNvPicPr>
            <a:picLocks noChangeAspect="1"/>
          </p:cNvPicPr>
          <p:nvPr/>
        </p:nvPicPr>
        <p:blipFill>
          <a:blip r:embed="rId6"/>
          <a:stretch>
            <a:fillRect/>
          </a:stretch>
        </p:blipFill>
        <p:spPr>
          <a:xfrm>
            <a:off x="9039860" y="397510"/>
            <a:ext cx="2491740" cy="713105"/>
          </a:xfrm>
          <a:prstGeom prst="rect">
            <a:avLst/>
          </a:prstGeom>
        </p:spPr>
      </p:pic>
      <p:sp>
        <p:nvSpPr>
          <p:cNvPr id="83" name="矩形 82"/>
          <p:cNvSpPr/>
          <p:nvPr/>
        </p:nvSpPr>
        <p:spPr>
          <a:xfrm>
            <a:off x="1205865" y="2197735"/>
            <a:ext cx="5516880" cy="1168400"/>
          </a:xfrm>
          <a:prstGeom prst="rect">
            <a:avLst/>
          </a:prstGeom>
          <a:noFill/>
          <a:ln w="9525">
            <a:noFill/>
          </a:ln>
        </p:spPr>
        <p:txBody>
          <a:bodyPr wrap="none" anchor="t">
            <a:spAutoFit/>
          </a:bodyPr>
          <a:lstStyle/>
          <a:p>
            <a:pPr algn="ctr"/>
            <a:r>
              <a:rPr lang="zh-CN" altLang="en-US" sz="7000" b="1" dirty="0">
                <a:solidFill>
                  <a:srgbClr val="0C6485"/>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谢谢您</a:t>
            </a:r>
            <a:r>
              <a:rPr lang="zh-CN" altLang="en-US" sz="7000" b="1" dirty="0">
                <a:solidFill>
                  <a:srgbClr val="D73229"/>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的观看</a:t>
            </a:r>
            <a:endParaRPr lang="en-US" altLang="zh-CN" sz="7000" b="1" dirty="0">
              <a:solidFill>
                <a:srgbClr val="D73229"/>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nvSpPr>
        <p:spPr>
          <a:xfrm>
            <a:off x="983615" y="3279140"/>
            <a:ext cx="5961380" cy="753110"/>
          </a:xfrm>
          <a:prstGeom prst="rect">
            <a:avLst/>
          </a:prstGeom>
          <a:noFill/>
          <a:ln w="9525">
            <a:noFill/>
          </a:ln>
        </p:spPr>
        <p:txBody>
          <a:bodyPr wrap="square" anchor="t">
            <a:spAutoFit/>
          </a:bodyPr>
          <a:lstStyle/>
          <a:p>
            <a:pPr algn="ctr"/>
            <a:r>
              <a:rPr lang="zh-CN" altLang="en-US" sz="23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提高孕妇从穿刺到分娩后留置针的完好率</a:t>
            </a:r>
          </a:p>
          <a:p>
            <a:pPr algn="ctr"/>
            <a:r>
              <a:rPr lang="zh-CN" altLang="en-US" sz="10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Professional custom all kinds of industry ppt template, this work belongs to fly impression design original, do not download after the network communication.</a:t>
            </a:r>
          </a:p>
        </p:txBody>
      </p:sp>
      <p:sp>
        <p:nvSpPr>
          <p:cNvPr id="8" name="矩形 7"/>
          <p:cNvSpPr/>
          <p:nvPr/>
        </p:nvSpPr>
        <p:spPr>
          <a:xfrm>
            <a:off x="1655445" y="4455160"/>
            <a:ext cx="3803650" cy="245110"/>
          </a:xfrm>
          <a:prstGeom prst="rect">
            <a:avLst/>
          </a:prstGeom>
          <a:noFill/>
          <a:ln w="9525">
            <a:noFill/>
          </a:ln>
        </p:spPr>
        <p:txBody>
          <a:bodyPr wrap="square" anchor="t">
            <a:spAutoFit/>
          </a:bodyPr>
          <a:lstStyle/>
          <a:p>
            <a:pPr algn="ctr"/>
            <a:r>
              <a:rPr lang="zh-CN" altLang="en-US" sz="1000" dirty="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rPr>
              <a:t>科室：分娩中心  汇报人：XXX</a:t>
            </a:r>
          </a:p>
        </p:txBody>
      </p:sp>
    </p:spTree>
  </p:cSld>
  <p:clrMapOvr>
    <a:masterClrMapping/>
  </p:clrMapOvr>
  <mc:AlternateContent xmlns:mc="http://schemas.openxmlformats.org/markup-compatibility/2006" xmlns:p14="http://schemas.microsoft.com/office/powerpoint/2010/main">
    <mc:Choice Requires="p14">
      <p:transition spd="slow" p14:dur="4000" advTm="4080">
        <p14:vortex dir="r"/>
      </p:transition>
    </mc:Choice>
    <mc:Fallback xmlns="">
      <p:transition spd="slow" advTm="4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par>
                                <p:cTn id="20" presetID="56" presetClass="entr" presetSubtype="0" fill="hold" grpId="0" nodeType="withEffect">
                                  <p:stCondLst>
                                    <p:cond delay="0"/>
                                  </p:stCondLst>
                                  <p:iterate type="lt">
                                    <p:tmPct val="10000"/>
                                  </p:iterate>
                                  <p:childTnLst>
                                    <p:set>
                                      <p:cBhvr>
                                        <p:cTn id="21" dur="1" fill="hold">
                                          <p:stCondLst>
                                            <p:cond delay="0"/>
                                          </p:stCondLst>
                                        </p:cTn>
                                        <p:tgtEl>
                                          <p:spTgt spid="83"/>
                                        </p:tgtEl>
                                        <p:attrNameLst>
                                          <p:attrName>style.visibility</p:attrName>
                                        </p:attrNameLst>
                                      </p:cBhvr>
                                      <p:to>
                                        <p:strVal val="visible"/>
                                      </p:to>
                                    </p:set>
                                    <p:anim by="(-#ppt_w*2)" calcmode="lin" valueType="num">
                                      <p:cBhvr rctx="PPT">
                                        <p:cTn id="22" dur="500" autoRev="1" fill="hold">
                                          <p:stCondLst>
                                            <p:cond delay="0"/>
                                          </p:stCondLst>
                                        </p:cTn>
                                        <p:tgtEl>
                                          <p:spTgt spid="83"/>
                                        </p:tgtEl>
                                        <p:attrNameLst>
                                          <p:attrName>ppt_w</p:attrName>
                                        </p:attrNameLst>
                                      </p:cBhvr>
                                    </p:anim>
                                    <p:anim by="(#ppt_w*0.50)" calcmode="lin" valueType="num">
                                      <p:cBhvr>
                                        <p:cTn id="23" dur="500" decel="50000" autoRev="1" fill="hold">
                                          <p:stCondLst>
                                            <p:cond delay="0"/>
                                          </p:stCondLst>
                                        </p:cTn>
                                        <p:tgtEl>
                                          <p:spTgt spid="83"/>
                                        </p:tgtEl>
                                        <p:attrNameLst>
                                          <p:attrName>ppt_x</p:attrName>
                                        </p:attrNameLst>
                                      </p:cBhvr>
                                    </p:anim>
                                    <p:anim from="(-#ppt_h/2)" to="(#ppt_y)" calcmode="lin" valueType="num">
                                      <p:cBhvr>
                                        <p:cTn id="24" dur="1000" fill="hold">
                                          <p:stCondLst>
                                            <p:cond delay="0"/>
                                          </p:stCondLst>
                                        </p:cTn>
                                        <p:tgtEl>
                                          <p:spTgt spid="83"/>
                                        </p:tgtEl>
                                        <p:attrNameLst>
                                          <p:attrName>ppt_y</p:attrName>
                                        </p:attrNameLst>
                                      </p:cBhvr>
                                    </p:anim>
                                    <p:animRot by="21600000">
                                      <p:cBhvr>
                                        <p:cTn id="25" dur="1000" fill="hold">
                                          <p:stCondLst>
                                            <p:cond delay="0"/>
                                          </p:stCondLst>
                                        </p:cTn>
                                        <p:tgtEl>
                                          <p:spTgt spid="83"/>
                                        </p:tgtEl>
                                        <p:attrNameLst>
                                          <p:attrName>r</p:attrName>
                                        </p:attrNameLst>
                                      </p:cBhvr>
                                    </p:animRot>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成立改进小组</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pSp>
        <p:nvGrpSpPr>
          <p:cNvPr id="2" name="Group 175"/>
          <p:cNvGrpSpPr/>
          <p:nvPr/>
        </p:nvGrpSpPr>
        <p:grpSpPr>
          <a:xfrm flipH="1">
            <a:off x="1770380" y="3124200"/>
            <a:ext cx="3613785" cy="2548890"/>
            <a:chOff x="6035675" y="862013"/>
            <a:chExt cx="479425" cy="338138"/>
          </a:xfrm>
        </p:grpSpPr>
        <p:sp>
          <p:nvSpPr>
            <p:cNvPr id="3" name="Freeform 95"/>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close/>
                  <a:moveTo>
                    <a:pt x="31" y="0"/>
                  </a:moveTo>
                  <a:lnTo>
                    <a:pt x="31" y="0"/>
                  </a:lnTo>
                  <a:close/>
                </a:path>
              </a:pathLst>
            </a:custGeom>
            <a:solidFill>
              <a:srgbClr val="000000"/>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4" name="Freeform 96"/>
            <p:cNvSpPr>
              <a:spLocks noEditPoints="1"/>
            </p:cNvSpPr>
            <p:nvPr/>
          </p:nvSpPr>
          <p:spPr bwMode="auto">
            <a:xfrm>
              <a:off x="6332538" y="977900"/>
              <a:ext cx="76200" cy="74613"/>
            </a:xfrm>
            <a:custGeom>
              <a:avLst/>
              <a:gdLst/>
              <a:ahLst/>
              <a:cxnLst>
                <a:cxn ang="0">
                  <a:pos x="31" y="0"/>
                </a:cxn>
                <a:cxn ang="0">
                  <a:pos x="17" y="0"/>
                </a:cxn>
                <a:cxn ang="0">
                  <a:pos x="17" y="16"/>
                </a:cxn>
                <a:cxn ang="0">
                  <a:pos x="0" y="16"/>
                </a:cxn>
                <a:cxn ang="0">
                  <a:pos x="0" y="29"/>
                </a:cxn>
                <a:cxn ang="0">
                  <a:pos x="17" y="29"/>
                </a:cxn>
                <a:cxn ang="0">
                  <a:pos x="17" y="47"/>
                </a:cxn>
                <a:cxn ang="0">
                  <a:pos x="31" y="47"/>
                </a:cxn>
                <a:cxn ang="0">
                  <a:pos x="31" y="29"/>
                </a:cxn>
                <a:cxn ang="0">
                  <a:pos x="48" y="29"/>
                </a:cxn>
                <a:cxn ang="0">
                  <a:pos x="48" y="16"/>
                </a:cxn>
                <a:cxn ang="0">
                  <a:pos x="31" y="16"/>
                </a:cxn>
                <a:cxn ang="0">
                  <a:pos x="31" y="0"/>
                </a:cxn>
                <a:cxn ang="0">
                  <a:pos x="31" y="0"/>
                </a:cxn>
                <a:cxn ang="0">
                  <a:pos x="31" y="0"/>
                </a:cxn>
              </a:cxnLst>
              <a:rect l="0" t="0" r="r" b="b"/>
              <a:pathLst>
                <a:path w="48" h="47">
                  <a:moveTo>
                    <a:pt x="31" y="0"/>
                  </a:moveTo>
                  <a:lnTo>
                    <a:pt x="17" y="0"/>
                  </a:lnTo>
                  <a:lnTo>
                    <a:pt x="17" y="16"/>
                  </a:lnTo>
                  <a:lnTo>
                    <a:pt x="0" y="16"/>
                  </a:lnTo>
                  <a:lnTo>
                    <a:pt x="0" y="29"/>
                  </a:lnTo>
                  <a:lnTo>
                    <a:pt x="17" y="29"/>
                  </a:lnTo>
                  <a:lnTo>
                    <a:pt x="17" y="47"/>
                  </a:lnTo>
                  <a:lnTo>
                    <a:pt x="31" y="47"/>
                  </a:lnTo>
                  <a:lnTo>
                    <a:pt x="31" y="29"/>
                  </a:lnTo>
                  <a:lnTo>
                    <a:pt x="48" y="29"/>
                  </a:lnTo>
                  <a:lnTo>
                    <a:pt x="48" y="16"/>
                  </a:lnTo>
                  <a:lnTo>
                    <a:pt x="31" y="16"/>
                  </a:lnTo>
                  <a:lnTo>
                    <a:pt x="31" y="0"/>
                  </a:lnTo>
                  <a:moveTo>
                    <a:pt x="31" y="0"/>
                  </a:moveTo>
                  <a:lnTo>
                    <a:pt x="31" y="0"/>
                  </a:lnTo>
                </a:path>
              </a:pathLst>
            </a:custGeom>
            <a:solidFill>
              <a:srgbClr val="D73229"/>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5" name="Freeform 97"/>
            <p:cNvSpPr>
              <a:spLocks noEditPoints="1"/>
            </p:cNvSpPr>
            <p:nvPr/>
          </p:nvSpPr>
          <p:spPr bwMode="auto">
            <a:xfrm>
              <a:off x="6075363" y="1116013"/>
              <a:ext cx="84138" cy="84138"/>
            </a:xfrm>
            <a:custGeom>
              <a:avLst/>
              <a:gdLst/>
              <a:ahLst/>
              <a:cxnLst>
                <a:cxn ang="0">
                  <a:pos x="29" y="14"/>
                </a:cxn>
                <a:cxn ang="0">
                  <a:pos x="14" y="29"/>
                </a:cxn>
                <a:cxn ang="0">
                  <a:pos x="0" y="14"/>
                </a:cxn>
                <a:cxn ang="0">
                  <a:pos x="14" y="0"/>
                </a:cxn>
                <a:cxn ang="0">
                  <a:pos x="29" y="14"/>
                </a:cxn>
                <a:cxn ang="0">
                  <a:pos x="29" y="14"/>
                </a:cxn>
                <a:cxn ang="0">
                  <a:pos x="29" y="14"/>
                </a:cxn>
              </a:cxnLst>
              <a:rect l="0" t="0" r="r" b="b"/>
              <a:pathLst>
                <a:path w="29" h="29">
                  <a:moveTo>
                    <a:pt x="29" y="14"/>
                  </a:moveTo>
                  <a:cubicBezTo>
                    <a:pt x="29" y="22"/>
                    <a:pt x="22" y="29"/>
                    <a:pt x="14" y="29"/>
                  </a:cubicBezTo>
                  <a:cubicBezTo>
                    <a:pt x="6" y="29"/>
                    <a:pt x="0" y="22"/>
                    <a:pt x="0" y="14"/>
                  </a:cubicBezTo>
                  <a:cubicBezTo>
                    <a:pt x="0" y="6"/>
                    <a:pt x="6" y="0"/>
                    <a:pt x="14" y="0"/>
                  </a:cubicBezTo>
                  <a:cubicBezTo>
                    <a:pt x="22" y="0"/>
                    <a:pt x="29" y="6"/>
                    <a:pt x="29" y="14"/>
                  </a:cubicBezTo>
                  <a:close/>
                  <a:moveTo>
                    <a:pt x="29" y="14"/>
                  </a:moveTo>
                  <a:cubicBezTo>
                    <a:pt x="29" y="14"/>
                    <a:pt x="29" y="14"/>
                    <a:pt x="29" y="14"/>
                  </a:cubicBezTo>
                </a:path>
              </a:pathLst>
            </a:custGeom>
            <a:solidFill>
              <a:srgbClr val="D73229"/>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6" name="Freeform 98"/>
            <p:cNvSpPr>
              <a:spLocks noEditPoints="1"/>
            </p:cNvSpPr>
            <p:nvPr/>
          </p:nvSpPr>
          <p:spPr bwMode="auto">
            <a:xfrm>
              <a:off x="6370638" y="1116013"/>
              <a:ext cx="84138" cy="84138"/>
            </a:xfrm>
            <a:custGeom>
              <a:avLst/>
              <a:gdLst/>
              <a:ahLst/>
              <a:cxnLst>
                <a:cxn ang="0">
                  <a:pos x="29" y="14"/>
                </a:cxn>
                <a:cxn ang="0">
                  <a:pos x="15" y="29"/>
                </a:cxn>
                <a:cxn ang="0">
                  <a:pos x="0" y="14"/>
                </a:cxn>
                <a:cxn ang="0">
                  <a:pos x="15" y="0"/>
                </a:cxn>
                <a:cxn ang="0">
                  <a:pos x="29" y="14"/>
                </a:cxn>
                <a:cxn ang="0">
                  <a:pos x="29" y="14"/>
                </a:cxn>
                <a:cxn ang="0">
                  <a:pos x="29" y="14"/>
                </a:cxn>
              </a:cxnLst>
              <a:rect l="0" t="0" r="r" b="b"/>
              <a:pathLst>
                <a:path w="29" h="29">
                  <a:moveTo>
                    <a:pt x="29" y="14"/>
                  </a:moveTo>
                  <a:cubicBezTo>
                    <a:pt x="29" y="22"/>
                    <a:pt x="23" y="29"/>
                    <a:pt x="15" y="29"/>
                  </a:cubicBezTo>
                  <a:cubicBezTo>
                    <a:pt x="7" y="29"/>
                    <a:pt x="0" y="22"/>
                    <a:pt x="0" y="14"/>
                  </a:cubicBezTo>
                  <a:cubicBezTo>
                    <a:pt x="0" y="6"/>
                    <a:pt x="7" y="0"/>
                    <a:pt x="15" y="0"/>
                  </a:cubicBezTo>
                  <a:cubicBezTo>
                    <a:pt x="23" y="0"/>
                    <a:pt x="29" y="6"/>
                    <a:pt x="29" y="14"/>
                  </a:cubicBezTo>
                  <a:close/>
                  <a:moveTo>
                    <a:pt x="29" y="14"/>
                  </a:moveTo>
                  <a:cubicBezTo>
                    <a:pt x="29" y="14"/>
                    <a:pt x="29" y="14"/>
                    <a:pt x="29" y="14"/>
                  </a:cubicBezTo>
                </a:path>
              </a:pathLst>
            </a:custGeom>
            <a:solidFill>
              <a:srgbClr val="D73229"/>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0" name="Freeform 103"/>
            <p:cNvSpPr>
              <a:spLocks noEditPoints="1"/>
            </p:cNvSpPr>
            <p:nvPr/>
          </p:nvSpPr>
          <p:spPr bwMode="auto">
            <a:xfrm>
              <a:off x="6035675" y="862013"/>
              <a:ext cx="479425" cy="280988"/>
            </a:xfrm>
            <a:custGeom>
              <a:avLst/>
              <a:gdLst/>
              <a:ahLst/>
              <a:cxnLst>
                <a:cxn ang="0">
                  <a:pos x="153" y="8"/>
                </a:cxn>
                <a:cxn ang="0">
                  <a:pos x="78" y="8"/>
                </a:cxn>
                <a:cxn ang="0">
                  <a:pos x="67" y="0"/>
                </a:cxn>
                <a:cxn ang="0">
                  <a:pos x="57" y="8"/>
                </a:cxn>
                <a:cxn ang="0">
                  <a:pos x="52" y="8"/>
                </a:cxn>
                <a:cxn ang="0">
                  <a:pos x="46" y="17"/>
                </a:cxn>
                <a:cxn ang="0">
                  <a:pos x="46" y="26"/>
                </a:cxn>
                <a:cxn ang="0">
                  <a:pos x="40" y="26"/>
                </a:cxn>
                <a:cxn ang="0">
                  <a:pos x="25" y="36"/>
                </a:cxn>
                <a:cxn ang="0">
                  <a:pos x="8" y="56"/>
                </a:cxn>
                <a:cxn ang="0">
                  <a:pos x="0" y="78"/>
                </a:cxn>
                <a:cxn ang="0">
                  <a:pos x="0" y="84"/>
                </a:cxn>
                <a:cxn ang="0">
                  <a:pos x="6" y="97"/>
                </a:cxn>
                <a:cxn ang="0">
                  <a:pos x="12" y="97"/>
                </a:cxn>
                <a:cxn ang="0">
                  <a:pos x="29" y="85"/>
                </a:cxn>
                <a:cxn ang="0">
                  <a:pos x="45" y="97"/>
                </a:cxn>
                <a:cxn ang="0">
                  <a:pos x="114" y="97"/>
                </a:cxn>
                <a:cxn ang="0">
                  <a:pos x="131" y="85"/>
                </a:cxn>
                <a:cxn ang="0">
                  <a:pos x="148" y="97"/>
                </a:cxn>
                <a:cxn ang="0">
                  <a:pos x="157" y="97"/>
                </a:cxn>
                <a:cxn ang="0">
                  <a:pos x="166" y="84"/>
                </a:cxn>
                <a:cxn ang="0">
                  <a:pos x="166" y="21"/>
                </a:cxn>
                <a:cxn ang="0">
                  <a:pos x="153" y="8"/>
                </a:cxn>
                <a:cxn ang="0">
                  <a:pos x="47" y="53"/>
                </a:cxn>
                <a:cxn ang="0">
                  <a:pos x="40" y="60"/>
                </a:cxn>
                <a:cxn ang="0">
                  <a:pos x="26" y="60"/>
                </a:cxn>
                <a:cxn ang="0">
                  <a:pos x="24" y="55"/>
                </a:cxn>
                <a:cxn ang="0">
                  <a:pos x="34" y="44"/>
                </a:cxn>
                <a:cxn ang="0">
                  <a:pos x="43" y="40"/>
                </a:cxn>
                <a:cxn ang="0">
                  <a:pos x="47" y="46"/>
                </a:cxn>
                <a:cxn ang="0">
                  <a:pos x="47" y="53"/>
                </a:cxn>
                <a:cxn ang="0">
                  <a:pos x="139" y="56"/>
                </a:cxn>
                <a:cxn ang="0">
                  <a:pos x="117" y="78"/>
                </a:cxn>
                <a:cxn ang="0">
                  <a:pos x="94" y="56"/>
                </a:cxn>
                <a:cxn ang="0">
                  <a:pos x="88" y="44"/>
                </a:cxn>
                <a:cxn ang="0">
                  <a:pos x="104" y="28"/>
                </a:cxn>
                <a:cxn ang="0">
                  <a:pos x="116" y="33"/>
                </a:cxn>
                <a:cxn ang="0">
                  <a:pos x="128" y="28"/>
                </a:cxn>
                <a:cxn ang="0">
                  <a:pos x="144" y="44"/>
                </a:cxn>
                <a:cxn ang="0">
                  <a:pos x="139" y="56"/>
                </a:cxn>
                <a:cxn ang="0">
                  <a:pos x="139" y="56"/>
                </a:cxn>
                <a:cxn ang="0">
                  <a:pos x="139" y="56"/>
                </a:cxn>
              </a:cxnLst>
              <a:rect l="0" t="0" r="r" b="b"/>
              <a:pathLst>
                <a:path w="166" h="97">
                  <a:moveTo>
                    <a:pt x="153" y="8"/>
                  </a:moveTo>
                  <a:cubicBezTo>
                    <a:pt x="78" y="8"/>
                    <a:pt x="78" y="8"/>
                    <a:pt x="78" y="8"/>
                  </a:cubicBezTo>
                  <a:cubicBezTo>
                    <a:pt x="76" y="3"/>
                    <a:pt x="72" y="0"/>
                    <a:pt x="67" y="0"/>
                  </a:cubicBezTo>
                  <a:cubicBezTo>
                    <a:pt x="63" y="0"/>
                    <a:pt x="58" y="3"/>
                    <a:pt x="57" y="8"/>
                  </a:cubicBezTo>
                  <a:cubicBezTo>
                    <a:pt x="52" y="8"/>
                    <a:pt x="52" y="8"/>
                    <a:pt x="52" y="8"/>
                  </a:cubicBezTo>
                  <a:cubicBezTo>
                    <a:pt x="49" y="8"/>
                    <a:pt x="46" y="12"/>
                    <a:pt x="46" y="17"/>
                  </a:cubicBezTo>
                  <a:cubicBezTo>
                    <a:pt x="46" y="26"/>
                    <a:pt x="46" y="26"/>
                    <a:pt x="46" y="26"/>
                  </a:cubicBezTo>
                  <a:cubicBezTo>
                    <a:pt x="40" y="26"/>
                    <a:pt x="40" y="26"/>
                    <a:pt x="40" y="26"/>
                  </a:cubicBezTo>
                  <a:cubicBezTo>
                    <a:pt x="37" y="26"/>
                    <a:pt x="30" y="31"/>
                    <a:pt x="25" y="36"/>
                  </a:cubicBezTo>
                  <a:cubicBezTo>
                    <a:pt x="8" y="56"/>
                    <a:pt x="8" y="56"/>
                    <a:pt x="8" y="56"/>
                  </a:cubicBezTo>
                  <a:cubicBezTo>
                    <a:pt x="4" y="61"/>
                    <a:pt x="0" y="71"/>
                    <a:pt x="0" y="78"/>
                  </a:cubicBezTo>
                  <a:cubicBezTo>
                    <a:pt x="0" y="84"/>
                    <a:pt x="0" y="84"/>
                    <a:pt x="0" y="84"/>
                  </a:cubicBezTo>
                  <a:cubicBezTo>
                    <a:pt x="0" y="91"/>
                    <a:pt x="3" y="97"/>
                    <a:pt x="6" y="97"/>
                  </a:cubicBezTo>
                  <a:cubicBezTo>
                    <a:pt x="12" y="97"/>
                    <a:pt x="12" y="97"/>
                    <a:pt x="12" y="97"/>
                  </a:cubicBezTo>
                  <a:cubicBezTo>
                    <a:pt x="14" y="90"/>
                    <a:pt x="21" y="85"/>
                    <a:pt x="29" y="85"/>
                  </a:cubicBezTo>
                  <a:cubicBezTo>
                    <a:pt x="36" y="85"/>
                    <a:pt x="43" y="90"/>
                    <a:pt x="45" y="97"/>
                  </a:cubicBezTo>
                  <a:cubicBezTo>
                    <a:pt x="114" y="97"/>
                    <a:pt x="114" y="97"/>
                    <a:pt x="114" y="97"/>
                  </a:cubicBezTo>
                  <a:cubicBezTo>
                    <a:pt x="116" y="90"/>
                    <a:pt x="123" y="85"/>
                    <a:pt x="131" y="85"/>
                  </a:cubicBezTo>
                  <a:cubicBezTo>
                    <a:pt x="139" y="85"/>
                    <a:pt x="145" y="90"/>
                    <a:pt x="148" y="97"/>
                  </a:cubicBezTo>
                  <a:cubicBezTo>
                    <a:pt x="157" y="97"/>
                    <a:pt x="157" y="97"/>
                    <a:pt x="157" y="97"/>
                  </a:cubicBezTo>
                  <a:cubicBezTo>
                    <a:pt x="162" y="97"/>
                    <a:pt x="166" y="91"/>
                    <a:pt x="166" y="84"/>
                  </a:cubicBezTo>
                  <a:cubicBezTo>
                    <a:pt x="166" y="21"/>
                    <a:pt x="166" y="21"/>
                    <a:pt x="166" y="21"/>
                  </a:cubicBezTo>
                  <a:cubicBezTo>
                    <a:pt x="166" y="14"/>
                    <a:pt x="160" y="8"/>
                    <a:pt x="153" y="8"/>
                  </a:cubicBezTo>
                  <a:close/>
                  <a:moveTo>
                    <a:pt x="47" y="53"/>
                  </a:moveTo>
                  <a:cubicBezTo>
                    <a:pt x="47" y="57"/>
                    <a:pt x="44" y="60"/>
                    <a:pt x="40" y="60"/>
                  </a:cubicBezTo>
                  <a:cubicBezTo>
                    <a:pt x="26" y="60"/>
                    <a:pt x="26" y="60"/>
                    <a:pt x="26" y="60"/>
                  </a:cubicBezTo>
                  <a:cubicBezTo>
                    <a:pt x="22" y="60"/>
                    <a:pt x="22" y="57"/>
                    <a:pt x="24" y="55"/>
                  </a:cubicBezTo>
                  <a:cubicBezTo>
                    <a:pt x="34" y="44"/>
                    <a:pt x="34" y="44"/>
                    <a:pt x="34" y="44"/>
                  </a:cubicBezTo>
                  <a:cubicBezTo>
                    <a:pt x="36" y="42"/>
                    <a:pt x="40" y="40"/>
                    <a:pt x="43" y="40"/>
                  </a:cubicBezTo>
                  <a:cubicBezTo>
                    <a:pt x="45" y="40"/>
                    <a:pt x="47" y="43"/>
                    <a:pt x="47" y="46"/>
                  </a:cubicBezTo>
                  <a:lnTo>
                    <a:pt x="47" y="53"/>
                  </a:lnTo>
                  <a:close/>
                  <a:moveTo>
                    <a:pt x="139" y="56"/>
                  </a:moveTo>
                  <a:cubicBezTo>
                    <a:pt x="117" y="78"/>
                    <a:pt x="117" y="78"/>
                    <a:pt x="117" y="78"/>
                  </a:cubicBezTo>
                  <a:cubicBezTo>
                    <a:pt x="94" y="56"/>
                    <a:pt x="94" y="56"/>
                    <a:pt x="94" y="56"/>
                  </a:cubicBezTo>
                  <a:cubicBezTo>
                    <a:pt x="90" y="53"/>
                    <a:pt x="88" y="49"/>
                    <a:pt x="88" y="44"/>
                  </a:cubicBezTo>
                  <a:cubicBezTo>
                    <a:pt x="88" y="35"/>
                    <a:pt x="95" y="28"/>
                    <a:pt x="104" y="28"/>
                  </a:cubicBezTo>
                  <a:cubicBezTo>
                    <a:pt x="109" y="28"/>
                    <a:pt x="113" y="30"/>
                    <a:pt x="116" y="33"/>
                  </a:cubicBezTo>
                  <a:cubicBezTo>
                    <a:pt x="119" y="30"/>
                    <a:pt x="123" y="28"/>
                    <a:pt x="128" y="28"/>
                  </a:cubicBezTo>
                  <a:cubicBezTo>
                    <a:pt x="137" y="28"/>
                    <a:pt x="144" y="35"/>
                    <a:pt x="144" y="44"/>
                  </a:cubicBezTo>
                  <a:cubicBezTo>
                    <a:pt x="144" y="49"/>
                    <a:pt x="142" y="53"/>
                    <a:pt x="139" y="56"/>
                  </a:cubicBezTo>
                  <a:close/>
                  <a:moveTo>
                    <a:pt x="139" y="56"/>
                  </a:moveTo>
                  <a:cubicBezTo>
                    <a:pt x="139" y="56"/>
                    <a:pt x="139" y="56"/>
                    <a:pt x="139" y="56"/>
                  </a:cubicBezTo>
                </a:path>
              </a:pathLst>
            </a:custGeom>
            <a:solidFill>
              <a:srgbClr val="0C6485"/>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11" name="Group 206"/>
          <p:cNvGrpSpPr/>
          <p:nvPr/>
        </p:nvGrpSpPr>
        <p:grpSpPr>
          <a:xfrm>
            <a:off x="3682149" y="2144062"/>
            <a:ext cx="678416" cy="884408"/>
            <a:chOff x="5135563" y="1020763"/>
            <a:chExt cx="873125" cy="1138237"/>
          </a:xfrm>
          <a:solidFill>
            <a:srgbClr val="D73229"/>
          </a:solidFill>
        </p:grpSpPr>
        <p:sp>
          <p:nvSpPr>
            <p:cNvPr id="12" name="Freeform 64"/>
            <p:cNvSpPr>
              <a:spLocks noEditPoints="1"/>
            </p:cNvSpPr>
            <p:nvPr/>
          </p:nvSpPr>
          <p:spPr bwMode="auto">
            <a:xfrm>
              <a:off x="5135563" y="1439863"/>
              <a:ext cx="534988" cy="557213"/>
            </a:xfrm>
            <a:custGeom>
              <a:avLst/>
              <a:gdLst/>
              <a:ahLst/>
              <a:cxnLst>
                <a:cxn ang="0">
                  <a:pos x="167" y="164"/>
                </a:cxn>
                <a:cxn ang="0">
                  <a:pos x="145" y="138"/>
                </a:cxn>
                <a:cxn ang="0">
                  <a:pos x="145" y="138"/>
                </a:cxn>
                <a:cxn ang="0">
                  <a:pos x="140" y="125"/>
                </a:cxn>
                <a:cxn ang="0">
                  <a:pos x="145" y="118"/>
                </a:cxn>
                <a:cxn ang="0">
                  <a:pos x="185" y="3"/>
                </a:cxn>
                <a:cxn ang="0">
                  <a:pos x="176" y="0"/>
                </a:cxn>
                <a:cxn ang="0">
                  <a:pos x="157" y="19"/>
                </a:cxn>
                <a:cxn ang="0">
                  <a:pos x="138" y="0"/>
                </a:cxn>
                <a:cxn ang="0">
                  <a:pos x="138" y="0"/>
                </a:cxn>
                <a:cxn ang="0">
                  <a:pos x="88" y="26"/>
                </a:cxn>
                <a:cxn ang="0">
                  <a:pos x="59" y="50"/>
                </a:cxn>
                <a:cxn ang="0">
                  <a:pos x="4" y="142"/>
                </a:cxn>
                <a:cxn ang="0">
                  <a:pos x="7" y="176"/>
                </a:cxn>
                <a:cxn ang="0">
                  <a:pos x="75" y="192"/>
                </a:cxn>
                <a:cxn ang="0">
                  <a:pos x="140" y="192"/>
                </a:cxn>
                <a:cxn ang="0">
                  <a:pos x="167" y="164"/>
                </a:cxn>
                <a:cxn ang="0">
                  <a:pos x="107" y="183"/>
                </a:cxn>
                <a:cxn ang="0">
                  <a:pos x="85" y="184"/>
                </a:cxn>
                <a:cxn ang="0">
                  <a:pos x="77" y="184"/>
                </a:cxn>
                <a:cxn ang="0">
                  <a:pos x="75" y="184"/>
                </a:cxn>
                <a:cxn ang="0">
                  <a:pos x="75" y="184"/>
                </a:cxn>
                <a:cxn ang="0">
                  <a:pos x="13" y="171"/>
                </a:cxn>
                <a:cxn ang="0">
                  <a:pos x="12" y="144"/>
                </a:cxn>
                <a:cxn ang="0">
                  <a:pos x="65" y="55"/>
                </a:cxn>
                <a:cxn ang="0">
                  <a:pos x="93" y="32"/>
                </a:cxn>
                <a:cxn ang="0">
                  <a:pos x="94" y="31"/>
                </a:cxn>
                <a:cxn ang="0">
                  <a:pos x="137" y="140"/>
                </a:cxn>
                <a:cxn ang="0">
                  <a:pos x="143" y="146"/>
                </a:cxn>
                <a:cxn ang="0">
                  <a:pos x="159" y="164"/>
                </a:cxn>
                <a:cxn ang="0">
                  <a:pos x="140" y="183"/>
                </a:cxn>
                <a:cxn ang="0">
                  <a:pos x="107" y="183"/>
                </a:cxn>
                <a:cxn ang="0">
                  <a:pos x="107" y="183"/>
                </a:cxn>
                <a:cxn ang="0">
                  <a:pos x="107" y="183"/>
                </a:cxn>
              </a:cxnLst>
              <a:rect l="0" t="0" r="r" b="b"/>
              <a:pathLst>
                <a:path w="185" h="192">
                  <a:moveTo>
                    <a:pt x="167" y="164"/>
                  </a:moveTo>
                  <a:cubicBezTo>
                    <a:pt x="167" y="151"/>
                    <a:pt x="158" y="140"/>
                    <a:pt x="145" y="138"/>
                  </a:cubicBezTo>
                  <a:cubicBezTo>
                    <a:pt x="145" y="138"/>
                    <a:pt x="145" y="138"/>
                    <a:pt x="145" y="138"/>
                  </a:cubicBezTo>
                  <a:cubicBezTo>
                    <a:pt x="140" y="125"/>
                    <a:pt x="140" y="125"/>
                    <a:pt x="140" y="125"/>
                  </a:cubicBezTo>
                  <a:cubicBezTo>
                    <a:pt x="145" y="118"/>
                    <a:pt x="145" y="118"/>
                    <a:pt x="145" y="118"/>
                  </a:cubicBezTo>
                  <a:cubicBezTo>
                    <a:pt x="185" y="3"/>
                    <a:pt x="185" y="3"/>
                    <a:pt x="185" y="3"/>
                  </a:cubicBezTo>
                  <a:cubicBezTo>
                    <a:pt x="182" y="2"/>
                    <a:pt x="179" y="1"/>
                    <a:pt x="176" y="0"/>
                  </a:cubicBezTo>
                  <a:cubicBezTo>
                    <a:pt x="157" y="19"/>
                    <a:pt x="157" y="19"/>
                    <a:pt x="157" y="19"/>
                  </a:cubicBezTo>
                  <a:cubicBezTo>
                    <a:pt x="138" y="0"/>
                    <a:pt x="138" y="0"/>
                    <a:pt x="138" y="0"/>
                  </a:cubicBezTo>
                  <a:cubicBezTo>
                    <a:pt x="138" y="0"/>
                    <a:pt x="138" y="0"/>
                    <a:pt x="138" y="0"/>
                  </a:cubicBezTo>
                  <a:cubicBezTo>
                    <a:pt x="116" y="6"/>
                    <a:pt x="88" y="26"/>
                    <a:pt x="88" y="26"/>
                  </a:cubicBezTo>
                  <a:cubicBezTo>
                    <a:pt x="78" y="33"/>
                    <a:pt x="68" y="41"/>
                    <a:pt x="59" y="50"/>
                  </a:cubicBezTo>
                  <a:cubicBezTo>
                    <a:pt x="34" y="75"/>
                    <a:pt x="16" y="104"/>
                    <a:pt x="4" y="142"/>
                  </a:cubicBezTo>
                  <a:cubicBezTo>
                    <a:pt x="1" y="152"/>
                    <a:pt x="0" y="167"/>
                    <a:pt x="7" y="176"/>
                  </a:cubicBezTo>
                  <a:cubicBezTo>
                    <a:pt x="15" y="186"/>
                    <a:pt x="20" y="192"/>
                    <a:pt x="75" y="192"/>
                  </a:cubicBezTo>
                  <a:cubicBezTo>
                    <a:pt x="75" y="192"/>
                    <a:pt x="140" y="192"/>
                    <a:pt x="140" y="192"/>
                  </a:cubicBezTo>
                  <a:cubicBezTo>
                    <a:pt x="155" y="191"/>
                    <a:pt x="167" y="179"/>
                    <a:pt x="167" y="164"/>
                  </a:cubicBezTo>
                  <a:close/>
                  <a:moveTo>
                    <a:pt x="107" y="183"/>
                  </a:moveTo>
                  <a:cubicBezTo>
                    <a:pt x="99" y="183"/>
                    <a:pt x="91" y="184"/>
                    <a:pt x="85" y="184"/>
                  </a:cubicBezTo>
                  <a:cubicBezTo>
                    <a:pt x="82" y="184"/>
                    <a:pt x="79" y="184"/>
                    <a:pt x="77" y="184"/>
                  </a:cubicBezTo>
                  <a:cubicBezTo>
                    <a:pt x="77" y="184"/>
                    <a:pt x="76" y="184"/>
                    <a:pt x="75" y="184"/>
                  </a:cubicBezTo>
                  <a:cubicBezTo>
                    <a:pt x="75" y="184"/>
                    <a:pt x="75" y="184"/>
                    <a:pt x="75" y="184"/>
                  </a:cubicBezTo>
                  <a:cubicBezTo>
                    <a:pt x="24" y="184"/>
                    <a:pt x="20" y="179"/>
                    <a:pt x="13" y="171"/>
                  </a:cubicBezTo>
                  <a:cubicBezTo>
                    <a:pt x="9" y="165"/>
                    <a:pt x="9" y="153"/>
                    <a:pt x="12" y="144"/>
                  </a:cubicBezTo>
                  <a:cubicBezTo>
                    <a:pt x="23" y="109"/>
                    <a:pt x="40" y="81"/>
                    <a:pt x="65" y="55"/>
                  </a:cubicBezTo>
                  <a:cubicBezTo>
                    <a:pt x="73" y="48"/>
                    <a:pt x="82" y="40"/>
                    <a:pt x="93" y="32"/>
                  </a:cubicBezTo>
                  <a:cubicBezTo>
                    <a:pt x="94" y="31"/>
                    <a:pt x="94" y="31"/>
                    <a:pt x="94" y="31"/>
                  </a:cubicBezTo>
                  <a:cubicBezTo>
                    <a:pt x="137" y="140"/>
                    <a:pt x="137" y="140"/>
                    <a:pt x="137" y="140"/>
                  </a:cubicBezTo>
                  <a:cubicBezTo>
                    <a:pt x="138" y="143"/>
                    <a:pt x="140" y="145"/>
                    <a:pt x="143" y="146"/>
                  </a:cubicBezTo>
                  <a:cubicBezTo>
                    <a:pt x="153" y="147"/>
                    <a:pt x="159" y="155"/>
                    <a:pt x="159" y="164"/>
                  </a:cubicBezTo>
                  <a:cubicBezTo>
                    <a:pt x="159" y="175"/>
                    <a:pt x="151" y="183"/>
                    <a:pt x="140" y="183"/>
                  </a:cubicBezTo>
                  <a:cubicBezTo>
                    <a:pt x="140" y="183"/>
                    <a:pt x="124" y="183"/>
                    <a:pt x="107" y="183"/>
                  </a:cubicBezTo>
                  <a:close/>
                  <a:moveTo>
                    <a:pt x="107" y="183"/>
                  </a:moveTo>
                  <a:cubicBezTo>
                    <a:pt x="107" y="183"/>
                    <a:pt x="107" y="183"/>
                    <a:pt x="107" y="183"/>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3" name="Freeform 65"/>
            <p:cNvSpPr>
              <a:spLocks noEditPoints="1"/>
            </p:cNvSpPr>
            <p:nvPr/>
          </p:nvSpPr>
          <p:spPr bwMode="auto">
            <a:xfrm>
              <a:off x="5360988" y="1457325"/>
              <a:ext cx="647700" cy="701675"/>
            </a:xfrm>
            <a:custGeom>
              <a:avLst/>
              <a:gdLst/>
              <a:ahLst/>
              <a:cxnLst>
                <a:cxn ang="0">
                  <a:pos x="177" y="54"/>
                </a:cxn>
                <a:cxn ang="0">
                  <a:pos x="115" y="0"/>
                </a:cxn>
                <a:cxn ang="0">
                  <a:pos x="93" y="141"/>
                </a:cxn>
                <a:cxn ang="0">
                  <a:pos x="96" y="158"/>
                </a:cxn>
                <a:cxn ang="0">
                  <a:pos x="62" y="193"/>
                </a:cxn>
                <a:cxn ang="0">
                  <a:pos x="0" y="193"/>
                </a:cxn>
                <a:cxn ang="0">
                  <a:pos x="0" y="230"/>
                </a:cxn>
                <a:cxn ang="0">
                  <a:pos x="1" y="242"/>
                </a:cxn>
                <a:cxn ang="0">
                  <a:pos x="156" y="242"/>
                </a:cxn>
                <a:cxn ang="0">
                  <a:pos x="157" y="230"/>
                </a:cxn>
                <a:cxn ang="0">
                  <a:pos x="157" y="134"/>
                </a:cxn>
                <a:cxn ang="0">
                  <a:pos x="170" y="236"/>
                </a:cxn>
                <a:cxn ang="0">
                  <a:pos x="170" y="242"/>
                </a:cxn>
                <a:cxn ang="0">
                  <a:pos x="224" y="242"/>
                </a:cxn>
                <a:cxn ang="0">
                  <a:pos x="224" y="236"/>
                </a:cxn>
                <a:cxn ang="0">
                  <a:pos x="177" y="54"/>
                </a:cxn>
                <a:cxn ang="0">
                  <a:pos x="177" y="54"/>
                </a:cxn>
                <a:cxn ang="0">
                  <a:pos x="177" y="54"/>
                </a:cxn>
              </a:cxnLst>
              <a:rect l="0" t="0" r="r" b="b"/>
              <a:pathLst>
                <a:path w="224" h="242">
                  <a:moveTo>
                    <a:pt x="177" y="54"/>
                  </a:moveTo>
                  <a:cubicBezTo>
                    <a:pt x="164" y="37"/>
                    <a:pt x="144" y="15"/>
                    <a:pt x="115" y="0"/>
                  </a:cubicBezTo>
                  <a:cubicBezTo>
                    <a:pt x="93" y="141"/>
                    <a:pt x="93" y="141"/>
                    <a:pt x="93" y="141"/>
                  </a:cubicBezTo>
                  <a:cubicBezTo>
                    <a:pt x="93" y="141"/>
                    <a:pt x="96" y="152"/>
                    <a:pt x="96" y="158"/>
                  </a:cubicBezTo>
                  <a:cubicBezTo>
                    <a:pt x="96" y="177"/>
                    <a:pt x="81" y="193"/>
                    <a:pt x="62" y="193"/>
                  </a:cubicBezTo>
                  <a:cubicBezTo>
                    <a:pt x="0" y="193"/>
                    <a:pt x="0" y="193"/>
                    <a:pt x="0" y="193"/>
                  </a:cubicBezTo>
                  <a:cubicBezTo>
                    <a:pt x="0" y="230"/>
                    <a:pt x="0" y="230"/>
                    <a:pt x="0" y="230"/>
                  </a:cubicBezTo>
                  <a:cubicBezTo>
                    <a:pt x="0" y="234"/>
                    <a:pt x="0" y="238"/>
                    <a:pt x="1" y="242"/>
                  </a:cubicBezTo>
                  <a:cubicBezTo>
                    <a:pt x="156" y="242"/>
                    <a:pt x="156" y="242"/>
                    <a:pt x="156" y="242"/>
                  </a:cubicBezTo>
                  <a:cubicBezTo>
                    <a:pt x="157" y="238"/>
                    <a:pt x="157" y="234"/>
                    <a:pt x="157" y="230"/>
                  </a:cubicBezTo>
                  <a:cubicBezTo>
                    <a:pt x="157" y="134"/>
                    <a:pt x="157" y="134"/>
                    <a:pt x="157" y="134"/>
                  </a:cubicBezTo>
                  <a:cubicBezTo>
                    <a:pt x="164" y="157"/>
                    <a:pt x="170" y="190"/>
                    <a:pt x="170" y="236"/>
                  </a:cubicBezTo>
                  <a:cubicBezTo>
                    <a:pt x="170" y="238"/>
                    <a:pt x="170" y="240"/>
                    <a:pt x="170" y="242"/>
                  </a:cubicBezTo>
                  <a:cubicBezTo>
                    <a:pt x="224" y="242"/>
                    <a:pt x="224" y="242"/>
                    <a:pt x="224" y="242"/>
                  </a:cubicBezTo>
                  <a:cubicBezTo>
                    <a:pt x="224" y="240"/>
                    <a:pt x="224" y="238"/>
                    <a:pt x="224" y="236"/>
                  </a:cubicBezTo>
                  <a:cubicBezTo>
                    <a:pt x="224" y="131"/>
                    <a:pt x="197" y="79"/>
                    <a:pt x="177" y="54"/>
                  </a:cubicBezTo>
                  <a:close/>
                  <a:moveTo>
                    <a:pt x="177" y="54"/>
                  </a:moveTo>
                  <a:cubicBezTo>
                    <a:pt x="177" y="54"/>
                    <a:pt x="177" y="54"/>
                    <a:pt x="177" y="54"/>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4" name="Freeform 66"/>
            <p:cNvSpPr>
              <a:spLocks noEditPoints="1"/>
            </p:cNvSpPr>
            <p:nvPr/>
          </p:nvSpPr>
          <p:spPr bwMode="auto">
            <a:xfrm>
              <a:off x="5381625" y="1020763"/>
              <a:ext cx="414338" cy="414338"/>
            </a:xfrm>
            <a:custGeom>
              <a:avLst/>
              <a:gdLst/>
              <a:ahLst/>
              <a:cxnLst>
                <a:cxn ang="0">
                  <a:pos x="143" y="71"/>
                </a:cxn>
                <a:cxn ang="0">
                  <a:pos x="72" y="143"/>
                </a:cxn>
                <a:cxn ang="0">
                  <a:pos x="0" y="71"/>
                </a:cxn>
                <a:cxn ang="0">
                  <a:pos x="72" y="0"/>
                </a:cxn>
                <a:cxn ang="0">
                  <a:pos x="143" y="71"/>
                </a:cxn>
                <a:cxn ang="0">
                  <a:pos x="143" y="71"/>
                </a:cxn>
                <a:cxn ang="0">
                  <a:pos x="143" y="71"/>
                </a:cxn>
              </a:cxnLst>
              <a:rect l="0" t="0" r="r" b="b"/>
              <a:pathLst>
                <a:path w="143" h="143">
                  <a:moveTo>
                    <a:pt x="143" y="71"/>
                  </a:moveTo>
                  <a:cubicBezTo>
                    <a:pt x="143" y="111"/>
                    <a:pt x="111" y="143"/>
                    <a:pt x="72" y="143"/>
                  </a:cubicBezTo>
                  <a:cubicBezTo>
                    <a:pt x="32" y="143"/>
                    <a:pt x="0" y="111"/>
                    <a:pt x="0" y="71"/>
                  </a:cubicBezTo>
                  <a:cubicBezTo>
                    <a:pt x="0" y="32"/>
                    <a:pt x="32" y="0"/>
                    <a:pt x="72" y="0"/>
                  </a:cubicBezTo>
                  <a:cubicBezTo>
                    <a:pt x="111" y="0"/>
                    <a:pt x="143" y="32"/>
                    <a:pt x="143" y="71"/>
                  </a:cubicBezTo>
                  <a:close/>
                  <a:moveTo>
                    <a:pt x="143" y="71"/>
                  </a:moveTo>
                  <a:cubicBezTo>
                    <a:pt x="143" y="71"/>
                    <a:pt x="143" y="71"/>
                    <a:pt x="143" y="71"/>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15" name="Group 216"/>
          <p:cNvGrpSpPr/>
          <p:nvPr/>
        </p:nvGrpSpPr>
        <p:grpSpPr>
          <a:xfrm>
            <a:off x="4677739" y="2148921"/>
            <a:ext cx="706776" cy="874692"/>
            <a:chOff x="1685925" y="982663"/>
            <a:chExt cx="735013" cy="909638"/>
          </a:xfrm>
          <a:solidFill>
            <a:srgbClr val="0C6485"/>
          </a:solidFill>
        </p:grpSpPr>
        <p:sp>
          <p:nvSpPr>
            <p:cNvPr id="16" name="Freeform 20"/>
            <p:cNvSpPr>
              <a:spLocks noEditPoints="1"/>
            </p:cNvSpPr>
            <p:nvPr/>
          </p:nvSpPr>
          <p:spPr bwMode="auto">
            <a:xfrm>
              <a:off x="1685925" y="1417638"/>
              <a:ext cx="277813" cy="234950"/>
            </a:xfrm>
            <a:custGeom>
              <a:avLst/>
              <a:gdLst/>
              <a:ahLst/>
              <a:cxnLst>
                <a:cxn ang="0">
                  <a:pos x="10" y="33"/>
                </a:cxn>
                <a:cxn ang="0">
                  <a:pos x="11" y="33"/>
                </a:cxn>
                <a:cxn ang="0">
                  <a:pos x="11" y="57"/>
                </a:cxn>
                <a:cxn ang="0">
                  <a:pos x="32" y="57"/>
                </a:cxn>
                <a:cxn ang="0">
                  <a:pos x="94" y="81"/>
                </a:cxn>
                <a:cxn ang="0">
                  <a:pos x="94" y="74"/>
                </a:cxn>
                <a:cxn ang="0">
                  <a:pos x="49" y="57"/>
                </a:cxn>
                <a:cxn ang="0">
                  <a:pos x="94" y="57"/>
                </a:cxn>
                <a:cxn ang="0">
                  <a:pos x="94" y="50"/>
                </a:cxn>
                <a:cxn ang="0">
                  <a:pos x="18" y="50"/>
                </a:cxn>
                <a:cxn ang="0">
                  <a:pos x="18" y="33"/>
                </a:cxn>
                <a:cxn ang="0">
                  <a:pos x="96" y="33"/>
                </a:cxn>
                <a:cxn ang="0">
                  <a:pos x="96" y="18"/>
                </a:cxn>
                <a:cxn ang="0">
                  <a:pos x="89" y="19"/>
                </a:cxn>
                <a:cxn ang="0">
                  <a:pos x="87" y="19"/>
                </a:cxn>
                <a:cxn ang="0">
                  <a:pos x="67" y="2"/>
                </a:cxn>
                <a:cxn ang="0">
                  <a:pos x="67" y="0"/>
                </a:cxn>
                <a:cxn ang="0">
                  <a:pos x="10" y="0"/>
                </a:cxn>
                <a:cxn ang="0">
                  <a:pos x="0" y="10"/>
                </a:cxn>
                <a:cxn ang="0">
                  <a:pos x="0" y="23"/>
                </a:cxn>
                <a:cxn ang="0">
                  <a:pos x="10" y="33"/>
                </a:cxn>
                <a:cxn ang="0">
                  <a:pos x="10" y="33"/>
                </a:cxn>
                <a:cxn ang="0">
                  <a:pos x="10" y="33"/>
                </a:cxn>
              </a:cxnLst>
              <a:rect l="0" t="0" r="r" b="b"/>
              <a:pathLst>
                <a:path w="96" h="81">
                  <a:moveTo>
                    <a:pt x="10" y="33"/>
                  </a:moveTo>
                  <a:cubicBezTo>
                    <a:pt x="11" y="33"/>
                    <a:pt x="11" y="33"/>
                    <a:pt x="11" y="33"/>
                  </a:cubicBezTo>
                  <a:cubicBezTo>
                    <a:pt x="11" y="57"/>
                    <a:pt x="11" y="57"/>
                    <a:pt x="11" y="57"/>
                  </a:cubicBezTo>
                  <a:cubicBezTo>
                    <a:pt x="32" y="57"/>
                    <a:pt x="32" y="57"/>
                    <a:pt x="32" y="57"/>
                  </a:cubicBezTo>
                  <a:cubicBezTo>
                    <a:pt x="94" y="81"/>
                    <a:pt x="94" y="81"/>
                    <a:pt x="94" y="81"/>
                  </a:cubicBezTo>
                  <a:cubicBezTo>
                    <a:pt x="94" y="74"/>
                    <a:pt x="94" y="74"/>
                    <a:pt x="94" y="74"/>
                  </a:cubicBezTo>
                  <a:cubicBezTo>
                    <a:pt x="49" y="57"/>
                    <a:pt x="49" y="57"/>
                    <a:pt x="49" y="57"/>
                  </a:cubicBezTo>
                  <a:cubicBezTo>
                    <a:pt x="94" y="57"/>
                    <a:pt x="94" y="57"/>
                    <a:pt x="94" y="57"/>
                  </a:cubicBezTo>
                  <a:cubicBezTo>
                    <a:pt x="94" y="50"/>
                    <a:pt x="94" y="50"/>
                    <a:pt x="94" y="50"/>
                  </a:cubicBezTo>
                  <a:cubicBezTo>
                    <a:pt x="18" y="50"/>
                    <a:pt x="18" y="50"/>
                    <a:pt x="18" y="50"/>
                  </a:cubicBezTo>
                  <a:cubicBezTo>
                    <a:pt x="18" y="33"/>
                    <a:pt x="18" y="33"/>
                    <a:pt x="18" y="33"/>
                  </a:cubicBezTo>
                  <a:cubicBezTo>
                    <a:pt x="96" y="33"/>
                    <a:pt x="96" y="33"/>
                    <a:pt x="96" y="33"/>
                  </a:cubicBezTo>
                  <a:cubicBezTo>
                    <a:pt x="96" y="18"/>
                    <a:pt x="96" y="18"/>
                    <a:pt x="96" y="18"/>
                  </a:cubicBezTo>
                  <a:cubicBezTo>
                    <a:pt x="94" y="19"/>
                    <a:pt x="90" y="19"/>
                    <a:pt x="89" y="19"/>
                  </a:cubicBezTo>
                  <a:cubicBezTo>
                    <a:pt x="88" y="19"/>
                    <a:pt x="87" y="19"/>
                    <a:pt x="87" y="19"/>
                  </a:cubicBezTo>
                  <a:cubicBezTo>
                    <a:pt x="70" y="19"/>
                    <a:pt x="68" y="12"/>
                    <a:pt x="67" y="2"/>
                  </a:cubicBezTo>
                  <a:cubicBezTo>
                    <a:pt x="67" y="1"/>
                    <a:pt x="67" y="0"/>
                    <a:pt x="67" y="0"/>
                  </a:cubicBezTo>
                  <a:cubicBezTo>
                    <a:pt x="10" y="0"/>
                    <a:pt x="10" y="0"/>
                    <a:pt x="10" y="0"/>
                  </a:cubicBezTo>
                  <a:cubicBezTo>
                    <a:pt x="5" y="0"/>
                    <a:pt x="0" y="4"/>
                    <a:pt x="0" y="10"/>
                  </a:cubicBezTo>
                  <a:cubicBezTo>
                    <a:pt x="0" y="23"/>
                    <a:pt x="0" y="23"/>
                    <a:pt x="0" y="23"/>
                  </a:cubicBezTo>
                  <a:cubicBezTo>
                    <a:pt x="0" y="28"/>
                    <a:pt x="5" y="33"/>
                    <a:pt x="10" y="33"/>
                  </a:cubicBezTo>
                  <a:close/>
                  <a:moveTo>
                    <a:pt x="10" y="33"/>
                  </a:moveTo>
                  <a:cubicBezTo>
                    <a:pt x="10" y="33"/>
                    <a:pt x="10" y="33"/>
                    <a:pt x="10" y="33"/>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7" name="Freeform 21"/>
            <p:cNvSpPr>
              <a:spLocks noEditPoints="1"/>
            </p:cNvSpPr>
            <p:nvPr/>
          </p:nvSpPr>
          <p:spPr bwMode="auto">
            <a:xfrm>
              <a:off x="2160588" y="1417638"/>
              <a:ext cx="260350" cy="228600"/>
            </a:xfrm>
            <a:custGeom>
              <a:avLst/>
              <a:gdLst/>
              <a:ahLst/>
              <a:cxnLst>
                <a:cxn ang="0">
                  <a:pos x="80" y="0"/>
                </a:cxn>
                <a:cxn ang="0">
                  <a:pos x="27" y="0"/>
                </a:cxn>
                <a:cxn ang="0">
                  <a:pos x="27" y="1"/>
                </a:cxn>
                <a:cxn ang="0">
                  <a:pos x="7" y="18"/>
                </a:cxn>
                <a:cxn ang="0">
                  <a:pos x="0" y="17"/>
                </a:cxn>
                <a:cxn ang="0">
                  <a:pos x="0" y="33"/>
                </a:cxn>
                <a:cxn ang="0">
                  <a:pos x="72" y="33"/>
                </a:cxn>
                <a:cxn ang="0">
                  <a:pos x="72" y="50"/>
                </a:cxn>
                <a:cxn ang="0">
                  <a:pos x="1" y="50"/>
                </a:cxn>
                <a:cxn ang="0">
                  <a:pos x="1" y="57"/>
                </a:cxn>
                <a:cxn ang="0">
                  <a:pos x="41" y="57"/>
                </a:cxn>
                <a:cxn ang="0">
                  <a:pos x="1" y="72"/>
                </a:cxn>
                <a:cxn ang="0">
                  <a:pos x="1" y="79"/>
                </a:cxn>
                <a:cxn ang="0">
                  <a:pos x="58" y="57"/>
                </a:cxn>
                <a:cxn ang="0">
                  <a:pos x="79" y="57"/>
                </a:cxn>
                <a:cxn ang="0">
                  <a:pos x="79" y="33"/>
                </a:cxn>
                <a:cxn ang="0">
                  <a:pos x="80" y="33"/>
                </a:cxn>
                <a:cxn ang="0">
                  <a:pos x="90" y="23"/>
                </a:cxn>
                <a:cxn ang="0">
                  <a:pos x="90" y="10"/>
                </a:cxn>
                <a:cxn ang="0">
                  <a:pos x="80" y="0"/>
                </a:cxn>
                <a:cxn ang="0">
                  <a:pos x="80" y="0"/>
                </a:cxn>
                <a:cxn ang="0">
                  <a:pos x="80" y="0"/>
                </a:cxn>
              </a:cxnLst>
              <a:rect l="0" t="0" r="r" b="b"/>
              <a:pathLst>
                <a:path w="90" h="79">
                  <a:moveTo>
                    <a:pt x="80" y="0"/>
                  </a:moveTo>
                  <a:cubicBezTo>
                    <a:pt x="27" y="0"/>
                    <a:pt x="27" y="0"/>
                    <a:pt x="27" y="0"/>
                  </a:cubicBezTo>
                  <a:cubicBezTo>
                    <a:pt x="27" y="0"/>
                    <a:pt x="27" y="0"/>
                    <a:pt x="27" y="1"/>
                  </a:cubicBezTo>
                  <a:cubicBezTo>
                    <a:pt x="26" y="11"/>
                    <a:pt x="22" y="20"/>
                    <a:pt x="7" y="18"/>
                  </a:cubicBezTo>
                  <a:cubicBezTo>
                    <a:pt x="5" y="18"/>
                    <a:pt x="1" y="18"/>
                    <a:pt x="0" y="17"/>
                  </a:cubicBezTo>
                  <a:cubicBezTo>
                    <a:pt x="0" y="33"/>
                    <a:pt x="0" y="33"/>
                    <a:pt x="0" y="33"/>
                  </a:cubicBezTo>
                  <a:cubicBezTo>
                    <a:pt x="72" y="33"/>
                    <a:pt x="72" y="33"/>
                    <a:pt x="72" y="33"/>
                  </a:cubicBezTo>
                  <a:cubicBezTo>
                    <a:pt x="72" y="50"/>
                    <a:pt x="72" y="50"/>
                    <a:pt x="72" y="50"/>
                  </a:cubicBezTo>
                  <a:cubicBezTo>
                    <a:pt x="1" y="50"/>
                    <a:pt x="1" y="50"/>
                    <a:pt x="1" y="50"/>
                  </a:cubicBezTo>
                  <a:cubicBezTo>
                    <a:pt x="1" y="57"/>
                    <a:pt x="1" y="57"/>
                    <a:pt x="1" y="57"/>
                  </a:cubicBezTo>
                  <a:cubicBezTo>
                    <a:pt x="41" y="57"/>
                    <a:pt x="41" y="57"/>
                    <a:pt x="41" y="57"/>
                  </a:cubicBezTo>
                  <a:cubicBezTo>
                    <a:pt x="1" y="72"/>
                    <a:pt x="1" y="72"/>
                    <a:pt x="1" y="72"/>
                  </a:cubicBezTo>
                  <a:cubicBezTo>
                    <a:pt x="1" y="79"/>
                    <a:pt x="1" y="79"/>
                    <a:pt x="1" y="79"/>
                  </a:cubicBezTo>
                  <a:cubicBezTo>
                    <a:pt x="58" y="57"/>
                    <a:pt x="58" y="57"/>
                    <a:pt x="58" y="57"/>
                  </a:cubicBezTo>
                  <a:cubicBezTo>
                    <a:pt x="79" y="57"/>
                    <a:pt x="79" y="57"/>
                    <a:pt x="79" y="57"/>
                  </a:cubicBezTo>
                  <a:cubicBezTo>
                    <a:pt x="79" y="33"/>
                    <a:pt x="79" y="33"/>
                    <a:pt x="79" y="33"/>
                  </a:cubicBezTo>
                  <a:cubicBezTo>
                    <a:pt x="80" y="33"/>
                    <a:pt x="80" y="33"/>
                    <a:pt x="80" y="33"/>
                  </a:cubicBezTo>
                  <a:cubicBezTo>
                    <a:pt x="85" y="33"/>
                    <a:pt x="90" y="28"/>
                    <a:pt x="90" y="23"/>
                  </a:cubicBezTo>
                  <a:cubicBezTo>
                    <a:pt x="90" y="10"/>
                    <a:pt x="90" y="10"/>
                    <a:pt x="90" y="10"/>
                  </a:cubicBezTo>
                  <a:cubicBezTo>
                    <a:pt x="90" y="4"/>
                    <a:pt x="85" y="0"/>
                    <a:pt x="80" y="0"/>
                  </a:cubicBezTo>
                  <a:close/>
                  <a:moveTo>
                    <a:pt x="80" y="0"/>
                  </a:moveTo>
                  <a:cubicBezTo>
                    <a:pt x="80" y="0"/>
                    <a:pt x="80" y="0"/>
                    <a:pt x="80"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8" name="Freeform 22"/>
            <p:cNvSpPr>
              <a:spLocks noEditPoints="1"/>
            </p:cNvSpPr>
            <p:nvPr/>
          </p:nvSpPr>
          <p:spPr bwMode="auto">
            <a:xfrm>
              <a:off x="1685925" y="1706563"/>
              <a:ext cx="722313" cy="185738"/>
            </a:xfrm>
            <a:custGeom>
              <a:avLst/>
              <a:gdLst/>
              <a:ahLst/>
              <a:cxnLst>
                <a:cxn ang="0">
                  <a:pos x="245" y="44"/>
                </a:cxn>
                <a:cxn ang="0">
                  <a:pos x="245" y="40"/>
                </a:cxn>
                <a:cxn ang="0">
                  <a:pos x="250" y="40"/>
                </a:cxn>
                <a:cxn ang="0">
                  <a:pos x="250" y="33"/>
                </a:cxn>
                <a:cxn ang="0">
                  <a:pos x="244" y="33"/>
                </a:cxn>
                <a:cxn ang="0">
                  <a:pos x="163" y="1"/>
                </a:cxn>
                <a:cxn ang="0">
                  <a:pos x="159" y="7"/>
                </a:cxn>
                <a:cxn ang="0">
                  <a:pos x="227" y="33"/>
                </a:cxn>
                <a:cxn ang="0">
                  <a:pos x="27" y="33"/>
                </a:cxn>
                <a:cxn ang="0">
                  <a:pos x="99" y="5"/>
                </a:cxn>
                <a:cxn ang="0">
                  <a:pos x="96" y="0"/>
                </a:cxn>
                <a:cxn ang="0">
                  <a:pos x="10" y="33"/>
                </a:cxn>
                <a:cxn ang="0">
                  <a:pos x="4" y="33"/>
                </a:cxn>
                <a:cxn ang="0">
                  <a:pos x="4" y="40"/>
                </a:cxn>
                <a:cxn ang="0">
                  <a:pos x="6" y="40"/>
                </a:cxn>
                <a:cxn ang="0">
                  <a:pos x="6" y="44"/>
                </a:cxn>
                <a:cxn ang="0">
                  <a:pos x="0" y="53"/>
                </a:cxn>
                <a:cxn ang="0">
                  <a:pos x="11" y="64"/>
                </a:cxn>
                <a:cxn ang="0">
                  <a:pos x="22" y="53"/>
                </a:cxn>
                <a:cxn ang="0">
                  <a:pos x="16" y="44"/>
                </a:cxn>
                <a:cxn ang="0">
                  <a:pos x="16" y="40"/>
                </a:cxn>
                <a:cxn ang="0">
                  <a:pos x="234" y="40"/>
                </a:cxn>
                <a:cxn ang="0">
                  <a:pos x="234" y="44"/>
                </a:cxn>
                <a:cxn ang="0">
                  <a:pos x="229" y="53"/>
                </a:cxn>
                <a:cxn ang="0">
                  <a:pos x="240" y="64"/>
                </a:cxn>
                <a:cxn ang="0">
                  <a:pos x="250" y="53"/>
                </a:cxn>
                <a:cxn ang="0">
                  <a:pos x="245" y="44"/>
                </a:cxn>
                <a:cxn ang="0">
                  <a:pos x="245" y="44"/>
                </a:cxn>
                <a:cxn ang="0">
                  <a:pos x="245" y="44"/>
                </a:cxn>
              </a:cxnLst>
              <a:rect l="0" t="0" r="r" b="b"/>
              <a:pathLst>
                <a:path w="250" h="64">
                  <a:moveTo>
                    <a:pt x="245" y="44"/>
                  </a:moveTo>
                  <a:cubicBezTo>
                    <a:pt x="245" y="40"/>
                    <a:pt x="245" y="40"/>
                    <a:pt x="245" y="40"/>
                  </a:cubicBezTo>
                  <a:cubicBezTo>
                    <a:pt x="250" y="40"/>
                    <a:pt x="250" y="40"/>
                    <a:pt x="250" y="40"/>
                  </a:cubicBezTo>
                  <a:cubicBezTo>
                    <a:pt x="250" y="33"/>
                    <a:pt x="250" y="33"/>
                    <a:pt x="250" y="33"/>
                  </a:cubicBezTo>
                  <a:cubicBezTo>
                    <a:pt x="244" y="33"/>
                    <a:pt x="244" y="33"/>
                    <a:pt x="244" y="33"/>
                  </a:cubicBezTo>
                  <a:cubicBezTo>
                    <a:pt x="163" y="1"/>
                    <a:pt x="163" y="1"/>
                    <a:pt x="163" y="1"/>
                  </a:cubicBezTo>
                  <a:cubicBezTo>
                    <a:pt x="162" y="3"/>
                    <a:pt x="160" y="5"/>
                    <a:pt x="159" y="7"/>
                  </a:cubicBezTo>
                  <a:cubicBezTo>
                    <a:pt x="227" y="33"/>
                    <a:pt x="227" y="33"/>
                    <a:pt x="227" y="33"/>
                  </a:cubicBezTo>
                  <a:cubicBezTo>
                    <a:pt x="27" y="33"/>
                    <a:pt x="27" y="33"/>
                    <a:pt x="27" y="33"/>
                  </a:cubicBezTo>
                  <a:cubicBezTo>
                    <a:pt x="99" y="5"/>
                    <a:pt x="99" y="5"/>
                    <a:pt x="99" y="5"/>
                  </a:cubicBezTo>
                  <a:cubicBezTo>
                    <a:pt x="98" y="3"/>
                    <a:pt x="96" y="2"/>
                    <a:pt x="96" y="0"/>
                  </a:cubicBezTo>
                  <a:cubicBezTo>
                    <a:pt x="10" y="33"/>
                    <a:pt x="10" y="33"/>
                    <a:pt x="10" y="33"/>
                  </a:cubicBezTo>
                  <a:cubicBezTo>
                    <a:pt x="4" y="33"/>
                    <a:pt x="4" y="33"/>
                    <a:pt x="4" y="33"/>
                  </a:cubicBezTo>
                  <a:cubicBezTo>
                    <a:pt x="4" y="40"/>
                    <a:pt x="4" y="40"/>
                    <a:pt x="4" y="40"/>
                  </a:cubicBezTo>
                  <a:cubicBezTo>
                    <a:pt x="6" y="40"/>
                    <a:pt x="6" y="40"/>
                    <a:pt x="6" y="40"/>
                  </a:cubicBezTo>
                  <a:cubicBezTo>
                    <a:pt x="6" y="44"/>
                    <a:pt x="6" y="44"/>
                    <a:pt x="6" y="44"/>
                  </a:cubicBezTo>
                  <a:cubicBezTo>
                    <a:pt x="2" y="46"/>
                    <a:pt x="0" y="49"/>
                    <a:pt x="0" y="53"/>
                  </a:cubicBezTo>
                  <a:cubicBezTo>
                    <a:pt x="0" y="59"/>
                    <a:pt x="5" y="64"/>
                    <a:pt x="11" y="64"/>
                  </a:cubicBezTo>
                  <a:cubicBezTo>
                    <a:pt x="17" y="64"/>
                    <a:pt x="22" y="59"/>
                    <a:pt x="22" y="53"/>
                  </a:cubicBezTo>
                  <a:cubicBezTo>
                    <a:pt x="22" y="49"/>
                    <a:pt x="19" y="46"/>
                    <a:pt x="16" y="44"/>
                  </a:cubicBezTo>
                  <a:cubicBezTo>
                    <a:pt x="16" y="40"/>
                    <a:pt x="16" y="40"/>
                    <a:pt x="16" y="40"/>
                  </a:cubicBezTo>
                  <a:cubicBezTo>
                    <a:pt x="234" y="40"/>
                    <a:pt x="234" y="40"/>
                    <a:pt x="234" y="40"/>
                  </a:cubicBezTo>
                  <a:cubicBezTo>
                    <a:pt x="234" y="44"/>
                    <a:pt x="234" y="44"/>
                    <a:pt x="234" y="44"/>
                  </a:cubicBezTo>
                  <a:cubicBezTo>
                    <a:pt x="231" y="46"/>
                    <a:pt x="229" y="49"/>
                    <a:pt x="229" y="53"/>
                  </a:cubicBezTo>
                  <a:cubicBezTo>
                    <a:pt x="229" y="59"/>
                    <a:pt x="233" y="64"/>
                    <a:pt x="240" y="64"/>
                  </a:cubicBezTo>
                  <a:cubicBezTo>
                    <a:pt x="246" y="64"/>
                    <a:pt x="250" y="59"/>
                    <a:pt x="250" y="53"/>
                  </a:cubicBezTo>
                  <a:cubicBezTo>
                    <a:pt x="250" y="49"/>
                    <a:pt x="248" y="46"/>
                    <a:pt x="245" y="44"/>
                  </a:cubicBezTo>
                  <a:close/>
                  <a:moveTo>
                    <a:pt x="245" y="44"/>
                  </a:moveTo>
                  <a:cubicBezTo>
                    <a:pt x="245" y="44"/>
                    <a:pt x="245" y="44"/>
                    <a:pt x="245" y="44"/>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9" name="Freeform 23"/>
            <p:cNvSpPr>
              <a:spLocks noEditPoints="1"/>
            </p:cNvSpPr>
            <p:nvPr/>
          </p:nvSpPr>
          <p:spPr bwMode="auto">
            <a:xfrm>
              <a:off x="2062163" y="1420813"/>
              <a:ext cx="80963" cy="306388"/>
            </a:xfrm>
            <a:custGeom>
              <a:avLst/>
              <a:gdLst/>
              <a:ahLst/>
              <a:cxnLst>
                <a:cxn ang="0">
                  <a:pos x="14" y="0"/>
                </a:cxn>
                <a:cxn ang="0">
                  <a:pos x="0" y="14"/>
                </a:cxn>
                <a:cxn ang="0">
                  <a:pos x="0" y="92"/>
                </a:cxn>
                <a:cxn ang="0">
                  <a:pos x="14" y="106"/>
                </a:cxn>
                <a:cxn ang="0">
                  <a:pos x="28" y="92"/>
                </a:cxn>
                <a:cxn ang="0">
                  <a:pos x="28" y="14"/>
                </a:cxn>
                <a:cxn ang="0">
                  <a:pos x="14" y="0"/>
                </a:cxn>
                <a:cxn ang="0">
                  <a:pos x="14" y="0"/>
                </a:cxn>
                <a:cxn ang="0">
                  <a:pos x="14" y="0"/>
                </a:cxn>
              </a:cxnLst>
              <a:rect l="0" t="0" r="r" b="b"/>
              <a:pathLst>
                <a:path w="28" h="106">
                  <a:moveTo>
                    <a:pt x="14" y="0"/>
                  </a:moveTo>
                  <a:cubicBezTo>
                    <a:pt x="6" y="0"/>
                    <a:pt x="0" y="6"/>
                    <a:pt x="0" y="14"/>
                  </a:cubicBezTo>
                  <a:cubicBezTo>
                    <a:pt x="0" y="92"/>
                    <a:pt x="0" y="92"/>
                    <a:pt x="0" y="92"/>
                  </a:cubicBezTo>
                  <a:cubicBezTo>
                    <a:pt x="0" y="100"/>
                    <a:pt x="6" y="106"/>
                    <a:pt x="14" y="106"/>
                  </a:cubicBezTo>
                  <a:cubicBezTo>
                    <a:pt x="21" y="106"/>
                    <a:pt x="28" y="100"/>
                    <a:pt x="28" y="92"/>
                  </a:cubicBezTo>
                  <a:cubicBezTo>
                    <a:pt x="28" y="14"/>
                    <a:pt x="28" y="14"/>
                    <a:pt x="28" y="14"/>
                  </a:cubicBezTo>
                  <a:cubicBezTo>
                    <a:pt x="28" y="6"/>
                    <a:pt x="21" y="0"/>
                    <a:pt x="14" y="0"/>
                  </a:cubicBezTo>
                  <a:close/>
                  <a:moveTo>
                    <a:pt x="14" y="0"/>
                  </a:moveTo>
                  <a:cubicBezTo>
                    <a:pt x="14" y="0"/>
                    <a:pt x="14" y="0"/>
                    <a:pt x="14"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 name="Freeform 24"/>
            <p:cNvSpPr>
              <a:spLocks noEditPoints="1"/>
            </p:cNvSpPr>
            <p:nvPr/>
          </p:nvSpPr>
          <p:spPr bwMode="auto">
            <a:xfrm>
              <a:off x="1978025" y="1420813"/>
              <a:ext cx="77788" cy="306388"/>
            </a:xfrm>
            <a:custGeom>
              <a:avLst/>
              <a:gdLst/>
              <a:ahLst/>
              <a:cxnLst>
                <a:cxn ang="0">
                  <a:pos x="13" y="0"/>
                </a:cxn>
                <a:cxn ang="0">
                  <a:pos x="0" y="14"/>
                </a:cxn>
                <a:cxn ang="0">
                  <a:pos x="0" y="92"/>
                </a:cxn>
                <a:cxn ang="0">
                  <a:pos x="13" y="106"/>
                </a:cxn>
                <a:cxn ang="0">
                  <a:pos x="27" y="92"/>
                </a:cxn>
                <a:cxn ang="0">
                  <a:pos x="27" y="14"/>
                </a:cxn>
                <a:cxn ang="0">
                  <a:pos x="13" y="0"/>
                </a:cxn>
                <a:cxn ang="0">
                  <a:pos x="13" y="0"/>
                </a:cxn>
                <a:cxn ang="0">
                  <a:pos x="13" y="0"/>
                </a:cxn>
              </a:cxnLst>
              <a:rect l="0" t="0" r="r" b="b"/>
              <a:pathLst>
                <a:path w="27" h="106">
                  <a:moveTo>
                    <a:pt x="13" y="0"/>
                  </a:moveTo>
                  <a:cubicBezTo>
                    <a:pt x="6" y="0"/>
                    <a:pt x="0" y="6"/>
                    <a:pt x="0" y="14"/>
                  </a:cubicBezTo>
                  <a:cubicBezTo>
                    <a:pt x="0" y="92"/>
                    <a:pt x="0" y="92"/>
                    <a:pt x="0" y="92"/>
                  </a:cubicBezTo>
                  <a:cubicBezTo>
                    <a:pt x="0" y="100"/>
                    <a:pt x="6" y="106"/>
                    <a:pt x="13" y="106"/>
                  </a:cubicBezTo>
                  <a:cubicBezTo>
                    <a:pt x="21" y="106"/>
                    <a:pt x="27" y="100"/>
                    <a:pt x="27" y="92"/>
                  </a:cubicBezTo>
                  <a:cubicBezTo>
                    <a:pt x="27" y="14"/>
                    <a:pt x="27" y="14"/>
                    <a:pt x="27" y="14"/>
                  </a:cubicBezTo>
                  <a:cubicBezTo>
                    <a:pt x="27" y="6"/>
                    <a:pt x="21" y="0"/>
                    <a:pt x="13" y="0"/>
                  </a:cubicBezTo>
                  <a:close/>
                  <a:moveTo>
                    <a:pt x="13" y="0"/>
                  </a:moveTo>
                  <a:cubicBezTo>
                    <a:pt x="13" y="0"/>
                    <a:pt x="13" y="0"/>
                    <a:pt x="13"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1" name="Freeform 25"/>
            <p:cNvSpPr>
              <a:spLocks noEditPoints="1"/>
            </p:cNvSpPr>
            <p:nvPr/>
          </p:nvSpPr>
          <p:spPr bwMode="auto">
            <a:xfrm>
              <a:off x="1971675" y="982663"/>
              <a:ext cx="174625" cy="174625"/>
            </a:xfrm>
            <a:custGeom>
              <a:avLst/>
              <a:gdLst/>
              <a:ahLst/>
              <a:cxnLst>
                <a:cxn ang="0">
                  <a:pos x="60" y="30"/>
                </a:cxn>
                <a:cxn ang="0">
                  <a:pos x="30" y="60"/>
                </a:cxn>
                <a:cxn ang="0">
                  <a:pos x="0" y="30"/>
                </a:cxn>
                <a:cxn ang="0">
                  <a:pos x="30" y="0"/>
                </a:cxn>
                <a:cxn ang="0">
                  <a:pos x="60" y="30"/>
                </a:cxn>
                <a:cxn ang="0">
                  <a:pos x="60" y="30"/>
                </a:cxn>
                <a:cxn ang="0">
                  <a:pos x="60" y="30"/>
                </a:cxn>
              </a:cxnLst>
              <a:rect l="0" t="0" r="r" b="b"/>
              <a:pathLst>
                <a:path w="60" h="60">
                  <a:moveTo>
                    <a:pt x="60" y="30"/>
                  </a:moveTo>
                  <a:cubicBezTo>
                    <a:pt x="60" y="46"/>
                    <a:pt x="47" y="60"/>
                    <a:pt x="30" y="60"/>
                  </a:cubicBezTo>
                  <a:cubicBezTo>
                    <a:pt x="14" y="60"/>
                    <a:pt x="0" y="46"/>
                    <a:pt x="0" y="30"/>
                  </a:cubicBezTo>
                  <a:cubicBezTo>
                    <a:pt x="0" y="13"/>
                    <a:pt x="14" y="0"/>
                    <a:pt x="30" y="0"/>
                  </a:cubicBezTo>
                  <a:cubicBezTo>
                    <a:pt x="47" y="0"/>
                    <a:pt x="60" y="13"/>
                    <a:pt x="60" y="30"/>
                  </a:cubicBezTo>
                  <a:close/>
                  <a:moveTo>
                    <a:pt x="60" y="30"/>
                  </a:moveTo>
                  <a:cubicBezTo>
                    <a:pt x="60" y="30"/>
                    <a:pt x="60" y="30"/>
                    <a:pt x="60" y="3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2" name="Freeform 26"/>
            <p:cNvSpPr>
              <a:spLocks noEditPoints="1"/>
            </p:cNvSpPr>
            <p:nvPr/>
          </p:nvSpPr>
          <p:spPr bwMode="auto">
            <a:xfrm>
              <a:off x="1873250" y="1162050"/>
              <a:ext cx="365125" cy="298450"/>
            </a:xfrm>
            <a:custGeom>
              <a:avLst/>
              <a:gdLst/>
              <a:ahLst/>
              <a:cxnLst>
                <a:cxn ang="0">
                  <a:pos x="19" y="103"/>
                </a:cxn>
                <a:cxn ang="0">
                  <a:pos x="20" y="102"/>
                </a:cxn>
                <a:cxn ang="0">
                  <a:pos x="31" y="90"/>
                </a:cxn>
                <a:cxn ang="0">
                  <a:pos x="33" y="51"/>
                </a:cxn>
                <a:cxn ang="0">
                  <a:pos x="33" y="92"/>
                </a:cxn>
                <a:cxn ang="0">
                  <a:pos x="34" y="94"/>
                </a:cxn>
                <a:cxn ang="0">
                  <a:pos x="50" y="84"/>
                </a:cxn>
                <a:cxn ang="0">
                  <a:pos x="62" y="89"/>
                </a:cxn>
                <a:cxn ang="0">
                  <a:pos x="64" y="92"/>
                </a:cxn>
                <a:cxn ang="0">
                  <a:pos x="79" y="84"/>
                </a:cxn>
                <a:cxn ang="0">
                  <a:pos x="95" y="93"/>
                </a:cxn>
                <a:cxn ang="0">
                  <a:pos x="95" y="92"/>
                </a:cxn>
                <a:cxn ang="0">
                  <a:pos x="95" y="50"/>
                </a:cxn>
                <a:cxn ang="0">
                  <a:pos x="98" y="89"/>
                </a:cxn>
                <a:cxn ang="0">
                  <a:pos x="108" y="101"/>
                </a:cxn>
                <a:cxn ang="0">
                  <a:pos x="109" y="101"/>
                </a:cxn>
                <a:cxn ang="0">
                  <a:pos x="121" y="91"/>
                </a:cxn>
                <a:cxn ang="0">
                  <a:pos x="71" y="0"/>
                </a:cxn>
                <a:cxn ang="0">
                  <a:pos x="64" y="8"/>
                </a:cxn>
                <a:cxn ang="0">
                  <a:pos x="57" y="0"/>
                </a:cxn>
                <a:cxn ang="0">
                  <a:pos x="57" y="0"/>
                </a:cxn>
                <a:cxn ang="0">
                  <a:pos x="8" y="92"/>
                </a:cxn>
                <a:cxn ang="0">
                  <a:pos x="19" y="103"/>
                </a:cxn>
                <a:cxn ang="0">
                  <a:pos x="19" y="103"/>
                </a:cxn>
                <a:cxn ang="0">
                  <a:pos x="19" y="103"/>
                </a:cxn>
              </a:cxnLst>
              <a:rect l="0" t="0" r="r" b="b"/>
              <a:pathLst>
                <a:path w="126" h="103">
                  <a:moveTo>
                    <a:pt x="19" y="103"/>
                  </a:moveTo>
                  <a:cubicBezTo>
                    <a:pt x="20" y="103"/>
                    <a:pt x="20" y="102"/>
                    <a:pt x="20" y="102"/>
                  </a:cubicBezTo>
                  <a:cubicBezTo>
                    <a:pt x="27" y="102"/>
                    <a:pt x="31" y="96"/>
                    <a:pt x="31" y="90"/>
                  </a:cubicBezTo>
                  <a:cubicBezTo>
                    <a:pt x="29" y="72"/>
                    <a:pt x="30" y="60"/>
                    <a:pt x="33" y="51"/>
                  </a:cubicBezTo>
                  <a:cubicBezTo>
                    <a:pt x="33" y="92"/>
                    <a:pt x="33" y="92"/>
                    <a:pt x="33" y="92"/>
                  </a:cubicBezTo>
                  <a:cubicBezTo>
                    <a:pt x="33" y="93"/>
                    <a:pt x="34" y="94"/>
                    <a:pt x="34" y="94"/>
                  </a:cubicBezTo>
                  <a:cubicBezTo>
                    <a:pt x="36" y="88"/>
                    <a:pt x="43" y="84"/>
                    <a:pt x="50" y="84"/>
                  </a:cubicBezTo>
                  <a:cubicBezTo>
                    <a:pt x="55" y="84"/>
                    <a:pt x="59" y="86"/>
                    <a:pt x="62" y="89"/>
                  </a:cubicBezTo>
                  <a:cubicBezTo>
                    <a:pt x="63" y="90"/>
                    <a:pt x="64" y="91"/>
                    <a:pt x="64" y="92"/>
                  </a:cubicBezTo>
                  <a:cubicBezTo>
                    <a:pt x="68" y="87"/>
                    <a:pt x="73" y="84"/>
                    <a:pt x="79" y="84"/>
                  </a:cubicBezTo>
                  <a:cubicBezTo>
                    <a:pt x="86" y="84"/>
                    <a:pt x="91" y="88"/>
                    <a:pt x="95" y="93"/>
                  </a:cubicBezTo>
                  <a:cubicBezTo>
                    <a:pt x="95" y="93"/>
                    <a:pt x="95" y="92"/>
                    <a:pt x="95" y="92"/>
                  </a:cubicBezTo>
                  <a:cubicBezTo>
                    <a:pt x="95" y="50"/>
                    <a:pt x="95" y="50"/>
                    <a:pt x="95" y="50"/>
                  </a:cubicBezTo>
                  <a:cubicBezTo>
                    <a:pt x="98" y="59"/>
                    <a:pt x="99" y="71"/>
                    <a:pt x="98" y="89"/>
                  </a:cubicBezTo>
                  <a:cubicBezTo>
                    <a:pt x="97" y="95"/>
                    <a:pt x="102" y="101"/>
                    <a:pt x="108" y="101"/>
                  </a:cubicBezTo>
                  <a:cubicBezTo>
                    <a:pt x="109" y="101"/>
                    <a:pt x="109" y="101"/>
                    <a:pt x="109" y="101"/>
                  </a:cubicBezTo>
                  <a:cubicBezTo>
                    <a:pt x="115" y="101"/>
                    <a:pt x="120" y="97"/>
                    <a:pt x="121" y="91"/>
                  </a:cubicBezTo>
                  <a:cubicBezTo>
                    <a:pt x="126" y="39"/>
                    <a:pt x="101" y="7"/>
                    <a:pt x="71" y="0"/>
                  </a:cubicBezTo>
                  <a:cubicBezTo>
                    <a:pt x="64" y="8"/>
                    <a:pt x="64" y="8"/>
                    <a:pt x="64" y="8"/>
                  </a:cubicBezTo>
                  <a:cubicBezTo>
                    <a:pt x="57" y="0"/>
                    <a:pt x="57" y="0"/>
                    <a:pt x="57" y="0"/>
                  </a:cubicBezTo>
                  <a:cubicBezTo>
                    <a:pt x="57" y="0"/>
                    <a:pt x="57" y="0"/>
                    <a:pt x="57" y="0"/>
                  </a:cubicBezTo>
                  <a:cubicBezTo>
                    <a:pt x="47" y="3"/>
                    <a:pt x="0" y="20"/>
                    <a:pt x="8" y="92"/>
                  </a:cubicBezTo>
                  <a:cubicBezTo>
                    <a:pt x="8" y="98"/>
                    <a:pt x="13" y="103"/>
                    <a:pt x="19" y="103"/>
                  </a:cubicBezTo>
                  <a:close/>
                  <a:moveTo>
                    <a:pt x="19" y="103"/>
                  </a:moveTo>
                  <a:cubicBezTo>
                    <a:pt x="19" y="103"/>
                    <a:pt x="19" y="103"/>
                    <a:pt x="19" y="103"/>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23" name="Group 224"/>
          <p:cNvGrpSpPr/>
          <p:nvPr/>
        </p:nvGrpSpPr>
        <p:grpSpPr>
          <a:xfrm>
            <a:off x="1341753" y="2099240"/>
            <a:ext cx="953476" cy="974055"/>
            <a:chOff x="-9525" y="3198813"/>
            <a:chExt cx="882650" cy="901700"/>
          </a:xfrm>
          <a:solidFill>
            <a:srgbClr val="D73229"/>
          </a:solidFill>
        </p:grpSpPr>
        <p:sp>
          <p:nvSpPr>
            <p:cNvPr id="24" name="Freeform 15"/>
            <p:cNvSpPr>
              <a:spLocks noEditPoints="1"/>
            </p:cNvSpPr>
            <p:nvPr/>
          </p:nvSpPr>
          <p:spPr bwMode="auto">
            <a:xfrm>
              <a:off x="249238" y="3581400"/>
              <a:ext cx="254000" cy="109538"/>
            </a:xfrm>
            <a:custGeom>
              <a:avLst/>
              <a:gdLst/>
              <a:ahLst/>
              <a:cxnLst>
                <a:cxn ang="0">
                  <a:pos x="73" y="13"/>
                </a:cxn>
                <a:cxn ang="0">
                  <a:pos x="20" y="4"/>
                </a:cxn>
                <a:cxn ang="0">
                  <a:pos x="4" y="4"/>
                </a:cxn>
                <a:cxn ang="0">
                  <a:pos x="4" y="20"/>
                </a:cxn>
                <a:cxn ang="0">
                  <a:pos x="55" y="38"/>
                </a:cxn>
                <a:cxn ang="0">
                  <a:pos x="78" y="36"/>
                </a:cxn>
                <a:cxn ang="0">
                  <a:pos x="86" y="22"/>
                </a:cxn>
                <a:cxn ang="0">
                  <a:pos x="73" y="13"/>
                </a:cxn>
                <a:cxn ang="0">
                  <a:pos x="73" y="13"/>
                </a:cxn>
                <a:cxn ang="0">
                  <a:pos x="73" y="13"/>
                </a:cxn>
              </a:cxnLst>
              <a:rect l="0" t="0" r="r" b="b"/>
              <a:pathLst>
                <a:path w="88" h="38">
                  <a:moveTo>
                    <a:pt x="73" y="13"/>
                  </a:moveTo>
                  <a:cubicBezTo>
                    <a:pt x="38" y="21"/>
                    <a:pt x="21" y="5"/>
                    <a:pt x="20" y="4"/>
                  </a:cubicBezTo>
                  <a:cubicBezTo>
                    <a:pt x="16" y="0"/>
                    <a:pt x="9" y="0"/>
                    <a:pt x="4" y="4"/>
                  </a:cubicBezTo>
                  <a:cubicBezTo>
                    <a:pt x="0" y="8"/>
                    <a:pt x="0" y="15"/>
                    <a:pt x="4" y="20"/>
                  </a:cubicBezTo>
                  <a:cubicBezTo>
                    <a:pt x="5" y="21"/>
                    <a:pt x="22" y="38"/>
                    <a:pt x="55" y="38"/>
                  </a:cubicBezTo>
                  <a:cubicBezTo>
                    <a:pt x="62" y="38"/>
                    <a:pt x="70" y="37"/>
                    <a:pt x="78" y="36"/>
                  </a:cubicBezTo>
                  <a:cubicBezTo>
                    <a:pt x="84" y="34"/>
                    <a:pt x="88" y="28"/>
                    <a:pt x="86" y="22"/>
                  </a:cubicBezTo>
                  <a:cubicBezTo>
                    <a:pt x="85" y="16"/>
                    <a:pt x="79" y="12"/>
                    <a:pt x="73" y="13"/>
                  </a:cubicBezTo>
                  <a:close/>
                  <a:moveTo>
                    <a:pt x="73" y="13"/>
                  </a:moveTo>
                  <a:cubicBezTo>
                    <a:pt x="73" y="13"/>
                    <a:pt x="73" y="13"/>
                    <a:pt x="73" y="13"/>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5" name="Freeform 16"/>
            <p:cNvSpPr>
              <a:spLocks noEditPoints="1"/>
            </p:cNvSpPr>
            <p:nvPr/>
          </p:nvSpPr>
          <p:spPr bwMode="auto">
            <a:xfrm>
              <a:off x="88900" y="3462338"/>
              <a:ext cx="147638" cy="144463"/>
            </a:xfrm>
            <a:custGeom>
              <a:avLst/>
              <a:gdLst/>
              <a:ahLst/>
              <a:cxnLst>
                <a:cxn ang="0">
                  <a:pos x="51" y="25"/>
                </a:cxn>
                <a:cxn ang="0">
                  <a:pos x="25" y="50"/>
                </a:cxn>
                <a:cxn ang="0">
                  <a:pos x="0" y="25"/>
                </a:cxn>
                <a:cxn ang="0">
                  <a:pos x="25" y="0"/>
                </a:cxn>
                <a:cxn ang="0">
                  <a:pos x="51" y="25"/>
                </a:cxn>
                <a:cxn ang="0">
                  <a:pos x="51" y="25"/>
                </a:cxn>
                <a:cxn ang="0">
                  <a:pos x="51" y="25"/>
                </a:cxn>
              </a:cxnLst>
              <a:rect l="0" t="0" r="r" b="b"/>
              <a:pathLst>
                <a:path w="51" h="50">
                  <a:moveTo>
                    <a:pt x="51" y="25"/>
                  </a:moveTo>
                  <a:cubicBezTo>
                    <a:pt x="51" y="39"/>
                    <a:pt x="40" y="50"/>
                    <a:pt x="25" y="50"/>
                  </a:cubicBezTo>
                  <a:cubicBezTo>
                    <a:pt x="11" y="50"/>
                    <a:pt x="0" y="39"/>
                    <a:pt x="0" y="25"/>
                  </a:cubicBezTo>
                  <a:cubicBezTo>
                    <a:pt x="0" y="11"/>
                    <a:pt x="11" y="0"/>
                    <a:pt x="25" y="0"/>
                  </a:cubicBezTo>
                  <a:cubicBezTo>
                    <a:pt x="40" y="0"/>
                    <a:pt x="51" y="11"/>
                    <a:pt x="51" y="25"/>
                  </a:cubicBezTo>
                  <a:close/>
                  <a:moveTo>
                    <a:pt x="51" y="25"/>
                  </a:moveTo>
                  <a:cubicBezTo>
                    <a:pt x="51" y="25"/>
                    <a:pt x="51" y="25"/>
                    <a:pt x="51" y="25"/>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6" name="Freeform 17"/>
            <p:cNvSpPr>
              <a:spLocks noEditPoints="1"/>
            </p:cNvSpPr>
            <p:nvPr/>
          </p:nvSpPr>
          <p:spPr bwMode="auto">
            <a:xfrm>
              <a:off x="-9525" y="3549650"/>
              <a:ext cx="882650" cy="550863"/>
            </a:xfrm>
            <a:custGeom>
              <a:avLst/>
              <a:gdLst/>
              <a:ahLst/>
              <a:cxnLst>
                <a:cxn ang="0">
                  <a:pos x="295" y="99"/>
                </a:cxn>
                <a:cxn ang="0">
                  <a:pos x="247" y="80"/>
                </a:cxn>
                <a:cxn ang="0">
                  <a:pos x="242" y="79"/>
                </a:cxn>
                <a:cxn ang="0">
                  <a:pos x="230" y="79"/>
                </a:cxn>
                <a:cxn ang="0">
                  <a:pos x="230" y="76"/>
                </a:cxn>
                <a:cxn ang="0">
                  <a:pos x="229" y="73"/>
                </a:cxn>
                <a:cxn ang="0">
                  <a:pos x="274" y="85"/>
                </a:cxn>
                <a:cxn ang="0">
                  <a:pos x="277" y="85"/>
                </a:cxn>
                <a:cxn ang="0">
                  <a:pos x="290" y="75"/>
                </a:cxn>
                <a:cxn ang="0">
                  <a:pos x="281" y="59"/>
                </a:cxn>
                <a:cxn ang="0">
                  <a:pos x="222" y="43"/>
                </a:cxn>
                <a:cxn ang="0">
                  <a:pos x="218" y="42"/>
                </a:cxn>
                <a:cxn ang="0">
                  <a:pos x="178" y="42"/>
                </a:cxn>
                <a:cxn ang="0">
                  <a:pos x="167" y="51"/>
                </a:cxn>
                <a:cxn ang="0">
                  <a:pos x="147" y="54"/>
                </a:cxn>
                <a:cxn ang="0">
                  <a:pos x="91" y="35"/>
                </a:cxn>
                <a:cxn ang="0">
                  <a:pos x="85" y="25"/>
                </a:cxn>
                <a:cxn ang="0">
                  <a:pos x="88" y="14"/>
                </a:cxn>
                <a:cxn ang="0">
                  <a:pos x="100" y="8"/>
                </a:cxn>
                <a:cxn ang="0">
                  <a:pos x="110" y="11"/>
                </a:cxn>
                <a:cxn ang="0">
                  <a:pos x="133" y="21"/>
                </a:cxn>
                <a:cxn ang="0">
                  <a:pos x="108" y="5"/>
                </a:cxn>
                <a:cxn ang="0">
                  <a:pos x="82" y="10"/>
                </a:cxn>
                <a:cxn ang="0">
                  <a:pos x="79" y="14"/>
                </a:cxn>
                <a:cxn ang="0">
                  <a:pos x="76" y="19"/>
                </a:cxn>
                <a:cxn ang="0">
                  <a:pos x="76" y="19"/>
                </a:cxn>
                <a:cxn ang="0">
                  <a:pos x="83" y="45"/>
                </a:cxn>
                <a:cxn ang="0">
                  <a:pos x="130" y="75"/>
                </a:cxn>
                <a:cxn ang="0">
                  <a:pos x="132" y="76"/>
                </a:cxn>
                <a:cxn ang="0">
                  <a:pos x="132" y="76"/>
                </a:cxn>
                <a:cxn ang="0">
                  <a:pos x="132" y="79"/>
                </a:cxn>
                <a:cxn ang="0">
                  <a:pos x="118" y="79"/>
                </a:cxn>
                <a:cxn ang="0">
                  <a:pos x="55" y="35"/>
                </a:cxn>
                <a:cxn ang="0">
                  <a:pos x="56" y="34"/>
                </a:cxn>
                <a:cxn ang="0">
                  <a:pos x="54" y="23"/>
                </a:cxn>
                <a:cxn ang="0">
                  <a:pos x="32" y="10"/>
                </a:cxn>
                <a:cxn ang="0">
                  <a:pos x="22" y="12"/>
                </a:cxn>
                <a:cxn ang="0">
                  <a:pos x="4" y="17"/>
                </a:cxn>
                <a:cxn ang="0">
                  <a:pos x="8" y="36"/>
                </a:cxn>
                <a:cxn ang="0">
                  <a:pos x="106" y="104"/>
                </a:cxn>
                <a:cxn ang="0">
                  <a:pos x="114" y="107"/>
                </a:cxn>
                <a:cxn ang="0">
                  <a:pos x="132" y="107"/>
                </a:cxn>
                <a:cxn ang="0">
                  <a:pos x="140" y="112"/>
                </a:cxn>
                <a:cxn ang="0">
                  <a:pos x="157" y="112"/>
                </a:cxn>
                <a:cxn ang="0">
                  <a:pos x="157" y="177"/>
                </a:cxn>
                <a:cxn ang="0">
                  <a:pos x="149" y="177"/>
                </a:cxn>
                <a:cxn ang="0">
                  <a:pos x="142" y="184"/>
                </a:cxn>
                <a:cxn ang="0">
                  <a:pos x="149" y="190"/>
                </a:cxn>
                <a:cxn ang="0">
                  <a:pos x="214" y="190"/>
                </a:cxn>
                <a:cxn ang="0">
                  <a:pos x="220" y="184"/>
                </a:cxn>
                <a:cxn ang="0">
                  <a:pos x="214" y="177"/>
                </a:cxn>
                <a:cxn ang="0">
                  <a:pos x="204" y="177"/>
                </a:cxn>
                <a:cxn ang="0">
                  <a:pos x="204" y="112"/>
                </a:cxn>
                <a:cxn ang="0">
                  <a:pos x="221" y="112"/>
                </a:cxn>
                <a:cxn ang="0">
                  <a:pos x="229" y="107"/>
                </a:cxn>
                <a:cxn ang="0">
                  <a:pos x="239" y="107"/>
                </a:cxn>
                <a:cxn ang="0">
                  <a:pos x="284" y="125"/>
                </a:cxn>
                <a:cxn ang="0">
                  <a:pos x="289" y="126"/>
                </a:cxn>
                <a:cxn ang="0">
                  <a:pos x="302" y="117"/>
                </a:cxn>
                <a:cxn ang="0">
                  <a:pos x="295" y="99"/>
                </a:cxn>
                <a:cxn ang="0">
                  <a:pos x="295" y="99"/>
                </a:cxn>
                <a:cxn ang="0">
                  <a:pos x="295" y="99"/>
                </a:cxn>
              </a:cxnLst>
              <a:rect l="0" t="0" r="r" b="b"/>
              <a:pathLst>
                <a:path w="305" h="190">
                  <a:moveTo>
                    <a:pt x="295" y="99"/>
                  </a:moveTo>
                  <a:cubicBezTo>
                    <a:pt x="247" y="80"/>
                    <a:pt x="247" y="80"/>
                    <a:pt x="247" y="80"/>
                  </a:cubicBezTo>
                  <a:cubicBezTo>
                    <a:pt x="245" y="79"/>
                    <a:pt x="244" y="79"/>
                    <a:pt x="242" y="79"/>
                  </a:cubicBezTo>
                  <a:cubicBezTo>
                    <a:pt x="230" y="79"/>
                    <a:pt x="230" y="79"/>
                    <a:pt x="230" y="79"/>
                  </a:cubicBezTo>
                  <a:cubicBezTo>
                    <a:pt x="230" y="76"/>
                    <a:pt x="230" y="76"/>
                    <a:pt x="230" y="76"/>
                  </a:cubicBezTo>
                  <a:cubicBezTo>
                    <a:pt x="230" y="75"/>
                    <a:pt x="229" y="74"/>
                    <a:pt x="229" y="73"/>
                  </a:cubicBezTo>
                  <a:cubicBezTo>
                    <a:pt x="274" y="85"/>
                    <a:pt x="274" y="85"/>
                    <a:pt x="274" y="85"/>
                  </a:cubicBezTo>
                  <a:cubicBezTo>
                    <a:pt x="275" y="85"/>
                    <a:pt x="276" y="85"/>
                    <a:pt x="277" y="85"/>
                  </a:cubicBezTo>
                  <a:cubicBezTo>
                    <a:pt x="283" y="85"/>
                    <a:pt x="289" y="81"/>
                    <a:pt x="290" y="75"/>
                  </a:cubicBezTo>
                  <a:cubicBezTo>
                    <a:pt x="292" y="68"/>
                    <a:pt x="288" y="61"/>
                    <a:pt x="281" y="59"/>
                  </a:cubicBezTo>
                  <a:cubicBezTo>
                    <a:pt x="222" y="43"/>
                    <a:pt x="222" y="43"/>
                    <a:pt x="222" y="43"/>
                  </a:cubicBezTo>
                  <a:cubicBezTo>
                    <a:pt x="220" y="42"/>
                    <a:pt x="219" y="42"/>
                    <a:pt x="218" y="42"/>
                  </a:cubicBezTo>
                  <a:cubicBezTo>
                    <a:pt x="178" y="42"/>
                    <a:pt x="178" y="42"/>
                    <a:pt x="178" y="42"/>
                  </a:cubicBezTo>
                  <a:cubicBezTo>
                    <a:pt x="176" y="47"/>
                    <a:pt x="172" y="50"/>
                    <a:pt x="167" y="51"/>
                  </a:cubicBezTo>
                  <a:cubicBezTo>
                    <a:pt x="160" y="53"/>
                    <a:pt x="153" y="54"/>
                    <a:pt x="147" y="54"/>
                  </a:cubicBezTo>
                  <a:cubicBezTo>
                    <a:pt x="114" y="54"/>
                    <a:pt x="92" y="36"/>
                    <a:pt x="91" y="35"/>
                  </a:cubicBezTo>
                  <a:cubicBezTo>
                    <a:pt x="87" y="33"/>
                    <a:pt x="85" y="29"/>
                    <a:pt x="85" y="25"/>
                  </a:cubicBezTo>
                  <a:cubicBezTo>
                    <a:pt x="85" y="21"/>
                    <a:pt x="86" y="17"/>
                    <a:pt x="88" y="14"/>
                  </a:cubicBezTo>
                  <a:cubicBezTo>
                    <a:pt x="91" y="10"/>
                    <a:pt x="96" y="8"/>
                    <a:pt x="100" y="8"/>
                  </a:cubicBezTo>
                  <a:cubicBezTo>
                    <a:pt x="104" y="8"/>
                    <a:pt x="107" y="9"/>
                    <a:pt x="110" y="11"/>
                  </a:cubicBezTo>
                  <a:cubicBezTo>
                    <a:pt x="110" y="12"/>
                    <a:pt x="119" y="18"/>
                    <a:pt x="133" y="21"/>
                  </a:cubicBezTo>
                  <a:cubicBezTo>
                    <a:pt x="108" y="5"/>
                    <a:pt x="108" y="5"/>
                    <a:pt x="108" y="5"/>
                  </a:cubicBezTo>
                  <a:cubicBezTo>
                    <a:pt x="99" y="0"/>
                    <a:pt x="89" y="4"/>
                    <a:pt x="82" y="10"/>
                  </a:cubicBezTo>
                  <a:cubicBezTo>
                    <a:pt x="82" y="10"/>
                    <a:pt x="80" y="11"/>
                    <a:pt x="79" y="14"/>
                  </a:cubicBezTo>
                  <a:cubicBezTo>
                    <a:pt x="77" y="16"/>
                    <a:pt x="76" y="19"/>
                    <a:pt x="76" y="19"/>
                  </a:cubicBezTo>
                  <a:cubicBezTo>
                    <a:pt x="76" y="19"/>
                    <a:pt x="76" y="19"/>
                    <a:pt x="76" y="19"/>
                  </a:cubicBezTo>
                  <a:cubicBezTo>
                    <a:pt x="73" y="27"/>
                    <a:pt x="74" y="39"/>
                    <a:pt x="83" y="45"/>
                  </a:cubicBezTo>
                  <a:cubicBezTo>
                    <a:pt x="130" y="75"/>
                    <a:pt x="130" y="75"/>
                    <a:pt x="130" y="75"/>
                  </a:cubicBezTo>
                  <a:cubicBezTo>
                    <a:pt x="131" y="75"/>
                    <a:pt x="131" y="76"/>
                    <a:pt x="132" y="76"/>
                  </a:cubicBezTo>
                  <a:cubicBezTo>
                    <a:pt x="132" y="76"/>
                    <a:pt x="132" y="76"/>
                    <a:pt x="132" y="76"/>
                  </a:cubicBezTo>
                  <a:cubicBezTo>
                    <a:pt x="132" y="79"/>
                    <a:pt x="132" y="79"/>
                    <a:pt x="132" y="79"/>
                  </a:cubicBezTo>
                  <a:cubicBezTo>
                    <a:pt x="118" y="79"/>
                    <a:pt x="118" y="79"/>
                    <a:pt x="118" y="79"/>
                  </a:cubicBezTo>
                  <a:cubicBezTo>
                    <a:pt x="55" y="35"/>
                    <a:pt x="55" y="35"/>
                    <a:pt x="55" y="35"/>
                  </a:cubicBezTo>
                  <a:cubicBezTo>
                    <a:pt x="56" y="35"/>
                    <a:pt x="56" y="35"/>
                    <a:pt x="56" y="34"/>
                  </a:cubicBezTo>
                  <a:cubicBezTo>
                    <a:pt x="59" y="31"/>
                    <a:pt x="58" y="26"/>
                    <a:pt x="54" y="23"/>
                  </a:cubicBezTo>
                  <a:cubicBezTo>
                    <a:pt x="32" y="10"/>
                    <a:pt x="32" y="10"/>
                    <a:pt x="32" y="10"/>
                  </a:cubicBezTo>
                  <a:cubicBezTo>
                    <a:pt x="29" y="8"/>
                    <a:pt x="24" y="9"/>
                    <a:pt x="22" y="12"/>
                  </a:cubicBezTo>
                  <a:cubicBezTo>
                    <a:pt x="16" y="9"/>
                    <a:pt x="8" y="11"/>
                    <a:pt x="4" y="17"/>
                  </a:cubicBezTo>
                  <a:cubicBezTo>
                    <a:pt x="0" y="23"/>
                    <a:pt x="2" y="32"/>
                    <a:pt x="8" y="36"/>
                  </a:cubicBezTo>
                  <a:cubicBezTo>
                    <a:pt x="106" y="104"/>
                    <a:pt x="106" y="104"/>
                    <a:pt x="106" y="104"/>
                  </a:cubicBezTo>
                  <a:cubicBezTo>
                    <a:pt x="108" y="106"/>
                    <a:pt x="111" y="107"/>
                    <a:pt x="114" y="107"/>
                  </a:cubicBezTo>
                  <a:cubicBezTo>
                    <a:pt x="132" y="107"/>
                    <a:pt x="132" y="107"/>
                    <a:pt x="132" y="107"/>
                  </a:cubicBezTo>
                  <a:cubicBezTo>
                    <a:pt x="133" y="110"/>
                    <a:pt x="136" y="112"/>
                    <a:pt x="140" y="112"/>
                  </a:cubicBezTo>
                  <a:cubicBezTo>
                    <a:pt x="157" y="112"/>
                    <a:pt x="157" y="112"/>
                    <a:pt x="157" y="112"/>
                  </a:cubicBezTo>
                  <a:cubicBezTo>
                    <a:pt x="157" y="177"/>
                    <a:pt x="157" y="177"/>
                    <a:pt x="157" y="177"/>
                  </a:cubicBezTo>
                  <a:cubicBezTo>
                    <a:pt x="149" y="177"/>
                    <a:pt x="149" y="177"/>
                    <a:pt x="149" y="177"/>
                  </a:cubicBezTo>
                  <a:cubicBezTo>
                    <a:pt x="145" y="177"/>
                    <a:pt x="142" y="180"/>
                    <a:pt x="142" y="184"/>
                  </a:cubicBezTo>
                  <a:cubicBezTo>
                    <a:pt x="142" y="187"/>
                    <a:pt x="145" y="190"/>
                    <a:pt x="149" y="190"/>
                  </a:cubicBezTo>
                  <a:cubicBezTo>
                    <a:pt x="214" y="190"/>
                    <a:pt x="214" y="190"/>
                    <a:pt x="214" y="190"/>
                  </a:cubicBezTo>
                  <a:cubicBezTo>
                    <a:pt x="217" y="190"/>
                    <a:pt x="220" y="187"/>
                    <a:pt x="220" y="184"/>
                  </a:cubicBezTo>
                  <a:cubicBezTo>
                    <a:pt x="220" y="180"/>
                    <a:pt x="217" y="177"/>
                    <a:pt x="214" y="177"/>
                  </a:cubicBezTo>
                  <a:cubicBezTo>
                    <a:pt x="204" y="177"/>
                    <a:pt x="204" y="177"/>
                    <a:pt x="204" y="177"/>
                  </a:cubicBezTo>
                  <a:cubicBezTo>
                    <a:pt x="204" y="112"/>
                    <a:pt x="204" y="112"/>
                    <a:pt x="204" y="112"/>
                  </a:cubicBezTo>
                  <a:cubicBezTo>
                    <a:pt x="221" y="112"/>
                    <a:pt x="221" y="112"/>
                    <a:pt x="221" y="112"/>
                  </a:cubicBezTo>
                  <a:cubicBezTo>
                    <a:pt x="225" y="112"/>
                    <a:pt x="228" y="110"/>
                    <a:pt x="229" y="107"/>
                  </a:cubicBezTo>
                  <a:cubicBezTo>
                    <a:pt x="239" y="107"/>
                    <a:pt x="239" y="107"/>
                    <a:pt x="239" y="107"/>
                  </a:cubicBezTo>
                  <a:cubicBezTo>
                    <a:pt x="284" y="125"/>
                    <a:pt x="284" y="125"/>
                    <a:pt x="284" y="125"/>
                  </a:cubicBezTo>
                  <a:cubicBezTo>
                    <a:pt x="286" y="126"/>
                    <a:pt x="288" y="126"/>
                    <a:pt x="289" y="126"/>
                  </a:cubicBezTo>
                  <a:cubicBezTo>
                    <a:pt x="295" y="126"/>
                    <a:pt x="300" y="123"/>
                    <a:pt x="302" y="117"/>
                  </a:cubicBezTo>
                  <a:cubicBezTo>
                    <a:pt x="305" y="110"/>
                    <a:pt x="302" y="102"/>
                    <a:pt x="295" y="99"/>
                  </a:cubicBezTo>
                  <a:close/>
                  <a:moveTo>
                    <a:pt x="295" y="99"/>
                  </a:moveTo>
                  <a:cubicBezTo>
                    <a:pt x="295" y="99"/>
                    <a:pt x="295" y="99"/>
                    <a:pt x="295" y="99"/>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7" name="Freeform 18"/>
            <p:cNvSpPr>
              <a:spLocks noEditPoints="1"/>
            </p:cNvSpPr>
            <p:nvPr/>
          </p:nvSpPr>
          <p:spPr bwMode="auto">
            <a:xfrm>
              <a:off x="295275" y="3370263"/>
              <a:ext cx="415925" cy="295275"/>
            </a:xfrm>
            <a:custGeom>
              <a:avLst/>
              <a:gdLst/>
              <a:ahLst/>
              <a:cxnLst>
                <a:cxn ang="0">
                  <a:pos x="11" y="62"/>
                </a:cxn>
                <a:cxn ang="0">
                  <a:pos x="59" y="47"/>
                </a:cxn>
                <a:cxn ang="0">
                  <a:pos x="59" y="65"/>
                </a:cxn>
                <a:cxn ang="0">
                  <a:pos x="55" y="83"/>
                </a:cxn>
                <a:cxn ang="0">
                  <a:pos x="57" y="82"/>
                </a:cxn>
                <a:cxn ang="0">
                  <a:pos x="60" y="82"/>
                </a:cxn>
                <a:cxn ang="0">
                  <a:pos x="75" y="94"/>
                </a:cxn>
                <a:cxn ang="0">
                  <a:pos x="75" y="100"/>
                </a:cxn>
                <a:cxn ang="0">
                  <a:pos x="114" y="100"/>
                </a:cxn>
                <a:cxn ang="0">
                  <a:pos x="118" y="101"/>
                </a:cxn>
                <a:cxn ang="0">
                  <a:pos x="124" y="102"/>
                </a:cxn>
                <a:cxn ang="0">
                  <a:pos x="116" y="65"/>
                </a:cxn>
                <a:cxn ang="0">
                  <a:pos x="116" y="44"/>
                </a:cxn>
                <a:cxn ang="0">
                  <a:pos x="122" y="84"/>
                </a:cxn>
                <a:cxn ang="0">
                  <a:pos x="133" y="95"/>
                </a:cxn>
                <a:cxn ang="0">
                  <a:pos x="133" y="95"/>
                </a:cxn>
                <a:cxn ang="0">
                  <a:pos x="144" y="84"/>
                </a:cxn>
                <a:cxn ang="0">
                  <a:pos x="94" y="0"/>
                </a:cxn>
                <a:cxn ang="0">
                  <a:pos x="94" y="0"/>
                </a:cxn>
                <a:cxn ang="0">
                  <a:pos x="87" y="7"/>
                </a:cxn>
                <a:cxn ang="0">
                  <a:pos x="80" y="0"/>
                </a:cxn>
                <a:cxn ang="0">
                  <a:pos x="69" y="5"/>
                </a:cxn>
                <a:cxn ang="0">
                  <a:pos x="53" y="21"/>
                </a:cxn>
                <a:cxn ang="0">
                  <a:pos x="11" y="41"/>
                </a:cxn>
                <a:cxn ang="0">
                  <a:pos x="0" y="51"/>
                </a:cxn>
                <a:cxn ang="0">
                  <a:pos x="11" y="62"/>
                </a:cxn>
                <a:cxn ang="0">
                  <a:pos x="11" y="62"/>
                </a:cxn>
                <a:cxn ang="0">
                  <a:pos x="11" y="62"/>
                </a:cxn>
              </a:cxnLst>
              <a:rect l="0" t="0" r="r" b="b"/>
              <a:pathLst>
                <a:path w="144" h="102">
                  <a:moveTo>
                    <a:pt x="11" y="62"/>
                  </a:moveTo>
                  <a:cubicBezTo>
                    <a:pt x="36" y="62"/>
                    <a:pt x="50" y="55"/>
                    <a:pt x="59" y="47"/>
                  </a:cubicBezTo>
                  <a:cubicBezTo>
                    <a:pt x="59" y="65"/>
                    <a:pt x="59" y="65"/>
                    <a:pt x="59" y="65"/>
                  </a:cubicBezTo>
                  <a:cubicBezTo>
                    <a:pt x="58" y="68"/>
                    <a:pt x="57" y="75"/>
                    <a:pt x="55" y="83"/>
                  </a:cubicBezTo>
                  <a:cubicBezTo>
                    <a:pt x="55" y="83"/>
                    <a:pt x="56" y="82"/>
                    <a:pt x="57" y="82"/>
                  </a:cubicBezTo>
                  <a:cubicBezTo>
                    <a:pt x="58" y="82"/>
                    <a:pt x="59" y="82"/>
                    <a:pt x="60" y="82"/>
                  </a:cubicBezTo>
                  <a:cubicBezTo>
                    <a:pt x="67" y="82"/>
                    <a:pt x="74" y="87"/>
                    <a:pt x="75" y="94"/>
                  </a:cubicBezTo>
                  <a:cubicBezTo>
                    <a:pt x="76" y="96"/>
                    <a:pt x="76" y="98"/>
                    <a:pt x="75" y="100"/>
                  </a:cubicBezTo>
                  <a:cubicBezTo>
                    <a:pt x="114" y="100"/>
                    <a:pt x="114" y="100"/>
                    <a:pt x="114" y="100"/>
                  </a:cubicBezTo>
                  <a:cubicBezTo>
                    <a:pt x="115" y="100"/>
                    <a:pt x="117" y="100"/>
                    <a:pt x="118" y="101"/>
                  </a:cubicBezTo>
                  <a:cubicBezTo>
                    <a:pt x="124" y="102"/>
                    <a:pt x="124" y="102"/>
                    <a:pt x="124" y="102"/>
                  </a:cubicBezTo>
                  <a:cubicBezTo>
                    <a:pt x="121" y="86"/>
                    <a:pt x="117" y="71"/>
                    <a:pt x="116" y="65"/>
                  </a:cubicBezTo>
                  <a:cubicBezTo>
                    <a:pt x="116" y="44"/>
                    <a:pt x="116" y="44"/>
                    <a:pt x="116" y="44"/>
                  </a:cubicBezTo>
                  <a:cubicBezTo>
                    <a:pt x="120" y="53"/>
                    <a:pt x="122" y="65"/>
                    <a:pt x="122" y="84"/>
                  </a:cubicBezTo>
                  <a:cubicBezTo>
                    <a:pt x="122" y="90"/>
                    <a:pt x="127" y="95"/>
                    <a:pt x="133" y="95"/>
                  </a:cubicBezTo>
                  <a:cubicBezTo>
                    <a:pt x="133" y="95"/>
                    <a:pt x="133" y="95"/>
                    <a:pt x="133" y="95"/>
                  </a:cubicBezTo>
                  <a:cubicBezTo>
                    <a:pt x="139" y="95"/>
                    <a:pt x="144" y="90"/>
                    <a:pt x="144" y="84"/>
                  </a:cubicBezTo>
                  <a:cubicBezTo>
                    <a:pt x="144" y="33"/>
                    <a:pt x="119" y="9"/>
                    <a:pt x="94" y="0"/>
                  </a:cubicBezTo>
                  <a:cubicBezTo>
                    <a:pt x="94" y="0"/>
                    <a:pt x="94" y="0"/>
                    <a:pt x="94" y="0"/>
                  </a:cubicBezTo>
                  <a:cubicBezTo>
                    <a:pt x="87" y="7"/>
                    <a:pt x="87" y="7"/>
                    <a:pt x="87" y="7"/>
                  </a:cubicBezTo>
                  <a:cubicBezTo>
                    <a:pt x="80" y="0"/>
                    <a:pt x="80" y="0"/>
                    <a:pt x="80" y="0"/>
                  </a:cubicBezTo>
                  <a:cubicBezTo>
                    <a:pt x="76" y="1"/>
                    <a:pt x="73" y="3"/>
                    <a:pt x="69" y="5"/>
                  </a:cubicBezTo>
                  <a:cubicBezTo>
                    <a:pt x="69" y="5"/>
                    <a:pt x="60" y="12"/>
                    <a:pt x="53" y="21"/>
                  </a:cubicBezTo>
                  <a:cubicBezTo>
                    <a:pt x="46" y="32"/>
                    <a:pt x="39" y="41"/>
                    <a:pt x="11" y="41"/>
                  </a:cubicBezTo>
                  <a:cubicBezTo>
                    <a:pt x="5" y="41"/>
                    <a:pt x="0" y="45"/>
                    <a:pt x="0" y="51"/>
                  </a:cubicBezTo>
                  <a:cubicBezTo>
                    <a:pt x="0" y="57"/>
                    <a:pt x="5" y="62"/>
                    <a:pt x="11" y="62"/>
                  </a:cubicBezTo>
                  <a:close/>
                  <a:moveTo>
                    <a:pt x="11" y="62"/>
                  </a:moveTo>
                  <a:cubicBezTo>
                    <a:pt x="11" y="62"/>
                    <a:pt x="11" y="62"/>
                    <a:pt x="11" y="62"/>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8" name="Freeform 19"/>
            <p:cNvSpPr>
              <a:spLocks noEditPoints="1"/>
            </p:cNvSpPr>
            <p:nvPr/>
          </p:nvSpPr>
          <p:spPr bwMode="auto">
            <a:xfrm>
              <a:off x="474663" y="3198813"/>
              <a:ext cx="149225" cy="165100"/>
            </a:xfrm>
            <a:custGeom>
              <a:avLst/>
              <a:gdLst/>
              <a:ahLst/>
              <a:cxnLst>
                <a:cxn ang="0">
                  <a:pos x="26" y="57"/>
                </a:cxn>
                <a:cxn ang="0">
                  <a:pos x="52" y="31"/>
                </a:cxn>
                <a:cxn ang="0">
                  <a:pos x="46" y="15"/>
                </a:cxn>
                <a:cxn ang="0">
                  <a:pos x="38" y="15"/>
                </a:cxn>
                <a:cxn ang="0">
                  <a:pos x="38" y="11"/>
                </a:cxn>
                <a:cxn ang="0">
                  <a:pos x="42" y="11"/>
                </a:cxn>
                <a:cxn ang="0">
                  <a:pos x="37" y="7"/>
                </a:cxn>
                <a:cxn ang="0">
                  <a:pos x="26" y="0"/>
                </a:cxn>
                <a:cxn ang="0">
                  <a:pos x="14" y="7"/>
                </a:cxn>
                <a:cxn ang="0">
                  <a:pos x="9" y="11"/>
                </a:cxn>
                <a:cxn ang="0">
                  <a:pos x="14" y="11"/>
                </a:cxn>
                <a:cxn ang="0">
                  <a:pos x="14" y="15"/>
                </a:cxn>
                <a:cxn ang="0">
                  <a:pos x="5" y="15"/>
                </a:cxn>
                <a:cxn ang="0">
                  <a:pos x="0" y="31"/>
                </a:cxn>
                <a:cxn ang="0">
                  <a:pos x="26" y="57"/>
                </a:cxn>
                <a:cxn ang="0">
                  <a:pos x="26" y="5"/>
                </a:cxn>
                <a:cxn ang="0">
                  <a:pos x="33" y="12"/>
                </a:cxn>
                <a:cxn ang="0">
                  <a:pos x="26" y="20"/>
                </a:cxn>
                <a:cxn ang="0">
                  <a:pos x="19" y="12"/>
                </a:cxn>
                <a:cxn ang="0">
                  <a:pos x="26" y="5"/>
                </a:cxn>
                <a:cxn ang="0">
                  <a:pos x="26" y="5"/>
                </a:cxn>
                <a:cxn ang="0">
                  <a:pos x="26" y="5"/>
                </a:cxn>
              </a:cxnLst>
              <a:rect l="0" t="0" r="r" b="b"/>
              <a:pathLst>
                <a:path w="52" h="57">
                  <a:moveTo>
                    <a:pt x="26" y="57"/>
                  </a:moveTo>
                  <a:cubicBezTo>
                    <a:pt x="40" y="57"/>
                    <a:pt x="52" y="45"/>
                    <a:pt x="52" y="31"/>
                  </a:cubicBezTo>
                  <a:cubicBezTo>
                    <a:pt x="52" y="25"/>
                    <a:pt x="50" y="19"/>
                    <a:pt x="46" y="15"/>
                  </a:cubicBezTo>
                  <a:cubicBezTo>
                    <a:pt x="38" y="15"/>
                    <a:pt x="38" y="15"/>
                    <a:pt x="38" y="15"/>
                  </a:cubicBezTo>
                  <a:cubicBezTo>
                    <a:pt x="38" y="11"/>
                    <a:pt x="38" y="11"/>
                    <a:pt x="38" y="11"/>
                  </a:cubicBezTo>
                  <a:cubicBezTo>
                    <a:pt x="42" y="11"/>
                    <a:pt x="42" y="11"/>
                    <a:pt x="42" y="11"/>
                  </a:cubicBezTo>
                  <a:cubicBezTo>
                    <a:pt x="41" y="9"/>
                    <a:pt x="39" y="8"/>
                    <a:pt x="37" y="7"/>
                  </a:cubicBezTo>
                  <a:cubicBezTo>
                    <a:pt x="35" y="3"/>
                    <a:pt x="31" y="0"/>
                    <a:pt x="26" y="0"/>
                  </a:cubicBezTo>
                  <a:cubicBezTo>
                    <a:pt x="21" y="0"/>
                    <a:pt x="16" y="3"/>
                    <a:pt x="14" y="7"/>
                  </a:cubicBezTo>
                  <a:cubicBezTo>
                    <a:pt x="12" y="8"/>
                    <a:pt x="11" y="9"/>
                    <a:pt x="9" y="11"/>
                  </a:cubicBezTo>
                  <a:cubicBezTo>
                    <a:pt x="14" y="11"/>
                    <a:pt x="14" y="11"/>
                    <a:pt x="14" y="11"/>
                  </a:cubicBezTo>
                  <a:cubicBezTo>
                    <a:pt x="14" y="15"/>
                    <a:pt x="14" y="15"/>
                    <a:pt x="14" y="15"/>
                  </a:cubicBezTo>
                  <a:cubicBezTo>
                    <a:pt x="5" y="15"/>
                    <a:pt x="5" y="15"/>
                    <a:pt x="5" y="15"/>
                  </a:cubicBezTo>
                  <a:cubicBezTo>
                    <a:pt x="2" y="19"/>
                    <a:pt x="0" y="25"/>
                    <a:pt x="0" y="31"/>
                  </a:cubicBezTo>
                  <a:cubicBezTo>
                    <a:pt x="0" y="45"/>
                    <a:pt x="11" y="57"/>
                    <a:pt x="26" y="57"/>
                  </a:cubicBezTo>
                  <a:close/>
                  <a:moveTo>
                    <a:pt x="26" y="5"/>
                  </a:moveTo>
                  <a:cubicBezTo>
                    <a:pt x="30" y="5"/>
                    <a:pt x="33" y="9"/>
                    <a:pt x="33" y="12"/>
                  </a:cubicBezTo>
                  <a:cubicBezTo>
                    <a:pt x="33" y="16"/>
                    <a:pt x="30" y="20"/>
                    <a:pt x="26" y="20"/>
                  </a:cubicBezTo>
                  <a:cubicBezTo>
                    <a:pt x="22" y="20"/>
                    <a:pt x="19" y="16"/>
                    <a:pt x="19" y="12"/>
                  </a:cubicBezTo>
                  <a:cubicBezTo>
                    <a:pt x="19" y="9"/>
                    <a:pt x="22" y="5"/>
                    <a:pt x="26" y="5"/>
                  </a:cubicBezTo>
                  <a:close/>
                  <a:moveTo>
                    <a:pt x="26" y="5"/>
                  </a:moveTo>
                  <a:cubicBezTo>
                    <a:pt x="26" y="5"/>
                    <a:pt x="26" y="5"/>
                    <a:pt x="26" y="5"/>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29" name="Group 231"/>
          <p:cNvGrpSpPr/>
          <p:nvPr/>
        </p:nvGrpSpPr>
        <p:grpSpPr>
          <a:xfrm>
            <a:off x="2612403" y="2122970"/>
            <a:ext cx="752571" cy="926593"/>
            <a:chOff x="6259513" y="2459038"/>
            <a:chExt cx="782637" cy="963612"/>
          </a:xfrm>
          <a:solidFill>
            <a:srgbClr val="0C6485"/>
          </a:solidFill>
        </p:grpSpPr>
        <p:sp>
          <p:nvSpPr>
            <p:cNvPr id="30" name="Freeform 22"/>
            <p:cNvSpPr>
              <a:spLocks noEditPoints="1"/>
            </p:cNvSpPr>
            <p:nvPr/>
          </p:nvSpPr>
          <p:spPr bwMode="auto">
            <a:xfrm>
              <a:off x="6473825" y="2678113"/>
              <a:ext cx="568325" cy="744537"/>
            </a:xfrm>
            <a:custGeom>
              <a:avLst/>
              <a:gdLst/>
              <a:ahLst/>
              <a:cxnLst>
                <a:cxn ang="0">
                  <a:pos x="99" y="114"/>
                </a:cxn>
                <a:cxn ang="0">
                  <a:pos x="76" y="60"/>
                </a:cxn>
                <a:cxn ang="0">
                  <a:pos x="64" y="55"/>
                </a:cxn>
                <a:cxn ang="0">
                  <a:pos x="60" y="55"/>
                </a:cxn>
                <a:cxn ang="0">
                  <a:pos x="64" y="40"/>
                </a:cxn>
                <a:cxn ang="0">
                  <a:pos x="34" y="7"/>
                </a:cxn>
                <a:cxn ang="0">
                  <a:pos x="32" y="5"/>
                </a:cxn>
                <a:cxn ang="0">
                  <a:pos x="26" y="2"/>
                </a:cxn>
                <a:cxn ang="0">
                  <a:pos x="7" y="13"/>
                </a:cxn>
                <a:cxn ang="0">
                  <a:pos x="1" y="59"/>
                </a:cxn>
                <a:cxn ang="0">
                  <a:pos x="1" y="61"/>
                </a:cxn>
                <a:cxn ang="0">
                  <a:pos x="10" y="75"/>
                </a:cxn>
                <a:cxn ang="0">
                  <a:pos x="61" y="75"/>
                </a:cxn>
                <a:cxn ang="0">
                  <a:pos x="81" y="123"/>
                </a:cxn>
                <a:cxn ang="0">
                  <a:pos x="99" y="114"/>
                </a:cxn>
                <a:cxn ang="0">
                  <a:pos x="33" y="55"/>
                </a:cxn>
                <a:cxn ang="0">
                  <a:pos x="35" y="36"/>
                </a:cxn>
                <a:cxn ang="0">
                  <a:pos x="51" y="53"/>
                </a:cxn>
                <a:cxn ang="0">
                  <a:pos x="54" y="55"/>
                </a:cxn>
                <a:cxn ang="0">
                  <a:pos x="33" y="55"/>
                </a:cxn>
                <a:cxn ang="0">
                  <a:pos x="33" y="55"/>
                </a:cxn>
                <a:cxn ang="0">
                  <a:pos x="33" y="55"/>
                </a:cxn>
              </a:cxnLst>
              <a:rect l="0" t="0" r="r" b="b"/>
              <a:pathLst>
                <a:path w="103" h="136">
                  <a:moveTo>
                    <a:pt x="99" y="114"/>
                  </a:moveTo>
                  <a:cubicBezTo>
                    <a:pt x="92" y="96"/>
                    <a:pt x="85" y="77"/>
                    <a:pt x="76" y="60"/>
                  </a:cubicBezTo>
                  <a:cubicBezTo>
                    <a:pt x="73" y="55"/>
                    <a:pt x="68" y="54"/>
                    <a:pt x="64" y="55"/>
                  </a:cubicBezTo>
                  <a:cubicBezTo>
                    <a:pt x="63" y="55"/>
                    <a:pt x="62" y="55"/>
                    <a:pt x="60" y="55"/>
                  </a:cubicBezTo>
                  <a:cubicBezTo>
                    <a:pt x="66" y="53"/>
                    <a:pt x="70" y="45"/>
                    <a:pt x="64" y="40"/>
                  </a:cubicBezTo>
                  <a:cubicBezTo>
                    <a:pt x="53" y="30"/>
                    <a:pt x="43" y="19"/>
                    <a:pt x="34" y="7"/>
                  </a:cubicBezTo>
                  <a:cubicBezTo>
                    <a:pt x="33" y="6"/>
                    <a:pt x="33" y="6"/>
                    <a:pt x="32" y="5"/>
                  </a:cubicBezTo>
                  <a:cubicBezTo>
                    <a:pt x="31" y="4"/>
                    <a:pt x="29" y="3"/>
                    <a:pt x="26" y="2"/>
                  </a:cubicBezTo>
                  <a:cubicBezTo>
                    <a:pt x="19" y="0"/>
                    <a:pt x="8" y="5"/>
                    <a:pt x="7" y="13"/>
                  </a:cubicBezTo>
                  <a:cubicBezTo>
                    <a:pt x="4" y="28"/>
                    <a:pt x="2" y="44"/>
                    <a:pt x="1" y="59"/>
                  </a:cubicBezTo>
                  <a:cubicBezTo>
                    <a:pt x="1" y="60"/>
                    <a:pt x="1" y="61"/>
                    <a:pt x="1" y="61"/>
                  </a:cubicBezTo>
                  <a:cubicBezTo>
                    <a:pt x="0" y="67"/>
                    <a:pt x="3" y="75"/>
                    <a:pt x="10" y="75"/>
                  </a:cubicBezTo>
                  <a:cubicBezTo>
                    <a:pt x="27" y="77"/>
                    <a:pt x="44" y="76"/>
                    <a:pt x="61" y="75"/>
                  </a:cubicBezTo>
                  <a:cubicBezTo>
                    <a:pt x="68" y="91"/>
                    <a:pt x="75" y="107"/>
                    <a:pt x="81" y="123"/>
                  </a:cubicBezTo>
                  <a:cubicBezTo>
                    <a:pt x="85" y="136"/>
                    <a:pt x="103" y="126"/>
                    <a:pt x="99" y="114"/>
                  </a:cubicBezTo>
                  <a:close/>
                  <a:moveTo>
                    <a:pt x="33" y="55"/>
                  </a:moveTo>
                  <a:cubicBezTo>
                    <a:pt x="33" y="49"/>
                    <a:pt x="34" y="42"/>
                    <a:pt x="35" y="36"/>
                  </a:cubicBezTo>
                  <a:cubicBezTo>
                    <a:pt x="40" y="42"/>
                    <a:pt x="46" y="48"/>
                    <a:pt x="51" y="53"/>
                  </a:cubicBezTo>
                  <a:cubicBezTo>
                    <a:pt x="52" y="54"/>
                    <a:pt x="53" y="55"/>
                    <a:pt x="54" y="55"/>
                  </a:cubicBezTo>
                  <a:cubicBezTo>
                    <a:pt x="47" y="55"/>
                    <a:pt x="40" y="55"/>
                    <a:pt x="33" y="55"/>
                  </a:cubicBezTo>
                  <a:close/>
                  <a:moveTo>
                    <a:pt x="33" y="55"/>
                  </a:moveTo>
                  <a:cubicBezTo>
                    <a:pt x="33" y="55"/>
                    <a:pt x="33" y="55"/>
                    <a:pt x="33" y="55"/>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1" name="Freeform 23"/>
            <p:cNvSpPr>
              <a:spLocks noEditPoints="1"/>
            </p:cNvSpPr>
            <p:nvPr/>
          </p:nvSpPr>
          <p:spPr bwMode="auto">
            <a:xfrm>
              <a:off x="6524625" y="2459038"/>
              <a:ext cx="196850" cy="196850"/>
            </a:xfrm>
            <a:custGeom>
              <a:avLst/>
              <a:gdLst/>
              <a:ahLst/>
              <a:cxnLst>
                <a:cxn ang="0">
                  <a:pos x="36" y="18"/>
                </a:cxn>
                <a:cxn ang="0">
                  <a:pos x="18" y="36"/>
                </a:cxn>
                <a:cxn ang="0">
                  <a:pos x="0" y="18"/>
                </a:cxn>
                <a:cxn ang="0">
                  <a:pos x="18" y="0"/>
                </a:cxn>
                <a:cxn ang="0">
                  <a:pos x="36" y="18"/>
                </a:cxn>
                <a:cxn ang="0">
                  <a:pos x="36" y="18"/>
                </a:cxn>
                <a:cxn ang="0">
                  <a:pos x="36" y="18"/>
                </a:cxn>
              </a:cxnLst>
              <a:rect l="0" t="0" r="r" b="b"/>
              <a:pathLst>
                <a:path w="36" h="36">
                  <a:moveTo>
                    <a:pt x="36" y="18"/>
                  </a:moveTo>
                  <a:cubicBezTo>
                    <a:pt x="36" y="28"/>
                    <a:pt x="28" y="36"/>
                    <a:pt x="18" y="36"/>
                  </a:cubicBezTo>
                  <a:cubicBezTo>
                    <a:pt x="8" y="36"/>
                    <a:pt x="0" y="28"/>
                    <a:pt x="0" y="18"/>
                  </a:cubicBezTo>
                  <a:cubicBezTo>
                    <a:pt x="0" y="8"/>
                    <a:pt x="8" y="0"/>
                    <a:pt x="18" y="0"/>
                  </a:cubicBezTo>
                  <a:cubicBezTo>
                    <a:pt x="28" y="0"/>
                    <a:pt x="36" y="8"/>
                    <a:pt x="36" y="18"/>
                  </a:cubicBezTo>
                  <a:close/>
                  <a:moveTo>
                    <a:pt x="36" y="18"/>
                  </a:moveTo>
                  <a:cubicBezTo>
                    <a:pt x="36" y="18"/>
                    <a:pt x="36" y="18"/>
                    <a:pt x="36" y="18"/>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2" name="Freeform 24"/>
            <p:cNvSpPr>
              <a:spLocks noEditPoints="1"/>
            </p:cNvSpPr>
            <p:nvPr/>
          </p:nvSpPr>
          <p:spPr bwMode="auto">
            <a:xfrm>
              <a:off x="6259513" y="2738438"/>
              <a:ext cx="622300" cy="684212"/>
            </a:xfrm>
            <a:custGeom>
              <a:avLst/>
              <a:gdLst/>
              <a:ahLst/>
              <a:cxnLst>
                <a:cxn ang="0">
                  <a:pos x="111" y="96"/>
                </a:cxn>
                <a:cxn ang="0">
                  <a:pos x="106" y="97"/>
                </a:cxn>
                <a:cxn ang="0">
                  <a:pos x="68" y="118"/>
                </a:cxn>
                <a:cxn ang="0">
                  <a:pos x="24" y="74"/>
                </a:cxn>
                <a:cxn ang="0">
                  <a:pos x="37" y="43"/>
                </a:cxn>
                <a:cxn ang="0">
                  <a:pos x="37" y="38"/>
                </a:cxn>
                <a:cxn ang="0">
                  <a:pos x="33" y="37"/>
                </a:cxn>
                <a:cxn ang="0">
                  <a:pos x="32" y="14"/>
                </a:cxn>
                <a:cxn ang="0">
                  <a:pos x="30" y="11"/>
                </a:cxn>
                <a:cxn ang="0">
                  <a:pos x="5" y="1"/>
                </a:cxn>
                <a:cxn ang="0">
                  <a:pos x="0" y="3"/>
                </a:cxn>
                <a:cxn ang="0">
                  <a:pos x="2" y="8"/>
                </a:cxn>
                <a:cxn ang="0">
                  <a:pos x="25" y="17"/>
                </a:cxn>
                <a:cxn ang="0">
                  <a:pos x="26" y="44"/>
                </a:cxn>
                <a:cxn ang="0">
                  <a:pos x="17" y="74"/>
                </a:cxn>
                <a:cxn ang="0">
                  <a:pos x="68" y="125"/>
                </a:cxn>
                <a:cxn ang="0">
                  <a:pos x="112" y="101"/>
                </a:cxn>
                <a:cxn ang="0">
                  <a:pos x="111" y="96"/>
                </a:cxn>
                <a:cxn ang="0">
                  <a:pos x="111" y="96"/>
                </a:cxn>
                <a:cxn ang="0">
                  <a:pos x="111" y="96"/>
                </a:cxn>
              </a:cxnLst>
              <a:rect l="0" t="0" r="r" b="b"/>
              <a:pathLst>
                <a:path w="113" h="125">
                  <a:moveTo>
                    <a:pt x="111" y="96"/>
                  </a:moveTo>
                  <a:cubicBezTo>
                    <a:pt x="109" y="95"/>
                    <a:pt x="107" y="96"/>
                    <a:pt x="106" y="97"/>
                  </a:cubicBezTo>
                  <a:cubicBezTo>
                    <a:pt x="97" y="110"/>
                    <a:pt x="83" y="118"/>
                    <a:pt x="68" y="118"/>
                  </a:cubicBezTo>
                  <a:cubicBezTo>
                    <a:pt x="44" y="118"/>
                    <a:pt x="24" y="98"/>
                    <a:pt x="24" y="74"/>
                  </a:cubicBezTo>
                  <a:cubicBezTo>
                    <a:pt x="24" y="62"/>
                    <a:pt x="29" y="51"/>
                    <a:pt x="37" y="43"/>
                  </a:cubicBezTo>
                  <a:cubicBezTo>
                    <a:pt x="39" y="41"/>
                    <a:pt x="39" y="39"/>
                    <a:pt x="37" y="38"/>
                  </a:cubicBezTo>
                  <a:cubicBezTo>
                    <a:pt x="36" y="37"/>
                    <a:pt x="35" y="36"/>
                    <a:pt x="33" y="37"/>
                  </a:cubicBezTo>
                  <a:cubicBezTo>
                    <a:pt x="32" y="14"/>
                    <a:pt x="32" y="14"/>
                    <a:pt x="32" y="14"/>
                  </a:cubicBezTo>
                  <a:cubicBezTo>
                    <a:pt x="32" y="13"/>
                    <a:pt x="31" y="12"/>
                    <a:pt x="30" y="11"/>
                  </a:cubicBezTo>
                  <a:cubicBezTo>
                    <a:pt x="5" y="1"/>
                    <a:pt x="5" y="1"/>
                    <a:pt x="5" y="1"/>
                  </a:cubicBezTo>
                  <a:cubicBezTo>
                    <a:pt x="3" y="0"/>
                    <a:pt x="1" y="1"/>
                    <a:pt x="0" y="3"/>
                  </a:cubicBezTo>
                  <a:cubicBezTo>
                    <a:pt x="0" y="5"/>
                    <a:pt x="0" y="7"/>
                    <a:pt x="2" y="8"/>
                  </a:cubicBezTo>
                  <a:cubicBezTo>
                    <a:pt x="25" y="17"/>
                    <a:pt x="25" y="17"/>
                    <a:pt x="25" y="17"/>
                  </a:cubicBezTo>
                  <a:cubicBezTo>
                    <a:pt x="26" y="44"/>
                    <a:pt x="26" y="44"/>
                    <a:pt x="26" y="44"/>
                  </a:cubicBezTo>
                  <a:cubicBezTo>
                    <a:pt x="20" y="53"/>
                    <a:pt x="17" y="63"/>
                    <a:pt x="17" y="74"/>
                  </a:cubicBezTo>
                  <a:cubicBezTo>
                    <a:pt x="17" y="102"/>
                    <a:pt x="40" y="125"/>
                    <a:pt x="68" y="125"/>
                  </a:cubicBezTo>
                  <a:cubicBezTo>
                    <a:pt x="86" y="125"/>
                    <a:pt x="102" y="116"/>
                    <a:pt x="112" y="101"/>
                  </a:cubicBezTo>
                  <a:cubicBezTo>
                    <a:pt x="113" y="99"/>
                    <a:pt x="112" y="97"/>
                    <a:pt x="111" y="96"/>
                  </a:cubicBezTo>
                  <a:close/>
                  <a:moveTo>
                    <a:pt x="111" y="96"/>
                  </a:moveTo>
                  <a:cubicBezTo>
                    <a:pt x="111" y="96"/>
                    <a:pt x="111" y="96"/>
                    <a:pt x="111" y="96"/>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33" name="Group 232"/>
          <p:cNvGrpSpPr/>
          <p:nvPr/>
        </p:nvGrpSpPr>
        <p:grpSpPr>
          <a:xfrm>
            <a:off x="6801656" y="2426911"/>
            <a:ext cx="4304619" cy="652627"/>
            <a:chOff x="1315499" y="1170916"/>
            <a:chExt cx="3228464" cy="489470"/>
          </a:xfrm>
        </p:grpSpPr>
        <p:sp>
          <p:nvSpPr>
            <p:cNvPr id="34" name="Text Placeholder 3"/>
            <p:cNvSpPr txBox="1"/>
            <p:nvPr/>
          </p:nvSpPr>
          <p:spPr>
            <a:xfrm>
              <a:off x="1315499" y="1170916"/>
              <a:ext cx="959644" cy="18430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组长：仇春波 </a:t>
              </a:r>
            </a:p>
          </p:txBody>
        </p:sp>
        <p:sp>
          <p:nvSpPr>
            <p:cNvPr id="35" name="Text Placeholder 3"/>
            <p:cNvSpPr txBox="1"/>
            <p:nvPr/>
          </p:nvSpPr>
          <p:spPr>
            <a:xfrm>
              <a:off x="1315499" y="1351776"/>
              <a:ext cx="3228464" cy="30861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of passages of Lorem Ipsum</a:t>
              </a:r>
              <a:br>
                <a:rPr lang="en-US" sz="1335" dirty="0">
                  <a:solidFill>
                    <a:schemeClr val="tx1">
                      <a:lumMod val="75000"/>
                      <a:lumOff val="25000"/>
                    </a:schemeClr>
                  </a:solidFill>
                  <a:latin typeface="微软雅黑" panose="020B0503020204020204" charset="-122"/>
                  <a:ea typeface="微软雅黑" panose="020B0503020204020204" charset="-122"/>
                </a:rPr>
              </a:br>
              <a:r>
                <a:rPr lang="en-US" sz="1335" dirty="0">
                  <a:solidFill>
                    <a:schemeClr val="tx1">
                      <a:lumMod val="75000"/>
                      <a:lumOff val="25000"/>
                    </a:schemeClr>
                  </a:solidFill>
                  <a:latin typeface="微软雅黑" panose="020B0503020204020204" charset="-122"/>
                  <a:ea typeface="微软雅黑" panose="020B0503020204020204" charset="-122"/>
                </a:rPr>
                <a:t> available but the majority have suffered alteration.</a:t>
              </a:r>
            </a:p>
          </p:txBody>
        </p:sp>
      </p:grpSp>
      <p:sp>
        <p:nvSpPr>
          <p:cNvPr id="36" name="Text Placeholder 3"/>
          <p:cNvSpPr txBox="1"/>
          <p:nvPr/>
        </p:nvSpPr>
        <p:spPr>
          <a:xfrm>
            <a:off x="5779300" y="2301620"/>
            <a:ext cx="919480" cy="90233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5865" b="1" i="0" u="none" strike="noStrike" kern="1200" cap="none" spc="0" normalizeH="0" baseline="0" noProof="0" dirty="0">
                <a:ln>
                  <a:noFill/>
                </a:ln>
                <a:solidFill>
                  <a:srgbClr val="0C6485"/>
                </a:solidFill>
                <a:effectLst/>
                <a:uLnTx/>
                <a:uFillTx/>
                <a:latin typeface="微软雅黑" panose="020B0503020204020204" charset="-122"/>
                <a:ea typeface="微软雅黑" panose="020B0503020204020204" charset="-122"/>
                <a:cs typeface="+mn-cs"/>
              </a:rPr>
              <a:t>01</a:t>
            </a:r>
          </a:p>
        </p:txBody>
      </p:sp>
      <p:grpSp>
        <p:nvGrpSpPr>
          <p:cNvPr id="37" name="Group 248"/>
          <p:cNvGrpSpPr/>
          <p:nvPr/>
        </p:nvGrpSpPr>
        <p:grpSpPr>
          <a:xfrm>
            <a:off x="6801656" y="3508541"/>
            <a:ext cx="4304619" cy="652627"/>
            <a:chOff x="1315499" y="1170916"/>
            <a:chExt cx="3228464" cy="489470"/>
          </a:xfrm>
        </p:grpSpPr>
        <p:sp>
          <p:nvSpPr>
            <p:cNvPr id="38" name="Text Placeholder 3"/>
            <p:cNvSpPr txBox="1"/>
            <p:nvPr/>
          </p:nvSpPr>
          <p:spPr>
            <a:xfrm>
              <a:off x="1315499" y="1170916"/>
              <a:ext cx="1336357" cy="18430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协调员/秘书： 陈洁</a:t>
              </a:r>
            </a:p>
          </p:txBody>
        </p:sp>
        <p:sp>
          <p:nvSpPr>
            <p:cNvPr id="39" name="Text Placeholder 3"/>
            <p:cNvSpPr txBox="1"/>
            <p:nvPr/>
          </p:nvSpPr>
          <p:spPr>
            <a:xfrm>
              <a:off x="1315499" y="1351776"/>
              <a:ext cx="3228464" cy="308610"/>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There are many variations of passages of Lorem Ipsum</a:t>
              </a:r>
              <a:br>
                <a:rPr lang="en-US" sz="1335" dirty="0">
                  <a:solidFill>
                    <a:schemeClr val="tx1">
                      <a:lumMod val="75000"/>
                      <a:lumOff val="25000"/>
                    </a:schemeClr>
                  </a:solidFill>
                  <a:latin typeface="微软雅黑" panose="020B0503020204020204" charset="-122"/>
                  <a:ea typeface="微软雅黑" panose="020B0503020204020204" charset="-122"/>
                </a:rPr>
              </a:br>
              <a:r>
                <a:rPr lang="en-US" sz="1335" dirty="0">
                  <a:solidFill>
                    <a:schemeClr val="tx1">
                      <a:lumMod val="75000"/>
                      <a:lumOff val="25000"/>
                    </a:schemeClr>
                  </a:solidFill>
                  <a:latin typeface="微软雅黑" panose="020B0503020204020204" charset="-122"/>
                  <a:ea typeface="微软雅黑" panose="020B0503020204020204" charset="-122"/>
                </a:rPr>
                <a:t> available but the majority have suffered alteration.</a:t>
              </a:r>
            </a:p>
          </p:txBody>
        </p:sp>
      </p:grpSp>
      <p:sp>
        <p:nvSpPr>
          <p:cNvPr id="40" name="Text Placeholder 3"/>
          <p:cNvSpPr txBox="1"/>
          <p:nvPr/>
        </p:nvSpPr>
        <p:spPr>
          <a:xfrm>
            <a:off x="5779300" y="3383250"/>
            <a:ext cx="919480" cy="90233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5865" b="1" i="0" u="none" strike="noStrike" kern="1200" cap="none" spc="0" normalizeH="0" baseline="0" noProof="0" dirty="0">
                <a:ln>
                  <a:noFill/>
                </a:ln>
                <a:solidFill>
                  <a:srgbClr val="0C6485"/>
                </a:solidFill>
                <a:effectLst/>
                <a:uLnTx/>
                <a:uFillTx/>
                <a:latin typeface="微软雅黑" panose="020B0503020204020204" charset="-122"/>
                <a:ea typeface="微软雅黑" panose="020B0503020204020204" charset="-122"/>
                <a:cs typeface="+mn-cs"/>
              </a:rPr>
              <a:t>02</a:t>
            </a:r>
          </a:p>
        </p:txBody>
      </p:sp>
      <p:sp>
        <p:nvSpPr>
          <p:cNvPr id="42" name="Text Placeholder 3"/>
          <p:cNvSpPr txBox="1"/>
          <p:nvPr/>
        </p:nvSpPr>
        <p:spPr>
          <a:xfrm>
            <a:off x="6815455" y="4574540"/>
            <a:ext cx="4201795" cy="492125"/>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mn-cs"/>
              </a:rPr>
              <a:t>成员：王渊萍 王芳 邱燕燕 许梦霞 洪雅华 朱维娜 岑月方 梅丹妮 戎丹露 江瑛</a:t>
            </a:r>
          </a:p>
        </p:txBody>
      </p:sp>
      <p:sp>
        <p:nvSpPr>
          <p:cNvPr id="44" name="Text Placeholder 3"/>
          <p:cNvSpPr txBox="1"/>
          <p:nvPr/>
        </p:nvSpPr>
        <p:spPr>
          <a:xfrm>
            <a:off x="5779300" y="4464881"/>
            <a:ext cx="919480" cy="902335"/>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5865" b="1" i="0" u="none" strike="noStrike" kern="1200" cap="none" spc="0" normalizeH="0" baseline="0" noProof="0" dirty="0">
                <a:ln>
                  <a:noFill/>
                </a:ln>
                <a:solidFill>
                  <a:srgbClr val="0C6485"/>
                </a:solidFill>
                <a:effectLst/>
                <a:uLnTx/>
                <a:uFillTx/>
                <a:latin typeface="微软雅黑" panose="020B0503020204020204" charset="-122"/>
                <a:ea typeface="微软雅黑" panose="020B0503020204020204" charset="-122"/>
                <a:cs typeface="+mn-cs"/>
              </a:rPr>
              <a:t>03</a:t>
            </a:r>
          </a:p>
        </p:txBody>
      </p:sp>
    </p:spTree>
  </p:cSld>
  <p:clrMapOvr>
    <a:masterClrMapping/>
  </p:clrMapOvr>
  <mc:AlternateContent xmlns:mc="http://schemas.openxmlformats.org/markup-compatibility/2006" xmlns:p14="http://schemas.microsoft.com/office/powerpoint/2010/main">
    <mc:Choice Requires="p14">
      <p:transition spd="slow" p14:dur="1600" advTm="4301">
        <p:blinds dir="vert"/>
      </p:transition>
    </mc:Choice>
    <mc:Fallback xmlns="">
      <p:transition spd="slow" advTm="430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accel="50000" decel="5000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accel="50000" decel="5000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accel="50000" decel="5000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2" accel="50000" decel="5000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1+#ppt_w/2"/>
                                          </p:val>
                                        </p:tav>
                                        <p:tav tm="100000">
                                          <p:val>
                                            <p:strVal val="#ppt_x"/>
                                          </p:val>
                                        </p:tav>
                                      </p:tavLst>
                                    </p:anim>
                                    <p:anim calcmode="lin" valueType="num">
                                      <p:cBhvr additive="base">
                                        <p:cTn id="33" dur="500" fill="hold"/>
                                        <p:tgtEl>
                                          <p:spTgt spid="33"/>
                                        </p:tgtEl>
                                        <p:attrNameLst>
                                          <p:attrName>ppt_y</p:attrName>
                                        </p:attrNameLst>
                                      </p:cBhvr>
                                      <p:tavLst>
                                        <p:tav tm="0">
                                          <p:val>
                                            <p:strVal val="#ppt_y"/>
                                          </p:val>
                                        </p:tav>
                                        <p:tav tm="100000">
                                          <p:val>
                                            <p:strVal val="#ppt_y"/>
                                          </p:val>
                                        </p:tav>
                                      </p:tavLst>
                                    </p:anim>
                                  </p:childTnLst>
                                </p:cTn>
                              </p:par>
                              <p:par>
                                <p:cTn id="34" presetID="2" presetClass="entr" presetSubtype="4" accel="50000" decel="5000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ppt_x"/>
                                          </p:val>
                                        </p:tav>
                                        <p:tav tm="100000">
                                          <p:val>
                                            <p:strVal val="#ppt_x"/>
                                          </p:val>
                                        </p:tav>
                                      </p:tavLst>
                                    </p:anim>
                                    <p:anim calcmode="lin" valueType="num">
                                      <p:cBhvr additive="base">
                                        <p:cTn id="37" dur="500" fill="hold"/>
                                        <p:tgtEl>
                                          <p:spTgt spid="36"/>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2" accel="50000" decel="50000"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1+#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par>
                                <p:cTn id="43" presetID="2" presetClass="entr" presetSubtype="4" accel="50000" decel="5000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par>
                                <p:cTn id="47" presetID="2" presetClass="entr" presetSubtype="4" accel="50000" decel="5000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主题选定</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777">
        <p:blinds dir="vert"/>
      </p:transition>
    </mc:Choice>
    <mc:Fallback xmlns="">
      <p:transition spd="slow" advTm="277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649"/>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主题选定</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latin typeface="微软雅黑" panose="020B0503020204020204" charset="-122"/>
                <a:ea typeface="微软雅黑" panose="020B0503020204020204" charset="-122"/>
                <a:cs typeface="+mn-ea"/>
                <a:sym typeface="+mn-lt"/>
              </a:rPr>
              <a:t>ADD RELATED TITLE WORDS</a:t>
            </a:r>
          </a:p>
        </p:txBody>
      </p:sp>
      <p:grpSp>
        <p:nvGrpSpPr>
          <p:cNvPr id="21" name="Group 58"/>
          <p:cNvGrpSpPr/>
          <p:nvPr/>
        </p:nvGrpSpPr>
        <p:grpSpPr>
          <a:xfrm>
            <a:off x="2921242" y="1853633"/>
            <a:ext cx="3267804" cy="2716733"/>
            <a:chOff x="7174424" y="1352592"/>
            <a:chExt cx="2450853" cy="2037550"/>
          </a:xfrm>
        </p:grpSpPr>
        <p:sp>
          <p:nvSpPr>
            <p:cNvPr id="22" name="TextBox 124"/>
            <p:cNvSpPr txBox="1"/>
            <p:nvPr/>
          </p:nvSpPr>
          <p:spPr>
            <a:xfrm>
              <a:off x="7174424" y="1600395"/>
              <a:ext cx="2450853" cy="1789747"/>
            </a:xfrm>
            <a:prstGeom prst="rect">
              <a:avLst/>
            </a:prstGeom>
            <a:noFill/>
          </p:spPr>
          <p:txBody>
            <a:bodyPr wrap="square" lIns="0" tIns="0" rIns="0" bIns="0" rtlCol="0">
              <a:spAutoFit/>
            </a:bodyPr>
            <a:lstStyle/>
            <a:p>
              <a:pP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静脉留置针在产妇分娩中有着很大的优越性，运用留置针：</a:t>
              </a:r>
            </a:p>
            <a:p>
              <a:pP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有利于保持静脉通路，</a:t>
              </a:r>
            </a:p>
            <a:p>
              <a:pP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降低输液渗透，针头脱出，针头堵塞发</a:t>
              </a:r>
            </a:p>
            <a:p>
              <a:pP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生率避免反复穿刺，减轻孕妇痛苦</a:t>
              </a:r>
            </a:p>
            <a:p>
              <a:pP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降低护士的工作量。提高工作效率</a:t>
              </a:r>
            </a:p>
            <a:p>
              <a:pP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参考文献</a:t>
              </a:r>
            </a:p>
            <a:p>
              <a:pP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静脉留置针在产妇分娩中的应用体会 </a:t>
              </a:r>
            </a:p>
            <a:p>
              <a:pP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朱晓红18G留置针在产妇分娩中的应用体</a:t>
              </a:r>
            </a:p>
            <a:p>
              <a:pPr defTabSz="914400">
                <a:spcBef>
                  <a:spcPct val="20000"/>
                </a:spcBef>
                <a:defRPr/>
              </a:pPr>
              <a:r>
                <a:rPr lang="en-US" sz="1335" dirty="0">
                  <a:solidFill>
                    <a:schemeClr val="tx1">
                      <a:lumMod val="75000"/>
                      <a:lumOff val="25000"/>
                    </a:schemeClr>
                  </a:solidFill>
                  <a:latin typeface="微软雅黑" panose="020B0503020204020204" charset="-122"/>
                  <a:ea typeface="微软雅黑" panose="020B0503020204020204" charset="-122"/>
                </a:rPr>
                <a:t>会王英静脉留置针在分娩过程中的应用</a:t>
              </a:r>
            </a:p>
          </p:txBody>
        </p:sp>
        <p:sp>
          <p:nvSpPr>
            <p:cNvPr id="23" name="Rectangle 125"/>
            <p:cNvSpPr/>
            <p:nvPr/>
          </p:nvSpPr>
          <p:spPr>
            <a:xfrm>
              <a:off x="7174424" y="1352592"/>
              <a:ext cx="716280" cy="215265"/>
            </a:xfrm>
            <a:prstGeom prst="rect">
              <a:avLst/>
            </a:prstGeom>
          </p:spPr>
          <p:txBody>
            <a:bodyPr wrap="none" lIns="0" tIns="0" rIns="0" bIns="0">
              <a:spAutoFit/>
            </a:bodyPr>
            <a:lstStyle/>
            <a:p>
              <a:pPr algn="l"/>
              <a:r>
                <a:rPr lang="en-US" sz="1865" b="1" dirty="0">
                  <a:solidFill>
                    <a:schemeClr val="tx1">
                      <a:lumMod val="75000"/>
                      <a:lumOff val="25000"/>
                    </a:schemeClr>
                  </a:solidFill>
                  <a:latin typeface="微软雅黑" panose="020B0503020204020204" charset="-122"/>
                  <a:ea typeface="微软雅黑" panose="020B0503020204020204" charset="-122"/>
                </a:rPr>
                <a:t>选题背景</a:t>
              </a:r>
            </a:p>
          </p:txBody>
        </p:sp>
      </p:grpSp>
      <p:sp>
        <p:nvSpPr>
          <p:cNvPr id="24" name="TextBox 127"/>
          <p:cNvSpPr txBox="1"/>
          <p:nvPr/>
        </p:nvSpPr>
        <p:spPr>
          <a:xfrm>
            <a:off x="6503035" y="2183765"/>
            <a:ext cx="4711700" cy="2489835"/>
          </a:xfrm>
          <a:prstGeom prst="rect">
            <a:avLst/>
          </a:prstGeom>
          <a:noFill/>
        </p:spPr>
        <p:txBody>
          <a:bodyPr wrap="square" lIns="0" tIns="0" rIns="0" bIns="0" rtlCol="0" anchor="t">
            <a:spAutoFit/>
          </a:bodyPr>
          <a:lstStyle/>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但是孕妇在分娩过程中留置针容易滑脱，反折，3M敷贴固定容易卷边</a:t>
            </a:r>
          </a:p>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导致：</a:t>
            </a:r>
          </a:p>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1、输液不能以最快的速度进入</a:t>
            </a:r>
          </a:p>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2、留置针浪费</a:t>
            </a:r>
          </a:p>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3、孕妇重复的留置</a:t>
            </a:r>
          </a:p>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4、助产士重复工作量</a:t>
            </a:r>
          </a:p>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5、3M敷贴浪费</a:t>
            </a:r>
          </a:p>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6、住院病人满意度降低。</a:t>
            </a:r>
          </a:p>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所以，提高孕妇从穿刺到分娩后留置针的</a:t>
            </a:r>
          </a:p>
          <a:p>
            <a:pPr algn="just">
              <a:lnSpc>
                <a:spcPct val="110000"/>
              </a:lnSpc>
            </a:pPr>
            <a:r>
              <a:rPr lang="en-US" sz="1335" dirty="0">
                <a:solidFill>
                  <a:schemeClr val="tx1">
                    <a:lumMod val="75000"/>
                    <a:lumOff val="25000"/>
                  </a:schemeClr>
                </a:solidFill>
                <a:latin typeface="微软雅黑" panose="020B0503020204020204" charset="-122"/>
                <a:ea typeface="微软雅黑" panose="020B0503020204020204" charset="-122"/>
              </a:rPr>
              <a:t>完好率迫在眉睫</a:t>
            </a:r>
          </a:p>
        </p:txBody>
      </p:sp>
      <p:grpSp>
        <p:nvGrpSpPr>
          <p:cNvPr id="26" name="Group 145"/>
          <p:cNvGrpSpPr/>
          <p:nvPr/>
        </p:nvGrpSpPr>
        <p:grpSpPr>
          <a:xfrm>
            <a:off x="3546186" y="5295726"/>
            <a:ext cx="809931" cy="782751"/>
            <a:chOff x="8048625" y="3005138"/>
            <a:chExt cx="473076" cy="457200"/>
          </a:xfrm>
          <a:solidFill>
            <a:srgbClr val="D73229"/>
          </a:solidFill>
        </p:grpSpPr>
        <p:sp>
          <p:nvSpPr>
            <p:cNvPr id="27" name="Freeform 81"/>
            <p:cNvSpPr>
              <a:spLocks noEditPoints="1"/>
            </p:cNvSpPr>
            <p:nvPr/>
          </p:nvSpPr>
          <p:spPr bwMode="auto">
            <a:xfrm>
              <a:off x="8148638" y="3338513"/>
              <a:ext cx="373063" cy="123825"/>
            </a:xfrm>
            <a:custGeom>
              <a:avLst/>
              <a:gdLst/>
              <a:ahLst/>
              <a:cxnLst>
                <a:cxn ang="0">
                  <a:pos x="128" y="2"/>
                </a:cxn>
                <a:cxn ang="0">
                  <a:pos x="65" y="24"/>
                </a:cxn>
                <a:cxn ang="0">
                  <a:pos x="1" y="2"/>
                </a:cxn>
                <a:cxn ang="0">
                  <a:pos x="0" y="2"/>
                </a:cxn>
                <a:cxn ang="0">
                  <a:pos x="0" y="16"/>
                </a:cxn>
                <a:cxn ang="0">
                  <a:pos x="65" y="43"/>
                </a:cxn>
                <a:cxn ang="0">
                  <a:pos x="129" y="16"/>
                </a:cxn>
                <a:cxn ang="0">
                  <a:pos x="129" y="2"/>
                </a:cxn>
                <a:cxn ang="0">
                  <a:pos x="128" y="2"/>
                </a:cxn>
                <a:cxn ang="0">
                  <a:pos x="128" y="2"/>
                </a:cxn>
                <a:cxn ang="0">
                  <a:pos x="128" y="2"/>
                </a:cxn>
              </a:cxnLst>
              <a:rect l="0" t="0" r="r" b="b"/>
              <a:pathLst>
                <a:path w="129" h="43">
                  <a:moveTo>
                    <a:pt x="128" y="2"/>
                  </a:moveTo>
                  <a:cubicBezTo>
                    <a:pt x="124" y="15"/>
                    <a:pt x="96" y="24"/>
                    <a:pt x="65" y="24"/>
                  </a:cubicBezTo>
                  <a:cubicBezTo>
                    <a:pt x="34" y="24"/>
                    <a:pt x="6" y="15"/>
                    <a:pt x="1" y="2"/>
                  </a:cubicBezTo>
                  <a:cubicBezTo>
                    <a:pt x="0" y="0"/>
                    <a:pt x="0" y="0"/>
                    <a:pt x="0" y="2"/>
                  </a:cubicBezTo>
                  <a:cubicBezTo>
                    <a:pt x="0" y="16"/>
                    <a:pt x="0" y="16"/>
                    <a:pt x="0" y="16"/>
                  </a:cubicBezTo>
                  <a:cubicBezTo>
                    <a:pt x="0" y="31"/>
                    <a:pt x="31" y="43"/>
                    <a:pt x="65" y="43"/>
                  </a:cubicBezTo>
                  <a:cubicBezTo>
                    <a:pt x="99" y="43"/>
                    <a:pt x="129" y="31"/>
                    <a:pt x="129" y="16"/>
                  </a:cubicBezTo>
                  <a:cubicBezTo>
                    <a:pt x="129" y="2"/>
                    <a:pt x="129" y="2"/>
                    <a:pt x="129" y="2"/>
                  </a:cubicBezTo>
                  <a:cubicBezTo>
                    <a:pt x="129" y="0"/>
                    <a:pt x="129" y="0"/>
                    <a:pt x="128" y="2"/>
                  </a:cubicBezTo>
                  <a:close/>
                  <a:moveTo>
                    <a:pt x="128" y="2"/>
                  </a:moveTo>
                  <a:cubicBezTo>
                    <a:pt x="128" y="2"/>
                    <a:pt x="128" y="2"/>
                    <a:pt x="128" y="2"/>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8" name="Freeform 82"/>
            <p:cNvSpPr>
              <a:spLocks noEditPoints="1"/>
            </p:cNvSpPr>
            <p:nvPr/>
          </p:nvSpPr>
          <p:spPr bwMode="auto">
            <a:xfrm>
              <a:off x="8229600" y="3268663"/>
              <a:ext cx="290513" cy="127000"/>
            </a:xfrm>
            <a:custGeom>
              <a:avLst/>
              <a:gdLst/>
              <a:ahLst/>
              <a:cxnLst>
                <a:cxn ang="0">
                  <a:pos x="2" y="40"/>
                </a:cxn>
                <a:cxn ang="0">
                  <a:pos x="37" y="44"/>
                </a:cxn>
                <a:cxn ang="0">
                  <a:pos x="100" y="18"/>
                </a:cxn>
                <a:cxn ang="0">
                  <a:pos x="86" y="1"/>
                </a:cxn>
                <a:cxn ang="0">
                  <a:pos x="79" y="1"/>
                </a:cxn>
                <a:cxn ang="0">
                  <a:pos x="2" y="37"/>
                </a:cxn>
                <a:cxn ang="0">
                  <a:pos x="2" y="40"/>
                </a:cxn>
                <a:cxn ang="0">
                  <a:pos x="2" y="40"/>
                </a:cxn>
                <a:cxn ang="0">
                  <a:pos x="2" y="40"/>
                </a:cxn>
              </a:cxnLst>
              <a:rect l="0" t="0" r="r" b="b"/>
              <a:pathLst>
                <a:path w="100" h="44">
                  <a:moveTo>
                    <a:pt x="2" y="40"/>
                  </a:moveTo>
                  <a:cubicBezTo>
                    <a:pt x="12" y="43"/>
                    <a:pt x="24" y="44"/>
                    <a:pt x="37" y="44"/>
                  </a:cubicBezTo>
                  <a:cubicBezTo>
                    <a:pt x="72" y="44"/>
                    <a:pt x="100" y="32"/>
                    <a:pt x="100" y="18"/>
                  </a:cubicBezTo>
                  <a:cubicBezTo>
                    <a:pt x="100" y="11"/>
                    <a:pt x="95" y="6"/>
                    <a:pt x="86" y="1"/>
                  </a:cubicBezTo>
                  <a:cubicBezTo>
                    <a:pt x="84" y="0"/>
                    <a:pt x="81" y="0"/>
                    <a:pt x="79" y="1"/>
                  </a:cubicBezTo>
                  <a:cubicBezTo>
                    <a:pt x="2" y="37"/>
                    <a:pt x="2" y="37"/>
                    <a:pt x="2" y="37"/>
                  </a:cubicBezTo>
                  <a:cubicBezTo>
                    <a:pt x="0" y="38"/>
                    <a:pt x="0" y="39"/>
                    <a:pt x="2" y="40"/>
                  </a:cubicBezTo>
                  <a:close/>
                  <a:moveTo>
                    <a:pt x="2" y="40"/>
                  </a:moveTo>
                  <a:cubicBezTo>
                    <a:pt x="2" y="40"/>
                    <a:pt x="2" y="40"/>
                    <a:pt x="2" y="4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9" name="Freeform 83"/>
            <p:cNvSpPr>
              <a:spLocks noEditPoints="1"/>
            </p:cNvSpPr>
            <p:nvPr/>
          </p:nvSpPr>
          <p:spPr bwMode="auto">
            <a:xfrm>
              <a:off x="8151813" y="3241675"/>
              <a:ext cx="284163" cy="125413"/>
            </a:xfrm>
            <a:custGeom>
              <a:avLst/>
              <a:gdLst/>
              <a:ahLst/>
              <a:cxnLst>
                <a:cxn ang="0">
                  <a:pos x="0" y="27"/>
                </a:cxn>
                <a:cxn ang="0">
                  <a:pos x="12" y="42"/>
                </a:cxn>
                <a:cxn ang="0">
                  <a:pos x="19" y="42"/>
                </a:cxn>
                <a:cxn ang="0">
                  <a:pos x="96" y="7"/>
                </a:cxn>
                <a:cxn ang="0">
                  <a:pos x="96" y="4"/>
                </a:cxn>
                <a:cxn ang="0">
                  <a:pos x="64" y="0"/>
                </a:cxn>
                <a:cxn ang="0">
                  <a:pos x="0" y="27"/>
                </a:cxn>
                <a:cxn ang="0">
                  <a:pos x="0" y="27"/>
                </a:cxn>
                <a:cxn ang="0">
                  <a:pos x="0" y="27"/>
                </a:cxn>
              </a:cxnLst>
              <a:rect l="0" t="0" r="r" b="b"/>
              <a:pathLst>
                <a:path w="98" h="43">
                  <a:moveTo>
                    <a:pt x="0" y="27"/>
                  </a:moveTo>
                  <a:cubicBezTo>
                    <a:pt x="0" y="32"/>
                    <a:pt x="5" y="38"/>
                    <a:pt x="12" y="42"/>
                  </a:cubicBezTo>
                  <a:cubicBezTo>
                    <a:pt x="14" y="43"/>
                    <a:pt x="17" y="43"/>
                    <a:pt x="19" y="42"/>
                  </a:cubicBezTo>
                  <a:cubicBezTo>
                    <a:pt x="96" y="7"/>
                    <a:pt x="96" y="7"/>
                    <a:pt x="96" y="7"/>
                  </a:cubicBezTo>
                  <a:cubicBezTo>
                    <a:pt x="98" y="6"/>
                    <a:pt x="98" y="4"/>
                    <a:pt x="96" y="4"/>
                  </a:cubicBezTo>
                  <a:cubicBezTo>
                    <a:pt x="86" y="2"/>
                    <a:pt x="75" y="0"/>
                    <a:pt x="64" y="0"/>
                  </a:cubicBezTo>
                  <a:cubicBezTo>
                    <a:pt x="29" y="0"/>
                    <a:pt x="0" y="12"/>
                    <a:pt x="0" y="27"/>
                  </a:cubicBezTo>
                  <a:close/>
                  <a:moveTo>
                    <a:pt x="0" y="27"/>
                  </a:moveTo>
                  <a:cubicBezTo>
                    <a:pt x="0" y="27"/>
                    <a:pt x="0" y="27"/>
                    <a:pt x="0" y="27"/>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0" name="Freeform 84"/>
            <p:cNvSpPr>
              <a:spLocks noEditPoints="1"/>
            </p:cNvSpPr>
            <p:nvPr/>
          </p:nvSpPr>
          <p:spPr bwMode="auto">
            <a:xfrm>
              <a:off x="8228013" y="3005138"/>
              <a:ext cx="155575" cy="236538"/>
            </a:xfrm>
            <a:custGeom>
              <a:avLst/>
              <a:gdLst/>
              <a:ahLst/>
              <a:cxnLst>
                <a:cxn ang="0">
                  <a:pos x="3" y="81"/>
                </a:cxn>
                <a:cxn ang="0">
                  <a:pos x="41" y="77"/>
                </a:cxn>
                <a:cxn ang="0">
                  <a:pos x="48" y="77"/>
                </a:cxn>
                <a:cxn ang="0">
                  <a:pos x="52" y="74"/>
                </a:cxn>
                <a:cxn ang="0">
                  <a:pos x="54" y="58"/>
                </a:cxn>
                <a:cxn ang="0">
                  <a:pos x="4" y="0"/>
                </a:cxn>
                <a:cxn ang="0">
                  <a:pos x="0" y="4"/>
                </a:cxn>
                <a:cxn ang="0">
                  <a:pos x="0" y="79"/>
                </a:cxn>
                <a:cxn ang="0">
                  <a:pos x="3" y="81"/>
                </a:cxn>
                <a:cxn ang="0">
                  <a:pos x="3" y="81"/>
                </a:cxn>
                <a:cxn ang="0">
                  <a:pos x="3" y="81"/>
                </a:cxn>
              </a:cxnLst>
              <a:rect l="0" t="0" r="r" b="b"/>
              <a:pathLst>
                <a:path w="54" h="82">
                  <a:moveTo>
                    <a:pt x="3" y="81"/>
                  </a:moveTo>
                  <a:cubicBezTo>
                    <a:pt x="14" y="79"/>
                    <a:pt x="27" y="77"/>
                    <a:pt x="41" y="77"/>
                  </a:cubicBezTo>
                  <a:cubicBezTo>
                    <a:pt x="43" y="77"/>
                    <a:pt x="46" y="77"/>
                    <a:pt x="48" y="77"/>
                  </a:cubicBezTo>
                  <a:cubicBezTo>
                    <a:pt x="50" y="77"/>
                    <a:pt x="51" y="76"/>
                    <a:pt x="52" y="74"/>
                  </a:cubicBezTo>
                  <a:cubicBezTo>
                    <a:pt x="54" y="69"/>
                    <a:pt x="54" y="64"/>
                    <a:pt x="54" y="58"/>
                  </a:cubicBezTo>
                  <a:cubicBezTo>
                    <a:pt x="54" y="28"/>
                    <a:pt x="32" y="4"/>
                    <a:pt x="4" y="0"/>
                  </a:cubicBezTo>
                  <a:cubicBezTo>
                    <a:pt x="2" y="0"/>
                    <a:pt x="0" y="2"/>
                    <a:pt x="0" y="4"/>
                  </a:cubicBezTo>
                  <a:cubicBezTo>
                    <a:pt x="0" y="79"/>
                    <a:pt x="0" y="79"/>
                    <a:pt x="0" y="79"/>
                  </a:cubicBezTo>
                  <a:cubicBezTo>
                    <a:pt x="0" y="81"/>
                    <a:pt x="1" y="82"/>
                    <a:pt x="3" y="81"/>
                  </a:cubicBezTo>
                  <a:close/>
                  <a:moveTo>
                    <a:pt x="3" y="81"/>
                  </a:moveTo>
                  <a:cubicBezTo>
                    <a:pt x="3" y="81"/>
                    <a:pt x="3" y="81"/>
                    <a:pt x="3" y="81"/>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1" name="Freeform 85"/>
            <p:cNvSpPr>
              <a:spLocks noEditPoints="1"/>
            </p:cNvSpPr>
            <p:nvPr/>
          </p:nvSpPr>
          <p:spPr bwMode="auto">
            <a:xfrm>
              <a:off x="8048625" y="3005138"/>
              <a:ext cx="155575" cy="312738"/>
            </a:xfrm>
            <a:custGeom>
              <a:avLst/>
              <a:gdLst/>
              <a:ahLst/>
              <a:cxnLst>
                <a:cxn ang="0">
                  <a:pos x="51" y="86"/>
                </a:cxn>
                <a:cxn ang="0">
                  <a:pos x="54" y="81"/>
                </a:cxn>
                <a:cxn ang="0">
                  <a:pos x="54" y="4"/>
                </a:cxn>
                <a:cxn ang="0">
                  <a:pos x="51" y="0"/>
                </a:cxn>
                <a:cxn ang="0">
                  <a:pos x="0" y="58"/>
                </a:cxn>
                <a:cxn ang="0">
                  <a:pos x="27" y="107"/>
                </a:cxn>
                <a:cxn ang="0">
                  <a:pos x="29" y="108"/>
                </a:cxn>
                <a:cxn ang="0">
                  <a:pos x="29" y="108"/>
                </a:cxn>
                <a:cxn ang="0">
                  <a:pos x="51" y="86"/>
                </a:cxn>
                <a:cxn ang="0">
                  <a:pos x="51" y="86"/>
                </a:cxn>
                <a:cxn ang="0">
                  <a:pos x="51" y="86"/>
                </a:cxn>
              </a:cxnLst>
              <a:rect l="0" t="0" r="r" b="b"/>
              <a:pathLst>
                <a:path w="54" h="108">
                  <a:moveTo>
                    <a:pt x="51" y="86"/>
                  </a:moveTo>
                  <a:cubicBezTo>
                    <a:pt x="53" y="85"/>
                    <a:pt x="54" y="83"/>
                    <a:pt x="54" y="81"/>
                  </a:cubicBezTo>
                  <a:cubicBezTo>
                    <a:pt x="54" y="4"/>
                    <a:pt x="54" y="4"/>
                    <a:pt x="54" y="4"/>
                  </a:cubicBezTo>
                  <a:cubicBezTo>
                    <a:pt x="54" y="2"/>
                    <a:pt x="53" y="0"/>
                    <a:pt x="51" y="0"/>
                  </a:cubicBezTo>
                  <a:cubicBezTo>
                    <a:pt x="22" y="4"/>
                    <a:pt x="0" y="28"/>
                    <a:pt x="0" y="58"/>
                  </a:cubicBezTo>
                  <a:cubicBezTo>
                    <a:pt x="0" y="78"/>
                    <a:pt x="11" y="96"/>
                    <a:pt x="27" y="107"/>
                  </a:cubicBezTo>
                  <a:cubicBezTo>
                    <a:pt x="28" y="108"/>
                    <a:pt x="29" y="108"/>
                    <a:pt x="29" y="108"/>
                  </a:cubicBezTo>
                  <a:cubicBezTo>
                    <a:pt x="29" y="108"/>
                    <a:pt x="29" y="108"/>
                    <a:pt x="29" y="108"/>
                  </a:cubicBezTo>
                  <a:cubicBezTo>
                    <a:pt x="29" y="99"/>
                    <a:pt x="38" y="91"/>
                    <a:pt x="51" y="86"/>
                  </a:cubicBezTo>
                  <a:close/>
                  <a:moveTo>
                    <a:pt x="51" y="86"/>
                  </a:moveTo>
                  <a:cubicBezTo>
                    <a:pt x="51" y="86"/>
                    <a:pt x="51" y="86"/>
                    <a:pt x="51" y="86"/>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32" name="Group 151"/>
          <p:cNvGrpSpPr/>
          <p:nvPr/>
        </p:nvGrpSpPr>
        <p:grpSpPr>
          <a:xfrm>
            <a:off x="5624406" y="5232077"/>
            <a:ext cx="941180" cy="910048"/>
            <a:chOff x="5659438" y="2249488"/>
            <a:chExt cx="623887" cy="603250"/>
          </a:xfrm>
          <a:solidFill>
            <a:srgbClr val="0C6485"/>
          </a:solidFill>
        </p:grpSpPr>
        <p:sp>
          <p:nvSpPr>
            <p:cNvPr id="33" name="Freeform 67"/>
            <p:cNvSpPr>
              <a:spLocks noEditPoints="1"/>
            </p:cNvSpPr>
            <p:nvPr/>
          </p:nvSpPr>
          <p:spPr bwMode="auto">
            <a:xfrm>
              <a:off x="5988050" y="2249488"/>
              <a:ext cx="295275" cy="585788"/>
            </a:xfrm>
            <a:custGeom>
              <a:avLst/>
              <a:gdLst/>
              <a:ahLst/>
              <a:cxnLst>
                <a:cxn ang="0">
                  <a:pos x="0" y="148"/>
                </a:cxn>
                <a:cxn ang="0">
                  <a:pos x="0" y="50"/>
                </a:cxn>
                <a:cxn ang="0">
                  <a:pos x="51" y="0"/>
                </a:cxn>
                <a:cxn ang="0">
                  <a:pos x="101" y="50"/>
                </a:cxn>
                <a:cxn ang="0">
                  <a:pos x="101" y="148"/>
                </a:cxn>
                <a:cxn ang="0">
                  <a:pos x="51" y="199"/>
                </a:cxn>
                <a:cxn ang="0">
                  <a:pos x="0" y="148"/>
                </a:cxn>
                <a:cxn ang="0">
                  <a:pos x="9" y="50"/>
                </a:cxn>
                <a:cxn ang="0">
                  <a:pos x="9" y="148"/>
                </a:cxn>
                <a:cxn ang="0">
                  <a:pos x="51" y="190"/>
                </a:cxn>
                <a:cxn ang="0">
                  <a:pos x="92" y="148"/>
                </a:cxn>
                <a:cxn ang="0">
                  <a:pos x="92" y="50"/>
                </a:cxn>
                <a:cxn ang="0">
                  <a:pos x="51" y="9"/>
                </a:cxn>
                <a:cxn ang="0">
                  <a:pos x="9" y="50"/>
                </a:cxn>
              </a:cxnLst>
              <a:rect l="0" t="0" r="r" b="b"/>
              <a:pathLst>
                <a:path w="101" h="199">
                  <a:moveTo>
                    <a:pt x="0" y="148"/>
                  </a:moveTo>
                  <a:cubicBezTo>
                    <a:pt x="0" y="50"/>
                    <a:pt x="0" y="50"/>
                    <a:pt x="0" y="50"/>
                  </a:cubicBezTo>
                  <a:cubicBezTo>
                    <a:pt x="0" y="23"/>
                    <a:pt x="23" y="0"/>
                    <a:pt x="51" y="0"/>
                  </a:cubicBezTo>
                  <a:cubicBezTo>
                    <a:pt x="78" y="0"/>
                    <a:pt x="101" y="23"/>
                    <a:pt x="101" y="50"/>
                  </a:cubicBezTo>
                  <a:cubicBezTo>
                    <a:pt x="101" y="148"/>
                    <a:pt x="101" y="148"/>
                    <a:pt x="101" y="148"/>
                  </a:cubicBezTo>
                  <a:cubicBezTo>
                    <a:pt x="101" y="176"/>
                    <a:pt x="78" y="199"/>
                    <a:pt x="51" y="199"/>
                  </a:cubicBezTo>
                  <a:cubicBezTo>
                    <a:pt x="23" y="199"/>
                    <a:pt x="0" y="176"/>
                    <a:pt x="0" y="148"/>
                  </a:cubicBezTo>
                  <a:moveTo>
                    <a:pt x="9" y="50"/>
                  </a:moveTo>
                  <a:cubicBezTo>
                    <a:pt x="9" y="148"/>
                    <a:pt x="9" y="148"/>
                    <a:pt x="9" y="148"/>
                  </a:cubicBezTo>
                  <a:cubicBezTo>
                    <a:pt x="9" y="171"/>
                    <a:pt x="28" y="190"/>
                    <a:pt x="51" y="190"/>
                  </a:cubicBezTo>
                  <a:cubicBezTo>
                    <a:pt x="74" y="190"/>
                    <a:pt x="92" y="171"/>
                    <a:pt x="92" y="148"/>
                  </a:cubicBezTo>
                  <a:cubicBezTo>
                    <a:pt x="92" y="50"/>
                    <a:pt x="92" y="50"/>
                    <a:pt x="92" y="50"/>
                  </a:cubicBezTo>
                  <a:cubicBezTo>
                    <a:pt x="92" y="27"/>
                    <a:pt x="74" y="9"/>
                    <a:pt x="51" y="9"/>
                  </a:cubicBezTo>
                  <a:cubicBezTo>
                    <a:pt x="28" y="9"/>
                    <a:pt x="9" y="27"/>
                    <a:pt x="9" y="5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4" name="Freeform 68"/>
            <p:cNvSpPr/>
            <p:nvPr/>
          </p:nvSpPr>
          <p:spPr bwMode="auto">
            <a:xfrm>
              <a:off x="6027738" y="2559050"/>
              <a:ext cx="214313" cy="222250"/>
            </a:xfrm>
            <a:custGeom>
              <a:avLst/>
              <a:gdLst/>
              <a:ahLst/>
              <a:cxnLst>
                <a:cxn ang="0">
                  <a:pos x="73" y="0"/>
                </a:cxn>
                <a:cxn ang="0">
                  <a:pos x="73" y="39"/>
                </a:cxn>
                <a:cxn ang="0">
                  <a:pos x="37" y="76"/>
                </a:cxn>
                <a:cxn ang="0">
                  <a:pos x="0" y="39"/>
                </a:cxn>
                <a:cxn ang="0">
                  <a:pos x="0" y="0"/>
                </a:cxn>
                <a:cxn ang="0">
                  <a:pos x="73" y="0"/>
                </a:cxn>
              </a:cxnLst>
              <a:rect l="0" t="0" r="r" b="b"/>
              <a:pathLst>
                <a:path w="73" h="76">
                  <a:moveTo>
                    <a:pt x="73" y="0"/>
                  </a:moveTo>
                  <a:cubicBezTo>
                    <a:pt x="73" y="39"/>
                    <a:pt x="73" y="39"/>
                    <a:pt x="73" y="39"/>
                  </a:cubicBezTo>
                  <a:cubicBezTo>
                    <a:pt x="73" y="59"/>
                    <a:pt x="57" y="76"/>
                    <a:pt x="37" y="76"/>
                  </a:cubicBezTo>
                  <a:cubicBezTo>
                    <a:pt x="16" y="76"/>
                    <a:pt x="0" y="59"/>
                    <a:pt x="0" y="39"/>
                  </a:cubicBezTo>
                  <a:cubicBezTo>
                    <a:pt x="0" y="0"/>
                    <a:pt x="0" y="0"/>
                    <a:pt x="0" y="0"/>
                  </a:cubicBezTo>
                  <a:lnTo>
                    <a:pt x="73" y="0"/>
                  </a:lnTo>
                  <a:close/>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5" name="Freeform 69"/>
            <p:cNvSpPr/>
            <p:nvPr/>
          </p:nvSpPr>
          <p:spPr bwMode="auto">
            <a:xfrm>
              <a:off x="5708650" y="2543175"/>
              <a:ext cx="252413" cy="258763"/>
            </a:xfrm>
            <a:custGeom>
              <a:avLst/>
              <a:gdLst/>
              <a:ahLst/>
              <a:cxnLst>
                <a:cxn ang="0">
                  <a:pos x="86" y="34"/>
                </a:cxn>
                <a:cxn ang="0">
                  <a:pos x="68" y="66"/>
                </a:cxn>
                <a:cxn ang="0">
                  <a:pos x="22" y="78"/>
                </a:cxn>
                <a:cxn ang="0">
                  <a:pos x="9" y="32"/>
                </a:cxn>
                <a:cxn ang="0">
                  <a:pos x="27" y="0"/>
                </a:cxn>
                <a:cxn ang="0">
                  <a:pos x="86" y="34"/>
                </a:cxn>
              </a:cxnLst>
              <a:rect l="0" t="0" r="r" b="b"/>
              <a:pathLst>
                <a:path w="86" h="88">
                  <a:moveTo>
                    <a:pt x="86" y="34"/>
                  </a:moveTo>
                  <a:cubicBezTo>
                    <a:pt x="68" y="66"/>
                    <a:pt x="68" y="66"/>
                    <a:pt x="68" y="66"/>
                  </a:cubicBezTo>
                  <a:cubicBezTo>
                    <a:pt x="59" y="82"/>
                    <a:pt x="38" y="88"/>
                    <a:pt x="22" y="78"/>
                  </a:cubicBezTo>
                  <a:cubicBezTo>
                    <a:pt x="5" y="69"/>
                    <a:pt x="0" y="48"/>
                    <a:pt x="9" y="32"/>
                  </a:cubicBezTo>
                  <a:cubicBezTo>
                    <a:pt x="27" y="0"/>
                    <a:pt x="27" y="0"/>
                    <a:pt x="27" y="0"/>
                  </a:cubicBezTo>
                  <a:lnTo>
                    <a:pt x="86" y="34"/>
                  </a:lnTo>
                  <a:close/>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6" name="Freeform 70"/>
            <p:cNvSpPr/>
            <p:nvPr/>
          </p:nvSpPr>
          <p:spPr bwMode="auto">
            <a:xfrm>
              <a:off x="5659438" y="2320925"/>
              <a:ext cx="312738" cy="531813"/>
            </a:xfrm>
            <a:custGeom>
              <a:avLst/>
              <a:gdLst/>
              <a:ahLst/>
              <a:cxnLst>
                <a:cxn ang="0">
                  <a:pos x="13" y="104"/>
                </a:cxn>
                <a:cxn ang="0">
                  <a:pos x="59" y="26"/>
                </a:cxn>
                <a:cxn ang="0">
                  <a:pos x="107" y="3"/>
                </a:cxn>
                <a:cxn ang="0">
                  <a:pos x="107" y="12"/>
                </a:cxn>
                <a:cxn ang="0">
                  <a:pos x="66" y="30"/>
                </a:cxn>
                <a:cxn ang="0">
                  <a:pos x="20" y="109"/>
                </a:cxn>
                <a:cxn ang="0">
                  <a:pos x="35" y="161"/>
                </a:cxn>
                <a:cxn ang="0">
                  <a:pos x="87" y="147"/>
                </a:cxn>
                <a:cxn ang="0">
                  <a:pos x="107" y="114"/>
                </a:cxn>
                <a:cxn ang="0">
                  <a:pos x="107" y="130"/>
                </a:cxn>
                <a:cxn ang="0">
                  <a:pos x="95" y="151"/>
                </a:cxn>
                <a:cxn ang="0">
                  <a:pos x="30" y="169"/>
                </a:cxn>
                <a:cxn ang="0">
                  <a:pos x="13" y="104"/>
                </a:cxn>
              </a:cxnLst>
              <a:rect l="0" t="0" r="r" b="b"/>
              <a:pathLst>
                <a:path w="107" h="181">
                  <a:moveTo>
                    <a:pt x="13" y="104"/>
                  </a:moveTo>
                  <a:cubicBezTo>
                    <a:pt x="59" y="26"/>
                    <a:pt x="59" y="26"/>
                    <a:pt x="59" y="26"/>
                  </a:cubicBezTo>
                  <a:cubicBezTo>
                    <a:pt x="69" y="9"/>
                    <a:pt x="88" y="0"/>
                    <a:pt x="107" y="3"/>
                  </a:cubicBezTo>
                  <a:cubicBezTo>
                    <a:pt x="107" y="12"/>
                    <a:pt x="107" y="12"/>
                    <a:pt x="107" y="12"/>
                  </a:cubicBezTo>
                  <a:cubicBezTo>
                    <a:pt x="91" y="8"/>
                    <a:pt x="74" y="15"/>
                    <a:pt x="66" y="30"/>
                  </a:cubicBezTo>
                  <a:cubicBezTo>
                    <a:pt x="20" y="109"/>
                    <a:pt x="20" y="109"/>
                    <a:pt x="20" y="109"/>
                  </a:cubicBezTo>
                  <a:cubicBezTo>
                    <a:pt x="10" y="127"/>
                    <a:pt x="16" y="151"/>
                    <a:pt x="35" y="161"/>
                  </a:cubicBezTo>
                  <a:cubicBezTo>
                    <a:pt x="53" y="172"/>
                    <a:pt x="77" y="166"/>
                    <a:pt x="87" y="147"/>
                  </a:cubicBezTo>
                  <a:cubicBezTo>
                    <a:pt x="107" y="114"/>
                    <a:pt x="107" y="114"/>
                    <a:pt x="107" y="114"/>
                  </a:cubicBezTo>
                  <a:cubicBezTo>
                    <a:pt x="107" y="130"/>
                    <a:pt x="107" y="130"/>
                    <a:pt x="107" y="130"/>
                  </a:cubicBezTo>
                  <a:cubicBezTo>
                    <a:pt x="95" y="151"/>
                    <a:pt x="95" y="151"/>
                    <a:pt x="95" y="151"/>
                  </a:cubicBezTo>
                  <a:cubicBezTo>
                    <a:pt x="82" y="174"/>
                    <a:pt x="53" y="181"/>
                    <a:pt x="30" y="169"/>
                  </a:cubicBezTo>
                  <a:cubicBezTo>
                    <a:pt x="8" y="156"/>
                    <a:pt x="0" y="127"/>
                    <a:pt x="13" y="104"/>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sp>
        <p:nvSpPr>
          <p:cNvPr id="38" name="Freeform 18"/>
          <p:cNvSpPr>
            <a:spLocks noEditPoints="1"/>
          </p:cNvSpPr>
          <p:nvPr/>
        </p:nvSpPr>
        <p:spPr bwMode="auto">
          <a:xfrm>
            <a:off x="7756870" y="5318801"/>
            <a:ext cx="963940" cy="900133"/>
          </a:xfrm>
          <a:custGeom>
            <a:avLst/>
            <a:gdLst/>
            <a:ahLst/>
            <a:cxnLst>
              <a:cxn ang="0">
                <a:pos x="136" y="124"/>
              </a:cxn>
              <a:cxn ang="0">
                <a:pos x="139" y="116"/>
              </a:cxn>
              <a:cxn ang="0">
                <a:pos x="55" y="24"/>
              </a:cxn>
              <a:cxn ang="0">
                <a:pos x="44" y="28"/>
              </a:cxn>
              <a:cxn ang="0">
                <a:pos x="37" y="19"/>
              </a:cxn>
              <a:cxn ang="0">
                <a:pos x="25" y="8"/>
              </a:cxn>
              <a:cxn ang="0">
                <a:pos x="3" y="44"/>
              </a:cxn>
              <a:cxn ang="0">
                <a:pos x="20" y="39"/>
              </a:cxn>
              <a:cxn ang="0">
                <a:pos x="24" y="49"/>
              </a:cxn>
              <a:cxn ang="0">
                <a:pos x="108" y="133"/>
              </a:cxn>
              <a:cxn ang="0">
                <a:pos x="133" y="128"/>
              </a:cxn>
              <a:cxn ang="0">
                <a:pos x="176" y="163"/>
              </a:cxn>
              <a:cxn ang="0">
                <a:pos x="133" y="116"/>
              </a:cxn>
              <a:cxn ang="0">
                <a:pos x="112" y="127"/>
              </a:cxn>
              <a:cxn ang="0">
                <a:pos x="34" y="50"/>
              </a:cxn>
              <a:cxn ang="0">
                <a:pos x="19" y="29"/>
              </a:cxn>
              <a:cxn ang="0">
                <a:pos x="8" y="39"/>
              </a:cxn>
              <a:cxn ang="0">
                <a:pos x="30" y="12"/>
              </a:cxn>
              <a:cxn ang="0">
                <a:pos x="32" y="14"/>
              </a:cxn>
              <a:cxn ang="0">
                <a:pos x="40" y="34"/>
              </a:cxn>
              <a:cxn ang="0">
                <a:pos x="51" y="30"/>
              </a:cxn>
              <a:cxn ang="0">
                <a:pos x="63" y="41"/>
              </a:cxn>
              <a:cxn ang="0">
                <a:pos x="50" y="59"/>
              </a:cxn>
              <a:cxn ang="0">
                <a:pos x="66" y="44"/>
              </a:cxn>
              <a:cxn ang="0">
                <a:pos x="70" y="47"/>
              </a:cxn>
              <a:cxn ang="0">
                <a:pos x="60" y="58"/>
              </a:cxn>
              <a:cxn ang="0">
                <a:pos x="63" y="61"/>
              </a:cxn>
              <a:cxn ang="0">
                <a:pos x="73" y="50"/>
              </a:cxn>
              <a:cxn ang="0">
                <a:pos x="76" y="53"/>
              </a:cxn>
              <a:cxn ang="0">
                <a:pos x="64" y="71"/>
              </a:cxn>
              <a:cxn ang="0">
                <a:pos x="80" y="56"/>
              </a:cxn>
              <a:cxn ang="0">
                <a:pos x="83" y="59"/>
              </a:cxn>
              <a:cxn ang="0">
                <a:pos x="79" y="64"/>
              </a:cxn>
              <a:cxn ang="0">
                <a:pos x="68" y="76"/>
              </a:cxn>
              <a:cxn ang="0">
                <a:pos x="106" y="115"/>
              </a:cxn>
              <a:cxn ang="0">
                <a:pos x="107" y="117"/>
              </a:cxn>
              <a:cxn ang="0">
                <a:pos x="115" y="123"/>
              </a:cxn>
              <a:cxn ang="0">
                <a:pos x="130" y="107"/>
              </a:cxn>
              <a:cxn ang="0">
                <a:pos x="122" y="100"/>
              </a:cxn>
              <a:cxn ang="0">
                <a:pos x="84" y="65"/>
              </a:cxn>
              <a:cxn ang="0">
                <a:pos x="87" y="62"/>
              </a:cxn>
              <a:cxn ang="0">
                <a:pos x="133" y="116"/>
              </a:cxn>
              <a:cxn ang="0">
                <a:pos x="116" y="118"/>
              </a:cxn>
              <a:cxn ang="0">
                <a:pos x="114" y="118"/>
              </a:cxn>
              <a:cxn ang="0">
                <a:pos x="77" y="82"/>
              </a:cxn>
              <a:cxn ang="0">
                <a:pos x="116" y="116"/>
              </a:cxn>
              <a:cxn ang="0">
                <a:pos x="116" y="116"/>
              </a:cxn>
            </a:cxnLst>
            <a:rect l="0" t="0" r="r" b="b"/>
            <a:pathLst>
              <a:path w="176" h="164">
                <a:moveTo>
                  <a:pt x="175" y="160"/>
                </a:moveTo>
                <a:cubicBezTo>
                  <a:pt x="136" y="124"/>
                  <a:pt x="136" y="124"/>
                  <a:pt x="136" y="124"/>
                </a:cubicBezTo>
                <a:cubicBezTo>
                  <a:pt x="138" y="122"/>
                  <a:pt x="139" y="119"/>
                  <a:pt x="139" y="117"/>
                </a:cubicBezTo>
                <a:cubicBezTo>
                  <a:pt x="139" y="116"/>
                  <a:pt x="139" y="116"/>
                  <a:pt x="139" y="116"/>
                </a:cubicBezTo>
                <a:cubicBezTo>
                  <a:pt x="141" y="101"/>
                  <a:pt x="140" y="100"/>
                  <a:pt x="138" y="99"/>
                </a:cubicBezTo>
                <a:cubicBezTo>
                  <a:pt x="55" y="24"/>
                  <a:pt x="55" y="24"/>
                  <a:pt x="55" y="24"/>
                </a:cubicBezTo>
                <a:cubicBezTo>
                  <a:pt x="53" y="22"/>
                  <a:pt x="49" y="22"/>
                  <a:pt x="47" y="24"/>
                </a:cubicBezTo>
                <a:cubicBezTo>
                  <a:pt x="44" y="28"/>
                  <a:pt x="44" y="28"/>
                  <a:pt x="44" y="28"/>
                </a:cubicBezTo>
                <a:cubicBezTo>
                  <a:pt x="36" y="21"/>
                  <a:pt x="36" y="21"/>
                  <a:pt x="36" y="21"/>
                </a:cubicBezTo>
                <a:cubicBezTo>
                  <a:pt x="37" y="19"/>
                  <a:pt x="37" y="19"/>
                  <a:pt x="37" y="19"/>
                </a:cubicBezTo>
                <a:cubicBezTo>
                  <a:pt x="43" y="13"/>
                  <a:pt x="44" y="7"/>
                  <a:pt x="40" y="4"/>
                </a:cubicBezTo>
                <a:cubicBezTo>
                  <a:pt x="36" y="0"/>
                  <a:pt x="30" y="2"/>
                  <a:pt x="25" y="8"/>
                </a:cubicBezTo>
                <a:cubicBezTo>
                  <a:pt x="6" y="29"/>
                  <a:pt x="6" y="29"/>
                  <a:pt x="6" y="29"/>
                </a:cubicBezTo>
                <a:cubicBezTo>
                  <a:pt x="1" y="35"/>
                  <a:pt x="0" y="41"/>
                  <a:pt x="3" y="44"/>
                </a:cubicBezTo>
                <a:cubicBezTo>
                  <a:pt x="7" y="48"/>
                  <a:pt x="13" y="46"/>
                  <a:pt x="18" y="40"/>
                </a:cubicBezTo>
                <a:cubicBezTo>
                  <a:pt x="20" y="39"/>
                  <a:pt x="20" y="39"/>
                  <a:pt x="20" y="39"/>
                </a:cubicBezTo>
                <a:cubicBezTo>
                  <a:pt x="27" y="46"/>
                  <a:pt x="27" y="46"/>
                  <a:pt x="27" y="46"/>
                </a:cubicBezTo>
                <a:cubicBezTo>
                  <a:pt x="24" y="49"/>
                  <a:pt x="24" y="49"/>
                  <a:pt x="24" y="49"/>
                </a:cubicBezTo>
                <a:cubicBezTo>
                  <a:pt x="22" y="51"/>
                  <a:pt x="22" y="55"/>
                  <a:pt x="25" y="57"/>
                </a:cubicBezTo>
                <a:cubicBezTo>
                  <a:pt x="108" y="133"/>
                  <a:pt x="108" y="133"/>
                  <a:pt x="108" y="133"/>
                </a:cubicBezTo>
                <a:cubicBezTo>
                  <a:pt x="112" y="136"/>
                  <a:pt x="126" y="132"/>
                  <a:pt x="126" y="132"/>
                </a:cubicBezTo>
                <a:cubicBezTo>
                  <a:pt x="128" y="131"/>
                  <a:pt x="131" y="130"/>
                  <a:pt x="133" y="128"/>
                </a:cubicBezTo>
                <a:cubicBezTo>
                  <a:pt x="172" y="163"/>
                  <a:pt x="172" y="163"/>
                  <a:pt x="172" y="163"/>
                </a:cubicBezTo>
                <a:cubicBezTo>
                  <a:pt x="173" y="164"/>
                  <a:pt x="175" y="164"/>
                  <a:pt x="176" y="163"/>
                </a:cubicBezTo>
                <a:cubicBezTo>
                  <a:pt x="176" y="162"/>
                  <a:pt x="176" y="161"/>
                  <a:pt x="175" y="160"/>
                </a:cubicBezTo>
                <a:close/>
                <a:moveTo>
                  <a:pt x="133" y="116"/>
                </a:moveTo>
                <a:cubicBezTo>
                  <a:pt x="132" y="119"/>
                  <a:pt x="127" y="124"/>
                  <a:pt x="124" y="125"/>
                </a:cubicBezTo>
                <a:cubicBezTo>
                  <a:pt x="120" y="126"/>
                  <a:pt x="114" y="127"/>
                  <a:pt x="112" y="127"/>
                </a:cubicBezTo>
                <a:cubicBezTo>
                  <a:pt x="30" y="53"/>
                  <a:pt x="30" y="53"/>
                  <a:pt x="30" y="53"/>
                </a:cubicBezTo>
                <a:cubicBezTo>
                  <a:pt x="34" y="50"/>
                  <a:pt x="34" y="50"/>
                  <a:pt x="34" y="50"/>
                </a:cubicBezTo>
                <a:cubicBezTo>
                  <a:pt x="36" y="47"/>
                  <a:pt x="36" y="43"/>
                  <a:pt x="33" y="41"/>
                </a:cubicBezTo>
                <a:cubicBezTo>
                  <a:pt x="19" y="29"/>
                  <a:pt x="19" y="29"/>
                  <a:pt x="19" y="29"/>
                </a:cubicBezTo>
                <a:cubicBezTo>
                  <a:pt x="13" y="36"/>
                  <a:pt x="13" y="36"/>
                  <a:pt x="13" y="36"/>
                </a:cubicBezTo>
                <a:cubicBezTo>
                  <a:pt x="11" y="38"/>
                  <a:pt x="9" y="39"/>
                  <a:pt x="8" y="39"/>
                </a:cubicBezTo>
                <a:cubicBezTo>
                  <a:pt x="8" y="38"/>
                  <a:pt x="9" y="36"/>
                  <a:pt x="11" y="34"/>
                </a:cubicBezTo>
                <a:cubicBezTo>
                  <a:pt x="30" y="12"/>
                  <a:pt x="30" y="12"/>
                  <a:pt x="30" y="12"/>
                </a:cubicBezTo>
                <a:cubicBezTo>
                  <a:pt x="32" y="10"/>
                  <a:pt x="34" y="9"/>
                  <a:pt x="35" y="9"/>
                </a:cubicBezTo>
                <a:cubicBezTo>
                  <a:pt x="35" y="10"/>
                  <a:pt x="34" y="12"/>
                  <a:pt x="32" y="14"/>
                </a:cubicBezTo>
                <a:cubicBezTo>
                  <a:pt x="26" y="21"/>
                  <a:pt x="26" y="21"/>
                  <a:pt x="26" y="21"/>
                </a:cubicBezTo>
                <a:cubicBezTo>
                  <a:pt x="40" y="34"/>
                  <a:pt x="40" y="34"/>
                  <a:pt x="40" y="34"/>
                </a:cubicBezTo>
                <a:cubicBezTo>
                  <a:pt x="42" y="36"/>
                  <a:pt x="46" y="36"/>
                  <a:pt x="48" y="33"/>
                </a:cubicBezTo>
                <a:cubicBezTo>
                  <a:pt x="51" y="30"/>
                  <a:pt x="51" y="30"/>
                  <a:pt x="51" y="30"/>
                </a:cubicBezTo>
                <a:cubicBezTo>
                  <a:pt x="63" y="41"/>
                  <a:pt x="63" y="41"/>
                  <a:pt x="63" y="41"/>
                </a:cubicBezTo>
                <a:cubicBezTo>
                  <a:pt x="63" y="41"/>
                  <a:pt x="63" y="41"/>
                  <a:pt x="63" y="41"/>
                </a:cubicBezTo>
                <a:cubicBezTo>
                  <a:pt x="50" y="55"/>
                  <a:pt x="50" y="55"/>
                  <a:pt x="50" y="55"/>
                </a:cubicBezTo>
                <a:cubicBezTo>
                  <a:pt x="49" y="56"/>
                  <a:pt x="49" y="58"/>
                  <a:pt x="50" y="59"/>
                </a:cubicBezTo>
                <a:cubicBezTo>
                  <a:pt x="51" y="59"/>
                  <a:pt x="52" y="59"/>
                  <a:pt x="53" y="58"/>
                </a:cubicBezTo>
                <a:cubicBezTo>
                  <a:pt x="66" y="44"/>
                  <a:pt x="66" y="44"/>
                  <a:pt x="66" y="44"/>
                </a:cubicBezTo>
                <a:cubicBezTo>
                  <a:pt x="66" y="44"/>
                  <a:pt x="66" y="44"/>
                  <a:pt x="67" y="44"/>
                </a:cubicBezTo>
                <a:cubicBezTo>
                  <a:pt x="70" y="47"/>
                  <a:pt x="70" y="47"/>
                  <a:pt x="70" y="47"/>
                </a:cubicBezTo>
                <a:cubicBezTo>
                  <a:pt x="70" y="47"/>
                  <a:pt x="70" y="47"/>
                  <a:pt x="70" y="47"/>
                </a:cubicBezTo>
                <a:cubicBezTo>
                  <a:pt x="60" y="58"/>
                  <a:pt x="60" y="58"/>
                  <a:pt x="60" y="58"/>
                </a:cubicBezTo>
                <a:cubicBezTo>
                  <a:pt x="59" y="59"/>
                  <a:pt x="59" y="60"/>
                  <a:pt x="60" y="61"/>
                </a:cubicBezTo>
                <a:cubicBezTo>
                  <a:pt x="61" y="62"/>
                  <a:pt x="62" y="62"/>
                  <a:pt x="63" y="61"/>
                </a:cubicBezTo>
                <a:cubicBezTo>
                  <a:pt x="73" y="50"/>
                  <a:pt x="73" y="50"/>
                  <a:pt x="73" y="50"/>
                </a:cubicBezTo>
                <a:cubicBezTo>
                  <a:pt x="73" y="50"/>
                  <a:pt x="73" y="50"/>
                  <a:pt x="73" y="50"/>
                </a:cubicBezTo>
                <a:cubicBezTo>
                  <a:pt x="77" y="53"/>
                  <a:pt x="77" y="53"/>
                  <a:pt x="77" y="53"/>
                </a:cubicBezTo>
                <a:cubicBezTo>
                  <a:pt x="77" y="53"/>
                  <a:pt x="76" y="53"/>
                  <a:pt x="76" y="53"/>
                </a:cubicBezTo>
                <a:cubicBezTo>
                  <a:pt x="63" y="67"/>
                  <a:pt x="63" y="67"/>
                  <a:pt x="63" y="67"/>
                </a:cubicBezTo>
                <a:cubicBezTo>
                  <a:pt x="63" y="68"/>
                  <a:pt x="63" y="70"/>
                  <a:pt x="64" y="71"/>
                </a:cubicBezTo>
                <a:cubicBezTo>
                  <a:pt x="65" y="72"/>
                  <a:pt x="66" y="72"/>
                  <a:pt x="67" y="71"/>
                </a:cubicBezTo>
                <a:cubicBezTo>
                  <a:pt x="80" y="56"/>
                  <a:pt x="80" y="56"/>
                  <a:pt x="80" y="56"/>
                </a:cubicBezTo>
                <a:cubicBezTo>
                  <a:pt x="80" y="56"/>
                  <a:pt x="80" y="56"/>
                  <a:pt x="80" y="56"/>
                </a:cubicBezTo>
                <a:cubicBezTo>
                  <a:pt x="83" y="59"/>
                  <a:pt x="83" y="59"/>
                  <a:pt x="83" y="59"/>
                </a:cubicBezTo>
                <a:cubicBezTo>
                  <a:pt x="83" y="59"/>
                  <a:pt x="83" y="59"/>
                  <a:pt x="83" y="59"/>
                </a:cubicBezTo>
                <a:cubicBezTo>
                  <a:pt x="79" y="64"/>
                  <a:pt x="79" y="64"/>
                  <a:pt x="79" y="64"/>
                </a:cubicBezTo>
                <a:cubicBezTo>
                  <a:pt x="79" y="64"/>
                  <a:pt x="79" y="64"/>
                  <a:pt x="78" y="64"/>
                </a:cubicBezTo>
                <a:cubicBezTo>
                  <a:pt x="68" y="76"/>
                  <a:pt x="68" y="76"/>
                  <a:pt x="68" y="76"/>
                </a:cubicBezTo>
                <a:cubicBezTo>
                  <a:pt x="67" y="77"/>
                  <a:pt x="66" y="79"/>
                  <a:pt x="68" y="80"/>
                </a:cubicBezTo>
                <a:cubicBezTo>
                  <a:pt x="106" y="115"/>
                  <a:pt x="106" y="115"/>
                  <a:pt x="106" y="115"/>
                </a:cubicBezTo>
                <a:cubicBezTo>
                  <a:pt x="106" y="115"/>
                  <a:pt x="106" y="115"/>
                  <a:pt x="106" y="115"/>
                </a:cubicBezTo>
                <a:cubicBezTo>
                  <a:pt x="107" y="117"/>
                  <a:pt x="107" y="117"/>
                  <a:pt x="107" y="117"/>
                </a:cubicBezTo>
                <a:cubicBezTo>
                  <a:pt x="107" y="117"/>
                  <a:pt x="107" y="117"/>
                  <a:pt x="107" y="117"/>
                </a:cubicBezTo>
                <a:cubicBezTo>
                  <a:pt x="115" y="123"/>
                  <a:pt x="115" y="123"/>
                  <a:pt x="115" y="123"/>
                </a:cubicBezTo>
                <a:cubicBezTo>
                  <a:pt x="115" y="123"/>
                  <a:pt x="121" y="123"/>
                  <a:pt x="125" y="119"/>
                </a:cubicBezTo>
                <a:cubicBezTo>
                  <a:pt x="130" y="114"/>
                  <a:pt x="130" y="107"/>
                  <a:pt x="130" y="107"/>
                </a:cubicBezTo>
                <a:cubicBezTo>
                  <a:pt x="122" y="100"/>
                  <a:pt x="122" y="100"/>
                  <a:pt x="122" y="100"/>
                </a:cubicBezTo>
                <a:cubicBezTo>
                  <a:pt x="122" y="100"/>
                  <a:pt x="122" y="100"/>
                  <a:pt x="122" y="100"/>
                </a:cubicBezTo>
                <a:cubicBezTo>
                  <a:pt x="121" y="99"/>
                  <a:pt x="121" y="99"/>
                  <a:pt x="121" y="99"/>
                </a:cubicBezTo>
                <a:cubicBezTo>
                  <a:pt x="84" y="65"/>
                  <a:pt x="84" y="65"/>
                  <a:pt x="84" y="65"/>
                </a:cubicBezTo>
                <a:cubicBezTo>
                  <a:pt x="87" y="62"/>
                  <a:pt x="87" y="62"/>
                  <a:pt x="87" y="62"/>
                </a:cubicBezTo>
                <a:cubicBezTo>
                  <a:pt x="87" y="62"/>
                  <a:pt x="87" y="62"/>
                  <a:pt x="87" y="62"/>
                </a:cubicBezTo>
                <a:cubicBezTo>
                  <a:pt x="133" y="104"/>
                  <a:pt x="133" y="104"/>
                  <a:pt x="133" y="104"/>
                </a:cubicBezTo>
                <a:cubicBezTo>
                  <a:pt x="134" y="108"/>
                  <a:pt x="134" y="110"/>
                  <a:pt x="133" y="116"/>
                </a:cubicBezTo>
                <a:close/>
                <a:moveTo>
                  <a:pt x="116" y="116"/>
                </a:moveTo>
                <a:cubicBezTo>
                  <a:pt x="117" y="117"/>
                  <a:pt x="117" y="118"/>
                  <a:pt x="116" y="118"/>
                </a:cubicBezTo>
                <a:cubicBezTo>
                  <a:pt x="116" y="119"/>
                  <a:pt x="116" y="119"/>
                  <a:pt x="115" y="119"/>
                </a:cubicBezTo>
                <a:cubicBezTo>
                  <a:pt x="115" y="119"/>
                  <a:pt x="114" y="119"/>
                  <a:pt x="114" y="118"/>
                </a:cubicBezTo>
                <a:cubicBezTo>
                  <a:pt x="77" y="84"/>
                  <a:pt x="77" y="84"/>
                  <a:pt x="77" y="84"/>
                </a:cubicBezTo>
                <a:cubicBezTo>
                  <a:pt x="77" y="84"/>
                  <a:pt x="77" y="82"/>
                  <a:pt x="77" y="82"/>
                </a:cubicBezTo>
                <a:cubicBezTo>
                  <a:pt x="78" y="81"/>
                  <a:pt x="79" y="81"/>
                  <a:pt x="79" y="82"/>
                </a:cubicBezTo>
                <a:lnTo>
                  <a:pt x="116" y="116"/>
                </a:lnTo>
                <a:close/>
                <a:moveTo>
                  <a:pt x="116" y="116"/>
                </a:moveTo>
                <a:cubicBezTo>
                  <a:pt x="116" y="116"/>
                  <a:pt x="116" y="116"/>
                  <a:pt x="116" y="116"/>
                </a:cubicBezTo>
              </a:path>
            </a:pathLst>
          </a:custGeom>
          <a:solidFill>
            <a:srgbClr val="D73229"/>
          </a:solid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nvGrpSpPr>
          <p:cNvPr id="43" name="Group 49"/>
          <p:cNvGrpSpPr/>
          <p:nvPr/>
        </p:nvGrpSpPr>
        <p:grpSpPr>
          <a:xfrm>
            <a:off x="9981848" y="5450841"/>
            <a:ext cx="801669" cy="793003"/>
            <a:chOff x="1504950" y="3868738"/>
            <a:chExt cx="293688" cy="290513"/>
          </a:xfrm>
          <a:solidFill>
            <a:srgbClr val="0C6485"/>
          </a:solidFill>
        </p:grpSpPr>
        <p:sp>
          <p:nvSpPr>
            <p:cNvPr id="44" name="Freeform 33"/>
            <p:cNvSpPr/>
            <p:nvPr/>
          </p:nvSpPr>
          <p:spPr bwMode="auto">
            <a:xfrm>
              <a:off x="1504950" y="3868738"/>
              <a:ext cx="138113" cy="134938"/>
            </a:xfrm>
            <a:custGeom>
              <a:avLst/>
              <a:gdLst/>
              <a:ahLst/>
              <a:cxnLst>
                <a:cxn ang="0">
                  <a:pos x="9" y="8"/>
                </a:cxn>
                <a:cxn ang="0">
                  <a:pos x="9" y="37"/>
                </a:cxn>
                <a:cxn ang="0">
                  <a:pos x="17" y="46"/>
                </a:cxn>
                <a:cxn ang="0">
                  <a:pos x="47" y="17"/>
                </a:cxn>
                <a:cxn ang="0">
                  <a:pos x="38" y="8"/>
                </a:cxn>
                <a:cxn ang="0">
                  <a:pos x="9" y="8"/>
                </a:cxn>
              </a:cxnLst>
              <a:rect l="0" t="0" r="r" b="b"/>
              <a:pathLst>
                <a:path w="47" h="46">
                  <a:moveTo>
                    <a:pt x="9" y="8"/>
                  </a:moveTo>
                  <a:cubicBezTo>
                    <a:pt x="1" y="16"/>
                    <a:pt x="0" y="29"/>
                    <a:pt x="9" y="37"/>
                  </a:cubicBezTo>
                  <a:cubicBezTo>
                    <a:pt x="17" y="46"/>
                    <a:pt x="17" y="46"/>
                    <a:pt x="17" y="46"/>
                  </a:cubicBezTo>
                  <a:cubicBezTo>
                    <a:pt x="47" y="17"/>
                    <a:pt x="47" y="17"/>
                    <a:pt x="47" y="17"/>
                  </a:cubicBezTo>
                  <a:cubicBezTo>
                    <a:pt x="38" y="8"/>
                    <a:pt x="38" y="8"/>
                    <a:pt x="38" y="8"/>
                  </a:cubicBezTo>
                  <a:cubicBezTo>
                    <a:pt x="30" y="0"/>
                    <a:pt x="17" y="0"/>
                    <a:pt x="9" y="8"/>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45" name="Freeform 34"/>
            <p:cNvSpPr/>
            <p:nvPr/>
          </p:nvSpPr>
          <p:spPr bwMode="auto">
            <a:xfrm>
              <a:off x="1654175" y="4021138"/>
              <a:ext cx="131763" cy="138113"/>
            </a:xfrm>
            <a:custGeom>
              <a:avLst/>
              <a:gdLst/>
              <a:ahLst/>
              <a:cxnLst>
                <a:cxn ang="0">
                  <a:pos x="30" y="0"/>
                </a:cxn>
                <a:cxn ang="0">
                  <a:pos x="0" y="29"/>
                </a:cxn>
                <a:cxn ang="0">
                  <a:pos x="10" y="38"/>
                </a:cxn>
                <a:cxn ang="0">
                  <a:pos x="39" y="39"/>
                </a:cxn>
                <a:cxn ang="0">
                  <a:pos x="45" y="24"/>
                </a:cxn>
                <a:cxn ang="0">
                  <a:pos x="39" y="9"/>
                </a:cxn>
                <a:cxn ang="0">
                  <a:pos x="30" y="0"/>
                </a:cxn>
              </a:cxnLst>
              <a:rect l="0" t="0" r="r" b="b"/>
              <a:pathLst>
                <a:path w="45" h="47">
                  <a:moveTo>
                    <a:pt x="30" y="0"/>
                  </a:moveTo>
                  <a:cubicBezTo>
                    <a:pt x="0" y="29"/>
                    <a:pt x="0" y="29"/>
                    <a:pt x="0" y="29"/>
                  </a:cubicBezTo>
                  <a:cubicBezTo>
                    <a:pt x="10" y="38"/>
                    <a:pt x="10" y="38"/>
                    <a:pt x="10" y="38"/>
                  </a:cubicBezTo>
                  <a:cubicBezTo>
                    <a:pt x="18" y="47"/>
                    <a:pt x="31" y="47"/>
                    <a:pt x="39" y="39"/>
                  </a:cubicBezTo>
                  <a:cubicBezTo>
                    <a:pt x="43" y="35"/>
                    <a:pt x="45" y="29"/>
                    <a:pt x="45" y="24"/>
                  </a:cubicBezTo>
                  <a:cubicBezTo>
                    <a:pt x="45" y="19"/>
                    <a:pt x="43" y="13"/>
                    <a:pt x="39" y="9"/>
                  </a:cubicBezTo>
                  <a:lnTo>
                    <a:pt x="30" y="0"/>
                  </a:lnTo>
                  <a:close/>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46" name="Freeform 35"/>
            <p:cNvSpPr>
              <a:spLocks noEditPoints="1"/>
            </p:cNvSpPr>
            <p:nvPr/>
          </p:nvSpPr>
          <p:spPr bwMode="auto">
            <a:xfrm>
              <a:off x="1504950" y="3868738"/>
              <a:ext cx="293688" cy="279400"/>
            </a:xfrm>
            <a:custGeom>
              <a:avLst/>
              <a:gdLst/>
              <a:ahLst/>
              <a:cxnLst>
                <a:cxn ang="0">
                  <a:pos x="9" y="60"/>
                </a:cxn>
                <a:cxn ang="0">
                  <a:pos x="23" y="95"/>
                </a:cxn>
                <a:cxn ang="0">
                  <a:pos x="91" y="37"/>
                </a:cxn>
                <a:cxn ang="0">
                  <a:pos x="62" y="8"/>
                </a:cxn>
                <a:cxn ang="0">
                  <a:pos x="68" y="20"/>
                </a:cxn>
                <a:cxn ang="0">
                  <a:pos x="62" y="20"/>
                </a:cxn>
                <a:cxn ang="0">
                  <a:pos x="14" y="85"/>
                </a:cxn>
                <a:cxn ang="0">
                  <a:pos x="14" y="80"/>
                </a:cxn>
                <a:cxn ang="0">
                  <a:pos x="14" y="85"/>
                </a:cxn>
                <a:cxn ang="0">
                  <a:pos x="15" y="74"/>
                </a:cxn>
                <a:cxn ang="0">
                  <a:pos x="20" y="75"/>
                </a:cxn>
                <a:cxn ang="0">
                  <a:pos x="19" y="68"/>
                </a:cxn>
                <a:cxn ang="0">
                  <a:pos x="19" y="63"/>
                </a:cxn>
                <a:cxn ang="0">
                  <a:pos x="19" y="68"/>
                </a:cxn>
                <a:cxn ang="0">
                  <a:pos x="21" y="82"/>
                </a:cxn>
                <a:cxn ang="0">
                  <a:pos x="27" y="82"/>
                </a:cxn>
                <a:cxn ang="0">
                  <a:pos x="26" y="75"/>
                </a:cxn>
                <a:cxn ang="0">
                  <a:pos x="26" y="70"/>
                </a:cxn>
                <a:cxn ang="0">
                  <a:pos x="26" y="75"/>
                </a:cxn>
                <a:cxn ang="0">
                  <a:pos x="30" y="80"/>
                </a:cxn>
                <a:cxn ang="0">
                  <a:pos x="35" y="80"/>
                </a:cxn>
                <a:cxn ang="0">
                  <a:pos x="65" y="53"/>
                </a:cxn>
                <a:cxn ang="0">
                  <a:pos x="36" y="62"/>
                </a:cxn>
                <a:cxn ang="0">
                  <a:pos x="36" y="43"/>
                </a:cxn>
                <a:cxn ang="0">
                  <a:pos x="64" y="34"/>
                </a:cxn>
                <a:cxn ang="0">
                  <a:pos x="65" y="53"/>
                </a:cxn>
                <a:cxn ang="0">
                  <a:pos x="69" y="27"/>
                </a:cxn>
                <a:cxn ang="0">
                  <a:pos x="74" y="27"/>
                </a:cxn>
                <a:cxn ang="0">
                  <a:pos x="72" y="19"/>
                </a:cxn>
                <a:cxn ang="0">
                  <a:pos x="77" y="19"/>
                </a:cxn>
                <a:cxn ang="0">
                  <a:pos x="72" y="19"/>
                </a:cxn>
                <a:cxn ang="0">
                  <a:pos x="76" y="34"/>
                </a:cxn>
                <a:cxn ang="0">
                  <a:pos x="81" y="34"/>
                </a:cxn>
                <a:cxn ang="0">
                  <a:pos x="81" y="28"/>
                </a:cxn>
                <a:cxn ang="0">
                  <a:pos x="81" y="23"/>
                </a:cxn>
                <a:cxn ang="0">
                  <a:pos x="81" y="28"/>
                </a:cxn>
                <a:cxn ang="0">
                  <a:pos x="80" y="16"/>
                </a:cxn>
                <a:cxn ang="0">
                  <a:pos x="86" y="16"/>
                </a:cxn>
              </a:cxnLst>
              <a:rect l="0" t="0" r="r" b="b"/>
              <a:pathLst>
                <a:path w="100" h="95">
                  <a:moveTo>
                    <a:pt x="62" y="8"/>
                  </a:moveTo>
                  <a:cubicBezTo>
                    <a:pt x="9" y="60"/>
                    <a:pt x="9" y="60"/>
                    <a:pt x="9" y="60"/>
                  </a:cubicBezTo>
                  <a:cubicBezTo>
                    <a:pt x="1" y="68"/>
                    <a:pt x="0" y="81"/>
                    <a:pt x="9" y="89"/>
                  </a:cubicBezTo>
                  <a:cubicBezTo>
                    <a:pt x="13" y="93"/>
                    <a:pt x="18" y="95"/>
                    <a:pt x="23" y="95"/>
                  </a:cubicBezTo>
                  <a:cubicBezTo>
                    <a:pt x="29" y="95"/>
                    <a:pt x="34" y="93"/>
                    <a:pt x="38" y="90"/>
                  </a:cubicBezTo>
                  <a:cubicBezTo>
                    <a:pt x="91" y="37"/>
                    <a:pt x="91" y="37"/>
                    <a:pt x="91" y="37"/>
                  </a:cubicBezTo>
                  <a:cubicBezTo>
                    <a:pt x="100" y="29"/>
                    <a:pt x="100" y="16"/>
                    <a:pt x="92" y="8"/>
                  </a:cubicBezTo>
                  <a:cubicBezTo>
                    <a:pt x="84" y="0"/>
                    <a:pt x="70" y="0"/>
                    <a:pt x="62" y="8"/>
                  </a:cubicBezTo>
                  <a:moveTo>
                    <a:pt x="65" y="17"/>
                  </a:moveTo>
                  <a:cubicBezTo>
                    <a:pt x="66" y="17"/>
                    <a:pt x="68" y="18"/>
                    <a:pt x="68" y="20"/>
                  </a:cubicBezTo>
                  <a:cubicBezTo>
                    <a:pt x="68" y="21"/>
                    <a:pt x="66" y="22"/>
                    <a:pt x="65" y="22"/>
                  </a:cubicBezTo>
                  <a:cubicBezTo>
                    <a:pt x="64" y="22"/>
                    <a:pt x="62" y="21"/>
                    <a:pt x="62" y="20"/>
                  </a:cubicBezTo>
                  <a:cubicBezTo>
                    <a:pt x="62" y="18"/>
                    <a:pt x="64" y="17"/>
                    <a:pt x="65" y="17"/>
                  </a:cubicBezTo>
                  <a:moveTo>
                    <a:pt x="14" y="85"/>
                  </a:moveTo>
                  <a:cubicBezTo>
                    <a:pt x="12" y="85"/>
                    <a:pt x="11" y="84"/>
                    <a:pt x="11" y="82"/>
                  </a:cubicBezTo>
                  <a:cubicBezTo>
                    <a:pt x="12" y="81"/>
                    <a:pt x="13" y="80"/>
                    <a:pt x="14" y="80"/>
                  </a:cubicBezTo>
                  <a:cubicBezTo>
                    <a:pt x="16" y="80"/>
                    <a:pt x="17" y="81"/>
                    <a:pt x="17" y="83"/>
                  </a:cubicBezTo>
                  <a:cubicBezTo>
                    <a:pt x="17" y="84"/>
                    <a:pt x="15" y="85"/>
                    <a:pt x="14" y="85"/>
                  </a:cubicBezTo>
                  <a:moveTo>
                    <a:pt x="17" y="77"/>
                  </a:moveTo>
                  <a:cubicBezTo>
                    <a:pt x="16" y="77"/>
                    <a:pt x="15" y="76"/>
                    <a:pt x="15" y="74"/>
                  </a:cubicBezTo>
                  <a:cubicBezTo>
                    <a:pt x="15" y="73"/>
                    <a:pt x="16" y="72"/>
                    <a:pt x="18" y="72"/>
                  </a:cubicBezTo>
                  <a:cubicBezTo>
                    <a:pt x="19" y="72"/>
                    <a:pt x="20" y="73"/>
                    <a:pt x="20" y="75"/>
                  </a:cubicBezTo>
                  <a:cubicBezTo>
                    <a:pt x="20" y="76"/>
                    <a:pt x="19" y="77"/>
                    <a:pt x="17" y="77"/>
                  </a:cubicBezTo>
                  <a:moveTo>
                    <a:pt x="19" y="68"/>
                  </a:moveTo>
                  <a:cubicBezTo>
                    <a:pt x="18" y="68"/>
                    <a:pt x="16" y="66"/>
                    <a:pt x="17" y="65"/>
                  </a:cubicBezTo>
                  <a:cubicBezTo>
                    <a:pt x="17" y="63"/>
                    <a:pt x="18" y="62"/>
                    <a:pt x="19" y="63"/>
                  </a:cubicBezTo>
                  <a:cubicBezTo>
                    <a:pt x="21" y="63"/>
                    <a:pt x="22" y="64"/>
                    <a:pt x="22" y="65"/>
                  </a:cubicBezTo>
                  <a:cubicBezTo>
                    <a:pt x="22" y="67"/>
                    <a:pt x="20" y="68"/>
                    <a:pt x="19" y="68"/>
                  </a:cubicBezTo>
                  <a:moveTo>
                    <a:pt x="24" y="85"/>
                  </a:moveTo>
                  <a:cubicBezTo>
                    <a:pt x="22" y="84"/>
                    <a:pt x="21" y="83"/>
                    <a:pt x="21" y="82"/>
                  </a:cubicBezTo>
                  <a:cubicBezTo>
                    <a:pt x="22" y="80"/>
                    <a:pt x="23" y="79"/>
                    <a:pt x="24" y="79"/>
                  </a:cubicBezTo>
                  <a:cubicBezTo>
                    <a:pt x="26" y="79"/>
                    <a:pt x="27" y="81"/>
                    <a:pt x="27" y="82"/>
                  </a:cubicBezTo>
                  <a:cubicBezTo>
                    <a:pt x="27" y="84"/>
                    <a:pt x="25" y="85"/>
                    <a:pt x="24" y="85"/>
                  </a:cubicBezTo>
                  <a:moveTo>
                    <a:pt x="26" y="75"/>
                  </a:moveTo>
                  <a:cubicBezTo>
                    <a:pt x="24" y="75"/>
                    <a:pt x="23" y="74"/>
                    <a:pt x="23" y="72"/>
                  </a:cubicBezTo>
                  <a:cubicBezTo>
                    <a:pt x="23" y="71"/>
                    <a:pt x="25" y="70"/>
                    <a:pt x="26" y="70"/>
                  </a:cubicBezTo>
                  <a:cubicBezTo>
                    <a:pt x="28" y="70"/>
                    <a:pt x="29" y="71"/>
                    <a:pt x="28" y="73"/>
                  </a:cubicBezTo>
                  <a:cubicBezTo>
                    <a:pt x="28" y="74"/>
                    <a:pt x="27" y="75"/>
                    <a:pt x="26" y="75"/>
                  </a:cubicBezTo>
                  <a:moveTo>
                    <a:pt x="32" y="83"/>
                  </a:moveTo>
                  <a:cubicBezTo>
                    <a:pt x="31" y="83"/>
                    <a:pt x="30" y="81"/>
                    <a:pt x="30" y="80"/>
                  </a:cubicBezTo>
                  <a:cubicBezTo>
                    <a:pt x="30" y="78"/>
                    <a:pt x="31" y="77"/>
                    <a:pt x="32" y="78"/>
                  </a:cubicBezTo>
                  <a:cubicBezTo>
                    <a:pt x="34" y="78"/>
                    <a:pt x="35" y="79"/>
                    <a:pt x="35" y="80"/>
                  </a:cubicBezTo>
                  <a:cubicBezTo>
                    <a:pt x="35" y="82"/>
                    <a:pt x="33" y="83"/>
                    <a:pt x="32" y="83"/>
                  </a:cubicBezTo>
                  <a:moveTo>
                    <a:pt x="65" y="53"/>
                  </a:moveTo>
                  <a:cubicBezTo>
                    <a:pt x="54" y="63"/>
                    <a:pt x="54" y="63"/>
                    <a:pt x="54" y="63"/>
                  </a:cubicBezTo>
                  <a:cubicBezTo>
                    <a:pt x="49" y="68"/>
                    <a:pt x="41" y="67"/>
                    <a:pt x="36" y="62"/>
                  </a:cubicBezTo>
                  <a:cubicBezTo>
                    <a:pt x="36" y="62"/>
                    <a:pt x="36" y="62"/>
                    <a:pt x="36" y="62"/>
                  </a:cubicBezTo>
                  <a:cubicBezTo>
                    <a:pt x="31" y="56"/>
                    <a:pt x="31" y="48"/>
                    <a:pt x="36" y="43"/>
                  </a:cubicBezTo>
                  <a:cubicBezTo>
                    <a:pt x="47" y="33"/>
                    <a:pt x="47" y="33"/>
                    <a:pt x="47" y="33"/>
                  </a:cubicBezTo>
                  <a:cubicBezTo>
                    <a:pt x="52" y="28"/>
                    <a:pt x="60" y="28"/>
                    <a:pt x="64" y="34"/>
                  </a:cubicBezTo>
                  <a:cubicBezTo>
                    <a:pt x="66" y="35"/>
                    <a:pt x="66" y="35"/>
                    <a:pt x="66" y="35"/>
                  </a:cubicBezTo>
                  <a:cubicBezTo>
                    <a:pt x="70" y="40"/>
                    <a:pt x="70" y="48"/>
                    <a:pt x="65" y="53"/>
                  </a:cubicBezTo>
                  <a:moveTo>
                    <a:pt x="72" y="29"/>
                  </a:moveTo>
                  <a:cubicBezTo>
                    <a:pt x="70" y="29"/>
                    <a:pt x="69" y="28"/>
                    <a:pt x="69" y="27"/>
                  </a:cubicBezTo>
                  <a:cubicBezTo>
                    <a:pt x="69" y="25"/>
                    <a:pt x="70" y="24"/>
                    <a:pt x="72" y="24"/>
                  </a:cubicBezTo>
                  <a:cubicBezTo>
                    <a:pt x="73" y="24"/>
                    <a:pt x="74" y="25"/>
                    <a:pt x="74" y="27"/>
                  </a:cubicBezTo>
                  <a:cubicBezTo>
                    <a:pt x="74" y="28"/>
                    <a:pt x="73" y="29"/>
                    <a:pt x="72" y="29"/>
                  </a:cubicBezTo>
                  <a:moveTo>
                    <a:pt x="72" y="19"/>
                  </a:moveTo>
                  <a:cubicBezTo>
                    <a:pt x="72" y="17"/>
                    <a:pt x="73" y="16"/>
                    <a:pt x="74" y="16"/>
                  </a:cubicBezTo>
                  <a:cubicBezTo>
                    <a:pt x="76" y="16"/>
                    <a:pt x="77" y="17"/>
                    <a:pt x="77" y="19"/>
                  </a:cubicBezTo>
                  <a:cubicBezTo>
                    <a:pt x="77" y="20"/>
                    <a:pt x="76" y="21"/>
                    <a:pt x="74" y="21"/>
                  </a:cubicBezTo>
                  <a:cubicBezTo>
                    <a:pt x="73" y="21"/>
                    <a:pt x="72" y="20"/>
                    <a:pt x="72" y="19"/>
                  </a:cubicBezTo>
                  <a:moveTo>
                    <a:pt x="79" y="36"/>
                  </a:moveTo>
                  <a:cubicBezTo>
                    <a:pt x="77" y="36"/>
                    <a:pt x="76" y="35"/>
                    <a:pt x="76" y="34"/>
                  </a:cubicBezTo>
                  <a:cubicBezTo>
                    <a:pt x="76" y="32"/>
                    <a:pt x="77" y="31"/>
                    <a:pt x="79" y="31"/>
                  </a:cubicBezTo>
                  <a:cubicBezTo>
                    <a:pt x="80" y="31"/>
                    <a:pt x="81" y="32"/>
                    <a:pt x="81" y="34"/>
                  </a:cubicBezTo>
                  <a:cubicBezTo>
                    <a:pt x="81" y="35"/>
                    <a:pt x="80" y="36"/>
                    <a:pt x="79" y="36"/>
                  </a:cubicBezTo>
                  <a:moveTo>
                    <a:pt x="81" y="28"/>
                  </a:moveTo>
                  <a:cubicBezTo>
                    <a:pt x="80" y="28"/>
                    <a:pt x="79" y="27"/>
                    <a:pt x="79" y="26"/>
                  </a:cubicBezTo>
                  <a:cubicBezTo>
                    <a:pt x="79" y="24"/>
                    <a:pt x="80" y="23"/>
                    <a:pt x="81" y="23"/>
                  </a:cubicBezTo>
                  <a:cubicBezTo>
                    <a:pt x="83" y="23"/>
                    <a:pt x="84" y="24"/>
                    <a:pt x="84" y="26"/>
                  </a:cubicBezTo>
                  <a:cubicBezTo>
                    <a:pt x="84" y="27"/>
                    <a:pt x="83" y="28"/>
                    <a:pt x="81" y="28"/>
                  </a:cubicBezTo>
                  <a:moveTo>
                    <a:pt x="83" y="19"/>
                  </a:moveTo>
                  <a:cubicBezTo>
                    <a:pt x="81" y="19"/>
                    <a:pt x="80" y="17"/>
                    <a:pt x="80" y="16"/>
                  </a:cubicBezTo>
                  <a:cubicBezTo>
                    <a:pt x="80" y="14"/>
                    <a:pt x="81" y="13"/>
                    <a:pt x="83" y="13"/>
                  </a:cubicBezTo>
                  <a:cubicBezTo>
                    <a:pt x="84" y="13"/>
                    <a:pt x="86" y="14"/>
                    <a:pt x="86" y="16"/>
                  </a:cubicBezTo>
                  <a:cubicBezTo>
                    <a:pt x="86" y="17"/>
                    <a:pt x="84" y="19"/>
                    <a:pt x="83" y="19"/>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sp>
        <p:nvSpPr>
          <p:cNvPr id="2087" name="Freeform 39"/>
          <p:cNvSpPr>
            <a:spLocks noEditPoints="1"/>
          </p:cNvSpPr>
          <p:nvPr/>
        </p:nvSpPr>
        <p:spPr bwMode="auto">
          <a:xfrm flipH="1">
            <a:off x="605596" y="1582354"/>
            <a:ext cx="2743949" cy="4381567"/>
          </a:xfrm>
          <a:custGeom>
            <a:avLst/>
            <a:gdLst/>
            <a:ahLst/>
            <a:cxnLst>
              <a:cxn ang="0">
                <a:pos x="132" y="74"/>
              </a:cxn>
              <a:cxn ang="0">
                <a:pos x="88" y="47"/>
              </a:cxn>
              <a:cxn ang="0">
                <a:pos x="82" y="25"/>
              </a:cxn>
              <a:cxn ang="0">
                <a:pos x="81" y="13"/>
              </a:cxn>
              <a:cxn ang="0">
                <a:pos x="92" y="8"/>
              </a:cxn>
              <a:cxn ang="0">
                <a:pos x="87" y="0"/>
              </a:cxn>
              <a:cxn ang="0">
                <a:pos x="45" y="5"/>
              </a:cxn>
              <a:cxn ang="0">
                <a:pos x="50" y="13"/>
              </a:cxn>
              <a:cxn ang="0">
                <a:pos x="56" y="14"/>
              </a:cxn>
              <a:cxn ang="0">
                <a:pos x="50" y="32"/>
              </a:cxn>
              <a:cxn ang="0">
                <a:pos x="57" y="145"/>
              </a:cxn>
              <a:cxn ang="0">
                <a:pos x="57" y="193"/>
              </a:cxn>
              <a:cxn ang="0">
                <a:pos x="81" y="193"/>
              </a:cxn>
              <a:cxn ang="0">
                <a:pos x="81" y="145"/>
              </a:cxn>
              <a:cxn ang="0">
                <a:pos x="88" y="111"/>
              </a:cxn>
              <a:cxn ang="0">
                <a:pos x="127" y="97"/>
              </a:cxn>
              <a:cxn ang="0">
                <a:pos x="147" y="209"/>
              </a:cxn>
              <a:cxn ang="0">
                <a:pos x="123" y="218"/>
              </a:cxn>
              <a:cxn ang="0">
                <a:pos x="28" y="228"/>
              </a:cxn>
              <a:cxn ang="0">
                <a:pos x="123" y="224"/>
              </a:cxn>
              <a:cxn ang="0">
                <a:pos x="90" y="240"/>
              </a:cxn>
              <a:cxn ang="0">
                <a:pos x="69" y="240"/>
              </a:cxn>
              <a:cxn ang="0">
                <a:pos x="0" y="265"/>
              </a:cxn>
              <a:cxn ang="0">
                <a:pos x="150" y="294"/>
              </a:cxn>
              <a:cxn ang="0">
                <a:pos x="112" y="265"/>
              </a:cxn>
              <a:cxn ang="0">
                <a:pos x="183" y="163"/>
              </a:cxn>
              <a:cxn ang="0">
                <a:pos x="72" y="79"/>
              </a:cxn>
              <a:cxn ang="0">
                <a:pos x="124" y="70"/>
              </a:cxn>
              <a:cxn ang="0">
                <a:pos x="99" y="60"/>
              </a:cxn>
              <a:cxn ang="0">
                <a:pos x="99" y="99"/>
              </a:cxn>
              <a:cxn ang="0">
                <a:pos x="121" y="93"/>
              </a:cxn>
              <a:cxn ang="0">
                <a:pos x="99" y="106"/>
              </a:cxn>
            </a:cxnLst>
            <a:rect l="0" t="0" r="r" b="b"/>
            <a:pathLst>
              <a:path w="183" h="294">
                <a:moveTo>
                  <a:pt x="183" y="163"/>
                </a:moveTo>
                <a:cubicBezTo>
                  <a:pt x="183" y="124"/>
                  <a:pt x="162" y="91"/>
                  <a:pt x="132" y="74"/>
                </a:cubicBezTo>
                <a:cubicBezTo>
                  <a:pt x="130" y="58"/>
                  <a:pt x="116" y="46"/>
                  <a:pt x="99" y="46"/>
                </a:cubicBezTo>
                <a:cubicBezTo>
                  <a:pt x="95" y="46"/>
                  <a:pt x="91" y="46"/>
                  <a:pt x="88" y="47"/>
                </a:cubicBezTo>
                <a:cubicBezTo>
                  <a:pt x="88" y="32"/>
                  <a:pt x="88" y="32"/>
                  <a:pt x="88" y="32"/>
                </a:cubicBezTo>
                <a:cubicBezTo>
                  <a:pt x="88" y="29"/>
                  <a:pt x="85" y="26"/>
                  <a:pt x="82" y="25"/>
                </a:cubicBezTo>
                <a:cubicBezTo>
                  <a:pt x="82" y="14"/>
                  <a:pt x="82" y="14"/>
                  <a:pt x="82" y="14"/>
                </a:cubicBezTo>
                <a:cubicBezTo>
                  <a:pt x="82" y="13"/>
                  <a:pt x="82" y="13"/>
                  <a:pt x="81" y="13"/>
                </a:cubicBezTo>
                <a:cubicBezTo>
                  <a:pt x="87" y="13"/>
                  <a:pt x="87" y="13"/>
                  <a:pt x="87" y="13"/>
                </a:cubicBezTo>
                <a:cubicBezTo>
                  <a:pt x="90" y="13"/>
                  <a:pt x="92" y="11"/>
                  <a:pt x="92" y="8"/>
                </a:cubicBezTo>
                <a:cubicBezTo>
                  <a:pt x="92" y="5"/>
                  <a:pt x="92" y="5"/>
                  <a:pt x="92" y="5"/>
                </a:cubicBezTo>
                <a:cubicBezTo>
                  <a:pt x="92" y="2"/>
                  <a:pt x="90" y="0"/>
                  <a:pt x="87" y="0"/>
                </a:cubicBezTo>
                <a:cubicBezTo>
                  <a:pt x="50" y="0"/>
                  <a:pt x="50" y="0"/>
                  <a:pt x="50" y="0"/>
                </a:cubicBezTo>
                <a:cubicBezTo>
                  <a:pt x="48" y="0"/>
                  <a:pt x="45" y="2"/>
                  <a:pt x="45" y="5"/>
                </a:cubicBezTo>
                <a:cubicBezTo>
                  <a:pt x="45" y="8"/>
                  <a:pt x="45" y="8"/>
                  <a:pt x="45" y="8"/>
                </a:cubicBezTo>
                <a:cubicBezTo>
                  <a:pt x="45" y="11"/>
                  <a:pt x="48" y="13"/>
                  <a:pt x="50" y="13"/>
                </a:cubicBezTo>
                <a:cubicBezTo>
                  <a:pt x="56" y="13"/>
                  <a:pt x="56" y="13"/>
                  <a:pt x="56" y="13"/>
                </a:cubicBezTo>
                <a:cubicBezTo>
                  <a:pt x="56" y="13"/>
                  <a:pt x="56" y="13"/>
                  <a:pt x="56" y="14"/>
                </a:cubicBezTo>
                <a:cubicBezTo>
                  <a:pt x="56" y="25"/>
                  <a:pt x="56" y="25"/>
                  <a:pt x="56" y="25"/>
                </a:cubicBezTo>
                <a:cubicBezTo>
                  <a:pt x="52" y="26"/>
                  <a:pt x="50" y="29"/>
                  <a:pt x="50" y="32"/>
                </a:cubicBezTo>
                <a:cubicBezTo>
                  <a:pt x="50" y="138"/>
                  <a:pt x="50" y="138"/>
                  <a:pt x="50" y="138"/>
                </a:cubicBezTo>
                <a:cubicBezTo>
                  <a:pt x="50" y="142"/>
                  <a:pt x="53" y="145"/>
                  <a:pt x="57" y="145"/>
                </a:cubicBezTo>
                <a:cubicBezTo>
                  <a:pt x="57" y="193"/>
                  <a:pt x="57" y="193"/>
                  <a:pt x="57" y="193"/>
                </a:cubicBezTo>
                <a:cubicBezTo>
                  <a:pt x="57" y="193"/>
                  <a:pt x="57" y="193"/>
                  <a:pt x="57" y="193"/>
                </a:cubicBezTo>
                <a:cubicBezTo>
                  <a:pt x="58" y="195"/>
                  <a:pt x="63" y="197"/>
                  <a:pt x="69" y="197"/>
                </a:cubicBezTo>
                <a:cubicBezTo>
                  <a:pt x="75" y="197"/>
                  <a:pt x="80" y="195"/>
                  <a:pt x="81" y="193"/>
                </a:cubicBezTo>
                <a:cubicBezTo>
                  <a:pt x="81" y="193"/>
                  <a:pt x="81" y="193"/>
                  <a:pt x="81" y="193"/>
                </a:cubicBezTo>
                <a:cubicBezTo>
                  <a:pt x="81" y="145"/>
                  <a:pt x="81" y="145"/>
                  <a:pt x="81" y="145"/>
                </a:cubicBezTo>
                <a:cubicBezTo>
                  <a:pt x="85" y="145"/>
                  <a:pt x="88" y="142"/>
                  <a:pt x="88" y="138"/>
                </a:cubicBezTo>
                <a:cubicBezTo>
                  <a:pt x="88" y="111"/>
                  <a:pt x="88" y="111"/>
                  <a:pt x="88" y="111"/>
                </a:cubicBezTo>
                <a:cubicBezTo>
                  <a:pt x="91" y="112"/>
                  <a:pt x="95" y="113"/>
                  <a:pt x="99" y="113"/>
                </a:cubicBezTo>
                <a:cubicBezTo>
                  <a:pt x="111" y="113"/>
                  <a:pt x="121" y="106"/>
                  <a:pt x="127" y="97"/>
                </a:cubicBezTo>
                <a:cubicBezTo>
                  <a:pt x="148" y="110"/>
                  <a:pt x="161" y="135"/>
                  <a:pt x="161" y="163"/>
                </a:cubicBezTo>
                <a:cubicBezTo>
                  <a:pt x="161" y="180"/>
                  <a:pt x="156" y="196"/>
                  <a:pt x="147" y="209"/>
                </a:cubicBezTo>
                <a:cubicBezTo>
                  <a:pt x="123" y="219"/>
                  <a:pt x="123" y="219"/>
                  <a:pt x="123" y="219"/>
                </a:cubicBezTo>
                <a:cubicBezTo>
                  <a:pt x="123" y="218"/>
                  <a:pt x="123" y="218"/>
                  <a:pt x="123" y="218"/>
                </a:cubicBezTo>
                <a:cubicBezTo>
                  <a:pt x="28" y="218"/>
                  <a:pt x="28" y="218"/>
                  <a:pt x="28" y="218"/>
                </a:cubicBezTo>
                <a:cubicBezTo>
                  <a:pt x="28" y="228"/>
                  <a:pt x="28" y="228"/>
                  <a:pt x="28" y="228"/>
                </a:cubicBezTo>
                <a:cubicBezTo>
                  <a:pt x="123" y="228"/>
                  <a:pt x="123" y="228"/>
                  <a:pt x="123" y="228"/>
                </a:cubicBezTo>
                <a:cubicBezTo>
                  <a:pt x="123" y="224"/>
                  <a:pt x="123" y="224"/>
                  <a:pt x="123" y="224"/>
                </a:cubicBezTo>
                <a:cubicBezTo>
                  <a:pt x="141" y="216"/>
                  <a:pt x="141" y="216"/>
                  <a:pt x="141" y="216"/>
                </a:cubicBezTo>
                <a:cubicBezTo>
                  <a:pt x="128" y="231"/>
                  <a:pt x="110" y="240"/>
                  <a:pt x="90" y="240"/>
                </a:cubicBezTo>
                <a:cubicBezTo>
                  <a:pt x="90" y="240"/>
                  <a:pt x="90" y="240"/>
                  <a:pt x="90" y="240"/>
                </a:cubicBezTo>
                <a:cubicBezTo>
                  <a:pt x="69" y="240"/>
                  <a:pt x="69" y="240"/>
                  <a:pt x="69" y="240"/>
                </a:cubicBezTo>
                <a:cubicBezTo>
                  <a:pt x="69" y="265"/>
                  <a:pt x="69" y="265"/>
                  <a:pt x="69" y="265"/>
                </a:cubicBezTo>
                <a:cubicBezTo>
                  <a:pt x="0" y="265"/>
                  <a:pt x="0" y="265"/>
                  <a:pt x="0" y="265"/>
                </a:cubicBezTo>
                <a:cubicBezTo>
                  <a:pt x="0" y="294"/>
                  <a:pt x="0" y="294"/>
                  <a:pt x="0" y="294"/>
                </a:cubicBezTo>
                <a:cubicBezTo>
                  <a:pt x="150" y="294"/>
                  <a:pt x="150" y="294"/>
                  <a:pt x="150" y="294"/>
                </a:cubicBezTo>
                <a:cubicBezTo>
                  <a:pt x="150" y="265"/>
                  <a:pt x="150" y="265"/>
                  <a:pt x="150" y="265"/>
                </a:cubicBezTo>
                <a:cubicBezTo>
                  <a:pt x="112" y="265"/>
                  <a:pt x="112" y="265"/>
                  <a:pt x="112" y="265"/>
                </a:cubicBezTo>
                <a:cubicBezTo>
                  <a:pt x="112" y="259"/>
                  <a:pt x="112" y="259"/>
                  <a:pt x="112" y="259"/>
                </a:cubicBezTo>
                <a:cubicBezTo>
                  <a:pt x="153" y="248"/>
                  <a:pt x="183" y="209"/>
                  <a:pt x="183" y="163"/>
                </a:cubicBezTo>
                <a:close/>
                <a:moveTo>
                  <a:pt x="99" y="106"/>
                </a:moveTo>
                <a:cubicBezTo>
                  <a:pt x="84" y="106"/>
                  <a:pt x="72" y="94"/>
                  <a:pt x="72" y="79"/>
                </a:cubicBezTo>
                <a:cubicBezTo>
                  <a:pt x="72" y="65"/>
                  <a:pt x="84" y="53"/>
                  <a:pt x="99" y="53"/>
                </a:cubicBezTo>
                <a:cubicBezTo>
                  <a:pt x="110" y="53"/>
                  <a:pt x="120" y="60"/>
                  <a:pt x="124" y="70"/>
                </a:cubicBezTo>
                <a:cubicBezTo>
                  <a:pt x="121" y="69"/>
                  <a:pt x="117" y="68"/>
                  <a:pt x="114" y="67"/>
                </a:cubicBezTo>
                <a:cubicBezTo>
                  <a:pt x="110" y="63"/>
                  <a:pt x="105" y="60"/>
                  <a:pt x="99" y="60"/>
                </a:cubicBezTo>
                <a:cubicBezTo>
                  <a:pt x="88" y="60"/>
                  <a:pt x="79" y="68"/>
                  <a:pt x="79" y="79"/>
                </a:cubicBezTo>
                <a:cubicBezTo>
                  <a:pt x="79" y="90"/>
                  <a:pt x="88" y="99"/>
                  <a:pt x="99" y="99"/>
                </a:cubicBezTo>
                <a:cubicBezTo>
                  <a:pt x="105" y="99"/>
                  <a:pt x="111" y="95"/>
                  <a:pt x="115" y="90"/>
                </a:cubicBezTo>
                <a:cubicBezTo>
                  <a:pt x="117" y="91"/>
                  <a:pt x="119" y="92"/>
                  <a:pt x="121" y="93"/>
                </a:cubicBezTo>
                <a:cubicBezTo>
                  <a:pt x="116" y="101"/>
                  <a:pt x="108" y="106"/>
                  <a:pt x="99" y="106"/>
                </a:cubicBezTo>
                <a:close/>
                <a:moveTo>
                  <a:pt x="99" y="106"/>
                </a:moveTo>
                <a:cubicBezTo>
                  <a:pt x="99" y="106"/>
                  <a:pt x="99" y="106"/>
                  <a:pt x="99" y="106"/>
                </a:cubicBezTo>
              </a:path>
            </a:pathLst>
          </a:custGeom>
          <a:solidFill>
            <a:srgbClr val="0C6485"/>
          </a:solidFill>
          <a:ln w="9525">
            <a:noFill/>
            <a:round/>
          </a:ln>
        </p:spPr>
        <p:txBody>
          <a:bodyPr vert="horz" wrap="square" lIns="121920" tIns="60960" rIns="121920" bIns="60960" numCol="1" anchor="t" anchorCtr="0" compatLnSpc="1"/>
          <a:lstStyle/>
          <a:p>
            <a:endParaRPr lang="en-US" sz="2665"/>
          </a:p>
        </p:txBody>
      </p:sp>
    </p:spTree>
  </p:cSld>
  <p:clrMapOvr>
    <a:masterClrMapping/>
  </p:clrMapOvr>
  <mc:AlternateContent xmlns:mc="http://schemas.openxmlformats.org/markup-compatibility/2006" xmlns:p14="http://schemas.microsoft.com/office/powerpoint/2010/main">
    <mc:Choice Requires="p14">
      <p:transition spd="slow" p14:dur="1600" advTm="3527">
        <p:blinds dir="vert"/>
      </p:transition>
    </mc:Choice>
    <mc:Fallback xmlns="">
      <p:transition spd="slow" advTm="352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2087"/>
                                        </p:tgtEl>
                                        <p:attrNameLst>
                                          <p:attrName>style.visibility</p:attrName>
                                        </p:attrNameLst>
                                      </p:cBhvr>
                                      <p:to>
                                        <p:strVal val="visible"/>
                                      </p:to>
                                    </p:set>
                                    <p:anim calcmode="lin" valueType="num">
                                      <p:cBhvr additive="base">
                                        <p:cTn id="7" dur="500" fill="hold"/>
                                        <p:tgtEl>
                                          <p:spTgt spid="2087"/>
                                        </p:tgtEl>
                                        <p:attrNameLst>
                                          <p:attrName>ppt_x</p:attrName>
                                        </p:attrNameLst>
                                      </p:cBhvr>
                                      <p:tavLst>
                                        <p:tav tm="0">
                                          <p:val>
                                            <p:strVal val="#ppt_x"/>
                                          </p:val>
                                        </p:tav>
                                        <p:tav tm="100000">
                                          <p:val>
                                            <p:strVal val="#ppt_x"/>
                                          </p:val>
                                        </p:tav>
                                      </p:tavLst>
                                    </p:anim>
                                    <p:anim calcmode="lin" valueType="num">
                                      <p:cBhvr additive="base">
                                        <p:cTn id="8" dur="500" fill="hold"/>
                                        <p:tgtEl>
                                          <p:spTgt spid="2087"/>
                                        </p:tgtEl>
                                        <p:attrNameLst>
                                          <p:attrName>ppt_y</p:attrName>
                                        </p:attrNameLst>
                                      </p:cBhvr>
                                      <p:tavLst>
                                        <p:tav tm="0">
                                          <p:val>
                                            <p:strVal val="1+#ppt_h/2"/>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accel="50000" decel="5000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1+#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fltVal val="0"/>
                                          </p:val>
                                        </p:tav>
                                        <p:tav tm="100000">
                                          <p:val>
                                            <p:strVal val="#ppt_w"/>
                                          </p:val>
                                        </p:tav>
                                      </p:tavLst>
                                    </p:anim>
                                    <p:anim calcmode="lin" valueType="num">
                                      <p:cBhvr>
                                        <p:cTn id="34" dur="500" fill="hold"/>
                                        <p:tgtEl>
                                          <p:spTgt spid="38"/>
                                        </p:tgtEl>
                                        <p:attrNameLst>
                                          <p:attrName>ppt_h</p:attrName>
                                        </p:attrNameLst>
                                      </p:cBhvr>
                                      <p:tavLst>
                                        <p:tav tm="0">
                                          <p:val>
                                            <p:fltVal val="0"/>
                                          </p:val>
                                        </p:tav>
                                        <p:tav tm="100000">
                                          <p:val>
                                            <p:strVal val="#ppt_h"/>
                                          </p:val>
                                        </p:tav>
                                      </p:tavLst>
                                    </p:anim>
                                    <p:animEffect transition="in" filter="fade">
                                      <p:cBhvr>
                                        <p:cTn id="35" dur="500"/>
                                        <p:tgtEl>
                                          <p:spTgt spid="38"/>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8" grpId="0" bldLvl="0" animBg="1"/>
      <p:bldP spid="208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主题选定</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sp>
        <p:nvSpPr>
          <p:cNvPr id="2" name="Round Diagonal Corner Rectangle 34"/>
          <p:cNvSpPr/>
          <p:nvPr/>
        </p:nvSpPr>
        <p:spPr>
          <a:xfrm>
            <a:off x="886875" y="2199370"/>
            <a:ext cx="2304280" cy="2457899"/>
          </a:xfrm>
          <a:prstGeom prst="round2DiagRect">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3" name="Round Diagonal Corner Rectangle 35"/>
          <p:cNvSpPr/>
          <p:nvPr/>
        </p:nvSpPr>
        <p:spPr>
          <a:xfrm>
            <a:off x="3604835" y="2199370"/>
            <a:ext cx="2304280" cy="2457899"/>
          </a:xfrm>
          <a:prstGeom prst="round2DiagRect">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4" name="Round Diagonal Corner Rectangle 36"/>
          <p:cNvSpPr/>
          <p:nvPr/>
        </p:nvSpPr>
        <p:spPr>
          <a:xfrm>
            <a:off x="6310394" y="2199370"/>
            <a:ext cx="2304280" cy="2457899"/>
          </a:xfrm>
          <a:prstGeom prst="round2DiagRect">
            <a:avLst/>
          </a:pr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5" name="Round Diagonal Corner Rectangle 37"/>
          <p:cNvSpPr/>
          <p:nvPr/>
        </p:nvSpPr>
        <p:spPr>
          <a:xfrm>
            <a:off x="9015355" y="2199370"/>
            <a:ext cx="2304280" cy="2457899"/>
          </a:xfrm>
          <a:prstGeom prst="round2DiagRect">
            <a:avLst/>
          </a:prstGeom>
          <a:solidFill>
            <a:srgbClr val="D73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微软雅黑" panose="020B0503020204020204" charset="-122"/>
              <a:ea typeface="微软雅黑" panose="020B0503020204020204" charset="-122"/>
            </a:endParaRPr>
          </a:p>
        </p:txBody>
      </p:sp>
      <p:grpSp>
        <p:nvGrpSpPr>
          <p:cNvPr id="6" name="Group 78"/>
          <p:cNvGrpSpPr/>
          <p:nvPr/>
        </p:nvGrpSpPr>
        <p:grpSpPr>
          <a:xfrm>
            <a:off x="4423680" y="2488593"/>
            <a:ext cx="666589" cy="917589"/>
            <a:chOff x="3291055" y="1604118"/>
            <a:chExt cx="552452" cy="760475"/>
          </a:xfrm>
          <a:solidFill>
            <a:schemeClr val="bg1"/>
          </a:solidFill>
        </p:grpSpPr>
        <p:sp>
          <p:nvSpPr>
            <p:cNvPr id="7" name="Freeform 5"/>
            <p:cNvSpPr>
              <a:spLocks noEditPoints="1"/>
            </p:cNvSpPr>
            <p:nvPr/>
          </p:nvSpPr>
          <p:spPr bwMode="auto">
            <a:xfrm>
              <a:off x="3291055" y="1604118"/>
              <a:ext cx="552452" cy="760475"/>
            </a:xfrm>
            <a:custGeom>
              <a:avLst/>
              <a:gdLst/>
              <a:ahLst/>
              <a:cxnLst>
                <a:cxn ang="0">
                  <a:pos x="55" y="19"/>
                </a:cxn>
                <a:cxn ang="0">
                  <a:pos x="55" y="17"/>
                </a:cxn>
                <a:cxn ang="0">
                  <a:pos x="51" y="13"/>
                </a:cxn>
                <a:cxn ang="0">
                  <a:pos x="43" y="13"/>
                </a:cxn>
                <a:cxn ang="0">
                  <a:pos x="44" y="9"/>
                </a:cxn>
                <a:cxn ang="0">
                  <a:pos x="36" y="0"/>
                </a:cxn>
                <a:cxn ang="0">
                  <a:pos x="27" y="9"/>
                </a:cxn>
                <a:cxn ang="0">
                  <a:pos x="28" y="13"/>
                </a:cxn>
                <a:cxn ang="0">
                  <a:pos x="22" y="13"/>
                </a:cxn>
                <a:cxn ang="0">
                  <a:pos x="17" y="17"/>
                </a:cxn>
                <a:cxn ang="0">
                  <a:pos x="17" y="19"/>
                </a:cxn>
                <a:cxn ang="0">
                  <a:pos x="7" y="19"/>
                </a:cxn>
                <a:cxn ang="0">
                  <a:pos x="0" y="26"/>
                </a:cxn>
                <a:cxn ang="0">
                  <a:pos x="0" y="95"/>
                </a:cxn>
                <a:cxn ang="0">
                  <a:pos x="7" y="102"/>
                </a:cxn>
                <a:cxn ang="0">
                  <a:pos x="66" y="102"/>
                </a:cxn>
                <a:cxn ang="0">
                  <a:pos x="73" y="95"/>
                </a:cxn>
                <a:cxn ang="0">
                  <a:pos x="73" y="26"/>
                </a:cxn>
                <a:cxn ang="0">
                  <a:pos x="66" y="19"/>
                </a:cxn>
                <a:cxn ang="0">
                  <a:pos x="55" y="19"/>
                </a:cxn>
                <a:cxn ang="0">
                  <a:pos x="31" y="9"/>
                </a:cxn>
                <a:cxn ang="0">
                  <a:pos x="36" y="3"/>
                </a:cxn>
                <a:cxn ang="0">
                  <a:pos x="41" y="9"/>
                </a:cxn>
                <a:cxn ang="0">
                  <a:pos x="39" y="13"/>
                </a:cxn>
                <a:cxn ang="0">
                  <a:pos x="32" y="13"/>
                </a:cxn>
                <a:cxn ang="0">
                  <a:pos x="31" y="9"/>
                </a:cxn>
                <a:cxn ang="0">
                  <a:pos x="66" y="91"/>
                </a:cxn>
                <a:cxn ang="0">
                  <a:pos x="61" y="95"/>
                </a:cxn>
                <a:cxn ang="0">
                  <a:pos x="11" y="95"/>
                </a:cxn>
                <a:cxn ang="0">
                  <a:pos x="7" y="91"/>
                </a:cxn>
                <a:cxn ang="0">
                  <a:pos x="7" y="31"/>
                </a:cxn>
                <a:cxn ang="0">
                  <a:pos x="11" y="26"/>
                </a:cxn>
                <a:cxn ang="0">
                  <a:pos x="17" y="26"/>
                </a:cxn>
                <a:cxn ang="0">
                  <a:pos x="21" y="30"/>
                </a:cxn>
                <a:cxn ang="0">
                  <a:pos x="52" y="30"/>
                </a:cxn>
                <a:cxn ang="0">
                  <a:pos x="55" y="26"/>
                </a:cxn>
                <a:cxn ang="0">
                  <a:pos x="61" y="26"/>
                </a:cxn>
                <a:cxn ang="0">
                  <a:pos x="66" y="31"/>
                </a:cxn>
                <a:cxn ang="0">
                  <a:pos x="66" y="91"/>
                </a:cxn>
                <a:cxn ang="0">
                  <a:pos x="66" y="91"/>
                </a:cxn>
                <a:cxn ang="0">
                  <a:pos x="66" y="91"/>
                </a:cxn>
              </a:cxnLst>
              <a:rect l="0" t="0" r="r" b="b"/>
              <a:pathLst>
                <a:path w="73" h="102">
                  <a:moveTo>
                    <a:pt x="55" y="19"/>
                  </a:moveTo>
                  <a:cubicBezTo>
                    <a:pt x="55" y="17"/>
                    <a:pt x="55" y="17"/>
                    <a:pt x="55" y="17"/>
                  </a:cubicBezTo>
                  <a:cubicBezTo>
                    <a:pt x="55" y="15"/>
                    <a:pt x="53" y="13"/>
                    <a:pt x="51" y="13"/>
                  </a:cubicBezTo>
                  <a:cubicBezTo>
                    <a:pt x="43" y="13"/>
                    <a:pt x="43" y="13"/>
                    <a:pt x="43" y="13"/>
                  </a:cubicBezTo>
                  <a:cubicBezTo>
                    <a:pt x="44" y="11"/>
                    <a:pt x="44" y="10"/>
                    <a:pt x="44" y="9"/>
                  </a:cubicBezTo>
                  <a:cubicBezTo>
                    <a:pt x="44" y="4"/>
                    <a:pt x="40" y="0"/>
                    <a:pt x="36" y="0"/>
                  </a:cubicBezTo>
                  <a:cubicBezTo>
                    <a:pt x="31" y="0"/>
                    <a:pt x="27" y="4"/>
                    <a:pt x="27" y="9"/>
                  </a:cubicBezTo>
                  <a:cubicBezTo>
                    <a:pt x="27" y="10"/>
                    <a:pt x="27" y="11"/>
                    <a:pt x="28" y="13"/>
                  </a:cubicBezTo>
                  <a:cubicBezTo>
                    <a:pt x="22" y="13"/>
                    <a:pt x="22" y="13"/>
                    <a:pt x="22" y="13"/>
                  </a:cubicBezTo>
                  <a:cubicBezTo>
                    <a:pt x="19" y="13"/>
                    <a:pt x="17" y="15"/>
                    <a:pt x="17" y="17"/>
                  </a:cubicBezTo>
                  <a:cubicBezTo>
                    <a:pt x="17" y="19"/>
                    <a:pt x="17" y="19"/>
                    <a:pt x="17" y="19"/>
                  </a:cubicBezTo>
                  <a:cubicBezTo>
                    <a:pt x="7" y="19"/>
                    <a:pt x="7" y="19"/>
                    <a:pt x="7" y="19"/>
                  </a:cubicBezTo>
                  <a:cubicBezTo>
                    <a:pt x="3" y="19"/>
                    <a:pt x="0" y="23"/>
                    <a:pt x="0" y="26"/>
                  </a:cubicBezTo>
                  <a:cubicBezTo>
                    <a:pt x="0" y="95"/>
                    <a:pt x="0" y="95"/>
                    <a:pt x="0" y="95"/>
                  </a:cubicBezTo>
                  <a:cubicBezTo>
                    <a:pt x="0" y="99"/>
                    <a:pt x="3" y="102"/>
                    <a:pt x="7" y="102"/>
                  </a:cubicBezTo>
                  <a:cubicBezTo>
                    <a:pt x="66" y="102"/>
                    <a:pt x="66" y="102"/>
                    <a:pt x="66" y="102"/>
                  </a:cubicBezTo>
                  <a:cubicBezTo>
                    <a:pt x="70" y="102"/>
                    <a:pt x="73" y="99"/>
                    <a:pt x="73" y="95"/>
                  </a:cubicBezTo>
                  <a:cubicBezTo>
                    <a:pt x="73" y="26"/>
                    <a:pt x="73" y="26"/>
                    <a:pt x="73" y="26"/>
                  </a:cubicBezTo>
                  <a:cubicBezTo>
                    <a:pt x="73" y="23"/>
                    <a:pt x="70" y="19"/>
                    <a:pt x="66" y="19"/>
                  </a:cubicBezTo>
                  <a:lnTo>
                    <a:pt x="55" y="19"/>
                  </a:lnTo>
                  <a:close/>
                  <a:moveTo>
                    <a:pt x="31" y="9"/>
                  </a:moveTo>
                  <a:cubicBezTo>
                    <a:pt x="31" y="6"/>
                    <a:pt x="33" y="3"/>
                    <a:pt x="36" y="3"/>
                  </a:cubicBezTo>
                  <a:cubicBezTo>
                    <a:pt x="38" y="3"/>
                    <a:pt x="41" y="6"/>
                    <a:pt x="41" y="9"/>
                  </a:cubicBezTo>
                  <a:cubicBezTo>
                    <a:pt x="41" y="10"/>
                    <a:pt x="40" y="12"/>
                    <a:pt x="39" y="13"/>
                  </a:cubicBezTo>
                  <a:cubicBezTo>
                    <a:pt x="32" y="13"/>
                    <a:pt x="32" y="13"/>
                    <a:pt x="32" y="13"/>
                  </a:cubicBezTo>
                  <a:cubicBezTo>
                    <a:pt x="31" y="12"/>
                    <a:pt x="31" y="10"/>
                    <a:pt x="31" y="9"/>
                  </a:cubicBezTo>
                  <a:close/>
                  <a:moveTo>
                    <a:pt x="66" y="91"/>
                  </a:moveTo>
                  <a:cubicBezTo>
                    <a:pt x="66" y="94"/>
                    <a:pt x="64" y="95"/>
                    <a:pt x="61" y="95"/>
                  </a:cubicBezTo>
                  <a:cubicBezTo>
                    <a:pt x="11" y="95"/>
                    <a:pt x="11" y="95"/>
                    <a:pt x="11" y="95"/>
                  </a:cubicBezTo>
                  <a:cubicBezTo>
                    <a:pt x="9" y="95"/>
                    <a:pt x="7" y="94"/>
                    <a:pt x="7" y="91"/>
                  </a:cubicBezTo>
                  <a:cubicBezTo>
                    <a:pt x="7" y="31"/>
                    <a:pt x="7" y="31"/>
                    <a:pt x="7" y="31"/>
                  </a:cubicBezTo>
                  <a:cubicBezTo>
                    <a:pt x="7" y="28"/>
                    <a:pt x="9" y="26"/>
                    <a:pt x="11" y="26"/>
                  </a:cubicBezTo>
                  <a:cubicBezTo>
                    <a:pt x="17" y="26"/>
                    <a:pt x="17" y="26"/>
                    <a:pt x="17" y="26"/>
                  </a:cubicBezTo>
                  <a:cubicBezTo>
                    <a:pt x="17" y="28"/>
                    <a:pt x="19" y="30"/>
                    <a:pt x="21" y="30"/>
                  </a:cubicBezTo>
                  <a:cubicBezTo>
                    <a:pt x="52" y="30"/>
                    <a:pt x="52" y="30"/>
                    <a:pt x="52" y="30"/>
                  </a:cubicBezTo>
                  <a:cubicBezTo>
                    <a:pt x="54" y="30"/>
                    <a:pt x="55" y="28"/>
                    <a:pt x="55" y="26"/>
                  </a:cubicBezTo>
                  <a:cubicBezTo>
                    <a:pt x="61" y="26"/>
                    <a:pt x="61" y="26"/>
                    <a:pt x="61" y="26"/>
                  </a:cubicBezTo>
                  <a:cubicBezTo>
                    <a:pt x="64" y="26"/>
                    <a:pt x="66" y="28"/>
                    <a:pt x="66" y="31"/>
                  </a:cubicBezTo>
                  <a:lnTo>
                    <a:pt x="66" y="91"/>
                  </a:lnTo>
                  <a:close/>
                  <a:moveTo>
                    <a:pt x="66" y="91"/>
                  </a:moveTo>
                  <a:cubicBezTo>
                    <a:pt x="66" y="91"/>
                    <a:pt x="66" y="91"/>
                    <a:pt x="66" y="91"/>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0" name="Freeform 6"/>
            <p:cNvSpPr>
              <a:spLocks noEditPoints="1"/>
            </p:cNvSpPr>
            <p:nvPr/>
          </p:nvSpPr>
          <p:spPr bwMode="auto">
            <a:xfrm>
              <a:off x="3396771" y="1872387"/>
              <a:ext cx="90939" cy="89802"/>
            </a:xfrm>
            <a:custGeom>
              <a:avLst/>
              <a:gdLst/>
              <a:ahLst/>
              <a:cxnLst>
                <a:cxn ang="0">
                  <a:pos x="12" y="6"/>
                </a:cxn>
                <a:cxn ang="0">
                  <a:pos x="6" y="12"/>
                </a:cxn>
                <a:cxn ang="0">
                  <a:pos x="0" y="6"/>
                </a:cxn>
                <a:cxn ang="0">
                  <a:pos x="6" y="0"/>
                </a:cxn>
                <a:cxn ang="0">
                  <a:pos x="12" y="6"/>
                </a:cxn>
                <a:cxn ang="0">
                  <a:pos x="12" y="6"/>
                </a:cxn>
                <a:cxn ang="0">
                  <a:pos x="12" y="6"/>
                </a:cxn>
              </a:cxnLst>
              <a:rect l="0" t="0" r="r" b="b"/>
              <a:pathLst>
                <a:path w="12" h="12">
                  <a:moveTo>
                    <a:pt x="12" y="6"/>
                  </a:moveTo>
                  <a:cubicBezTo>
                    <a:pt x="12" y="9"/>
                    <a:pt x="9" y="12"/>
                    <a:pt x="6" y="12"/>
                  </a:cubicBezTo>
                  <a:cubicBezTo>
                    <a:pt x="3" y="12"/>
                    <a:pt x="0" y="9"/>
                    <a:pt x="0" y="6"/>
                  </a:cubicBezTo>
                  <a:cubicBezTo>
                    <a:pt x="0" y="3"/>
                    <a:pt x="3" y="0"/>
                    <a:pt x="6" y="0"/>
                  </a:cubicBezTo>
                  <a:cubicBezTo>
                    <a:pt x="9" y="0"/>
                    <a:pt x="12" y="3"/>
                    <a:pt x="12" y="6"/>
                  </a:cubicBezTo>
                  <a:close/>
                  <a:moveTo>
                    <a:pt x="12" y="6"/>
                  </a:moveTo>
                  <a:cubicBezTo>
                    <a:pt x="12" y="6"/>
                    <a:pt x="12" y="6"/>
                    <a:pt x="12" y="6"/>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1" name="Freeform 7"/>
            <p:cNvSpPr>
              <a:spLocks noEditPoints="1"/>
            </p:cNvSpPr>
            <p:nvPr/>
          </p:nvSpPr>
          <p:spPr bwMode="auto">
            <a:xfrm>
              <a:off x="3518402" y="1895122"/>
              <a:ext cx="211432" cy="44333"/>
            </a:xfrm>
            <a:custGeom>
              <a:avLst/>
              <a:gdLst/>
              <a:ahLst/>
              <a:cxnLst>
                <a:cxn ang="0">
                  <a:pos x="24" y="0"/>
                </a:cxn>
                <a:cxn ang="0">
                  <a:pos x="4" y="0"/>
                </a:cxn>
                <a:cxn ang="0">
                  <a:pos x="0" y="3"/>
                </a:cxn>
                <a:cxn ang="0">
                  <a:pos x="4" y="6"/>
                </a:cxn>
                <a:cxn ang="0">
                  <a:pos x="24" y="6"/>
                </a:cxn>
                <a:cxn ang="0">
                  <a:pos x="28" y="3"/>
                </a:cxn>
                <a:cxn ang="0">
                  <a:pos x="24" y="0"/>
                </a:cxn>
                <a:cxn ang="0">
                  <a:pos x="24" y="0"/>
                </a:cxn>
                <a:cxn ang="0">
                  <a:pos x="24" y="0"/>
                </a:cxn>
              </a:cxnLst>
              <a:rect l="0" t="0" r="r" b="b"/>
              <a:pathLst>
                <a:path w="28" h="6">
                  <a:moveTo>
                    <a:pt x="24" y="0"/>
                  </a:moveTo>
                  <a:cubicBezTo>
                    <a:pt x="4" y="0"/>
                    <a:pt x="4" y="0"/>
                    <a:pt x="4" y="0"/>
                  </a:cubicBezTo>
                  <a:cubicBezTo>
                    <a:pt x="2" y="0"/>
                    <a:pt x="0" y="1"/>
                    <a:pt x="0" y="3"/>
                  </a:cubicBezTo>
                  <a:cubicBezTo>
                    <a:pt x="0" y="5"/>
                    <a:pt x="2" y="6"/>
                    <a:pt x="4" y="6"/>
                  </a:cubicBezTo>
                  <a:cubicBezTo>
                    <a:pt x="24" y="6"/>
                    <a:pt x="24" y="6"/>
                    <a:pt x="24" y="6"/>
                  </a:cubicBezTo>
                  <a:cubicBezTo>
                    <a:pt x="26" y="6"/>
                    <a:pt x="28" y="5"/>
                    <a:pt x="28" y="3"/>
                  </a:cubicBezTo>
                  <a:cubicBezTo>
                    <a:pt x="28" y="1"/>
                    <a:pt x="26" y="0"/>
                    <a:pt x="24" y="0"/>
                  </a:cubicBezTo>
                  <a:close/>
                  <a:moveTo>
                    <a:pt x="24" y="0"/>
                  </a:moveTo>
                  <a:cubicBezTo>
                    <a:pt x="24" y="0"/>
                    <a:pt x="24" y="0"/>
                    <a:pt x="24"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2" name="Freeform 8"/>
            <p:cNvSpPr>
              <a:spLocks noEditPoints="1"/>
            </p:cNvSpPr>
            <p:nvPr/>
          </p:nvSpPr>
          <p:spPr bwMode="auto">
            <a:xfrm>
              <a:off x="3396771" y="1999701"/>
              <a:ext cx="90939" cy="89802"/>
            </a:xfrm>
            <a:custGeom>
              <a:avLst/>
              <a:gdLst/>
              <a:ahLst/>
              <a:cxnLst>
                <a:cxn ang="0">
                  <a:pos x="12" y="6"/>
                </a:cxn>
                <a:cxn ang="0">
                  <a:pos x="6" y="12"/>
                </a:cxn>
                <a:cxn ang="0">
                  <a:pos x="0" y="6"/>
                </a:cxn>
                <a:cxn ang="0">
                  <a:pos x="6" y="0"/>
                </a:cxn>
                <a:cxn ang="0">
                  <a:pos x="12" y="6"/>
                </a:cxn>
                <a:cxn ang="0">
                  <a:pos x="12" y="6"/>
                </a:cxn>
                <a:cxn ang="0">
                  <a:pos x="12" y="6"/>
                </a:cxn>
              </a:cxnLst>
              <a:rect l="0" t="0" r="r" b="b"/>
              <a:pathLst>
                <a:path w="12" h="12">
                  <a:moveTo>
                    <a:pt x="12" y="6"/>
                  </a:moveTo>
                  <a:cubicBezTo>
                    <a:pt x="12" y="10"/>
                    <a:pt x="9" y="12"/>
                    <a:pt x="6" y="12"/>
                  </a:cubicBezTo>
                  <a:cubicBezTo>
                    <a:pt x="3" y="12"/>
                    <a:pt x="0" y="10"/>
                    <a:pt x="0" y="6"/>
                  </a:cubicBezTo>
                  <a:cubicBezTo>
                    <a:pt x="0" y="3"/>
                    <a:pt x="3" y="0"/>
                    <a:pt x="6" y="0"/>
                  </a:cubicBezTo>
                  <a:cubicBezTo>
                    <a:pt x="9" y="0"/>
                    <a:pt x="12" y="3"/>
                    <a:pt x="12" y="6"/>
                  </a:cubicBezTo>
                  <a:close/>
                  <a:moveTo>
                    <a:pt x="12" y="6"/>
                  </a:moveTo>
                  <a:cubicBezTo>
                    <a:pt x="12" y="6"/>
                    <a:pt x="12" y="6"/>
                    <a:pt x="12" y="6"/>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3" name="Freeform 9"/>
            <p:cNvSpPr>
              <a:spLocks noEditPoints="1"/>
            </p:cNvSpPr>
            <p:nvPr/>
          </p:nvSpPr>
          <p:spPr bwMode="auto">
            <a:xfrm>
              <a:off x="3518402" y="2021299"/>
              <a:ext cx="211432" cy="52290"/>
            </a:xfrm>
            <a:custGeom>
              <a:avLst/>
              <a:gdLst/>
              <a:ahLst/>
              <a:cxnLst>
                <a:cxn ang="0">
                  <a:pos x="24" y="0"/>
                </a:cxn>
                <a:cxn ang="0">
                  <a:pos x="4" y="0"/>
                </a:cxn>
                <a:cxn ang="0">
                  <a:pos x="0" y="3"/>
                </a:cxn>
                <a:cxn ang="0">
                  <a:pos x="4" y="7"/>
                </a:cxn>
                <a:cxn ang="0">
                  <a:pos x="24" y="7"/>
                </a:cxn>
                <a:cxn ang="0">
                  <a:pos x="28" y="3"/>
                </a:cxn>
                <a:cxn ang="0">
                  <a:pos x="24" y="0"/>
                </a:cxn>
                <a:cxn ang="0">
                  <a:pos x="24" y="0"/>
                </a:cxn>
                <a:cxn ang="0">
                  <a:pos x="24" y="0"/>
                </a:cxn>
              </a:cxnLst>
              <a:rect l="0" t="0" r="r" b="b"/>
              <a:pathLst>
                <a:path w="28" h="7">
                  <a:moveTo>
                    <a:pt x="24" y="0"/>
                  </a:moveTo>
                  <a:cubicBezTo>
                    <a:pt x="4" y="0"/>
                    <a:pt x="4" y="0"/>
                    <a:pt x="4" y="0"/>
                  </a:cubicBezTo>
                  <a:cubicBezTo>
                    <a:pt x="2" y="0"/>
                    <a:pt x="0" y="1"/>
                    <a:pt x="0" y="3"/>
                  </a:cubicBezTo>
                  <a:cubicBezTo>
                    <a:pt x="0" y="5"/>
                    <a:pt x="2" y="7"/>
                    <a:pt x="4" y="7"/>
                  </a:cubicBezTo>
                  <a:cubicBezTo>
                    <a:pt x="24" y="7"/>
                    <a:pt x="24" y="7"/>
                    <a:pt x="24" y="7"/>
                  </a:cubicBezTo>
                  <a:cubicBezTo>
                    <a:pt x="26" y="7"/>
                    <a:pt x="28" y="5"/>
                    <a:pt x="28" y="3"/>
                  </a:cubicBezTo>
                  <a:cubicBezTo>
                    <a:pt x="28" y="1"/>
                    <a:pt x="26" y="0"/>
                    <a:pt x="24" y="0"/>
                  </a:cubicBezTo>
                  <a:close/>
                  <a:moveTo>
                    <a:pt x="24" y="0"/>
                  </a:moveTo>
                  <a:cubicBezTo>
                    <a:pt x="24" y="0"/>
                    <a:pt x="24" y="0"/>
                    <a:pt x="24"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4" name="Freeform 10"/>
            <p:cNvSpPr>
              <a:spLocks noEditPoints="1"/>
            </p:cNvSpPr>
            <p:nvPr/>
          </p:nvSpPr>
          <p:spPr bwMode="auto">
            <a:xfrm>
              <a:off x="3396771" y="2133836"/>
              <a:ext cx="90939" cy="96622"/>
            </a:xfrm>
            <a:custGeom>
              <a:avLst/>
              <a:gdLst/>
              <a:ahLst/>
              <a:cxnLst>
                <a:cxn ang="0">
                  <a:pos x="12" y="7"/>
                </a:cxn>
                <a:cxn ang="0">
                  <a:pos x="6" y="13"/>
                </a:cxn>
                <a:cxn ang="0">
                  <a:pos x="0" y="7"/>
                </a:cxn>
                <a:cxn ang="0">
                  <a:pos x="6" y="0"/>
                </a:cxn>
                <a:cxn ang="0">
                  <a:pos x="12" y="7"/>
                </a:cxn>
                <a:cxn ang="0">
                  <a:pos x="12" y="7"/>
                </a:cxn>
                <a:cxn ang="0">
                  <a:pos x="12" y="7"/>
                </a:cxn>
              </a:cxnLst>
              <a:rect l="0" t="0" r="r" b="b"/>
              <a:pathLst>
                <a:path w="12" h="13">
                  <a:moveTo>
                    <a:pt x="12" y="7"/>
                  </a:moveTo>
                  <a:cubicBezTo>
                    <a:pt x="12" y="10"/>
                    <a:pt x="9" y="13"/>
                    <a:pt x="6" y="13"/>
                  </a:cubicBezTo>
                  <a:cubicBezTo>
                    <a:pt x="3" y="13"/>
                    <a:pt x="0" y="10"/>
                    <a:pt x="0" y="7"/>
                  </a:cubicBezTo>
                  <a:cubicBezTo>
                    <a:pt x="0" y="3"/>
                    <a:pt x="3" y="0"/>
                    <a:pt x="6" y="0"/>
                  </a:cubicBezTo>
                  <a:cubicBezTo>
                    <a:pt x="9" y="0"/>
                    <a:pt x="12" y="3"/>
                    <a:pt x="12" y="7"/>
                  </a:cubicBezTo>
                  <a:close/>
                  <a:moveTo>
                    <a:pt x="12" y="7"/>
                  </a:moveTo>
                  <a:cubicBezTo>
                    <a:pt x="12" y="7"/>
                    <a:pt x="12" y="7"/>
                    <a:pt x="12" y="7"/>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5" name="Freeform 11"/>
            <p:cNvSpPr>
              <a:spLocks noEditPoints="1"/>
            </p:cNvSpPr>
            <p:nvPr/>
          </p:nvSpPr>
          <p:spPr bwMode="auto">
            <a:xfrm>
              <a:off x="3518402" y="2156571"/>
              <a:ext cx="211432" cy="52290"/>
            </a:xfrm>
            <a:custGeom>
              <a:avLst/>
              <a:gdLst/>
              <a:ahLst/>
              <a:cxnLst>
                <a:cxn ang="0">
                  <a:pos x="24" y="0"/>
                </a:cxn>
                <a:cxn ang="0">
                  <a:pos x="4" y="0"/>
                </a:cxn>
                <a:cxn ang="0">
                  <a:pos x="0" y="4"/>
                </a:cxn>
                <a:cxn ang="0">
                  <a:pos x="4" y="7"/>
                </a:cxn>
                <a:cxn ang="0">
                  <a:pos x="24" y="7"/>
                </a:cxn>
                <a:cxn ang="0">
                  <a:pos x="28" y="4"/>
                </a:cxn>
                <a:cxn ang="0">
                  <a:pos x="24" y="0"/>
                </a:cxn>
                <a:cxn ang="0">
                  <a:pos x="24" y="0"/>
                </a:cxn>
                <a:cxn ang="0">
                  <a:pos x="24" y="0"/>
                </a:cxn>
              </a:cxnLst>
              <a:rect l="0" t="0" r="r" b="b"/>
              <a:pathLst>
                <a:path w="28" h="7">
                  <a:moveTo>
                    <a:pt x="24" y="0"/>
                  </a:moveTo>
                  <a:cubicBezTo>
                    <a:pt x="4" y="0"/>
                    <a:pt x="4" y="0"/>
                    <a:pt x="4" y="0"/>
                  </a:cubicBezTo>
                  <a:cubicBezTo>
                    <a:pt x="2" y="0"/>
                    <a:pt x="0" y="2"/>
                    <a:pt x="0" y="4"/>
                  </a:cubicBezTo>
                  <a:cubicBezTo>
                    <a:pt x="0" y="5"/>
                    <a:pt x="2" y="7"/>
                    <a:pt x="4" y="7"/>
                  </a:cubicBezTo>
                  <a:cubicBezTo>
                    <a:pt x="24" y="7"/>
                    <a:pt x="24" y="7"/>
                    <a:pt x="24" y="7"/>
                  </a:cubicBezTo>
                  <a:cubicBezTo>
                    <a:pt x="26" y="7"/>
                    <a:pt x="28" y="5"/>
                    <a:pt x="28" y="4"/>
                  </a:cubicBezTo>
                  <a:cubicBezTo>
                    <a:pt x="28" y="2"/>
                    <a:pt x="26" y="0"/>
                    <a:pt x="24" y="0"/>
                  </a:cubicBezTo>
                  <a:close/>
                  <a:moveTo>
                    <a:pt x="24" y="0"/>
                  </a:moveTo>
                  <a:cubicBezTo>
                    <a:pt x="24" y="0"/>
                    <a:pt x="24" y="0"/>
                    <a:pt x="24"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16" name="Group 79"/>
          <p:cNvGrpSpPr/>
          <p:nvPr/>
        </p:nvGrpSpPr>
        <p:grpSpPr>
          <a:xfrm>
            <a:off x="1612470" y="2508503"/>
            <a:ext cx="853092" cy="877769"/>
            <a:chOff x="1222376" y="1701801"/>
            <a:chExt cx="768350" cy="790576"/>
          </a:xfrm>
          <a:solidFill>
            <a:schemeClr val="bg1"/>
          </a:solidFill>
        </p:grpSpPr>
        <p:sp>
          <p:nvSpPr>
            <p:cNvPr id="17" name="Freeform 15"/>
            <p:cNvSpPr>
              <a:spLocks noEditPoints="1"/>
            </p:cNvSpPr>
            <p:nvPr/>
          </p:nvSpPr>
          <p:spPr bwMode="auto">
            <a:xfrm>
              <a:off x="1222376" y="1701801"/>
              <a:ext cx="419100" cy="688975"/>
            </a:xfrm>
            <a:custGeom>
              <a:avLst/>
              <a:gdLst/>
              <a:ahLst/>
              <a:cxnLst>
                <a:cxn ang="0">
                  <a:pos x="26" y="61"/>
                </a:cxn>
                <a:cxn ang="0">
                  <a:pos x="35" y="38"/>
                </a:cxn>
                <a:cxn ang="0">
                  <a:pos x="54" y="29"/>
                </a:cxn>
                <a:cxn ang="0">
                  <a:pos x="38" y="3"/>
                </a:cxn>
                <a:cxn ang="0">
                  <a:pos x="32" y="0"/>
                </a:cxn>
                <a:cxn ang="0">
                  <a:pos x="27" y="3"/>
                </a:cxn>
                <a:cxn ang="0">
                  <a:pos x="0" y="56"/>
                </a:cxn>
                <a:cxn ang="0">
                  <a:pos x="32" y="89"/>
                </a:cxn>
                <a:cxn ang="0">
                  <a:pos x="40" y="87"/>
                </a:cxn>
                <a:cxn ang="0">
                  <a:pos x="35" y="83"/>
                </a:cxn>
                <a:cxn ang="0">
                  <a:pos x="26" y="61"/>
                </a:cxn>
                <a:cxn ang="0">
                  <a:pos x="21" y="74"/>
                </a:cxn>
                <a:cxn ang="0">
                  <a:pos x="18" y="76"/>
                </a:cxn>
                <a:cxn ang="0">
                  <a:pos x="15" y="75"/>
                </a:cxn>
                <a:cxn ang="0">
                  <a:pos x="7" y="48"/>
                </a:cxn>
                <a:cxn ang="0">
                  <a:pos x="12" y="45"/>
                </a:cxn>
                <a:cxn ang="0">
                  <a:pos x="15" y="50"/>
                </a:cxn>
                <a:cxn ang="0">
                  <a:pos x="20" y="68"/>
                </a:cxn>
                <a:cxn ang="0">
                  <a:pos x="21" y="74"/>
                </a:cxn>
                <a:cxn ang="0">
                  <a:pos x="21" y="74"/>
                </a:cxn>
                <a:cxn ang="0">
                  <a:pos x="21" y="74"/>
                </a:cxn>
              </a:cxnLst>
              <a:rect l="0" t="0" r="r" b="b"/>
              <a:pathLst>
                <a:path w="54" h="89">
                  <a:moveTo>
                    <a:pt x="26" y="61"/>
                  </a:moveTo>
                  <a:cubicBezTo>
                    <a:pt x="26" y="52"/>
                    <a:pt x="29" y="44"/>
                    <a:pt x="35" y="38"/>
                  </a:cubicBezTo>
                  <a:cubicBezTo>
                    <a:pt x="40" y="33"/>
                    <a:pt x="47" y="30"/>
                    <a:pt x="54" y="29"/>
                  </a:cubicBezTo>
                  <a:cubicBezTo>
                    <a:pt x="49" y="19"/>
                    <a:pt x="42" y="9"/>
                    <a:pt x="38" y="3"/>
                  </a:cubicBezTo>
                  <a:cubicBezTo>
                    <a:pt x="36" y="1"/>
                    <a:pt x="34" y="0"/>
                    <a:pt x="32" y="0"/>
                  </a:cubicBezTo>
                  <a:cubicBezTo>
                    <a:pt x="30" y="0"/>
                    <a:pt x="28" y="1"/>
                    <a:pt x="27" y="3"/>
                  </a:cubicBezTo>
                  <a:cubicBezTo>
                    <a:pt x="18" y="16"/>
                    <a:pt x="0" y="43"/>
                    <a:pt x="0" y="56"/>
                  </a:cubicBezTo>
                  <a:cubicBezTo>
                    <a:pt x="0" y="74"/>
                    <a:pt x="14" y="89"/>
                    <a:pt x="32" y="89"/>
                  </a:cubicBezTo>
                  <a:cubicBezTo>
                    <a:pt x="35" y="89"/>
                    <a:pt x="38" y="88"/>
                    <a:pt x="40" y="87"/>
                  </a:cubicBezTo>
                  <a:cubicBezTo>
                    <a:pt x="39" y="86"/>
                    <a:pt x="37" y="85"/>
                    <a:pt x="35" y="83"/>
                  </a:cubicBezTo>
                  <a:cubicBezTo>
                    <a:pt x="29" y="77"/>
                    <a:pt x="26" y="69"/>
                    <a:pt x="26" y="61"/>
                  </a:cubicBezTo>
                  <a:close/>
                  <a:moveTo>
                    <a:pt x="21" y="74"/>
                  </a:moveTo>
                  <a:cubicBezTo>
                    <a:pt x="20" y="76"/>
                    <a:pt x="19" y="76"/>
                    <a:pt x="18" y="76"/>
                  </a:cubicBezTo>
                  <a:cubicBezTo>
                    <a:pt x="17" y="76"/>
                    <a:pt x="15" y="76"/>
                    <a:pt x="15" y="75"/>
                  </a:cubicBezTo>
                  <a:cubicBezTo>
                    <a:pt x="2" y="64"/>
                    <a:pt x="6" y="48"/>
                    <a:pt x="7" y="48"/>
                  </a:cubicBezTo>
                  <a:cubicBezTo>
                    <a:pt x="7" y="45"/>
                    <a:pt x="10" y="44"/>
                    <a:pt x="12" y="45"/>
                  </a:cubicBezTo>
                  <a:cubicBezTo>
                    <a:pt x="14" y="45"/>
                    <a:pt x="16" y="48"/>
                    <a:pt x="15" y="50"/>
                  </a:cubicBezTo>
                  <a:cubicBezTo>
                    <a:pt x="15" y="51"/>
                    <a:pt x="12" y="61"/>
                    <a:pt x="20" y="68"/>
                  </a:cubicBezTo>
                  <a:cubicBezTo>
                    <a:pt x="22" y="70"/>
                    <a:pt x="23" y="73"/>
                    <a:pt x="21" y="74"/>
                  </a:cubicBezTo>
                  <a:close/>
                  <a:moveTo>
                    <a:pt x="21" y="74"/>
                  </a:moveTo>
                  <a:cubicBezTo>
                    <a:pt x="21" y="74"/>
                    <a:pt x="21" y="74"/>
                    <a:pt x="21" y="74"/>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8" name="Freeform 16"/>
            <p:cNvSpPr>
              <a:spLocks noEditPoints="1"/>
            </p:cNvSpPr>
            <p:nvPr/>
          </p:nvSpPr>
          <p:spPr bwMode="auto">
            <a:xfrm>
              <a:off x="1547814" y="2174876"/>
              <a:ext cx="133350" cy="123825"/>
            </a:xfrm>
            <a:custGeom>
              <a:avLst/>
              <a:gdLst/>
              <a:ahLst/>
              <a:cxnLst>
                <a:cxn ang="0">
                  <a:pos x="14" y="11"/>
                </a:cxn>
                <a:cxn ang="0">
                  <a:pos x="5" y="2"/>
                </a:cxn>
                <a:cxn ang="0">
                  <a:pos x="2" y="0"/>
                </a:cxn>
                <a:cxn ang="0">
                  <a:pos x="0" y="4"/>
                </a:cxn>
                <a:cxn ang="0">
                  <a:pos x="13" y="16"/>
                </a:cxn>
                <a:cxn ang="0">
                  <a:pos x="14" y="16"/>
                </a:cxn>
                <a:cxn ang="0">
                  <a:pos x="16" y="14"/>
                </a:cxn>
                <a:cxn ang="0">
                  <a:pos x="14" y="11"/>
                </a:cxn>
                <a:cxn ang="0">
                  <a:pos x="14" y="11"/>
                </a:cxn>
                <a:cxn ang="0">
                  <a:pos x="14" y="11"/>
                </a:cxn>
              </a:cxnLst>
              <a:rect l="0" t="0" r="r" b="b"/>
              <a:pathLst>
                <a:path w="17" h="16">
                  <a:moveTo>
                    <a:pt x="14" y="11"/>
                  </a:moveTo>
                  <a:cubicBezTo>
                    <a:pt x="7" y="9"/>
                    <a:pt x="5" y="3"/>
                    <a:pt x="5" y="2"/>
                  </a:cubicBezTo>
                  <a:cubicBezTo>
                    <a:pt x="5" y="1"/>
                    <a:pt x="4" y="0"/>
                    <a:pt x="2" y="0"/>
                  </a:cubicBezTo>
                  <a:cubicBezTo>
                    <a:pt x="1" y="1"/>
                    <a:pt x="0" y="2"/>
                    <a:pt x="0" y="4"/>
                  </a:cubicBezTo>
                  <a:cubicBezTo>
                    <a:pt x="0" y="4"/>
                    <a:pt x="3" y="14"/>
                    <a:pt x="13" y="16"/>
                  </a:cubicBezTo>
                  <a:cubicBezTo>
                    <a:pt x="13" y="16"/>
                    <a:pt x="14" y="16"/>
                    <a:pt x="14" y="16"/>
                  </a:cubicBezTo>
                  <a:cubicBezTo>
                    <a:pt x="15" y="16"/>
                    <a:pt x="16" y="15"/>
                    <a:pt x="16" y="14"/>
                  </a:cubicBezTo>
                  <a:cubicBezTo>
                    <a:pt x="17" y="12"/>
                    <a:pt x="16" y="11"/>
                    <a:pt x="14" y="11"/>
                  </a:cubicBezTo>
                  <a:close/>
                  <a:moveTo>
                    <a:pt x="14" y="11"/>
                  </a:moveTo>
                  <a:cubicBezTo>
                    <a:pt x="14" y="11"/>
                    <a:pt x="14" y="11"/>
                    <a:pt x="14" y="11"/>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19" name="Freeform 17"/>
            <p:cNvSpPr>
              <a:spLocks noEditPoints="1"/>
            </p:cNvSpPr>
            <p:nvPr/>
          </p:nvSpPr>
          <p:spPr bwMode="auto">
            <a:xfrm>
              <a:off x="1470026" y="1973264"/>
              <a:ext cx="520700" cy="519113"/>
            </a:xfrm>
            <a:custGeom>
              <a:avLst/>
              <a:gdLst/>
              <a:ahLst/>
              <a:cxnLst>
                <a:cxn ang="0">
                  <a:pos x="66" y="54"/>
                </a:cxn>
                <a:cxn ang="0">
                  <a:pos x="55" y="44"/>
                </a:cxn>
                <a:cxn ang="0">
                  <a:pos x="50" y="44"/>
                </a:cxn>
                <a:cxn ang="0">
                  <a:pos x="47" y="41"/>
                </a:cxn>
                <a:cxn ang="0">
                  <a:pos x="44" y="7"/>
                </a:cxn>
                <a:cxn ang="0">
                  <a:pos x="26" y="0"/>
                </a:cxn>
                <a:cxn ang="0">
                  <a:pos x="7" y="7"/>
                </a:cxn>
                <a:cxn ang="0">
                  <a:pos x="0" y="26"/>
                </a:cxn>
                <a:cxn ang="0">
                  <a:pos x="7" y="44"/>
                </a:cxn>
                <a:cxn ang="0">
                  <a:pos x="26" y="52"/>
                </a:cxn>
                <a:cxn ang="0">
                  <a:pos x="41" y="47"/>
                </a:cxn>
                <a:cxn ang="0">
                  <a:pos x="44" y="50"/>
                </a:cxn>
                <a:cxn ang="0">
                  <a:pos x="44" y="55"/>
                </a:cxn>
                <a:cxn ang="0">
                  <a:pos x="54" y="66"/>
                </a:cxn>
                <a:cxn ang="0">
                  <a:pos x="60" y="66"/>
                </a:cxn>
                <a:cxn ang="0">
                  <a:pos x="66" y="60"/>
                </a:cxn>
                <a:cxn ang="0">
                  <a:pos x="67" y="57"/>
                </a:cxn>
                <a:cxn ang="0">
                  <a:pos x="66" y="54"/>
                </a:cxn>
                <a:cxn ang="0">
                  <a:pos x="39" y="39"/>
                </a:cxn>
                <a:cxn ang="0">
                  <a:pos x="26" y="44"/>
                </a:cxn>
                <a:cxn ang="0">
                  <a:pos x="13" y="39"/>
                </a:cxn>
                <a:cxn ang="0">
                  <a:pos x="8" y="26"/>
                </a:cxn>
                <a:cxn ang="0">
                  <a:pos x="10" y="17"/>
                </a:cxn>
                <a:cxn ang="0">
                  <a:pos x="13" y="13"/>
                </a:cxn>
                <a:cxn ang="0">
                  <a:pos x="14" y="13"/>
                </a:cxn>
                <a:cxn ang="0">
                  <a:pos x="26" y="8"/>
                </a:cxn>
                <a:cxn ang="0">
                  <a:pos x="39" y="13"/>
                </a:cxn>
                <a:cxn ang="0">
                  <a:pos x="40" y="15"/>
                </a:cxn>
                <a:cxn ang="0">
                  <a:pos x="39" y="39"/>
                </a:cxn>
                <a:cxn ang="0">
                  <a:pos x="39" y="39"/>
                </a:cxn>
                <a:cxn ang="0">
                  <a:pos x="39" y="39"/>
                </a:cxn>
              </a:cxnLst>
              <a:rect l="0" t="0" r="r" b="b"/>
              <a:pathLst>
                <a:path w="67" h="67">
                  <a:moveTo>
                    <a:pt x="66" y="54"/>
                  </a:moveTo>
                  <a:cubicBezTo>
                    <a:pt x="55" y="44"/>
                    <a:pt x="55" y="44"/>
                    <a:pt x="55" y="44"/>
                  </a:cubicBezTo>
                  <a:cubicBezTo>
                    <a:pt x="54" y="42"/>
                    <a:pt x="51" y="42"/>
                    <a:pt x="50" y="44"/>
                  </a:cubicBezTo>
                  <a:cubicBezTo>
                    <a:pt x="47" y="41"/>
                    <a:pt x="47" y="41"/>
                    <a:pt x="47" y="41"/>
                  </a:cubicBezTo>
                  <a:cubicBezTo>
                    <a:pt x="54" y="31"/>
                    <a:pt x="53" y="17"/>
                    <a:pt x="44" y="7"/>
                  </a:cubicBezTo>
                  <a:cubicBezTo>
                    <a:pt x="39" y="2"/>
                    <a:pt x="33" y="0"/>
                    <a:pt x="26" y="0"/>
                  </a:cubicBezTo>
                  <a:cubicBezTo>
                    <a:pt x="19" y="0"/>
                    <a:pt x="12" y="2"/>
                    <a:pt x="7" y="7"/>
                  </a:cubicBezTo>
                  <a:cubicBezTo>
                    <a:pt x="2" y="12"/>
                    <a:pt x="0" y="19"/>
                    <a:pt x="0" y="26"/>
                  </a:cubicBezTo>
                  <a:cubicBezTo>
                    <a:pt x="0" y="33"/>
                    <a:pt x="2" y="39"/>
                    <a:pt x="7" y="44"/>
                  </a:cubicBezTo>
                  <a:cubicBezTo>
                    <a:pt x="12" y="49"/>
                    <a:pt x="19" y="52"/>
                    <a:pt x="26" y="52"/>
                  </a:cubicBezTo>
                  <a:cubicBezTo>
                    <a:pt x="31" y="52"/>
                    <a:pt x="37" y="50"/>
                    <a:pt x="41" y="47"/>
                  </a:cubicBezTo>
                  <a:cubicBezTo>
                    <a:pt x="44" y="50"/>
                    <a:pt x="44" y="50"/>
                    <a:pt x="44" y="50"/>
                  </a:cubicBezTo>
                  <a:cubicBezTo>
                    <a:pt x="42" y="51"/>
                    <a:pt x="42" y="54"/>
                    <a:pt x="44" y="55"/>
                  </a:cubicBezTo>
                  <a:cubicBezTo>
                    <a:pt x="54" y="66"/>
                    <a:pt x="54" y="66"/>
                    <a:pt x="54" y="66"/>
                  </a:cubicBezTo>
                  <a:cubicBezTo>
                    <a:pt x="56" y="67"/>
                    <a:pt x="59" y="67"/>
                    <a:pt x="60" y="66"/>
                  </a:cubicBezTo>
                  <a:cubicBezTo>
                    <a:pt x="66" y="60"/>
                    <a:pt x="66" y="60"/>
                    <a:pt x="66" y="60"/>
                  </a:cubicBezTo>
                  <a:cubicBezTo>
                    <a:pt x="66" y="60"/>
                    <a:pt x="67" y="59"/>
                    <a:pt x="67" y="57"/>
                  </a:cubicBezTo>
                  <a:cubicBezTo>
                    <a:pt x="67" y="56"/>
                    <a:pt x="66" y="55"/>
                    <a:pt x="66" y="54"/>
                  </a:cubicBezTo>
                  <a:close/>
                  <a:moveTo>
                    <a:pt x="39" y="39"/>
                  </a:moveTo>
                  <a:cubicBezTo>
                    <a:pt x="35" y="42"/>
                    <a:pt x="31" y="44"/>
                    <a:pt x="26" y="44"/>
                  </a:cubicBezTo>
                  <a:cubicBezTo>
                    <a:pt x="21" y="44"/>
                    <a:pt x="16" y="42"/>
                    <a:pt x="13" y="39"/>
                  </a:cubicBezTo>
                  <a:cubicBezTo>
                    <a:pt x="10" y="35"/>
                    <a:pt x="8" y="31"/>
                    <a:pt x="8" y="26"/>
                  </a:cubicBezTo>
                  <a:cubicBezTo>
                    <a:pt x="8" y="23"/>
                    <a:pt x="8" y="20"/>
                    <a:pt x="10" y="17"/>
                  </a:cubicBezTo>
                  <a:cubicBezTo>
                    <a:pt x="11" y="16"/>
                    <a:pt x="12" y="14"/>
                    <a:pt x="13" y="13"/>
                  </a:cubicBezTo>
                  <a:cubicBezTo>
                    <a:pt x="13" y="13"/>
                    <a:pt x="13" y="13"/>
                    <a:pt x="14" y="13"/>
                  </a:cubicBezTo>
                  <a:cubicBezTo>
                    <a:pt x="17" y="9"/>
                    <a:pt x="21" y="8"/>
                    <a:pt x="26" y="8"/>
                  </a:cubicBezTo>
                  <a:cubicBezTo>
                    <a:pt x="31" y="8"/>
                    <a:pt x="35" y="10"/>
                    <a:pt x="39" y="13"/>
                  </a:cubicBezTo>
                  <a:cubicBezTo>
                    <a:pt x="39" y="14"/>
                    <a:pt x="40" y="14"/>
                    <a:pt x="40" y="15"/>
                  </a:cubicBezTo>
                  <a:cubicBezTo>
                    <a:pt x="45" y="22"/>
                    <a:pt x="45" y="32"/>
                    <a:pt x="39" y="39"/>
                  </a:cubicBezTo>
                  <a:close/>
                  <a:moveTo>
                    <a:pt x="39" y="39"/>
                  </a:moveTo>
                  <a:cubicBezTo>
                    <a:pt x="39" y="39"/>
                    <a:pt x="39" y="39"/>
                    <a:pt x="39" y="39"/>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0" name="Freeform 18"/>
            <p:cNvSpPr>
              <a:spLocks noEditPoints="1"/>
            </p:cNvSpPr>
            <p:nvPr/>
          </p:nvSpPr>
          <p:spPr bwMode="auto">
            <a:xfrm>
              <a:off x="1555751" y="2112964"/>
              <a:ext cx="39688" cy="46038"/>
            </a:xfrm>
            <a:custGeom>
              <a:avLst/>
              <a:gdLst/>
              <a:ahLst/>
              <a:cxnLst>
                <a:cxn ang="0">
                  <a:pos x="5" y="3"/>
                </a:cxn>
                <a:cxn ang="0">
                  <a:pos x="2" y="6"/>
                </a:cxn>
                <a:cxn ang="0">
                  <a:pos x="0" y="3"/>
                </a:cxn>
                <a:cxn ang="0">
                  <a:pos x="2" y="0"/>
                </a:cxn>
                <a:cxn ang="0">
                  <a:pos x="5" y="3"/>
                </a:cxn>
                <a:cxn ang="0">
                  <a:pos x="5" y="3"/>
                </a:cxn>
                <a:cxn ang="0">
                  <a:pos x="5" y="3"/>
                </a:cxn>
              </a:cxnLst>
              <a:rect l="0" t="0" r="r" b="b"/>
              <a:pathLst>
                <a:path w="5" h="6">
                  <a:moveTo>
                    <a:pt x="5" y="3"/>
                  </a:moveTo>
                  <a:cubicBezTo>
                    <a:pt x="5" y="4"/>
                    <a:pt x="4" y="6"/>
                    <a:pt x="2" y="6"/>
                  </a:cubicBezTo>
                  <a:cubicBezTo>
                    <a:pt x="1" y="6"/>
                    <a:pt x="0" y="4"/>
                    <a:pt x="0" y="3"/>
                  </a:cubicBezTo>
                  <a:cubicBezTo>
                    <a:pt x="0" y="1"/>
                    <a:pt x="1" y="0"/>
                    <a:pt x="2" y="0"/>
                  </a:cubicBezTo>
                  <a:cubicBezTo>
                    <a:pt x="4" y="0"/>
                    <a:pt x="5" y="1"/>
                    <a:pt x="5" y="3"/>
                  </a:cubicBezTo>
                  <a:close/>
                  <a:moveTo>
                    <a:pt x="5" y="3"/>
                  </a:moveTo>
                  <a:cubicBezTo>
                    <a:pt x="5" y="3"/>
                    <a:pt x="5" y="3"/>
                    <a:pt x="5" y="3"/>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21" name="Group 72"/>
          <p:cNvGrpSpPr/>
          <p:nvPr/>
        </p:nvGrpSpPr>
        <p:grpSpPr>
          <a:xfrm>
            <a:off x="6879648" y="2389646"/>
            <a:ext cx="1165173" cy="1115483"/>
            <a:chOff x="5105401" y="1701801"/>
            <a:chExt cx="873880" cy="836612"/>
          </a:xfrm>
          <a:solidFill>
            <a:schemeClr val="bg1"/>
          </a:solidFill>
        </p:grpSpPr>
        <p:sp>
          <p:nvSpPr>
            <p:cNvPr id="22" name="Freeform 22"/>
            <p:cNvSpPr>
              <a:spLocks noEditPoints="1"/>
            </p:cNvSpPr>
            <p:nvPr/>
          </p:nvSpPr>
          <p:spPr bwMode="auto">
            <a:xfrm>
              <a:off x="5105401" y="1701801"/>
              <a:ext cx="873880" cy="836612"/>
            </a:xfrm>
            <a:custGeom>
              <a:avLst/>
              <a:gdLst/>
              <a:ahLst/>
              <a:cxnLst>
                <a:cxn ang="0">
                  <a:pos x="174" y="144"/>
                </a:cxn>
                <a:cxn ang="0">
                  <a:pos x="230" y="95"/>
                </a:cxn>
                <a:cxn ang="0">
                  <a:pos x="318" y="39"/>
                </a:cxn>
                <a:cxn ang="0">
                  <a:pos x="224" y="91"/>
                </a:cxn>
                <a:cxn ang="0">
                  <a:pos x="174" y="141"/>
                </a:cxn>
                <a:cxn ang="0">
                  <a:pos x="221" y="88"/>
                </a:cxn>
                <a:cxn ang="0">
                  <a:pos x="281" y="76"/>
                </a:cxn>
                <a:cxn ang="0">
                  <a:pos x="223" y="75"/>
                </a:cxn>
                <a:cxn ang="0">
                  <a:pos x="174" y="137"/>
                </a:cxn>
                <a:cxn ang="0">
                  <a:pos x="185" y="96"/>
                </a:cxn>
                <a:cxn ang="0">
                  <a:pos x="165" y="78"/>
                </a:cxn>
                <a:cxn ang="0">
                  <a:pos x="145" y="96"/>
                </a:cxn>
                <a:cxn ang="0">
                  <a:pos x="157" y="137"/>
                </a:cxn>
                <a:cxn ang="0">
                  <a:pos x="108" y="75"/>
                </a:cxn>
                <a:cxn ang="0">
                  <a:pos x="50" y="76"/>
                </a:cxn>
                <a:cxn ang="0">
                  <a:pos x="110" y="88"/>
                </a:cxn>
                <a:cxn ang="0">
                  <a:pos x="157" y="141"/>
                </a:cxn>
                <a:cxn ang="0">
                  <a:pos x="106" y="91"/>
                </a:cxn>
                <a:cxn ang="0">
                  <a:pos x="13" y="39"/>
                </a:cxn>
                <a:cxn ang="0">
                  <a:pos x="101" y="95"/>
                </a:cxn>
                <a:cxn ang="0">
                  <a:pos x="157" y="144"/>
                </a:cxn>
                <a:cxn ang="0">
                  <a:pos x="23" y="87"/>
                </a:cxn>
                <a:cxn ang="0">
                  <a:pos x="38" y="113"/>
                </a:cxn>
                <a:cxn ang="0">
                  <a:pos x="157" y="145"/>
                </a:cxn>
                <a:cxn ang="0">
                  <a:pos x="156" y="193"/>
                </a:cxn>
                <a:cxn ang="0">
                  <a:pos x="151" y="160"/>
                </a:cxn>
                <a:cxn ang="0">
                  <a:pos x="143" y="147"/>
                </a:cxn>
                <a:cxn ang="0">
                  <a:pos x="143" y="197"/>
                </a:cxn>
                <a:cxn ang="0">
                  <a:pos x="144" y="232"/>
                </a:cxn>
                <a:cxn ang="0">
                  <a:pos x="145" y="260"/>
                </a:cxn>
                <a:cxn ang="0">
                  <a:pos x="152" y="289"/>
                </a:cxn>
                <a:cxn ang="0">
                  <a:pos x="157" y="290"/>
                </a:cxn>
                <a:cxn ang="0">
                  <a:pos x="157" y="298"/>
                </a:cxn>
                <a:cxn ang="0">
                  <a:pos x="163" y="316"/>
                </a:cxn>
                <a:cxn ang="0">
                  <a:pos x="169" y="314"/>
                </a:cxn>
                <a:cxn ang="0">
                  <a:pos x="174" y="297"/>
                </a:cxn>
                <a:cxn ang="0">
                  <a:pos x="175" y="290"/>
                </a:cxn>
                <a:cxn ang="0">
                  <a:pos x="190" y="271"/>
                </a:cxn>
                <a:cxn ang="0">
                  <a:pos x="195" y="244"/>
                </a:cxn>
                <a:cxn ang="0">
                  <a:pos x="199" y="210"/>
                </a:cxn>
                <a:cxn ang="0">
                  <a:pos x="202" y="158"/>
                </a:cxn>
                <a:cxn ang="0">
                  <a:pos x="175" y="155"/>
                </a:cxn>
                <a:cxn ang="0">
                  <a:pos x="191" y="163"/>
                </a:cxn>
                <a:cxn ang="0">
                  <a:pos x="174" y="193"/>
                </a:cxn>
                <a:cxn ang="0">
                  <a:pos x="234" y="109"/>
                </a:cxn>
                <a:cxn ang="0">
                  <a:pos x="306" y="90"/>
                </a:cxn>
                <a:cxn ang="0">
                  <a:pos x="232" y="102"/>
                </a:cxn>
                <a:cxn ang="0">
                  <a:pos x="153" y="271"/>
                </a:cxn>
                <a:cxn ang="0">
                  <a:pos x="157" y="277"/>
                </a:cxn>
                <a:cxn ang="0">
                  <a:pos x="148" y="245"/>
                </a:cxn>
                <a:cxn ang="0">
                  <a:pos x="157" y="254"/>
                </a:cxn>
                <a:cxn ang="0">
                  <a:pos x="143" y="212"/>
                </a:cxn>
                <a:cxn ang="0">
                  <a:pos x="157" y="227"/>
                </a:cxn>
                <a:cxn ang="0">
                  <a:pos x="174" y="266"/>
                </a:cxn>
                <a:cxn ang="0">
                  <a:pos x="174" y="277"/>
                </a:cxn>
                <a:cxn ang="0">
                  <a:pos x="174" y="238"/>
                </a:cxn>
                <a:cxn ang="0">
                  <a:pos x="174" y="254"/>
                </a:cxn>
                <a:cxn ang="0">
                  <a:pos x="174" y="227"/>
                </a:cxn>
                <a:cxn ang="0">
                  <a:pos x="188" y="212"/>
                </a:cxn>
                <a:cxn ang="0">
                  <a:pos x="188" y="212"/>
                </a:cxn>
              </a:cxnLst>
              <a:rect l="0" t="0" r="r" b="b"/>
              <a:pathLst>
                <a:path w="330" h="316">
                  <a:moveTo>
                    <a:pt x="232" y="102"/>
                  </a:moveTo>
                  <a:cubicBezTo>
                    <a:pt x="207" y="132"/>
                    <a:pt x="185" y="142"/>
                    <a:pt x="174" y="144"/>
                  </a:cubicBezTo>
                  <a:cubicBezTo>
                    <a:pt x="174" y="141"/>
                    <a:pt x="174" y="141"/>
                    <a:pt x="174" y="141"/>
                  </a:cubicBezTo>
                  <a:cubicBezTo>
                    <a:pt x="209" y="131"/>
                    <a:pt x="230" y="95"/>
                    <a:pt x="230" y="95"/>
                  </a:cubicBezTo>
                  <a:cubicBezTo>
                    <a:pt x="254" y="104"/>
                    <a:pt x="277" y="99"/>
                    <a:pt x="277" y="99"/>
                  </a:cubicBezTo>
                  <a:cubicBezTo>
                    <a:pt x="319" y="88"/>
                    <a:pt x="318" y="39"/>
                    <a:pt x="318" y="39"/>
                  </a:cubicBezTo>
                  <a:cubicBezTo>
                    <a:pt x="299" y="99"/>
                    <a:pt x="233" y="89"/>
                    <a:pt x="229" y="88"/>
                  </a:cubicBezTo>
                  <a:cubicBezTo>
                    <a:pt x="225" y="87"/>
                    <a:pt x="224" y="91"/>
                    <a:pt x="224" y="91"/>
                  </a:cubicBezTo>
                  <a:cubicBezTo>
                    <a:pt x="222" y="95"/>
                    <a:pt x="222" y="95"/>
                    <a:pt x="222" y="95"/>
                  </a:cubicBezTo>
                  <a:cubicBezTo>
                    <a:pt x="207" y="125"/>
                    <a:pt x="186" y="136"/>
                    <a:pt x="174" y="141"/>
                  </a:cubicBezTo>
                  <a:cubicBezTo>
                    <a:pt x="174" y="138"/>
                    <a:pt x="174" y="138"/>
                    <a:pt x="174" y="138"/>
                  </a:cubicBezTo>
                  <a:cubicBezTo>
                    <a:pt x="203" y="125"/>
                    <a:pt x="219" y="92"/>
                    <a:pt x="221" y="88"/>
                  </a:cubicBezTo>
                  <a:cubicBezTo>
                    <a:pt x="223" y="83"/>
                    <a:pt x="225" y="84"/>
                    <a:pt x="225" y="84"/>
                  </a:cubicBezTo>
                  <a:cubicBezTo>
                    <a:pt x="260" y="87"/>
                    <a:pt x="281" y="76"/>
                    <a:pt x="281" y="76"/>
                  </a:cubicBezTo>
                  <a:cubicBezTo>
                    <a:pt x="330" y="51"/>
                    <a:pt x="305" y="0"/>
                    <a:pt x="305" y="0"/>
                  </a:cubicBezTo>
                  <a:cubicBezTo>
                    <a:pt x="306" y="70"/>
                    <a:pt x="229" y="74"/>
                    <a:pt x="223" y="75"/>
                  </a:cubicBezTo>
                  <a:cubicBezTo>
                    <a:pt x="216" y="76"/>
                    <a:pt x="215" y="83"/>
                    <a:pt x="215" y="83"/>
                  </a:cubicBezTo>
                  <a:cubicBezTo>
                    <a:pt x="206" y="115"/>
                    <a:pt x="186" y="130"/>
                    <a:pt x="174" y="137"/>
                  </a:cubicBezTo>
                  <a:cubicBezTo>
                    <a:pt x="174" y="113"/>
                    <a:pt x="174" y="113"/>
                    <a:pt x="174" y="113"/>
                  </a:cubicBezTo>
                  <a:cubicBezTo>
                    <a:pt x="181" y="110"/>
                    <a:pt x="185" y="104"/>
                    <a:pt x="185" y="96"/>
                  </a:cubicBezTo>
                  <a:cubicBezTo>
                    <a:pt x="185" y="85"/>
                    <a:pt x="175" y="78"/>
                    <a:pt x="165" y="78"/>
                  </a:cubicBezTo>
                  <a:cubicBezTo>
                    <a:pt x="165" y="78"/>
                    <a:pt x="165" y="78"/>
                    <a:pt x="165" y="78"/>
                  </a:cubicBezTo>
                  <a:cubicBezTo>
                    <a:pt x="165" y="78"/>
                    <a:pt x="165" y="78"/>
                    <a:pt x="165" y="78"/>
                  </a:cubicBezTo>
                  <a:cubicBezTo>
                    <a:pt x="155" y="78"/>
                    <a:pt x="145" y="85"/>
                    <a:pt x="145" y="96"/>
                  </a:cubicBezTo>
                  <a:cubicBezTo>
                    <a:pt x="145" y="104"/>
                    <a:pt x="150" y="110"/>
                    <a:pt x="157" y="113"/>
                  </a:cubicBezTo>
                  <a:cubicBezTo>
                    <a:pt x="157" y="137"/>
                    <a:pt x="157" y="137"/>
                    <a:pt x="157" y="137"/>
                  </a:cubicBezTo>
                  <a:cubicBezTo>
                    <a:pt x="145" y="130"/>
                    <a:pt x="125" y="115"/>
                    <a:pt x="115" y="83"/>
                  </a:cubicBezTo>
                  <a:cubicBezTo>
                    <a:pt x="115" y="83"/>
                    <a:pt x="114" y="76"/>
                    <a:pt x="108" y="75"/>
                  </a:cubicBezTo>
                  <a:cubicBezTo>
                    <a:pt x="101" y="74"/>
                    <a:pt x="24" y="70"/>
                    <a:pt x="26" y="0"/>
                  </a:cubicBezTo>
                  <a:cubicBezTo>
                    <a:pt x="26" y="0"/>
                    <a:pt x="0" y="51"/>
                    <a:pt x="50" y="76"/>
                  </a:cubicBezTo>
                  <a:cubicBezTo>
                    <a:pt x="50" y="76"/>
                    <a:pt x="71" y="87"/>
                    <a:pt x="105" y="84"/>
                  </a:cubicBezTo>
                  <a:cubicBezTo>
                    <a:pt x="105" y="84"/>
                    <a:pt x="108" y="83"/>
                    <a:pt x="110" y="88"/>
                  </a:cubicBezTo>
                  <a:cubicBezTo>
                    <a:pt x="111" y="92"/>
                    <a:pt x="128" y="125"/>
                    <a:pt x="157" y="138"/>
                  </a:cubicBezTo>
                  <a:cubicBezTo>
                    <a:pt x="157" y="141"/>
                    <a:pt x="157" y="141"/>
                    <a:pt x="157" y="141"/>
                  </a:cubicBezTo>
                  <a:cubicBezTo>
                    <a:pt x="145" y="136"/>
                    <a:pt x="124" y="125"/>
                    <a:pt x="108" y="95"/>
                  </a:cubicBezTo>
                  <a:cubicBezTo>
                    <a:pt x="106" y="91"/>
                    <a:pt x="106" y="91"/>
                    <a:pt x="106" y="91"/>
                  </a:cubicBezTo>
                  <a:cubicBezTo>
                    <a:pt x="106" y="91"/>
                    <a:pt x="105" y="87"/>
                    <a:pt x="101" y="88"/>
                  </a:cubicBezTo>
                  <a:cubicBezTo>
                    <a:pt x="97" y="89"/>
                    <a:pt x="32" y="99"/>
                    <a:pt x="13" y="39"/>
                  </a:cubicBezTo>
                  <a:cubicBezTo>
                    <a:pt x="13" y="39"/>
                    <a:pt x="12" y="88"/>
                    <a:pt x="54" y="99"/>
                  </a:cubicBezTo>
                  <a:cubicBezTo>
                    <a:pt x="54" y="99"/>
                    <a:pt x="77" y="104"/>
                    <a:pt x="101" y="95"/>
                  </a:cubicBezTo>
                  <a:cubicBezTo>
                    <a:pt x="101" y="95"/>
                    <a:pt x="122" y="131"/>
                    <a:pt x="157" y="141"/>
                  </a:cubicBezTo>
                  <a:cubicBezTo>
                    <a:pt x="157" y="144"/>
                    <a:pt x="157" y="144"/>
                    <a:pt x="157" y="144"/>
                  </a:cubicBezTo>
                  <a:cubicBezTo>
                    <a:pt x="146" y="142"/>
                    <a:pt x="124" y="132"/>
                    <a:pt x="99" y="102"/>
                  </a:cubicBezTo>
                  <a:cubicBezTo>
                    <a:pt x="99" y="102"/>
                    <a:pt x="53" y="118"/>
                    <a:pt x="23" y="87"/>
                  </a:cubicBezTo>
                  <a:cubicBezTo>
                    <a:pt x="23" y="88"/>
                    <a:pt x="24" y="89"/>
                    <a:pt x="24" y="90"/>
                  </a:cubicBezTo>
                  <a:cubicBezTo>
                    <a:pt x="28" y="98"/>
                    <a:pt x="33" y="105"/>
                    <a:pt x="38" y="113"/>
                  </a:cubicBezTo>
                  <a:cubicBezTo>
                    <a:pt x="51" y="121"/>
                    <a:pt x="70" y="124"/>
                    <a:pt x="96" y="109"/>
                  </a:cubicBezTo>
                  <a:cubicBezTo>
                    <a:pt x="96" y="109"/>
                    <a:pt x="132" y="141"/>
                    <a:pt x="157" y="145"/>
                  </a:cubicBezTo>
                  <a:cubicBezTo>
                    <a:pt x="157" y="193"/>
                    <a:pt x="157" y="193"/>
                    <a:pt x="157" y="193"/>
                  </a:cubicBezTo>
                  <a:cubicBezTo>
                    <a:pt x="156" y="193"/>
                    <a:pt x="156" y="193"/>
                    <a:pt x="156" y="193"/>
                  </a:cubicBezTo>
                  <a:cubicBezTo>
                    <a:pt x="136" y="171"/>
                    <a:pt x="139" y="164"/>
                    <a:pt x="139" y="163"/>
                  </a:cubicBezTo>
                  <a:cubicBezTo>
                    <a:pt x="141" y="161"/>
                    <a:pt x="147" y="160"/>
                    <a:pt x="151" y="160"/>
                  </a:cubicBezTo>
                  <a:cubicBezTo>
                    <a:pt x="154" y="161"/>
                    <a:pt x="155" y="158"/>
                    <a:pt x="156" y="155"/>
                  </a:cubicBezTo>
                  <a:cubicBezTo>
                    <a:pt x="156" y="152"/>
                    <a:pt x="146" y="148"/>
                    <a:pt x="143" y="147"/>
                  </a:cubicBezTo>
                  <a:cubicBezTo>
                    <a:pt x="141" y="147"/>
                    <a:pt x="134" y="147"/>
                    <a:pt x="129" y="158"/>
                  </a:cubicBezTo>
                  <a:cubicBezTo>
                    <a:pt x="124" y="167"/>
                    <a:pt x="129" y="179"/>
                    <a:pt x="143" y="197"/>
                  </a:cubicBezTo>
                  <a:cubicBezTo>
                    <a:pt x="138" y="199"/>
                    <a:pt x="133" y="203"/>
                    <a:pt x="131" y="210"/>
                  </a:cubicBezTo>
                  <a:cubicBezTo>
                    <a:pt x="130" y="217"/>
                    <a:pt x="134" y="224"/>
                    <a:pt x="144" y="232"/>
                  </a:cubicBezTo>
                  <a:cubicBezTo>
                    <a:pt x="140" y="235"/>
                    <a:pt x="137" y="239"/>
                    <a:pt x="136" y="244"/>
                  </a:cubicBezTo>
                  <a:cubicBezTo>
                    <a:pt x="135" y="249"/>
                    <a:pt x="139" y="255"/>
                    <a:pt x="145" y="260"/>
                  </a:cubicBezTo>
                  <a:cubicBezTo>
                    <a:pt x="143" y="263"/>
                    <a:pt x="141" y="266"/>
                    <a:pt x="141" y="271"/>
                  </a:cubicBezTo>
                  <a:cubicBezTo>
                    <a:pt x="140" y="277"/>
                    <a:pt x="144" y="283"/>
                    <a:pt x="152" y="289"/>
                  </a:cubicBezTo>
                  <a:cubicBezTo>
                    <a:pt x="153" y="290"/>
                    <a:pt x="154" y="290"/>
                    <a:pt x="156" y="290"/>
                  </a:cubicBezTo>
                  <a:cubicBezTo>
                    <a:pt x="156" y="290"/>
                    <a:pt x="156" y="290"/>
                    <a:pt x="157" y="290"/>
                  </a:cubicBezTo>
                  <a:cubicBezTo>
                    <a:pt x="157" y="297"/>
                    <a:pt x="157" y="297"/>
                    <a:pt x="157" y="297"/>
                  </a:cubicBezTo>
                  <a:cubicBezTo>
                    <a:pt x="157" y="298"/>
                    <a:pt x="157" y="298"/>
                    <a:pt x="157" y="298"/>
                  </a:cubicBezTo>
                  <a:cubicBezTo>
                    <a:pt x="161" y="314"/>
                    <a:pt x="161" y="314"/>
                    <a:pt x="161" y="314"/>
                  </a:cubicBezTo>
                  <a:cubicBezTo>
                    <a:pt x="161" y="315"/>
                    <a:pt x="162" y="316"/>
                    <a:pt x="163" y="316"/>
                  </a:cubicBezTo>
                  <a:cubicBezTo>
                    <a:pt x="167" y="316"/>
                    <a:pt x="167" y="316"/>
                    <a:pt x="167" y="316"/>
                  </a:cubicBezTo>
                  <a:cubicBezTo>
                    <a:pt x="168" y="316"/>
                    <a:pt x="169" y="315"/>
                    <a:pt x="169" y="314"/>
                  </a:cubicBezTo>
                  <a:cubicBezTo>
                    <a:pt x="174" y="298"/>
                    <a:pt x="174" y="298"/>
                    <a:pt x="174" y="298"/>
                  </a:cubicBezTo>
                  <a:cubicBezTo>
                    <a:pt x="174" y="298"/>
                    <a:pt x="174" y="298"/>
                    <a:pt x="174" y="297"/>
                  </a:cubicBezTo>
                  <a:cubicBezTo>
                    <a:pt x="174" y="290"/>
                    <a:pt x="174" y="290"/>
                    <a:pt x="174" y="290"/>
                  </a:cubicBezTo>
                  <a:cubicBezTo>
                    <a:pt x="174" y="290"/>
                    <a:pt x="175" y="290"/>
                    <a:pt x="175" y="290"/>
                  </a:cubicBezTo>
                  <a:cubicBezTo>
                    <a:pt x="176" y="290"/>
                    <a:pt x="177" y="290"/>
                    <a:pt x="178" y="289"/>
                  </a:cubicBezTo>
                  <a:cubicBezTo>
                    <a:pt x="186" y="283"/>
                    <a:pt x="190" y="277"/>
                    <a:pt x="190" y="271"/>
                  </a:cubicBezTo>
                  <a:cubicBezTo>
                    <a:pt x="190" y="266"/>
                    <a:pt x="188" y="263"/>
                    <a:pt x="185" y="260"/>
                  </a:cubicBezTo>
                  <a:cubicBezTo>
                    <a:pt x="192" y="255"/>
                    <a:pt x="195" y="249"/>
                    <a:pt x="195" y="244"/>
                  </a:cubicBezTo>
                  <a:cubicBezTo>
                    <a:pt x="194" y="239"/>
                    <a:pt x="191" y="235"/>
                    <a:pt x="187" y="232"/>
                  </a:cubicBezTo>
                  <a:cubicBezTo>
                    <a:pt x="197" y="224"/>
                    <a:pt x="201" y="217"/>
                    <a:pt x="199" y="210"/>
                  </a:cubicBezTo>
                  <a:cubicBezTo>
                    <a:pt x="198" y="203"/>
                    <a:pt x="193" y="199"/>
                    <a:pt x="187" y="197"/>
                  </a:cubicBezTo>
                  <a:cubicBezTo>
                    <a:pt x="202" y="179"/>
                    <a:pt x="207" y="167"/>
                    <a:pt x="202" y="158"/>
                  </a:cubicBezTo>
                  <a:cubicBezTo>
                    <a:pt x="196" y="147"/>
                    <a:pt x="189" y="147"/>
                    <a:pt x="188" y="147"/>
                  </a:cubicBezTo>
                  <a:cubicBezTo>
                    <a:pt x="184" y="148"/>
                    <a:pt x="175" y="152"/>
                    <a:pt x="175" y="155"/>
                  </a:cubicBezTo>
                  <a:cubicBezTo>
                    <a:pt x="175" y="158"/>
                    <a:pt x="177" y="161"/>
                    <a:pt x="180" y="160"/>
                  </a:cubicBezTo>
                  <a:cubicBezTo>
                    <a:pt x="183" y="160"/>
                    <a:pt x="190" y="161"/>
                    <a:pt x="191" y="163"/>
                  </a:cubicBezTo>
                  <a:cubicBezTo>
                    <a:pt x="192" y="164"/>
                    <a:pt x="194" y="171"/>
                    <a:pt x="175" y="193"/>
                  </a:cubicBezTo>
                  <a:cubicBezTo>
                    <a:pt x="175" y="193"/>
                    <a:pt x="174" y="193"/>
                    <a:pt x="174" y="193"/>
                  </a:cubicBezTo>
                  <a:cubicBezTo>
                    <a:pt x="174" y="145"/>
                    <a:pt x="174" y="145"/>
                    <a:pt x="174" y="145"/>
                  </a:cubicBezTo>
                  <a:cubicBezTo>
                    <a:pt x="199" y="141"/>
                    <a:pt x="234" y="109"/>
                    <a:pt x="234" y="109"/>
                  </a:cubicBezTo>
                  <a:cubicBezTo>
                    <a:pt x="261" y="124"/>
                    <a:pt x="280" y="121"/>
                    <a:pt x="293" y="113"/>
                  </a:cubicBezTo>
                  <a:cubicBezTo>
                    <a:pt x="298" y="105"/>
                    <a:pt x="302" y="98"/>
                    <a:pt x="306" y="90"/>
                  </a:cubicBezTo>
                  <a:cubicBezTo>
                    <a:pt x="307" y="89"/>
                    <a:pt x="307" y="88"/>
                    <a:pt x="308" y="87"/>
                  </a:cubicBezTo>
                  <a:cubicBezTo>
                    <a:pt x="278" y="118"/>
                    <a:pt x="232" y="102"/>
                    <a:pt x="232" y="102"/>
                  </a:cubicBezTo>
                  <a:close/>
                  <a:moveTo>
                    <a:pt x="157" y="277"/>
                  </a:moveTo>
                  <a:cubicBezTo>
                    <a:pt x="154" y="275"/>
                    <a:pt x="152" y="273"/>
                    <a:pt x="153" y="271"/>
                  </a:cubicBezTo>
                  <a:cubicBezTo>
                    <a:pt x="153" y="269"/>
                    <a:pt x="156" y="267"/>
                    <a:pt x="157" y="266"/>
                  </a:cubicBezTo>
                  <a:lnTo>
                    <a:pt x="157" y="277"/>
                  </a:lnTo>
                  <a:close/>
                  <a:moveTo>
                    <a:pt x="157" y="254"/>
                  </a:moveTo>
                  <a:cubicBezTo>
                    <a:pt x="149" y="249"/>
                    <a:pt x="148" y="246"/>
                    <a:pt x="148" y="245"/>
                  </a:cubicBezTo>
                  <a:cubicBezTo>
                    <a:pt x="148" y="243"/>
                    <a:pt x="153" y="240"/>
                    <a:pt x="157" y="238"/>
                  </a:cubicBezTo>
                  <a:lnTo>
                    <a:pt x="157" y="254"/>
                  </a:lnTo>
                  <a:close/>
                  <a:moveTo>
                    <a:pt x="157" y="227"/>
                  </a:moveTo>
                  <a:cubicBezTo>
                    <a:pt x="143" y="217"/>
                    <a:pt x="143" y="213"/>
                    <a:pt x="143" y="212"/>
                  </a:cubicBezTo>
                  <a:cubicBezTo>
                    <a:pt x="144" y="207"/>
                    <a:pt x="156" y="205"/>
                    <a:pt x="157" y="205"/>
                  </a:cubicBezTo>
                  <a:lnTo>
                    <a:pt x="157" y="227"/>
                  </a:lnTo>
                  <a:close/>
                  <a:moveTo>
                    <a:pt x="174" y="277"/>
                  </a:moveTo>
                  <a:cubicBezTo>
                    <a:pt x="174" y="266"/>
                    <a:pt x="174" y="266"/>
                    <a:pt x="174" y="266"/>
                  </a:cubicBezTo>
                  <a:cubicBezTo>
                    <a:pt x="175" y="267"/>
                    <a:pt x="178" y="269"/>
                    <a:pt x="178" y="271"/>
                  </a:cubicBezTo>
                  <a:cubicBezTo>
                    <a:pt x="178" y="273"/>
                    <a:pt x="177" y="275"/>
                    <a:pt x="174" y="277"/>
                  </a:cubicBezTo>
                  <a:close/>
                  <a:moveTo>
                    <a:pt x="174" y="254"/>
                  </a:moveTo>
                  <a:cubicBezTo>
                    <a:pt x="174" y="238"/>
                    <a:pt x="174" y="238"/>
                    <a:pt x="174" y="238"/>
                  </a:cubicBezTo>
                  <a:cubicBezTo>
                    <a:pt x="178" y="240"/>
                    <a:pt x="183" y="243"/>
                    <a:pt x="183" y="245"/>
                  </a:cubicBezTo>
                  <a:cubicBezTo>
                    <a:pt x="183" y="246"/>
                    <a:pt x="181" y="249"/>
                    <a:pt x="174" y="254"/>
                  </a:cubicBezTo>
                  <a:close/>
                  <a:moveTo>
                    <a:pt x="188" y="212"/>
                  </a:moveTo>
                  <a:cubicBezTo>
                    <a:pt x="188" y="213"/>
                    <a:pt x="188" y="217"/>
                    <a:pt x="174" y="227"/>
                  </a:cubicBezTo>
                  <a:cubicBezTo>
                    <a:pt x="174" y="205"/>
                    <a:pt x="174" y="205"/>
                    <a:pt x="174" y="205"/>
                  </a:cubicBezTo>
                  <a:cubicBezTo>
                    <a:pt x="175" y="205"/>
                    <a:pt x="187" y="207"/>
                    <a:pt x="188" y="212"/>
                  </a:cubicBezTo>
                  <a:close/>
                  <a:moveTo>
                    <a:pt x="188" y="212"/>
                  </a:moveTo>
                  <a:cubicBezTo>
                    <a:pt x="188" y="212"/>
                    <a:pt x="188" y="212"/>
                    <a:pt x="188" y="212"/>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3" name="Freeform 23"/>
            <p:cNvSpPr>
              <a:spLocks noEditPoints="1"/>
            </p:cNvSpPr>
            <p:nvPr/>
          </p:nvSpPr>
          <p:spPr bwMode="auto">
            <a:xfrm>
              <a:off x="5352144" y="2080911"/>
              <a:ext cx="110520" cy="39839"/>
            </a:xfrm>
            <a:custGeom>
              <a:avLst/>
              <a:gdLst/>
              <a:ahLst/>
              <a:cxnLst>
                <a:cxn ang="0">
                  <a:pos x="14" y="0"/>
                </a:cxn>
                <a:cxn ang="0">
                  <a:pos x="0" y="14"/>
                </a:cxn>
                <a:cxn ang="0">
                  <a:pos x="42" y="6"/>
                </a:cxn>
                <a:cxn ang="0">
                  <a:pos x="14" y="0"/>
                </a:cxn>
                <a:cxn ang="0">
                  <a:pos x="14" y="0"/>
                </a:cxn>
                <a:cxn ang="0">
                  <a:pos x="14" y="0"/>
                </a:cxn>
              </a:cxnLst>
              <a:rect l="0" t="0" r="r" b="b"/>
              <a:pathLst>
                <a:path w="42" h="15">
                  <a:moveTo>
                    <a:pt x="14" y="0"/>
                  </a:moveTo>
                  <a:cubicBezTo>
                    <a:pt x="14" y="0"/>
                    <a:pt x="13" y="11"/>
                    <a:pt x="0" y="14"/>
                  </a:cubicBezTo>
                  <a:cubicBezTo>
                    <a:pt x="0" y="14"/>
                    <a:pt x="23" y="15"/>
                    <a:pt x="42" y="6"/>
                  </a:cubicBezTo>
                  <a:lnTo>
                    <a:pt x="14" y="0"/>
                  </a:lnTo>
                  <a:close/>
                  <a:moveTo>
                    <a:pt x="14" y="0"/>
                  </a:moveTo>
                  <a:cubicBezTo>
                    <a:pt x="14" y="0"/>
                    <a:pt x="14" y="0"/>
                    <a:pt x="14"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4" name="Freeform 24"/>
            <p:cNvSpPr>
              <a:spLocks noEditPoints="1"/>
            </p:cNvSpPr>
            <p:nvPr/>
          </p:nvSpPr>
          <p:spPr bwMode="auto">
            <a:xfrm>
              <a:off x="5227487" y="2006374"/>
              <a:ext cx="259594" cy="77107"/>
            </a:xfrm>
            <a:custGeom>
              <a:avLst/>
              <a:gdLst/>
              <a:ahLst/>
              <a:cxnLst>
                <a:cxn ang="0">
                  <a:pos x="50" y="9"/>
                </a:cxn>
                <a:cxn ang="0">
                  <a:pos x="98" y="29"/>
                </a:cxn>
                <a:cxn ang="0">
                  <a:pos x="51" y="0"/>
                </a:cxn>
                <a:cxn ang="0">
                  <a:pos x="0" y="10"/>
                </a:cxn>
                <a:cxn ang="0">
                  <a:pos x="13" y="27"/>
                </a:cxn>
                <a:cxn ang="0">
                  <a:pos x="50" y="9"/>
                </a:cxn>
                <a:cxn ang="0">
                  <a:pos x="50" y="9"/>
                </a:cxn>
                <a:cxn ang="0">
                  <a:pos x="50" y="9"/>
                </a:cxn>
              </a:cxnLst>
              <a:rect l="0" t="0" r="r" b="b"/>
              <a:pathLst>
                <a:path w="98" h="29">
                  <a:moveTo>
                    <a:pt x="50" y="9"/>
                  </a:moveTo>
                  <a:cubicBezTo>
                    <a:pt x="50" y="9"/>
                    <a:pt x="89" y="28"/>
                    <a:pt x="98" y="29"/>
                  </a:cubicBezTo>
                  <a:cubicBezTo>
                    <a:pt x="98" y="29"/>
                    <a:pt x="68" y="16"/>
                    <a:pt x="51" y="0"/>
                  </a:cubicBezTo>
                  <a:cubicBezTo>
                    <a:pt x="51" y="0"/>
                    <a:pt x="26" y="16"/>
                    <a:pt x="0" y="10"/>
                  </a:cubicBezTo>
                  <a:cubicBezTo>
                    <a:pt x="4" y="16"/>
                    <a:pt x="9" y="22"/>
                    <a:pt x="13" y="27"/>
                  </a:cubicBezTo>
                  <a:cubicBezTo>
                    <a:pt x="24" y="28"/>
                    <a:pt x="36" y="24"/>
                    <a:pt x="50" y="9"/>
                  </a:cubicBezTo>
                  <a:close/>
                  <a:moveTo>
                    <a:pt x="50" y="9"/>
                  </a:moveTo>
                  <a:cubicBezTo>
                    <a:pt x="50" y="9"/>
                    <a:pt x="50" y="9"/>
                    <a:pt x="50" y="9"/>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5" name="Freeform 25"/>
            <p:cNvSpPr>
              <a:spLocks noEditPoints="1"/>
            </p:cNvSpPr>
            <p:nvPr/>
          </p:nvSpPr>
          <p:spPr bwMode="auto">
            <a:xfrm>
              <a:off x="5272466" y="2043642"/>
              <a:ext cx="195338" cy="77107"/>
            </a:xfrm>
            <a:custGeom>
              <a:avLst/>
              <a:gdLst/>
              <a:ahLst/>
              <a:cxnLst>
                <a:cxn ang="0">
                  <a:pos x="39" y="8"/>
                </a:cxn>
                <a:cxn ang="0">
                  <a:pos x="74" y="16"/>
                </a:cxn>
                <a:cxn ang="0">
                  <a:pos x="35" y="0"/>
                </a:cxn>
                <a:cxn ang="0">
                  <a:pos x="0" y="18"/>
                </a:cxn>
                <a:cxn ang="0">
                  <a:pos x="5" y="23"/>
                </a:cxn>
                <a:cxn ang="0">
                  <a:pos x="39" y="8"/>
                </a:cxn>
                <a:cxn ang="0">
                  <a:pos x="39" y="8"/>
                </a:cxn>
                <a:cxn ang="0">
                  <a:pos x="39" y="8"/>
                </a:cxn>
              </a:cxnLst>
              <a:rect l="0" t="0" r="r" b="b"/>
              <a:pathLst>
                <a:path w="74" h="29">
                  <a:moveTo>
                    <a:pt x="39" y="8"/>
                  </a:moveTo>
                  <a:cubicBezTo>
                    <a:pt x="74" y="16"/>
                    <a:pt x="74" y="16"/>
                    <a:pt x="74" y="16"/>
                  </a:cubicBezTo>
                  <a:cubicBezTo>
                    <a:pt x="74" y="16"/>
                    <a:pt x="59" y="10"/>
                    <a:pt x="35" y="0"/>
                  </a:cubicBezTo>
                  <a:cubicBezTo>
                    <a:pt x="35" y="0"/>
                    <a:pt x="20" y="18"/>
                    <a:pt x="0" y="18"/>
                  </a:cubicBezTo>
                  <a:cubicBezTo>
                    <a:pt x="2" y="19"/>
                    <a:pt x="3" y="21"/>
                    <a:pt x="5" y="23"/>
                  </a:cubicBezTo>
                  <a:cubicBezTo>
                    <a:pt x="18" y="27"/>
                    <a:pt x="35" y="29"/>
                    <a:pt x="39" y="8"/>
                  </a:cubicBezTo>
                  <a:close/>
                  <a:moveTo>
                    <a:pt x="39" y="8"/>
                  </a:moveTo>
                  <a:cubicBezTo>
                    <a:pt x="39" y="8"/>
                    <a:pt x="39" y="8"/>
                    <a:pt x="39" y="8"/>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6" name="Freeform 26"/>
            <p:cNvSpPr>
              <a:spLocks noEditPoints="1"/>
            </p:cNvSpPr>
            <p:nvPr/>
          </p:nvSpPr>
          <p:spPr bwMode="auto">
            <a:xfrm>
              <a:off x="5624589" y="2080911"/>
              <a:ext cx="110520" cy="39839"/>
            </a:xfrm>
            <a:custGeom>
              <a:avLst/>
              <a:gdLst/>
              <a:ahLst/>
              <a:cxnLst>
                <a:cxn ang="0">
                  <a:pos x="28" y="0"/>
                </a:cxn>
                <a:cxn ang="0">
                  <a:pos x="0" y="6"/>
                </a:cxn>
                <a:cxn ang="0">
                  <a:pos x="42" y="14"/>
                </a:cxn>
                <a:cxn ang="0">
                  <a:pos x="28" y="0"/>
                </a:cxn>
                <a:cxn ang="0">
                  <a:pos x="28" y="0"/>
                </a:cxn>
                <a:cxn ang="0">
                  <a:pos x="28" y="0"/>
                </a:cxn>
              </a:cxnLst>
              <a:rect l="0" t="0" r="r" b="b"/>
              <a:pathLst>
                <a:path w="42" h="15">
                  <a:moveTo>
                    <a:pt x="28" y="0"/>
                  </a:moveTo>
                  <a:cubicBezTo>
                    <a:pt x="0" y="6"/>
                    <a:pt x="0" y="6"/>
                    <a:pt x="0" y="6"/>
                  </a:cubicBezTo>
                  <a:cubicBezTo>
                    <a:pt x="19" y="15"/>
                    <a:pt x="42" y="14"/>
                    <a:pt x="42" y="14"/>
                  </a:cubicBezTo>
                  <a:cubicBezTo>
                    <a:pt x="29" y="11"/>
                    <a:pt x="28" y="0"/>
                    <a:pt x="28" y="0"/>
                  </a:cubicBezTo>
                  <a:close/>
                  <a:moveTo>
                    <a:pt x="28" y="0"/>
                  </a:moveTo>
                  <a:cubicBezTo>
                    <a:pt x="28" y="0"/>
                    <a:pt x="28" y="0"/>
                    <a:pt x="28"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7" name="Freeform 27"/>
            <p:cNvSpPr>
              <a:spLocks noEditPoints="1"/>
            </p:cNvSpPr>
            <p:nvPr/>
          </p:nvSpPr>
          <p:spPr bwMode="auto">
            <a:xfrm>
              <a:off x="5600171" y="2006374"/>
              <a:ext cx="259594" cy="77107"/>
            </a:xfrm>
            <a:custGeom>
              <a:avLst/>
              <a:gdLst/>
              <a:ahLst/>
              <a:cxnLst>
                <a:cxn ang="0">
                  <a:pos x="47" y="0"/>
                </a:cxn>
                <a:cxn ang="0">
                  <a:pos x="0" y="29"/>
                </a:cxn>
                <a:cxn ang="0">
                  <a:pos x="48" y="9"/>
                </a:cxn>
                <a:cxn ang="0">
                  <a:pos x="85" y="27"/>
                </a:cxn>
                <a:cxn ang="0">
                  <a:pos x="98" y="10"/>
                </a:cxn>
                <a:cxn ang="0">
                  <a:pos x="47" y="0"/>
                </a:cxn>
                <a:cxn ang="0">
                  <a:pos x="47" y="0"/>
                </a:cxn>
                <a:cxn ang="0">
                  <a:pos x="47" y="0"/>
                </a:cxn>
              </a:cxnLst>
              <a:rect l="0" t="0" r="r" b="b"/>
              <a:pathLst>
                <a:path w="98" h="29">
                  <a:moveTo>
                    <a:pt x="47" y="0"/>
                  </a:moveTo>
                  <a:cubicBezTo>
                    <a:pt x="30" y="16"/>
                    <a:pt x="0" y="29"/>
                    <a:pt x="0" y="29"/>
                  </a:cubicBezTo>
                  <a:cubicBezTo>
                    <a:pt x="9" y="28"/>
                    <a:pt x="48" y="9"/>
                    <a:pt x="48" y="9"/>
                  </a:cubicBezTo>
                  <a:cubicBezTo>
                    <a:pt x="61" y="24"/>
                    <a:pt x="74" y="28"/>
                    <a:pt x="85" y="27"/>
                  </a:cubicBezTo>
                  <a:cubicBezTo>
                    <a:pt x="89" y="22"/>
                    <a:pt x="94" y="16"/>
                    <a:pt x="98" y="10"/>
                  </a:cubicBezTo>
                  <a:cubicBezTo>
                    <a:pt x="72" y="16"/>
                    <a:pt x="47" y="0"/>
                    <a:pt x="47" y="0"/>
                  </a:cubicBezTo>
                  <a:close/>
                  <a:moveTo>
                    <a:pt x="47" y="0"/>
                  </a:moveTo>
                  <a:cubicBezTo>
                    <a:pt x="47" y="0"/>
                    <a:pt x="47" y="0"/>
                    <a:pt x="47"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28" name="Freeform 28"/>
            <p:cNvSpPr>
              <a:spLocks noEditPoints="1"/>
            </p:cNvSpPr>
            <p:nvPr/>
          </p:nvSpPr>
          <p:spPr bwMode="auto">
            <a:xfrm>
              <a:off x="5619448" y="2043642"/>
              <a:ext cx="195338" cy="77107"/>
            </a:xfrm>
            <a:custGeom>
              <a:avLst/>
              <a:gdLst/>
              <a:ahLst/>
              <a:cxnLst>
                <a:cxn ang="0">
                  <a:pos x="39" y="0"/>
                </a:cxn>
                <a:cxn ang="0">
                  <a:pos x="0" y="16"/>
                </a:cxn>
                <a:cxn ang="0">
                  <a:pos x="35" y="8"/>
                </a:cxn>
                <a:cxn ang="0">
                  <a:pos x="69" y="23"/>
                </a:cxn>
                <a:cxn ang="0">
                  <a:pos x="74" y="18"/>
                </a:cxn>
                <a:cxn ang="0">
                  <a:pos x="39" y="0"/>
                </a:cxn>
                <a:cxn ang="0">
                  <a:pos x="39" y="0"/>
                </a:cxn>
                <a:cxn ang="0">
                  <a:pos x="39" y="0"/>
                </a:cxn>
              </a:cxnLst>
              <a:rect l="0" t="0" r="r" b="b"/>
              <a:pathLst>
                <a:path w="74" h="29">
                  <a:moveTo>
                    <a:pt x="39" y="0"/>
                  </a:moveTo>
                  <a:cubicBezTo>
                    <a:pt x="14" y="10"/>
                    <a:pt x="0" y="16"/>
                    <a:pt x="0" y="16"/>
                  </a:cubicBezTo>
                  <a:cubicBezTo>
                    <a:pt x="35" y="8"/>
                    <a:pt x="35" y="8"/>
                    <a:pt x="35" y="8"/>
                  </a:cubicBezTo>
                  <a:cubicBezTo>
                    <a:pt x="38" y="29"/>
                    <a:pt x="56" y="27"/>
                    <a:pt x="69" y="23"/>
                  </a:cubicBezTo>
                  <a:cubicBezTo>
                    <a:pt x="71" y="21"/>
                    <a:pt x="72" y="19"/>
                    <a:pt x="74" y="18"/>
                  </a:cubicBezTo>
                  <a:cubicBezTo>
                    <a:pt x="54" y="18"/>
                    <a:pt x="39" y="0"/>
                    <a:pt x="39" y="0"/>
                  </a:cubicBezTo>
                  <a:close/>
                  <a:moveTo>
                    <a:pt x="39" y="0"/>
                  </a:moveTo>
                  <a:cubicBezTo>
                    <a:pt x="39" y="0"/>
                    <a:pt x="39" y="0"/>
                    <a:pt x="39" y="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grpSp>
        <p:nvGrpSpPr>
          <p:cNvPr id="29" name="Group 74"/>
          <p:cNvGrpSpPr/>
          <p:nvPr/>
        </p:nvGrpSpPr>
        <p:grpSpPr>
          <a:xfrm>
            <a:off x="9665704" y="2532521"/>
            <a:ext cx="1003583" cy="829733"/>
            <a:chOff x="7309384" y="1676401"/>
            <a:chExt cx="752687" cy="622300"/>
          </a:xfrm>
          <a:solidFill>
            <a:schemeClr val="bg1"/>
          </a:solidFill>
        </p:grpSpPr>
        <p:sp>
          <p:nvSpPr>
            <p:cNvPr id="30" name="Freeform 32"/>
            <p:cNvSpPr>
              <a:spLocks noEditPoints="1"/>
            </p:cNvSpPr>
            <p:nvPr/>
          </p:nvSpPr>
          <p:spPr bwMode="auto">
            <a:xfrm>
              <a:off x="7309384" y="1834050"/>
              <a:ext cx="361527" cy="464651"/>
            </a:xfrm>
            <a:custGeom>
              <a:avLst/>
              <a:gdLst/>
              <a:ahLst/>
              <a:cxnLst>
                <a:cxn ang="0">
                  <a:pos x="151" y="136"/>
                </a:cxn>
                <a:cxn ang="0">
                  <a:pos x="97" y="122"/>
                </a:cxn>
                <a:cxn ang="0">
                  <a:pos x="91" y="119"/>
                </a:cxn>
                <a:cxn ang="0">
                  <a:pos x="84" y="113"/>
                </a:cxn>
                <a:cxn ang="0">
                  <a:pos x="75" y="103"/>
                </a:cxn>
                <a:cxn ang="0">
                  <a:pos x="35" y="71"/>
                </a:cxn>
                <a:cxn ang="0">
                  <a:pos x="24" y="80"/>
                </a:cxn>
                <a:cxn ang="0">
                  <a:pos x="47" y="112"/>
                </a:cxn>
                <a:cxn ang="0">
                  <a:pos x="55" y="121"/>
                </a:cxn>
                <a:cxn ang="0">
                  <a:pos x="62" y="129"/>
                </a:cxn>
                <a:cxn ang="0">
                  <a:pos x="46" y="117"/>
                </a:cxn>
                <a:cxn ang="0">
                  <a:pos x="42" y="112"/>
                </a:cxn>
                <a:cxn ang="0">
                  <a:pos x="38" y="105"/>
                </a:cxn>
                <a:cxn ang="0">
                  <a:pos x="33" y="98"/>
                </a:cxn>
                <a:cxn ang="0">
                  <a:pos x="25" y="88"/>
                </a:cxn>
                <a:cxn ang="0">
                  <a:pos x="21" y="83"/>
                </a:cxn>
                <a:cxn ang="0">
                  <a:pos x="28" y="66"/>
                </a:cxn>
                <a:cxn ang="0">
                  <a:pos x="24" y="29"/>
                </a:cxn>
                <a:cxn ang="0">
                  <a:pos x="13" y="1"/>
                </a:cxn>
                <a:cxn ang="0">
                  <a:pos x="8" y="2"/>
                </a:cxn>
                <a:cxn ang="0">
                  <a:pos x="4" y="21"/>
                </a:cxn>
                <a:cxn ang="0">
                  <a:pos x="1" y="74"/>
                </a:cxn>
                <a:cxn ang="0">
                  <a:pos x="38" y="155"/>
                </a:cxn>
                <a:cxn ang="0">
                  <a:pos x="108" y="200"/>
                </a:cxn>
                <a:cxn ang="0">
                  <a:pos x="122" y="223"/>
                </a:cxn>
                <a:cxn ang="0">
                  <a:pos x="122" y="248"/>
                </a:cxn>
                <a:cxn ang="0">
                  <a:pos x="190" y="248"/>
                </a:cxn>
                <a:cxn ang="0">
                  <a:pos x="190" y="225"/>
                </a:cxn>
                <a:cxn ang="0">
                  <a:pos x="191" y="212"/>
                </a:cxn>
                <a:cxn ang="0">
                  <a:pos x="191" y="194"/>
                </a:cxn>
                <a:cxn ang="0">
                  <a:pos x="151" y="136"/>
                </a:cxn>
                <a:cxn ang="0">
                  <a:pos x="151" y="136"/>
                </a:cxn>
                <a:cxn ang="0">
                  <a:pos x="151" y="136"/>
                </a:cxn>
              </a:cxnLst>
              <a:rect l="0" t="0" r="r" b="b"/>
              <a:pathLst>
                <a:path w="193" h="248">
                  <a:moveTo>
                    <a:pt x="151" y="136"/>
                  </a:moveTo>
                  <a:cubicBezTo>
                    <a:pt x="149" y="135"/>
                    <a:pt x="135" y="124"/>
                    <a:pt x="97" y="122"/>
                  </a:cubicBezTo>
                  <a:cubicBezTo>
                    <a:pt x="95" y="121"/>
                    <a:pt x="93" y="120"/>
                    <a:pt x="91" y="119"/>
                  </a:cubicBezTo>
                  <a:cubicBezTo>
                    <a:pt x="88" y="117"/>
                    <a:pt x="86" y="115"/>
                    <a:pt x="84" y="113"/>
                  </a:cubicBezTo>
                  <a:cubicBezTo>
                    <a:pt x="81" y="110"/>
                    <a:pt x="78" y="107"/>
                    <a:pt x="75" y="103"/>
                  </a:cubicBezTo>
                  <a:cubicBezTo>
                    <a:pt x="56" y="77"/>
                    <a:pt x="38" y="72"/>
                    <a:pt x="35" y="71"/>
                  </a:cubicBezTo>
                  <a:cubicBezTo>
                    <a:pt x="32" y="69"/>
                    <a:pt x="18" y="71"/>
                    <a:pt x="24" y="80"/>
                  </a:cubicBezTo>
                  <a:cubicBezTo>
                    <a:pt x="25" y="80"/>
                    <a:pt x="46" y="110"/>
                    <a:pt x="47" y="112"/>
                  </a:cubicBezTo>
                  <a:cubicBezTo>
                    <a:pt x="50" y="116"/>
                    <a:pt x="52" y="118"/>
                    <a:pt x="55" y="121"/>
                  </a:cubicBezTo>
                  <a:cubicBezTo>
                    <a:pt x="57" y="124"/>
                    <a:pt x="60" y="126"/>
                    <a:pt x="62" y="129"/>
                  </a:cubicBezTo>
                  <a:cubicBezTo>
                    <a:pt x="62" y="129"/>
                    <a:pt x="49" y="121"/>
                    <a:pt x="46" y="117"/>
                  </a:cubicBezTo>
                  <a:cubicBezTo>
                    <a:pt x="44" y="116"/>
                    <a:pt x="43" y="113"/>
                    <a:pt x="42" y="112"/>
                  </a:cubicBezTo>
                  <a:cubicBezTo>
                    <a:pt x="41" y="109"/>
                    <a:pt x="40" y="107"/>
                    <a:pt x="38" y="105"/>
                  </a:cubicBezTo>
                  <a:cubicBezTo>
                    <a:pt x="36" y="103"/>
                    <a:pt x="35" y="100"/>
                    <a:pt x="33" y="98"/>
                  </a:cubicBezTo>
                  <a:cubicBezTo>
                    <a:pt x="30" y="95"/>
                    <a:pt x="28" y="91"/>
                    <a:pt x="25" y="88"/>
                  </a:cubicBezTo>
                  <a:cubicBezTo>
                    <a:pt x="24" y="86"/>
                    <a:pt x="22" y="85"/>
                    <a:pt x="21" y="83"/>
                  </a:cubicBezTo>
                  <a:cubicBezTo>
                    <a:pt x="14" y="72"/>
                    <a:pt x="21" y="67"/>
                    <a:pt x="28" y="66"/>
                  </a:cubicBezTo>
                  <a:cubicBezTo>
                    <a:pt x="28" y="65"/>
                    <a:pt x="25" y="34"/>
                    <a:pt x="24" y="29"/>
                  </a:cubicBezTo>
                  <a:cubicBezTo>
                    <a:pt x="23" y="15"/>
                    <a:pt x="21" y="4"/>
                    <a:pt x="13" y="1"/>
                  </a:cubicBezTo>
                  <a:cubicBezTo>
                    <a:pt x="11" y="0"/>
                    <a:pt x="9" y="0"/>
                    <a:pt x="8" y="2"/>
                  </a:cubicBezTo>
                  <a:cubicBezTo>
                    <a:pt x="6" y="4"/>
                    <a:pt x="4" y="15"/>
                    <a:pt x="4" y="21"/>
                  </a:cubicBezTo>
                  <a:cubicBezTo>
                    <a:pt x="4" y="21"/>
                    <a:pt x="0" y="57"/>
                    <a:pt x="1" y="74"/>
                  </a:cubicBezTo>
                  <a:cubicBezTo>
                    <a:pt x="2" y="83"/>
                    <a:pt x="30" y="145"/>
                    <a:pt x="38" y="155"/>
                  </a:cubicBezTo>
                  <a:cubicBezTo>
                    <a:pt x="46" y="164"/>
                    <a:pt x="108" y="200"/>
                    <a:pt x="108" y="200"/>
                  </a:cubicBezTo>
                  <a:cubicBezTo>
                    <a:pt x="111" y="202"/>
                    <a:pt x="122" y="211"/>
                    <a:pt x="122" y="223"/>
                  </a:cubicBezTo>
                  <a:cubicBezTo>
                    <a:pt x="122" y="248"/>
                    <a:pt x="122" y="248"/>
                    <a:pt x="122" y="248"/>
                  </a:cubicBezTo>
                  <a:cubicBezTo>
                    <a:pt x="190" y="248"/>
                    <a:pt x="190" y="248"/>
                    <a:pt x="190" y="248"/>
                  </a:cubicBezTo>
                  <a:cubicBezTo>
                    <a:pt x="190" y="225"/>
                    <a:pt x="190" y="225"/>
                    <a:pt x="190" y="225"/>
                  </a:cubicBezTo>
                  <a:cubicBezTo>
                    <a:pt x="190" y="221"/>
                    <a:pt x="191" y="216"/>
                    <a:pt x="191" y="212"/>
                  </a:cubicBezTo>
                  <a:cubicBezTo>
                    <a:pt x="193" y="207"/>
                    <a:pt x="192" y="198"/>
                    <a:pt x="191" y="194"/>
                  </a:cubicBezTo>
                  <a:cubicBezTo>
                    <a:pt x="183" y="159"/>
                    <a:pt x="154" y="138"/>
                    <a:pt x="151" y="136"/>
                  </a:cubicBezTo>
                  <a:close/>
                  <a:moveTo>
                    <a:pt x="151" y="136"/>
                  </a:moveTo>
                  <a:cubicBezTo>
                    <a:pt x="151" y="136"/>
                    <a:pt x="151" y="136"/>
                    <a:pt x="151" y="136"/>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1" name="Freeform 33"/>
            <p:cNvSpPr>
              <a:spLocks noEditPoints="1"/>
            </p:cNvSpPr>
            <p:nvPr/>
          </p:nvSpPr>
          <p:spPr bwMode="auto">
            <a:xfrm>
              <a:off x="7700544" y="1834050"/>
              <a:ext cx="361527" cy="464651"/>
            </a:xfrm>
            <a:custGeom>
              <a:avLst/>
              <a:gdLst/>
              <a:ahLst/>
              <a:cxnLst>
                <a:cxn ang="0">
                  <a:pos x="189" y="21"/>
                </a:cxn>
                <a:cxn ang="0">
                  <a:pos x="186" y="2"/>
                </a:cxn>
                <a:cxn ang="0">
                  <a:pos x="180" y="1"/>
                </a:cxn>
                <a:cxn ang="0">
                  <a:pos x="169" y="29"/>
                </a:cxn>
                <a:cxn ang="0">
                  <a:pos x="165" y="66"/>
                </a:cxn>
                <a:cxn ang="0">
                  <a:pos x="173" y="83"/>
                </a:cxn>
                <a:cxn ang="0">
                  <a:pos x="168" y="88"/>
                </a:cxn>
                <a:cxn ang="0">
                  <a:pos x="161" y="98"/>
                </a:cxn>
                <a:cxn ang="0">
                  <a:pos x="155" y="105"/>
                </a:cxn>
                <a:cxn ang="0">
                  <a:pos x="151" y="112"/>
                </a:cxn>
                <a:cxn ang="0">
                  <a:pos x="148" y="117"/>
                </a:cxn>
                <a:cxn ang="0">
                  <a:pos x="131" y="129"/>
                </a:cxn>
                <a:cxn ang="0">
                  <a:pos x="138" y="121"/>
                </a:cxn>
                <a:cxn ang="0">
                  <a:pos x="146" y="112"/>
                </a:cxn>
                <a:cxn ang="0">
                  <a:pos x="169" y="80"/>
                </a:cxn>
                <a:cxn ang="0">
                  <a:pos x="158" y="71"/>
                </a:cxn>
                <a:cxn ang="0">
                  <a:pos x="118" y="103"/>
                </a:cxn>
                <a:cxn ang="0">
                  <a:pos x="109" y="113"/>
                </a:cxn>
                <a:cxn ang="0">
                  <a:pos x="102" y="119"/>
                </a:cxn>
                <a:cxn ang="0">
                  <a:pos x="96" y="122"/>
                </a:cxn>
                <a:cxn ang="0">
                  <a:pos x="42" y="136"/>
                </a:cxn>
                <a:cxn ang="0">
                  <a:pos x="2" y="194"/>
                </a:cxn>
                <a:cxn ang="0">
                  <a:pos x="2" y="212"/>
                </a:cxn>
                <a:cxn ang="0">
                  <a:pos x="3" y="225"/>
                </a:cxn>
                <a:cxn ang="0">
                  <a:pos x="3" y="248"/>
                </a:cxn>
                <a:cxn ang="0">
                  <a:pos x="71" y="248"/>
                </a:cxn>
                <a:cxn ang="0">
                  <a:pos x="71" y="223"/>
                </a:cxn>
                <a:cxn ang="0">
                  <a:pos x="85" y="200"/>
                </a:cxn>
                <a:cxn ang="0">
                  <a:pos x="156" y="155"/>
                </a:cxn>
                <a:cxn ang="0">
                  <a:pos x="192" y="74"/>
                </a:cxn>
                <a:cxn ang="0">
                  <a:pos x="189" y="21"/>
                </a:cxn>
                <a:cxn ang="0">
                  <a:pos x="189" y="21"/>
                </a:cxn>
                <a:cxn ang="0">
                  <a:pos x="189" y="21"/>
                </a:cxn>
              </a:cxnLst>
              <a:rect l="0" t="0" r="r" b="b"/>
              <a:pathLst>
                <a:path w="193" h="248">
                  <a:moveTo>
                    <a:pt x="189" y="21"/>
                  </a:moveTo>
                  <a:cubicBezTo>
                    <a:pt x="189" y="15"/>
                    <a:pt x="188" y="4"/>
                    <a:pt x="186" y="2"/>
                  </a:cubicBezTo>
                  <a:cubicBezTo>
                    <a:pt x="184" y="0"/>
                    <a:pt x="183" y="0"/>
                    <a:pt x="180" y="1"/>
                  </a:cubicBezTo>
                  <a:cubicBezTo>
                    <a:pt x="172" y="4"/>
                    <a:pt x="170" y="15"/>
                    <a:pt x="169" y="29"/>
                  </a:cubicBezTo>
                  <a:cubicBezTo>
                    <a:pt x="168" y="34"/>
                    <a:pt x="165" y="65"/>
                    <a:pt x="165" y="66"/>
                  </a:cubicBezTo>
                  <a:cubicBezTo>
                    <a:pt x="172" y="67"/>
                    <a:pt x="179" y="72"/>
                    <a:pt x="173" y="83"/>
                  </a:cubicBezTo>
                  <a:cubicBezTo>
                    <a:pt x="171" y="85"/>
                    <a:pt x="170" y="86"/>
                    <a:pt x="168" y="88"/>
                  </a:cubicBezTo>
                  <a:cubicBezTo>
                    <a:pt x="165" y="91"/>
                    <a:pt x="163" y="95"/>
                    <a:pt x="161" y="98"/>
                  </a:cubicBezTo>
                  <a:cubicBezTo>
                    <a:pt x="159" y="100"/>
                    <a:pt x="157" y="103"/>
                    <a:pt x="155" y="105"/>
                  </a:cubicBezTo>
                  <a:cubicBezTo>
                    <a:pt x="154" y="107"/>
                    <a:pt x="152" y="109"/>
                    <a:pt x="151" y="112"/>
                  </a:cubicBezTo>
                  <a:cubicBezTo>
                    <a:pt x="150" y="113"/>
                    <a:pt x="149" y="116"/>
                    <a:pt x="148" y="117"/>
                  </a:cubicBezTo>
                  <a:cubicBezTo>
                    <a:pt x="144" y="121"/>
                    <a:pt x="131" y="129"/>
                    <a:pt x="131" y="129"/>
                  </a:cubicBezTo>
                  <a:cubicBezTo>
                    <a:pt x="133" y="126"/>
                    <a:pt x="136" y="124"/>
                    <a:pt x="138" y="121"/>
                  </a:cubicBezTo>
                  <a:cubicBezTo>
                    <a:pt x="141" y="118"/>
                    <a:pt x="144" y="116"/>
                    <a:pt x="146" y="112"/>
                  </a:cubicBezTo>
                  <a:cubicBezTo>
                    <a:pt x="147" y="110"/>
                    <a:pt x="168" y="80"/>
                    <a:pt x="169" y="80"/>
                  </a:cubicBezTo>
                  <a:cubicBezTo>
                    <a:pt x="175" y="71"/>
                    <a:pt x="162" y="69"/>
                    <a:pt x="158" y="71"/>
                  </a:cubicBezTo>
                  <a:cubicBezTo>
                    <a:pt x="155" y="72"/>
                    <a:pt x="137" y="77"/>
                    <a:pt x="118" y="103"/>
                  </a:cubicBezTo>
                  <a:cubicBezTo>
                    <a:pt x="115" y="107"/>
                    <a:pt x="112" y="110"/>
                    <a:pt x="109" y="113"/>
                  </a:cubicBezTo>
                  <a:cubicBezTo>
                    <a:pt x="107" y="115"/>
                    <a:pt x="105" y="117"/>
                    <a:pt x="102" y="119"/>
                  </a:cubicBezTo>
                  <a:cubicBezTo>
                    <a:pt x="100" y="120"/>
                    <a:pt x="98" y="121"/>
                    <a:pt x="96" y="122"/>
                  </a:cubicBezTo>
                  <a:cubicBezTo>
                    <a:pt x="58" y="124"/>
                    <a:pt x="44" y="135"/>
                    <a:pt x="42" y="136"/>
                  </a:cubicBezTo>
                  <a:cubicBezTo>
                    <a:pt x="39" y="138"/>
                    <a:pt x="10" y="159"/>
                    <a:pt x="2" y="194"/>
                  </a:cubicBezTo>
                  <a:cubicBezTo>
                    <a:pt x="1" y="198"/>
                    <a:pt x="0" y="207"/>
                    <a:pt x="2" y="212"/>
                  </a:cubicBezTo>
                  <a:cubicBezTo>
                    <a:pt x="2" y="216"/>
                    <a:pt x="3" y="221"/>
                    <a:pt x="3" y="225"/>
                  </a:cubicBezTo>
                  <a:cubicBezTo>
                    <a:pt x="3" y="248"/>
                    <a:pt x="3" y="248"/>
                    <a:pt x="3" y="248"/>
                  </a:cubicBezTo>
                  <a:cubicBezTo>
                    <a:pt x="71" y="248"/>
                    <a:pt x="71" y="248"/>
                    <a:pt x="71" y="248"/>
                  </a:cubicBezTo>
                  <a:cubicBezTo>
                    <a:pt x="71" y="223"/>
                    <a:pt x="71" y="223"/>
                    <a:pt x="71" y="223"/>
                  </a:cubicBezTo>
                  <a:cubicBezTo>
                    <a:pt x="71" y="211"/>
                    <a:pt x="83" y="202"/>
                    <a:pt x="85" y="200"/>
                  </a:cubicBezTo>
                  <a:cubicBezTo>
                    <a:pt x="85" y="200"/>
                    <a:pt x="148" y="164"/>
                    <a:pt x="156" y="155"/>
                  </a:cubicBezTo>
                  <a:cubicBezTo>
                    <a:pt x="164" y="145"/>
                    <a:pt x="192" y="83"/>
                    <a:pt x="192" y="74"/>
                  </a:cubicBezTo>
                  <a:cubicBezTo>
                    <a:pt x="193" y="57"/>
                    <a:pt x="189" y="21"/>
                    <a:pt x="189" y="21"/>
                  </a:cubicBezTo>
                  <a:close/>
                  <a:moveTo>
                    <a:pt x="189" y="21"/>
                  </a:moveTo>
                  <a:cubicBezTo>
                    <a:pt x="189" y="21"/>
                    <a:pt x="189" y="21"/>
                    <a:pt x="189" y="21"/>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sp>
          <p:nvSpPr>
            <p:cNvPr id="32" name="Freeform 34"/>
            <p:cNvSpPr>
              <a:spLocks noEditPoints="1"/>
            </p:cNvSpPr>
            <p:nvPr/>
          </p:nvSpPr>
          <p:spPr bwMode="auto">
            <a:xfrm>
              <a:off x="7457551" y="1676401"/>
              <a:ext cx="456354" cy="403013"/>
            </a:xfrm>
            <a:custGeom>
              <a:avLst/>
              <a:gdLst/>
              <a:ahLst/>
              <a:cxnLst>
                <a:cxn ang="0">
                  <a:pos x="163" y="185"/>
                </a:cxn>
                <a:cxn ang="0">
                  <a:pos x="240" y="84"/>
                </a:cxn>
                <a:cxn ang="0">
                  <a:pos x="229" y="26"/>
                </a:cxn>
                <a:cxn ang="0">
                  <a:pos x="176" y="0"/>
                </a:cxn>
                <a:cxn ang="0">
                  <a:pos x="170" y="0"/>
                </a:cxn>
                <a:cxn ang="0">
                  <a:pos x="122" y="17"/>
                </a:cxn>
                <a:cxn ang="0">
                  <a:pos x="74" y="0"/>
                </a:cxn>
                <a:cxn ang="0">
                  <a:pos x="68" y="0"/>
                </a:cxn>
                <a:cxn ang="0">
                  <a:pos x="15" y="26"/>
                </a:cxn>
                <a:cxn ang="0">
                  <a:pos x="4" y="84"/>
                </a:cxn>
                <a:cxn ang="0">
                  <a:pos x="81" y="185"/>
                </a:cxn>
                <a:cxn ang="0">
                  <a:pos x="102" y="206"/>
                </a:cxn>
                <a:cxn ang="0">
                  <a:pos x="122" y="215"/>
                </a:cxn>
                <a:cxn ang="0">
                  <a:pos x="142" y="206"/>
                </a:cxn>
                <a:cxn ang="0">
                  <a:pos x="163" y="185"/>
                </a:cxn>
                <a:cxn ang="0">
                  <a:pos x="81" y="40"/>
                </a:cxn>
                <a:cxn ang="0">
                  <a:pos x="44" y="73"/>
                </a:cxn>
                <a:cxn ang="0">
                  <a:pos x="34" y="83"/>
                </a:cxn>
                <a:cxn ang="0">
                  <a:pos x="24" y="73"/>
                </a:cxn>
                <a:cxn ang="0">
                  <a:pos x="81" y="20"/>
                </a:cxn>
                <a:cxn ang="0">
                  <a:pos x="91" y="30"/>
                </a:cxn>
                <a:cxn ang="0">
                  <a:pos x="81" y="40"/>
                </a:cxn>
                <a:cxn ang="0">
                  <a:pos x="81" y="40"/>
                </a:cxn>
                <a:cxn ang="0">
                  <a:pos x="81" y="40"/>
                </a:cxn>
              </a:cxnLst>
              <a:rect l="0" t="0" r="r" b="b"/>
              <a:pathLst>
                <a:path w="244" h="215">
                  <a:moveTo>
                    <a:pt x="163" y="185"/>
                  </a:moveTo>
                  <a:cubicBezTo>
                    <a:pt x="195" y="155"/>
                    <a:pt x="235" y="118"/>
                    <a:pt x="240" y="84"/>
                  </a:cubicBezTo>
                  <a:cubicBezTo>
                    <a:pt x="244" y="61"/>
                    <a:pt x="240" y="41"/>
                    <a:pt x="229" y="26"/>
                  </a:cubicBezTo>
                  <a:cubicBezTo>
                    <a:pt x="218" y="11"/>
                    <a:pt x="201" y="3"/>
                    <a:pt x="176" y="0"/>
                  </a:cubicBezTo>
                  <a:cubicBezTo>
                    <a:pt x="174" y="0"/>
                    <a:pt x="172" y="0"/>
                    <a:pt x="170" y="0"/>
                  </a:cubicBezTo>
                  <a:cubicBezTo>
                    <a:pt x="153" y="0"/>
                    <a:pt x="135" y="6"/>
                    <a:pt x="122" y="17"/>
                  </a:cubicBezTo>
                  <a:cubicBezTo>
                    <a:pt x="109" y="6"/>
                    <a:pt x="92" y="0"/>
                    <a:pt x="74" y="0"/>
                  </a:cubicBezTo>
                  <a:cubicBezTo>
                    <a:pt x="72" y="0"/>
                    <a:pt x="70" y="0"/>
                    <a:pt x="68" y="0"/>
                  </a:cubicBezTo>
                  <a:cubicBezTo>
                    <a:pt x="44" y="3"/>
                    <a:pt x="26" y="11"/>
                    <a:pt x="15" y="26"/>
                  </a:cubicBezTo>
                  <a:cubicBezTo>
                    <a:pt x="4" y="41"/>
                    <a:pt x="0" y="61"/>
                    <a:pt x="4" y="84"/>
                  </a:cubicBezTo>
                  <a:cubicBezTo>
                    <a:pt x="9" y="118"/>
                    <a:pt x="49" y="155"/>
                    <a:pt x="81" y="185"/>
                  </a:cubicBezTo>
                  <a:cubicBezTo>
                    <a:pt x="81" y="185"/>
                    <a:pt x="97" y="201"/>
                    <a:pt x="102" y="206"/>
                  </a:cubicBezTo>
                  <a:cubicBezTo>
                    <a:pt x="106" y="209"/>
                    <a:pt x="114" y="215"/>
                    <a:pt x="122" y="215"/>
                  </a:cubicBezTo>
                  <a:cubicBezTo>
                    <a:pt x="131" y="215"/>
                    <a:pt x="138" y="209"/>
                    <a:pt x="142" y="206"/>
                  </a:cubicBezTo>
                  <a:cubicBezTo>
                    <a:pt x="147" y="201"/>
                    <a:pt x="163" y="185"/>
                    <a:pt x="163" y="185"/>
                  </a:cubicBezTo>
                  <a:close/>
                  <a:moveTo>
                    <a:pt x="81" y="40"/>
                  </a:moveTo>
                  <a:cubicBezTo>
                    <a:pt x="61" y="40"/>
                    <a:pt x="44" y="55"/>
                    <a:pt x="44" y="73"/>
                  </a:cubicBezTo>
                  <a:cubicBezTo>
                    <a:pt x="44" y="78"/>
                    <a:pt x="40" y="83"/>
                    <a:pt x="34" y="83"/>
                  </a:cubicBezTo>
                  <a:cubicBezTo>
                    <a:pt x="29" y="83"/>
                    <a:pt x="24" y="78"/>
                    <a:pt x="24" y="73"/>
                  </a:cubicBezTo>
                  <a:cubicBezTo>
                    <a:pt x="24" y="44"/>
                    <a:pt x="50" y="20"/>
                    <a:pt x="81" y="20"/>
                  </a:cubicBezTo>
                  <a:cubicBezTo>
                    <a:pt x="87" y="20"/>
                    <a:pt x="91" y="24"/>
                    <a:pt x="91" y="30"/>
                  </a:cubicBezTo>
                  <a:cubicBezTo>
                    <a:pt x="91" y="35"/>
                    <a:pt x="87" y="40"/>
                    <a:pt x="81" y="40"/>
                  </a:cubicBezTo>
                  <a:close/>
                  <a:moveTo>
                    <a:pt x="81" y="40"/>
                  </a:moveTo>
                  <a:cubicBezTo>
                    <a:pt x="81" y="40"/>
                    <a:pt x="81" y="40"/>
                    <a:pt x="81" y="40"/>
                  </a:cubicBezTo>
                </a:path>
              </a:pathLst>
            </a:custGeom>
            <a:grpFill/>
            <a:ln w="9525">
              <a:noFill/>
              <a:round/>
            </a:ln>
          </p:spPr>
          <p:txBody>
            <a:bodyPr vert="horz" wrap="square" lIns="121920" tIns="60960" rIns="121920" bIns="60960" numCol="1" anchor="t" anchorCtr="0" compatLnSpc="1"/>
            <a:lstStyle/>
            <a:p>
              <a:endParaRPr lang="en-US" sz="2665">
                <a:latin typeface="微软雅黑" panose="020B0503020204020204" charset="-122"/>
                <a:ea typeface="微软雅黑" panose="020B0503020204020204" charset="-122"/>
              </a:endParaRPr>
            </a:p>
          </p:txBody>
        </p:sp>
      </p:grpSp>
      <p:sp>
        <p:nvSpPr>
          <p:cNvPr id="33" name="TextBox 80"/>
          <p:cNvSpPr txBox="1"/>
          <p:nvPr/>
        </p:nvSpPr>
        <p:spPr>
          <a:xfrm>
            <a:off x="963686" y="3482083"/>
            <a:ext cx="2150660" cy="955040"/>
          </a:xfrm>
          <a:prstGeom prst="rect">
            <a:avLst/>
          </a:prstGeom>
          <a:noFill/>
        </p:spPr>
        <p:txBody>
          <a:bodyPr wrap="square" rtlCol="0">
            <a:spAutoFit/>
          </a:bodyPr>
          <a:lstStyle/>
          <a:p>
            <a:pPr algn="ctr">
              <a:lnSpc>
                <a:spcPct val="100000"/>
              </a:lnSpc>
            </a:pPr>
            <a:r>
              <a:rPr lang="en-US" sz="1600" b="1" dirty="0">
                <a:solidFill>
                  <a:schemeClr val="bg1"/>
                </a:solidFill>
                <a:latin typeface="微软雅黑" panose="020B0503020204020204" charset="-122"/>
                <a:ea typeface="微软雅黑" panose="020B0503020204020204" charset="-122"/>
              </a:rPr>
              <a:t>对医院而言</a:t>
            </a:r>
          </a:p>
          <a:p>
            <a:pPr algn="ctr">
              <a:lnSpc>
                <a:spcPct val="100000"/>
              </a:lnSpc>
            </a:pPr>
            <a:r>
              <a:rPr lang="en-US" sz="1335" dirty="0">
                <a:solidFill>
                  <a:schemeClr val="bg1"/>
                </a:solidFill>
                <a:latin typeface="微软雅黑" panose="020B0503020204020204" charset="-122"/>
                <a:ea typeface="微软雅黑" panose="020B0503020204020204" charset="-122"/>
              </a:rPr>
              <a:t>提高患者满意度，增加社会效应，提升医院的整体品牌形象</a:t>
            </a:r>
          </a:p>
        </p:txBody>
      </p:sp>
      <p:sp>
        <p:nvSpPr>
          <p:cNvPr id="34" name="TextBox 81"/>
          <p:cNvSpPr txBox="1"/>
          <p:nvPr/>
        </p:nvSpPr>
        <p:spPr>
          <a:xfrm>
            <a:off x="9092166" y="3482083"/>
            <a:ext cx="2150660" cy="995680"/>
          </a:xfrm>
          <a:prstGeom prst="rect">
            <a:avLst/>
          </a:prstGeom>
          <a:noFill/>
        </p:spPr>
        <p:txBody>
          <a:bodyPr wrap="square" rtlCol="0">
            <a:spAutoFit/>
          </a:bodyPr>
          <a:lstStyle/>
          <a:p>
            <a:pPr algn="ctr">
              <a:lnSpc>
                <a:spcPct val="100000"/>
              </a:lnSpc>
            </a:pPr>
            <a:r>
              <a:rPr lang="en-US" sz="1600" b="1" dirty="0">
                <a:solidFill>
                  <a:schemeClr val="bg1"/>
                </a:solidFill>
                <a:latin typeface="微软雅黑" panose="020B0503020204020204" charset="-122"/>
                <a:ea typeface="微软雅黑" panose="020B0503020204020204" charset="-122"/>
              </a:rPr>
              <a:t>对个人而言</a:t>
            </a:r>
          </a:p>
          <a:p>
            <a:pPr lvl="0" algn="ctr" defTabSz="914400">
              <a:lnSpc>
                <a:spcPct val="100000"/>
              </a:lnSpc>
              <a:spcBef>
                <a:spcPct val="20000"/>
              </a:spcBef>
              <a:defRPr/>
            </a:pPr>
            <a:r>
              <a:rPr lang="en-US" sz="1335" dirty="0">
                <a:solidFill>
                  <a:schemeClr val="bg1"/>
                </a:solidFill>
                <a:latin typeface="微软雅黑" panose="020B0503020204020204" charset="-122"/>
                <a:ea typeface="微软雅黑" panose="020B0503020204020204" charset="-122"/>
              </a:rPr>
              <a:t>提高个人专业能力，增加患者对医护人员的信任，体现职业价值感。</a:t>
            </a:r>
          </a:p>
        </p:txBody>
      </p:sp>
      <p:sp>
        <p:nvSpPr>
          <p:cNvPr id="39" name="TextBox 82"/>
          <p:cNvSpPr txBox="1"/>
          <p:nvPr/>
        </p:nvSpPr>
        <p:spPr>
          <a:xfrm>
            <a:off x="6386906" y="3482083"/>
            <a:ext cx="2150660" cy="995680"/>
          </a:xfrm>
          <a:prstGeom prst="rect">
            <a:avLst/>
          </a:prstGeom>
          <a:noFill/>
        </p:spPr>
        <p:txBody>
          <a:bodyPr wrap="square" rtlCol="0">
            <a:spAutoFit/>
          </a:bodyPr>
          <a:lstStyle/>
          <a:p>
            <a:pPr algn="ctr">
              <a:lnSpc>
                <a:spcPct val="100000"/>
              </a:lnSpc>
            </a:pPr>
            <a:r>
              <a:rPr lang="en-US" sz="1600" b="1" dirty="0">
                <a:solidFill>
                  <a:schemeClr val="bg1"/>
                </a:solidFill>
                <a:latin typeface="微软雅黑" panose="020B0503020204020204" charset="-122"/>
                <a:ea typeface="微软雅黑" panose="020B0503020204020204" charset="-122"/>
              </a:rPr>
              <a:t>对患者而言</a:t>
            </a:r>
          </a:p>
          <a:p>
            <a:pPr lvl="0" algn="ctr" defTabSz="914400">
              <a:lnSpc>
                <a:spcPct val="100000"/>
              </a:lnSpc>
              <a:spcBef>
                <a:spcPct val="20000"/>
              </a:spcBef>
              <a:defRPr/>
            </a:pPr>
            <a:r>
              <a:rPr lang="en-US" sz="1335" dirty="0">
                <a:solidFill>
                  <a:schemeClr val="bg1"/>
                </a:solidFill>
                <a:latin typeface="微软雅黑" panose="020B0503020204020204" charset="-122"/>
                <a:ea typeface="微软雅黑" panose="020B0503020204020204" charset="-122"/>
              </a:rPr>
              <a:t>促进患者积极配合，确保治疗和护理的顺利实施，促进患者早日康复。</a:t>
            </a:r>
          </a:p>
        </p:txBody>
      </p:sp>
      <p:sp>
        <p:nvSpPr>
          <p:cNvPr id="40" name="TextBox 83"/>
          <p:cNvSpPr txBox="1"/>
          <p:nvPr/>
        </p:nvSpPr>
        <p:spPr>
          <a:xfrm>
            <a:off x="3681646" y="3482083"/>
            <a:ext cx="2150660" cy="955040"/>
          </a:xfrm>
          <a:prstGeom prst="rect">
            <a:avLst/>
          </a:prstGeom>
          <a:noFill/>
        </p:spPr>
        <p:txBody>
          <a:bodyPr wrap="square" rtlCol="0">
            <a:spAutoFit/>
          </a:bodyPr>
          <a:lstStyle/>
          <a:p>
            <a:pPr algn="ctr">
              <a:lnSpc>
                <a:spcPct val="100000"/>
              </a:lnSpc>
            </a:pPr>
            <a:r>
              <a:rPr lang="en-US" sz="1600" b="1" dirty="0">
                <a:solidFill>
                  <a:schemeClr val="bg1"/>
                </a:solidFill>
                <a:latin typeface="微软雅黑" panose="020B0503020204020204" charset="-122"/>
                <a:ea typeface="微软雅黑" panose="020B0503020204020204" charset="-122"/>
              </a:rPr>
              <a:t>对科室而言</a:t>
            </a:r>
          </a:p>
          <a:p>
            <a:pPr algn="ctr">
              <a:lnSpc>
                <a:spcPct val="100000"/>
              </a:lnSpc>
            </a:pPr>
            <a:r>
              <a:rPr lang="en-US" sz="1335" dirty="0">
                <a:solidFill>
                  <a:schemeClr val="bg1"/>
                </a:solidFill>
                <a:latin typeface="微软雅黑" panose="020B0503020204020204" charset="-122"/>
                <a:ea typeface="微软雅黑" panose="020B0503020204020204" charset="-122"/>
              </a:rPr>
              <a:t>增加团队凝聚力，改善工作效率和品质，提高病区整体形象。</a:t>
            </a:r>
          </a:p>
        </p:txBody>
      </p:sp>
      <p:sp>
        <p:nvSpPr>
          <p:cNvPr id="41" name="Footer Text"/>
          <p:cNvSpPr txBox="1"/>
          <p:nvPr/>
        </p:nvSpPr>
        <p:spPr>
          <a:xfrm>
            <a:off x="922707" y="5191939"/>
            <a:ext cx="10346519" cy="738505"/>
          </a:xfrm>
          <a:prstGeom prst="rect">
            <a:avLst/>
          </a:prstGeom>
          <a:noFill/>
        </p:spPr>
        <p:txBody>
          <a:bodyPr wrap="square" lIns="0" tIns="0" rIns="0" bIns="0" rtlCol="0">
            <a:spAutoFit/>
          </a:bodyPr>
          <a:lstStyle/>
          <a:p>
            <a:pPr algn="ctr"/>
            <a:r>
              <a:rPr lang="en-US" sz="1200" dirty="0">
                <a:solidFill>
                  <a:schemeClr val="tx1">
                    <a:lumMod val="75000"/>
                    <a:lumOff val="25000"/>
                  </a:schemeClr>
                </a:solidFill>
                <a:latin typeface="微软雅黑" panose="020B0503020204020204" charset="-122"/>
                <a:ea typeface="微软雅黑" panose="020B0503020204020204" charset="-122"/>
              </a:rPr>
              <a:t>There are many variations of passages of lorem ipsum available, but the majority have suffered alteration in some form, by injected humour randomized words which don't look even slightly believable. If you are going to use A passage of lorem ipsum, you need</a:t>
            </a:r>
            <a:br>
              <a:rPr lang="en-US" sz="1200" dirty="0">
                <a:solidFill>
                  <a:schemeClr val="tx1">
                    <a:lumMod val="75000"/>
                    <a:lumOff val="25000"/>
                  </a:schemeClr>
                </a:solidFill>
                <a:latin typeface="微软雅黑" panose="020B0503020204020204" charset="-122"/>
                <a:ea typeface="微软雅黑" panose="020B0503020204020204" charset="-122"/>
              </a:rPr>
            </a:br>
            <a:r>
              <a:rPr lang="en-US" sz="1200" dirty="0">
                <a:solidFill>
                  <a:schemeClr val="tx1">
                    <a:lumMod val="75000"/>
                    <a:lumOff val="25000"/>
                  </a:schemeClr>
                </a:solidFill>
                <a:latin typeface="微软雅黑" panose="020B0503020204020204" charset="-122"/>
                <a:ea typeface="微软雅黑" panose="020B0503020204020204" charset="-122"/>
              </a:rPr>
              <a:t> to be sure there embarrassing hidden in the middle of text. All the lorem ipsum generators on the internet tend to repeat</a:t>
            </a:r>
            <a:br>
              <a:rPr lang="en-US" sz="1200" dirty="0">
                <a:solidFill>
                  <a:schemeClr val="tx1">
                    <a:lumMod val="75000"/>
                    <a:lumOff val="25000"/>
                  </a:schemeClr>
                </a:solidFill>
                <a:latin typeface="微软雅黑" panose="020B0503020204020204" charset="-122"/>
                <a:ea typeface="微软雅黑" panose="020B0503020204020204" charset="-122"/>
              </a:rPr>
            </a:br>
            <a:r>
              <a:rPr lang="en-US" sz="1200" dirty="0">
                <a:solidFill>
                  <a:schemeClr val="tx1">
                    <a:lumMod val="75000"/>
                    <a:lumOff val="25000"/>
                  </a:schemeClr>
                </a:solidFill>
                <a:latin typeface="微软雅黑" panose="020B0503020204020204" charset="-122"/>
                <a:ea typeface="微软雅黑" panose="020B0503020204020204" charset="-122"/>
              </a:rPr>
              <a:t>predefined chunks as of lorem but the majority have suffered alteration in some form  necessary.</a:t>
            </a:r>
          </a:p>
        </p:txBody>
      </p:sp>
      <p:cxnSp>
        <p:nvCxnSpPr>
          <p:cNvPr id="42" name="Straight Line buttom"/>
          <p:cNvCxnSpPr/>
          <p:nvPr/>
        </p:nvCxnSpPr>
        <p:spPr>
          <a:xfrm>
            <a:off x="914365" y="5014005"/>
            <a:ext cx="10363200"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87" name="Arc 86"/>
          <p:cNvSpPr/>
          <p:nvPr/>
        </p:nvSpPr>
        <p:spPr>
          <a:xfrm rot="19051047">
            <a:off x="2437976" y="1564270"/>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88" name="Arc 87"/>
          <p:cNvSpPr/>
          <p:nvPr/>
        </p:nvSpPr>
        <p:spPr>
          <a:xfrm rot="19051047">
            <a:off x="5077683" y="1564271"/>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65" dirty="0">
              <a:latin typeface="微软雅黑" panose="020B0503020204020204" charset="-122"/>
              <a:ea typeface="微软雅黑" panose="020B0503020204020204" charset="-122"/>
            </a:endParaRPr>
          </a:p>
        </p:txBody>
      </p:sp>
      <p:sp>
        <p:nvSpPr>
          <p:cNvPr id="89" name="Arc 88"/>
          <p:cNvSpPr/>
          <p:nvPr/>
        </p:nvSpPr>
        <p:spPr>
          <a:xfrm rot="19051047">
            <a:off x="7717388" y="1564271"/>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665"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1184">
        <p:blinds dir="vert"/>
      </p:transition>
    </mc:Choice>
    <mc:Fallback xmlns="">
      <p:transition spd="slow" advTm="1184">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2" presetClass="entr" presetSubtype="4" accel="50000" decel="5000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500" fill="hold"/>
                                        <p:tgtEl>
                                          <p:spTgt spid="33"/>
                                        </p:tgtEl>
                                        <p:attrNameLst>
                                          <p:attrName>ppt_x</p:attrName>
                                        </p:attrNameLst>
                                      </p:cBhvr>
                                      <p:tavLst>
                                        <p:tav tm="0">
                                          <p:val>
                                            <p:strVal val="#ppt_x"/>
                                          </p:val>
                                        </p:tav>
                                        <p:tav tm="100000">
                                          <p:val>
                                            <p:strVal val="#ppt_x"/>
                                          </p:val>
                                        </p:tav>
                                      </p:tavLst>
                                    </p:anim>
                                    <p:anim calcmode="lin" valueType="num">
                                      <p:cBhvr additive="base">
                                        <p:cTn id="17" dur="500" fill="hold"/>
                                        <p:tgtEl>
                                          <p:spTgt spid="33"/>
                                        </p:tgtEl>
                                        <p:attrNameLst>
                                          <p:attrName>ppt_y</p:attrName>
                                        </p:attrNameLst>
                                      </p:cBhvr>
                                      <p:tavLst>
                                        <p:tav tm="0">
                                          <p:val>
                                            <p:strVal val="1+#ppt_h/2"/>
                                          </p:val>
                                        </p:tav>
                                        <p:tav tm="100000">
                                          <p:val>
                                            <p:strVal val="#ppt_y"/>
                                          </p:val>
                                        </p:tav>
                                      </p:tavLst>
                                    </p:anim>
                                  </p:childTnLst>
                                </p:cTn>
                              </p:par>
                              <p:par>
                                <p:cTn id="18" presetID="2" presetClass="entr" presetSubtype="4" accel="50000" decel="5000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accel="50000" decel="5000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par>
                                <p:cTn id="31" presetID="2" presetClass="entr" presetSubtype="4" accel="50000" decel="5000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2" presetClass="entr" presetSubtype="4" accel="50000" decel="5000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1+#ppt_h/2"/>
                                          </p:val>
                                        </p:tav>
                                        <p:tav tm="100000">
                                          <p:val>
                                            <p:strVal val="#ppt_y"/>
                                          </p:val>
                                        </p:tav>
                                      </p:tavLst>
                                    </p:anim>
                                  </p:childTnLst>
                                </p:cTn>
                              </p:par>
                              <p:par>
                                <p:cTn id="44" presetID="2" presetClass="entr" presetSubtype="4" accel="50000" decel="5000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par>
                                <p:cTn id="48" presetID="53" presetClass="entr" presetSubtype="16"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par>
                                <p:cTn id="53" presetID="2" presetClass="entr" presetSubtype="4" accel="50000" decel="5000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par>
                                <p:cTn id="57" presetID="18" presetClass="entr" presetSubtype="6" fill="hold" grpId="0" nodeType="with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strips(downRight)">
                                      <p:cBhvr>
                                        <p:cTn id="59" dur="500"/>
                                        <p:tgtEl>
                                          <p:spTgt spid="87"/>
                                        </p:tgtEl>
                                      </p:cBhvr>
                                    </p:animEffect>
                                  </p:childTnLst>
                                </p:cTn>
                              </p:par>
                              <p:par>
                                <p:cTn id="60" presetID="18" presetClass="entr" presetSubtype="6"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strips(downRight)">
                                      <p:cBhvr>
                                        <p:cTn id="62" dur="500"/>
                                        <p:tgtEl>
                                          <p:spTgt spid="88"/>
                                        </p:tgtEl>
                                      </p:cBhvr>
                                    </p:animEffect>
                                  </p:childTnLst>
                                </p:cTn>
                              </p:par>
                              <p:par>
                                <p:cTn id="63" presetID="18" presetClass="entr" presetSubtype="6" fill="hold" grpId="0" nodeType="with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strips(downRight)">
                                      <p:cBhvr>
                                        <p:cTn id="65" dur="500"/>
                                        <p:tgtEl>
                                          <p:spTgt spid="89"/>
                                        </p:tgtEl>
                                      </p:cBhvr>
                                    </p:animEffect>
                                  </p:childTnLst>
                                </p:cTn>
                              </p:par>
                              <p:par>
                                <p:cTn id="66" presetID="13" presetClass="entr" presetSubtype="16"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plus(in)">
                                      <p:cBhvr>
                                        <p:cTn id="68" dur="500"/>
                                        <p:tgtEl>
                                          <p:spTgt spid="4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33" grpId="0"/>
      <p:bldP spid="34" grpId="0"/>
      <p:bldP spid="39" grpId="0"/>
      <p:bldP spid="40" grpId="0"/>
      <p:bldP spid="41" grpId="0"/>
      <p:bldP spid="87" grpId="0" bldLvl="0" animBg="1"/>
      <p:bldP spid="88" grpId="0" bldLvl="0" animBg="1"/>
      <p:bldP spid="8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4" name="矩形 83"/>
          <p:cNvSpPr/>
          <p:nvPr/>
        </p:nvSpPr>
        <p:spPr>
          <a:xfrm>
            <a:off x="3290504" y="4161478"/>
            <a:ext cx="5610923" cy="92202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13" name="文本框 12"/>
          <p:cNvSpPr txBox="1">
            <a:spLocks noChangeArrowheads="1"/>
          </p:cNvSpPr>
          <p:nvPr/>
        </p:nvSpPr>
        <p:spPr bwMode="auto">
          <a:xfrm>
            <a:off x="4630913" y="3605448"/>
            <a:ext cx="293010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4000" dirty="0">
                <a:solidFill>
                  <a:schemeClr val="tx1">
                    <a:lumMod val="75000"/>
                    <a:lumOff val="25000"/>
                  </a:schemeClr>
                </a:solidFill>
                <a:latin typeface="微软雅黑" panose="020B0503020204020204" charset="-122"/>
                <a:ea typeface="微软雅黑" panose="020B0503020204020204" charset="-122"/>
                <a:cs typeface="+mn-ea"/>
                <a:sym typeface="+mn-lt"/>
              </a:rPr>
              <a:t>计划拟定 </a:t>
            </a:r>
          </a:p>
        </p:txBody>
      </p:sp>
      <p:sp>
        <p:nvSpPr>
          <p:cNvPr id="14" name="文本框 8"/>
          <p:cNvSpPr txBox="1">
            <a:spLocks noChangeArrowheads="1"/>
          </p:cNvSpPr>
          <p:nvPr/>
        </p:nvSpPr>
        <p:spPr bwMode="auto">
          <a:xfrm>
            <a:off x="5630829" y="3409809"/>
            <a:ext cx="930275"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en-US" altLang="zh-CN" sz="1200" dirty="0">
                <a:solidFill>
                  <a:schemeClr val="tx1">
                    <a:lumMod val="75000"/>
                    <a:lumOff val="25000"/>
                  </a:schemeClr>
                </a:solidFill>
                <a:latin typeface="微软雅黑" panose="020B0503020204020204" charset="-122"/>
                <a:ea typeface="微软雅黑" panose="020B0503020204020204" charset="-122"/>
                <a:cs typeface="+mn-ea"/>
                <a:sym typeface="+mn-lt"/>
              </a:rPr>
              <a:t>PART ONE</a:t>
            </a:r>
          </a:p>
        </p:txBody>
      </p:sp>
      <p:grpSp>
        <p:nvGrpSpPr>
          <p:cNvPr id="2" name="组合 1"/>
          <p:cNvGrpSpPr/>
          <p:nvPr/>
        </p:nvGrpSpPr>
        <p:grpSpPr>
          <a:xfrm>
            <a:off x="5007395" y="1134849"/>
            <a:ext cx="2177143" cy="2177143"/>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11" name="椭圆 10"/>
              <p:cNvSpPr/>
              <p:nvPr/>
            </p:nvSpPr>
            <p:spPr>
              <a:xfrm>
                <a:off x="3070743" y="1661046"/>
                <a:ext cx="3086737" cy="3086733"/>
              </a:xfrm>
              <a:prstGeom prst="ellipse">
                <a:avLst/>
              </a:prstGeom>
              <a:noFill/>
              <a:ln>
                <a:solidFill>
                  <a:srgbClr val="D73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0C6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2851">
        <p:blinds dir="vert"/>
      </p:transition>
    </mc:Choice>
    <mc:Fallback xmlns="">
      <p:transition spd="slow" advTm="285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7"/>
          <p:cNvSpPr txBox="1"/>
          <p:nvPr userDrawn="1"/>
        </p:nvSpPr>
        <p:spPr>
          <a:xfrm>
            <a:off x="4682787" y="286862"/>
            <a:ext cx="2487862" cy="461645"/>
          </a:xfrm>
          <a:prstGeom prst="rect">
            <a:avLst/>
          </a:prstGeom>
          <a:noFill/>
        </p:spPr>
        <p:txBody>
          <a:bodyPr wrap="square" lIns="92925" tIns="46462" rIns="92925" bIns="46462" rtlCol="0">
            <a:spAutoFit/>
          </a:bodyPr>
          <a:lstStyle/>
          <a:p>
            <a:pPr lvl="0" algn="ctr"/>
            <a:r>
              <a:rPr lang="zh-CN" altLang="en-US" sz="2400" dirty="0">
                <a:solidFill>
                  <a:srgbClr val="1BA9B3"/>
                </a:solidFill>
                <a:latin typeface="微软雅黑" panose="020B0503020204020204" charset="-122"/>
                <a:ea typeface="微软雅黑" panose="020B0503020204020204" charset="-122"/>
              </a:rPr>
              <a:t>计划拟定 </a:t>
            </a:r>
          </a:p>
        </p:txBody>
      </p:sp>
      <p:sp>
        <p:nvSpPr>
          <p:cNvPr id="9" name="文本框 38"/>
          <p:cNvSpPr txBox="1"/>
          <p:nvPr userDrawn="1"/>
        </p:nvSpPr>
        <p:spPr>
          <a:xfrm>
            <a:off x="4545196" y="657933"/>
            <a:ext cx="2763044" cy="323215"/>
          </a:xfrm>
          <a:prstGeom prst="rect">
            <a:avLst/>
          </a:prstGeom>
          <a:noFill/>
        </p:spPr>
        <p:txBody>
          <a:bodyPr wrap="square" lIns="92925" tIns="46462" rIns="92925" bIns="46462" rtlCol="0">
            <a:spAutoFit/>
          </a:bodyPr>
          <a:lstStyle/>
          <a:p>
            <a:pPr algn="ctr" defTabSz="685165"/>
            <a:r>
              <a:rPr lang="en-US" altLang="zh-CN" sz="1500" dirty="0">
                <a:solidFill>
                  <a:schemeClr val="tx1">
                    <a:lumMod val="50000"/>
                    <a:lumOff val="50000"/>
                  </a:schemeClr>
                </a:solidFill>
                <a:cs typeface="+mn-ea"/>
                <a:sym typeface="+mn-lt"/>
              </a:rPr>
              <a:t>ADD RELATED TITLE WORDS</a:t>
            </a:r>
            <a:endParaRPr lang="zh-CN" altLang="en-US" sz="1500" dirty="0">
              <a:solidFill>
                <a:schemeClr val="tx1">
                  <a:lumMod val="50000"/>
                  <a:lumOff val="50000"/>
                </a:schemeClr>
              </a:solidFill>
              <a:cs typeface="+mn-ea"/>
              <a:sym typeface="+mn-lt"/>
            </a:endParaRPr>
          </a:p>
        </p:txBody>
      </p:sp>
      <p:graphicFrame>
        <p:nvGraphicFramePr>
          <p:cNvPr id="2" name="表格 -1"/>
          <p:cNvGraphicFramePr/>
          <p:nvPr/>
        </p:nvGraphicFramePr>
        <p:xfrm>
          <a:off x="317500" y="981075"/>
          <a:ext cx="11318875" cy="5361940"/>
        </p:xfrm>
        <a:graphic>
          <a:graphicData uri="http://schemas.openxmlformats.org/drawingml/2006/table">
            <a:tbl>
              <a:tblPr firstRow="1" bandRow="1"/>
              <a:tblGrid>
                <a:gridCol w="311150">
                  <a:extLst>
                    <a:ext uri="{9D8B030D-6E8A-4147-A177-3AD203B41FA5}">
                      <a16:colId xmlns:a16="http://schemas.microsoft.com/office/drawing/2014/main" xmlns="" val="20000"/>
                    </a:ext>
                  </a:extLst>
                </a:gridCol>
                <a:gridCol w="440055">
                  <a:extLst>
                    <a:ext uri="{9D8B030D-6E8A-4147-A177-3AD203B41FA5}">
                      <a16:colId xmlns:a16="http://schemas.microsoft.com/office/drawing/2014/main" xmlns="" val="20001"/>
                    </a:ext>
                  </a:extLst>
                </a:gridCol>
                <a:gridCol w="427990">
                  <a:extLst>
                    <a:ext uri="{9D8B030D-6E8A-4147-A177-3AD203B41FA5}">
                      <a16:colId xmlns:a16="http://schemas.microsoft.com/office/drawing/2014/main" xmlns="" val="20002"/>
                    </a:ext>
                  </a:extLst>
                </a:gridCol>
                <a:gridCol w="256540">
                  <a:extLst>
                    <a:ext uri="{9D8B030D-6E8A-4147-A177-3AD203B41FA5}">
                      <a16:colId xmlns:a16="http://schemas.microsoft.com/office/drawing/2014/main" xmlns="" val="20003"/>
                    </a:ext>
                  </a:extLst>
                </a:gridCol>
                <a:gridCol w="258445">
                  <a:extLst>
                    <a:ext uri="{9D8B030D-6E8A-4147-A177-3AD203B41FA5}">
                      <a16:colId xmlns:a16="http://schemas.microsoft.com/office/drawing/2014/main" xmlns="" val="20004"/>
                    </a:ext>
                  </a:extLst>
                </a:gridCol>
                <a:gridCol w="256540">
                  <a:extLst>
                    <a:ext uri="{9D8B030D-6E8A-4147-A177-3AD203B41FA5}">
                      <a16:colId xmlns:a16="http://schemas.microsoft.com/office/drawing/2014/main" xmlns="" val="20005"/>
                    </a:ext>
                  </a:extLst>
                </a:gridCol>
                <a:gridCol w="257810">
                  <a:extLst>
                    <a:ext uri="{9D8B030D-6E8A-4147-A177-3AD203B41FA5}">
                      <a16:colId xmlns:a16="http://schemas.microsoft.com/office/drawing/2014/main" xmlns="" val="20006"/>
                    </a:ext>
                  </a:extLst>
                </a:gridCol>
                <a:gridCol w="256540">
                  <a:extLst>
                    <a:ext uri="{9D8B030D-6E8A-4147-A177-3AD203B41FA5}">
                      <a16:colId xmlns:a16="http://schemas.microsoft.com/office/drawing/2014/main" xmlns="" val="20007"/>
                    </a:ext>
                  </a:extLst>
                </a:gridCol>
                <a:gridCol w="258445">
                  <a:extLst>
                    <a:ext uri="{9D8B030D-6E8A-4147-A177-3AD203B41FA5}">
                      <a16:colId xmlns:a16="http://schemas.microsoft.com/office/drawing/2014/main" xmlns="" val="20008"/>
                    </a:ext>
                  </a:extLst>
                </a:gridCol>
                <a:gridCol w="257810">
                  <a:extLst>
                    <a:ext uri="{9D8B030D-6E8A-4147-A177-3AD203B41FA5}">
                      <a16:colId xmlns:a16="http://schemas.microsoft.com/office/drawing/2014/main" xmlns="" val="20009"/>
                    </a:ext>
                  </a:extLst>
                </a:gridCol>
                <a:gridCol w="256540">
                  <a:extLst>
                    <a:ext uri="{9D8B030D-6E8A-4147-A177-3AD203B41FA5}">
                      <a16:colId xmlns:a16="http://schemas.microsoft.com/office/drawing/2014/main" xmlns="" val="20010"/>
                    </a:ext>
                  </a:extLst>
                </a:gridCol>
                <a:gridCol w="258445">
                  <a:extLst>
                    <a:ext uri="{9D8B030D-6E8A-4147-A177-3AD203B41FA5}">
                      <a16:colId xmlns:a16="http://schemas.microsoft.com/office/drawing/2014/main" xmlns="" val="20011"/>
                    </a:ext>
                  </a:extLst>
                </a:gridCol>
                <a:gridCol w="257175">
                  <a:extLst>
                    <a:ext uri="{9D8B030D-6E8A-4147-A177-3AD203B41FA5}">
                      <a16:colId xmlns:a16="http://schemas.microsoft.com/office/drawing/2014/main" xmlns="" val="20012"/>
                    </a:ext>
                  </a:extLst>
                </a:gridCol>
                <a:gridCol w="256540">
                  <a:extLst>
                    <a:ext uri="{9D8B030D-6E8A-4147-A177-3AD203B41FA5}">
                      <a16:colId xmlns:a16="http://schemas.microsoft.com/office/drawing/2014/main" xmlns="" val="20013"/>
                    </a:ext>
                  </a:extLst>
                </a:gridCol>
                <a:gridCol w="259080">
                  <a:extLst>
                    <a:ext uri="{9D8B030D-6E8A-4147-A177-3AD203B41FA5}">
                      <a16:colId xmlns:a16="http://schemas.microsoft.com/office/drawing/2014/main" xmlns="" val="20014"/>
                    </a:ext>
                  </a:extLst>
                </a:gridCol>
                <a:gridCol w="256540">
                  <a:extLst>
                    <a:ext uri="{9D8B030D-6E8A-4147-A177-3AD203B41FA5}">
                      <a16:colId xmlns:a16="http://schemas.microsoft.com/office/drawing/2014/main" xmlns="" val="20015"/>
                    </a:ext>
                  </a:extLst>
                </a:gridCol>
                <a:gridCol w="258445">
                  <a:extLst>
                    <a:ext uri="{9D8B030D-6E8A-4147-A177-3AD203B41FA5}">
                      <a16:colId xmlns:a16="http://schemas.microsoft.com/office/drawing/2014/main" xmlns="" val="20016"/>
                    </a:ext>
                  </a:extLst>
                </a:gridCol>
                <a:gridCol w="255905">
                  <a:extLst>
                    <a:ext uri="{9D8B030D-6E8A-4147-A177-3AD203B41FA5}">
                      <a16:colId xmlns:a16="http://schemas.microsoft.com/office/drawing/2014/main" xmlns="" val="20017"/>
                    </a:ext>
                  </a:extLst>
                </a:gridCol>
                <a:gridCol w="259715">
                  <a:extLst>
                    <a:ext uri="{9D8B030D-6E8A-4147-A177-3AD203B41FA5}">
                      <a16:colId xmlns:a16="http://schemas.microsoft.com/office/drawing/2014/main" xmlns="" val="20018"/>
                    </a:ext>
                  </a:extLst>
                </a:gridCol>
                <a:gridCol w="259715">
                  <a:extLst>
                    <a:ext uri="{9D8B030D-6E8A-4147-A177-3AD203B41FA5}">
                      <a16:colId xmlns:a16="http://schemas.microsoft.com/office/drawing/2014/main" xmlns="" val="20019"/>
                    </a:ext>
                  </a:extLst>
                </a:gridCol>
                <a:gridCol w="259715">
                  <a:extLst>
                    <a:ext uri="{9D8B030D-6E8A-4147-A177-3AD203B41FA5}">
                      <a16:colId xmlns:a16="http://schemas.microsoft.com/office/drawing/2014/main" xmlns="" val="20020"/>
                    </a:ext>
                  </a:extLst>
                </a:gridCol>
                <a:gridCol w="259715">
                  <a:extLst>
                    <a:ext uri="{9D8B030D-6E8A-4147-A177-3AD203B41FA5}">
                      <a16:colId xmlns:a16="http://schemas.microsoft.com/office/drawing/2014/main" xmlns="" val="20021"/>
                    </a:ext>
                  </a:extLst>
                </a:gridCol>
                <a:gridCol w="259715">
                  <a:extLst>
                    <a:ext uri="{9D8B030D-6E8A-4147-A177-3AD203B41FA5}">
                      <a16:colId xmlns:a16="http://schemas.microsoft.com/office/drawing/2014/main" xmlns="" val="20022"/>
                    </a:ext>
                  </a:extLst>
                </a:gridCol>
                <a:gridCol w="259080">
                  <a:extLst>
                    <a:ext uri="{9D8B030D-6E8A-4147-A177-3AD203B41FA5}">
                      <a16:colId xmlns:a16="http://schemas.microsoft.com/office/drawing/2014/main" xmlns="" val="20023"/>
                    </a:ext>
                  </a:extLst>
                </a:gridCol>
                <a:gridCol w="260350">
                  <a:extLst>
                    <a:ext uri="{9D8B030D-6E8A-4147-A177-3AD203B41FA5}">
                      <a16:colId xmlns:a16="http://schemas.microsoft.com/office/drawing/2014/main" xmlns="" val="20024"/>
                    </a:ext>
                  </a:extLst>
                </a:gridCol>
                <a:gridCol w="259080">
                  <a:extLst>
                    <a:ext uri="{9D8B030D-6E8A-4147-A177-3AD203B41FA5}">
                      <a16:colId xmlns:a16="http://schemas.microsoft.com/office/drawing/2014/main" xmlns="" val="20025"/>
                    </a:ext>
                  </a:extLst>
                </a:gridCol>
                <a:gridCol w="260350">
                  <a:extLst>
                    <a:ext uri="{9D8B030D-6E8A-4147-A177-3AD203B41FA5}">
                      <a16:colId xmlns:a16="http://schemas.microsoft.com/office/drawing/2014/main" xmlns="" val="20026"/>
                    </a:ext>
                  </a:extLst>
                </a:gridCol>
                <a:gridCol w="259080">
                  <a:extLst>
                    <a:ext uri="{9D8B030D-6E8A-4147-A177-3AD203B41FA5}">
                      <a16:colId xmlns:a16="http://schemas.microsoft.com/office/drawing/2014/main" xmlns="" val="20027"/>
                    </a:ext>
                  </a:extLst>
                </a:gridCol>
                <a:gridCol w="259080">
                  <a:extLst>
                    <a:ext uri="{9D8B030D-6E8A-4147-A177-3AD203B41FA5}">
                      <a16:colId xmlns:a16="http://schemas.microsoft.com/office/drawing/2014/main" xmlns="" val="20028"/>
                    </a:ext>
                  </a:extLst>
                </a:gridCol>
                <a:gridCol w="260350">
                  <a:extLst>
                    <a:ext uri="{9D8B030D-6E8A-4147-A177-3AD203B41FA5}">
                      <a16:colId xmlns:a16="http://schemas.microsoft.com/office/drawing/2014/main" xmlns="" val="20029"/>
                    </a:ext>
                  </a:extLst>
                </a:gridCol>
                <a:gridCol w="259080">
                  <a:extLst>
                    <a:ext uri="{9D8B030D-6E8A-4147-A177-3AD203B41FA5}">
                      <a16:colId xmlns:a16="http://schemas.microsoft.com/office/drawing/2014/main" xmlns="" val="20030"/>
                    </a:ext>
                  </a:extLst>
                </a:gridCol>
                <a:gridCol w="260350">
                  <a:extLst>
                    <a:ext uri="{9D8B030D-6E8A-4147-A177-3AD203B41FA5}">
                      <a16:colId xmlns:a16="http://schemas.microsoft.com/office/drawing/2014/main" xmlns="" val="20031"/>
                    </a:ext>
                  </a:extLst>
                </a:gridCol>
                <a:gridCol w="259080">
                  <a:extLst>
                    <a:ext uri="{9D8B030D-6E8A-4147-A177-3AD203B41FA5}">
                      <a16:colId xmlns:a16="http://schemas.microsoft.com/office/drawing/2014/main" xmlns="" val="20032"/>
                    </a:ext>
                  </a:extLst>
                </a:gridCol>
                <a:gridCol w="259715">
                  <a:extLst>
                    <a:ext uri="{9D8B030D-6E8A-4147-A177-3AD203B41FA5}">
                      <a16:colId xmlns:a16="http://schemas.microsoft.com/office/drawing/2014/main" xmlns="" val="20033"/>
                    </a:ext>
                  </a:extLst>
                </a:gridCol>
                <a:gridCol w="259715">
                  <a:extLst>
                    <a:ext uri="{9D8B030D-6E8A-4147-A177-3AD203B41FA5}">
                      <a16:colId xmlns:a16="http://schemas.microsoft.com/office/drawing/2014/main" xmlns="" val="20034"/>
                    </a:ext>
                  </a:extLst>
                </a:gridCol>
                <a:gridCol w="588010">
                  <a:extLst>
                    <a:ext uri="{9D8B030D-6E8A-4147-A177-3AD203B41FA5}">
                      <a16:colId xmlns:a16="http://schemas.microsoft.com/office/drawing/2014/main" xmlns="" val="20035"/>
                    </a:ext>
                  </a:extLst>
                </a:gridCol>
                <a:gridCol w="1276985">
                  <a:extLst>
                    <a:ext uri="{9D8B030D-6E8A-4147-A177-3AD203B41FA5}">
                      <a16:colId xmlns:a16="http://schemas.microsoft.com/office/drawing/2014/main" xmlns="" val="20036"/>
                    </a:ext>
                  </a:extLst>
                </a:gridCol>
              </a:tblGrid>
              <a:tr h="541020">
                <a:tc gridSpan="2">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WHAT</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33">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WHEN</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WHO</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HOW</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extLst>
                  <a:ext uri="{0D108BD9-81ED-4DB2-BD59-A6C34878D82A}">
                    <a16:rowId xmlns:a16="http://schemas.microsoft.com/office/drawing/2014/main" xmlns="" val="10000"/>
                  </a:ext>
                </a:extLst>
              </a:tr>
              <a:tr h="365760">
                <a:tc rowSpan="2" gridSpan="2">
                  <a:txBody>
                    <a:body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pitchFamily="49" charset="-122"/>
                        </a:rPr>
                        <a:t>主题</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0C6485"/>
                    </a:solidFill>
                  </a:tcPr>
                </a:tc>
                <a:tc rowSpan="2" hMerge="1">
                  <a:txBody>
                    <a:bodyPr/>
                    <a:lstStyle/>
                    <a:p>
                      <a:endParaRPr lang="zh-CN"/>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tcPr>
                </a:tc>
                <a:tc>
                  <a:txBody>
                    <a:body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pitchFamily="49" charset="-122"/>
                        </a:rPr>
                        <a:t>日期</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gridSpan="4">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1</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4">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2</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4">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3</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4">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4</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5</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6</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2017</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年</a:t>
                      </a: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8</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月</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hMerge="1">
                  <a:txBody>
                    <a:bodyPr/>
                    <a:lstStyle/>
                    <a:p>
                      <a:endParaRPr lang="zh-CN"/>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E2413E"/>
                    </a:solidFill>
                  </a:tcPr>
                </a:tc>
                <a:tc rowSpan="2">
                  <a:txBody>
                    <a:body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pitchFamily="49" charset="-122"/>
                        </a:rPr>
                        <a:t>负责人</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rowSpan="2">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仿宋_GB2312" panose="02010609030101010101" pitchFamily="49" charset="-122"/>
                        </a:rPr>
                        <a:t>PDCA</a:t>
                      </a: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工具</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extLst>
                  <a:ext uri="{0D108BD9-81ED-4DB2-BD59-A6C34878D82A}">
                    <a16:rowId xmlns:a16="http://schemas.microsoft.com/office/drawing/2014/main" xmlns="" val="10001"/>
                  </a:ext>
                </a:extLst>
              </a:tr>
              <a:tr h="526415">
                <a:tc gridSpan="2" vMerge="1">
                  <a:txBody>
                    <a:bodyPr/>
                    <a:lstStyle/>
                    <a:p>
                      <a:endParaRPr lang="zh-CN"/>
                    </a:p>
                  </a:txBody>
                  <a:tcPr>
                    <a:lnL w="12700" cap="flat" cmpd="sng">
                      <a:solidFill>
                        <a:srgbClr val="000000"/>
                      </a:solidFill>
                      <a:prstDash val="solid"/>
                      <a:headEnd type="none" w="med" len="med"/>
                      <a:tailEnd type="none" w="med" len="med"/>
                    </a:lnL>
                    <a:lnB cap="flat">
                      <a:noFill/>
                    </a:lnB>
                  </a:tcPr>
                </a:tc>
                <a:tc hMerge="1" vMerge="1">
                  <a:txBody>
                    <a:bodyPr/>
                    <a:lstStyle/>
                    <a:p>
                      <a:endParaRPr lang="zh-CN"/>
                    </a:p>
                  </a:txBody>
                  <a:tcPr>
                    <a:lnR w="12700" cap="flat" cmpd="sng">
                      <a:solidFill>
                        <a:srgbClr val="000000"/>
                      </a:solidFill>
                      <a:prstDash val="solid"/>
                      <a:headEnd type="none" w="med" len="med"/>
                      <a:tailEnd type="none" w="med" len="med"/>
                    </a:lnR>
                    <a:lnB cap="flat">
                      <a:noFill/>
                    </a:lnB>
                  </a:tcPr>
                </a:tc>
                <a:tc>
                  <a:txBody>
                    <a:body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pitchFamily="49" charset="-122"/>
                        </a:rPr>
                        <a:t>周数</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1</a:t>
                      </a:r>
                    </a:p>
                    <a:p>
                      <a:pPr marL="0" indent="0" algn="ctr">
                        <a:buNone/>
                      </a:pP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4</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4</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4</a:t>
                      </a:r>
                      <a:r>
                        <a:rPr lang="zh-CN" altLang="en-US" sz="1200" b="1" u="none">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1</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2</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3</a:t>
                      </a: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4</a:t>
                      </a:r>
                    </a:p>
                    <a:p>
                      <a:pPr marL="0" indent="0" algn="ctr">
                        <a:buNone/>
                      </a:pPr>
                      <a:r>
                        <a:rPr lang="zh-CN" altLang="en-US" sz="1200" b="1" u="none" dirty="0">
                          <a:solidFill>
                            <a:schemeClr val="bg1"/>
                          </a:solidFill>
                          <a:latin typeface="微软雅黑" panose="020B0503020204020204" charset="-122"/>
                          <a:ea typeface="微软雅黑" panose="020B0503020204020204" charset="-122"/>
                          <a:cs typeface="宋体" panose="02010600030101010101" pitchFamily="2" charset="-122"/>
                        </a:rPr>
                        <a:t>周</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0C6485"/>
                    </a:solidFill>
                  </a:tcPr>
                </a:tc>
                <a:tc vMerge="1">
                  <a:txBody>
                    <a:bodyPr/>
                    <a:lstStyle/>
                    <a:p>
                      <a:endParaRPr lang="zh-CN"/>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vMerge="1">
                  <a:txBody>
                    <a:bodyPr/>
                    <a:lstStyle/>
                    <a:p>
                      <a:endParaRPr lang="zh-CN"/>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extLst>
                  <a:ext uri="{0D108BD9-81ED-4DB2-BD59-A6C34878D82A}">
                    <a16:rowId xmlns:a16="http://schemas.microsoft.com/office/drawing/2014/main" xmlns="" val="10002"/>
                  </a:ext>
                </a:extLst>
              </a:tr>
              <a:tr h="349885">
                <a:tc>
                  <a:txBody>
                    <a:bodyPr/>
                    <a:lstStyle/>
                    <a:p>
                      <a:pPr marL="0" indent="0" algn="ctr">
                        <a:buNone/>
                      </a:pPr>
                      <a:endPar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gridSpan="2">
                  <a:txBody>
                    <a:body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确定成员</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tc>
                <a:tc>
                  <a:txBody>
                    <a:bodyPr/>
                    <a:lstStyle/>
                    <a:p>
                      <a:pPr marL="0" indent="0" algn="ctr">
                        <a:buNone/>
                      </a:pPr>
                      <a:endPar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349885">
                <a:tc rowSpan="6">
                  <a:txBody>
                    <a:bodyPr/>
                    <a:lstStyle/>
                    <a:p>
                      <a:pPr marL="0" indent="0" algn="ctr">
                        <a:buNone/>
                      </a:pPr>
                      <a:r>
                        <a:rPr lang="en-US" altLang="zh-CN" sz="1200" b="1" u="none" dirty="0">
                          <a:solidFill>
                            <a:schemeClr val="bg1"/>
                          </a:solidFill>
                          <a:latin typeface="微软雅黑" panose="020B0503020204020204" charset="-122"/>
                          <a:ea typeface="微软雅黑" panose="020B0503020204020204" charset="-122"/>
                          <a:cs typeface="宋体" panose="02010600030101010101" pitchFamily="2" charset="-122"/>
                        </a:rPr>
                        <a:t>P</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gridSpan="2">
                  <a:txBody>
                    <a:body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主题选定</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cap="flat">
                      <a:noFill/>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zh-CN" altLang="en-US" sz="1200" b="1" u="none" dirty="0">
                          <a:latin typeface="微软雅黑" panose="020B0503020204020204" charset="-122"/>
                          <a:ea typeface="微软雅黑" panose="020B0503020204020204" charset="-122"/>
                          <a:cs typeface="宋体" panose="02010600030101010101" pitchFamily="2" charset="-122"/>
                        </a:rPr>
                        <a:t>头脑风暴</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36576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pitchFamily="49" charset="-122"/>
                        </a:rPr>
                        <a:t>计划拟定</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头脑风暴、甘特图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34988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pitchFamily="49" charset="-122"/>
                        </a:rPr>
                        <a:t>现况把握</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zh-CN" altLang="en-US" sz="1200" b="1" u="none" dirty="0">
                          <a:latin typeface="微软雅黑" panose="020B0503020204020204" charset="-122"/>
                          <a:ea typeface="微软雅黑" panose="020B0503020204020204" charset="-122"/>
                          <a:cs typeface="宋体" panose="02010600030101010101" pitchFamily="2" charset="-122"/>
                        </a:rPr>
                        <a:t>查检表、柏拉图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35052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marL="0" indent="0" algn="ctr">
                        <a:buNone/>
                      </a:pPr>
                      <a:r>
                        <a:rPr lang="zh-CN" altLang="en-US" sz="1200" b="1" u="none">
                          <a:solidFill>
                            <a:schemeClr val="bg1"/>
                          </a:solidFill>
                          <a:latin typeface="微软雅黑" panose="020B0503020204020204" charset="-122"/>
                          <a:ea typeface="微软雅黑" panose="020B0503020204020204" charset="-122"/>
                          <a:cs typeface="仿宋_GB2312" panose="02010609030101010101" pitchFamily="49" charset="-122"/>
                        </a:rPr>
                        <a:t>目标设定</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条形图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349885">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解析</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鱼骨图、柏拉图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8"/>
                  </a:ext>
                </a:extLst>
              </a:tr>
              <a:tr h="36576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lnB cap="flat">
                      <a:noFill/>
                    </a:lnB>
                  </a:tcPr>
                </a:tc>
                <a:tc gridSpan="2">
                  <a:txBody>
                    <a:body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对策拟定</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highlight>
                            <a:srgbClr val="FFFF0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94D4ED"/>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头脑风暴、小组讨论</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9"/>
                  </a:ext>
                </a:extLst>
              </a:tr>
              <a:tr h="365760">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D</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gridSpan="2">
                  <a:txBody>
                    <a:body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实施与检讨</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00B0F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PDCA</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0"/>
                  </a:ext>
                </a:extLst>
              </a:tr>
              <a:tr h="349885">
                <a:tc>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C</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gridSpan="2">
                  <a:txBody>
                    <a:body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效果确认</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74ACC1"/>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zh-CN" altLang="en-US"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zh-CN" altLang="en-US" sz="1200" b="1" u="none" dirty="0">
                          <a:latin typeface="微软雅黑" panose="020B0503020204020204" charset="-122"/>
                          <a:ea typeface="微软雅黑" panose="020B0503020204020204" charset="-122"/>
                          <a:cs typeface="宋体" panose="02010600030101010101" pitchFamily="2" charset="-122"/>
                        </a:rPr>
                        <a:t>柏拉图、雷达图</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1"/>
                  </a:ext>
                </a:extLst>
              </a:tr>
              <a:tr h="365760">
                <a:tc rowSpan="2">
                  <a:txBody>
                    <a:bodyPr/>
                    <a:lstStyle/>
                    <a:p>
                      <a:pPr marL="0" indent="0" algn="ctr">
                        <a:buNone/>
                      </a:pPr>
                      <a:r>
                        <a:rPr lang="en-US" altLang="zh-CN" sz="1200" b="1" u="none">
                          <a:solidFill>
                            <a:schemeClr val="bg1"/>
                          </a:solidFill>
                          <a:latin typeface="微软雅黑" panose="020B0503020204020204" charset="-122"/>
                          <a:ea typeface="微软雅黑" panose="020B0503020204020204" charset="-122"/>
                          <a:cs typeface="宋体" panose="02010600030101010101" pitchFamily="2" charset="-122"/>
                        </a:rPr>
                        <a:t>A</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gridSpan="2">
                  <a:txBody>
                    <a:body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标准化</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FBD4B4"/>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zh-CN" altLang="en-US" sz="1200" b="1" u="none">
                          <a:latin typeface="微软雅黑" panose="020B0503020204020204" charset="-122"/>
                          <a:ea typeface="微软雅黑" panose="020B0503020204020204" charset="-122"/>
                          <a:cs typeface="宋体" panose="02010600030101010101" pitchFamily="2" charset="-122"/>
                        </a:rPr>
                        <a:t>头脑风暴、小组讨论</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2"/>
                  </a:ext>
                </a:extLst>
              </a:tr>
              <a:tr h="365760">
                <a:tc vMerge="1">
                  <a:txBody>
                    <a:bodyPr/>
                    <a:lstStyle/>
                    <a:p>
                      <a:endParaRPr lang="zh-CN"/>
                    </a:p>
                  </a:txBody>
                  <a:tcPr>
                    <a:lnL w="12700" cap="flat" cmpd="sng">
                      <a:solidFill>
                        <a:srgbClr val="00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lstStyle/>
                    <a:p>
                      <a:pPr marL="0" indent="0" algn="ctr">
                        <a:buNone/>
                      </a:pPr>
                      <a:r>
                        <a:rPr lang="zh-CN" altLang="en-US" sz="1200" b="1" u="none" dirty="0">
                          <a:solidFill>
                            <a:schemeClr val="bg1"/>
                          </a:solidFill>
                          <a:latin typeface="微软雅黑" panose="020B0503020204020204" charset="-122"/>
                          <a:ea typeface="微软雅黑" panose="020B0503020204020204" charset="-122"/>
                          <a:cs typeface="仿宋_GB2312" panose="02010609030101010101" pitchFamily="49" charset="-122"/>
                        </a:rPr>
                        <a:t>检讨与改进</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a:noFill/>
                    </a:lnTlToBr>
                    <a:lnBlToTr>
                      <a:noFill/>
                    </a:lnBlToTr>
                    <a:solidFill>
                      <a:srgbClr val="D73229"/>
                    </a:solidFill>
                  </a:tcPr>
                </a:tc>
                <a:tc hMerge="1">
                  <a:txBody>
                    <a:bodyPr/>
                    <a:lstStyle/>
                    <a:p>
                      <a:endParaRPr lang="zh-CN"/>
                    </a:p>
                  </a:txBody>
                  <a:tcPr>
                    <a:lnR w="9525"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indent="0" algn="ctr">
                        <a:buNone/>
                      </a:pPr>
                      <a:r>
                        <a:rPr lang="en-US" altLang="zh-CN" sz="1200" b="1" u="none" dirty="0">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rPr>
                        <a:t> </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en-US" altLang="zh-CN" sz="1200" b="1" u="none" dirty="0">
                        <a:highlight>
                          <a:srgbClr val="92D050"/>
                        </a:highlight>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FDECEA"/>
                    </a:solidFill>
                  </a:tcPr>
                </a:tc>
                <a:tc>
                  <a:txBody>
                    <a:bodyPr/>
                    <a:lstStyle/>
                    <a:p>
                      <a:pPr marL="0" indent="0" algn="ctr">
                        <a:buNone/>
                      </a:pPr>
                      <a:endParaRPr lang="zh-CN" altLang="en-US" sz="1200" b="1" u="none" dirty="0">
                        <a:latin typeface="微软雅黑" panose="020B0503020204020204" charset="-122"/>
                        <a:ea typeface="微软雅黑" panose="020B0503020204020204" charset="-122"/>
                        <a:cs typeface="宋体" panose="02010600030101010101" pitchFamily="2" charset="-122"/>
                      </a:endParaRP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indent="0" algn="ctr">
                        <a:buNone/>
                      </a:pPr>
                      <a:r>
                        <a:rPr lang="zh-CN" altLang="en-US" sz="1200" b="1" u="none" dirty="0">
                          <a:latin typeface="微软雅黑" panose="020B0503020204020204" charset="-122"/>
                          <a:ea typeface="微软雅黑" panose="020B0503020204020204" charset="-122"/>
                          <a:cs typeface="宋体" panose="02010600030101010101" pitchFamily="2" charset="-122"/>
                        </a:rPr>
                        <a:t>小组讨论</a:t>
                      </a:r>
                    </a:p>
                  </a:txBody>
                  <a:tcPr marL="68578" marR="68578"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3"/>
                  </a:ext>
                </a:extLst>
              </a:tr>
            </a:tbl>
          </a:graphicData>
        </a:graphic>
      </p:graphicFrame>
      <p:cxnSp>
        <p:nvCxnSpPr>
          <p:cNvPr id="25602" name="直接连接符 78"/>
          <p:cNvCxnSpPr/>
          <p:nvPr/>
        </p:nvCxnSpPr>
        <p:spPr>
          <a:xfrm>
            <a:off x="7349490" y="5400675"/>
            <a:ext cx="1231900" cy="21590"/>
          </a:xfrm>
          <a:prstGeom prst="line">
            <a:avLst/>
          </a:prstGeom>
          <a:ln w="19050" cap="flat" cmpd="sng">
            <a:solidFill>
              <a:srgbClr val="000000"/>
            </a:solidFill>
            <a:prstDash val="sysDot"/>
            <a:round/>
            <a:headEnd type="none" w="med" len="med"/>
            <a:tailEnd type="none" w="med" len="med"/>
          </a:ln>
        </p:spPr>
      </p:cxnSp>
      <p:cxnSp>
        <p:nvCxnSpPr>
          <p:cNvPr id="25603" name="直接连接符 80"/>
          <p:cNvCxnSpPr/>
          <p:nvPr/>
        </p:nvCxnSpPr>
        <p:spPr>
          <a:xfrm>
            <a:off x="7320915" y="5483225"/>
            <a:ext cx="1260475" cy="33020"/>
          </a:xfrm>
          <a:prstGeom prst="line">
            <a:avLst/>
          </a:prstGeom>
          <a:ln w="19050" cap="flat" cmpd="sng">
            <a:solidFill>
              <a:srgbClr val="E9462D"/>
            </a:solidFill>
            <a:prstDash val="solid"/>
            <a:round/>
            <a:headEnd type="none" w="med" len="med"/>
            <a:tailEnd type="none" w="med" len="med"/>
          </a:ln>
        </p:spPr>
      </p:cxnSp>
      <p:cxnSp>
        <p:nvCxnSpPr>
          <p:cNvPr id="25604" name="直接连接符 81"/>
          <p:cNvCxnSpPr/>
          <p:nvPr/>
        </p:nvCxnSpPr>
        <p:spPr>
          <a:xfrm>
            <a:off x="8811578" y="5827713"/>
            <a:ext cx="334010" cy="10160"/>
          </a:xfrm>
          <a:prstGeom prst="line">
            <a:avLst/>
          </a:prstGeom>
          <a:ln w="19050" cap="flat" cmpd="sng">
            <a:solidFill>
              <a:srgbClr val="E9462D"/>
            </a:solidFill>
            <a:prstDash val="solid"/>
            <a:round/>
            <a:headEnd type="none" w="med" len="med"/>
            <a:tailEnd type="none" w="med" len="med"/>
          </a:ln>
        </p:spPr>
      </p:cxnSp>
      <p:cxnSp>
        <p:nvCxnSpPr>
          <p:cNvPr id="25605" name="直接连接符 82"/>
          <p:cNvCxnSpPr/>
          <p:nvPr/>
        </p:nvCxnSpPr>
        <p:spPr>
          <a:xfrm>
            <a:off x="8811578" y="5713413"/>
            <a:ext cx="334010" cy="10160"/>
          </a:xfrm>
          <a:prstGeom prst="line">
            <a:avLst/>
          </a:prstGeom>
          <a:ln w="19050" cap="flat" cmpd="sng">
            <a:solidFill>
              <a:srgbClr val="000000"/>
            </a:solidFill>
            <a:prstDash val="sysDot"/>
            <a:round/>
            <a:headEnd type="none" w="med" len="med"/>
            <a:tailEnd type="none" w="med" len="med"/>
          </a:ln>
        </p:spPr>
      </p:cxnSp>
      <p:cxnSp>
        <p:nvCxnSpPr>
          <p:cNvPr id="25606" name="直接连接符 83"/>
          <p:cNvCxnSpPr/>
          <p:nvPr/>
        </p:nvCxnSpPr>
        <p:spPr>
          <a:xfrm>
            <a:off x="9275128" y="6210300"/>
            <a:ext cx="332740" cy="8890"/>
          </a:xfrm>
          <a:prstGeom prst="line">
            <a:avLst/>
          </a:prstGeom>
          <a:ln w="19050" cap="flat" cmpd="sng">
            <a:solidFill>
              <a:srgbClr val="E9462D"/>
            </a:solidFill>
            <a:prstDash val="solid"/>
            <a:round/>
            <a:headEnd type="none" w="med" len="med"/>
            <a:tailEnd type="none" w="med" len="med"/>
          </a:ln>
        </p:spPr>
      </p:cxnSp>
      <p:cxnSp>
        <p:nvCxnSpPr>
          <p:cNvPr id="25607" name="直接连接符 84"/>
          <p:cNvCxnSpPr/>
          <p:nvPr/>
        </p:nvCxnSpPr>
        <p:spPr>
          <a:xfrm>
            <a:off x="9279890" y="6105525"/>
            <a:ext cx="334645" cy="10795"/>
          </a:xfrm>
          <a:prstGeom prst="line">
            <a:avLst/>
          </a:prstGeom>
          <a:ln w="19050" cap="flat" cmpd="sng">
            <a:solidFill>
              <a:srgbClr val="000000"/>
            </a:solidFill>
            <a:prstDash val="sysDot"/>
            <a:round/>
            <a:headEnd type="none" w="med" len="med"/>
            <a:tailEnd type="none" w="med" len="med"/>
          </a:ln>
        </p:spPr>
      </p:cxnSp>
      <p:cxnSp>
        <p:nvCxnSpPr>
          <p:cNvPr id="142" name="直接连接符 141"/>
          <p:cNvCxnSpPr/>
          <p:nvPr/>
        </p:nvCxnSpPr>
        <p:spPr>
          <a:xfrm>
            <a:off x="1925003" y="2033588"/>
            <a:ext cx="173990"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1925003" y="2114550"/>
            <a:ext cx="173990"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1636078" y="3140075"/>
            <a:ext cx="107759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1636078" y="3221038"/>
            <a:ext cx="1077595"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2715578" y="3448050"/>
            <a:ext cx="173990"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2715578" y="3529013"/>
            <a:ext cx="173990"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2809240" y="3889375"/>
            <a:ext cx="396240"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2809240" y="3970338"/>
            <a:ext cx="396240"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3423603" y="4121150"/>
            <a:ext cx="25209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3423603" y="4202113"/>
            <a:ext cx="252095"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4268153" y="5048250"/>
            <a:ext cx="2874645"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a:off x="4268153" y="5129213"/>
            <a:ext cx="2933065"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sp>
        <p:nvSpPr>
          <p:cNvPr id="156" name="文本框 155"/>
          <p:cNvSpPr txBox="1"/>
          <p:nvPr/>
        </p:nvSpPr>
        <p:spPr>
          <a:xfrm>
            <a:off x="1604645" y="4206875"/>
            <a:ext cx="815340" cy="521970"/>
          </a:xfrm>
          <a:prstGeom prst="rect">
            <a:avLst/>
          </a:prstGeom>
          <a:noFill/>
          <a:ln w="9525">
            <a:noFill/>
          </a:ln>
        </p:spPr>
        <p:txBody>
          <a:bodyPr wrap="square" anchor="t">
            <a:spAutoFit/>
          </a:bodyPr>
          <a:lstStyle/>
          <a:p>
            <a:r>
              <a:rPr lang="en-US" altLang="zh-CN" sz="2800" dirty="0">
                <a:solidFill>
                  <a:srgbClr val="D73229"/>
                </a:solidFill>
                <a:latin typeface="Impact" panose="020B0806030902050204" pitchFamily="34" charset="0"/>
                <a:ea typeface="宋体" panose="02010600030101010101" pitchFamily="2" charset="-122"/>
              </a:rPr>
              <a:t>30%</a:t>
            </a:r>
          </a:p>
        </p:txBody>
      </p:sp>
      <p:sp>
        <p:nvSpPr>
          <p:cNvPr id="157" name="文本框 156"/>
          <p:cNvSpPr txBox="1"/>
          <p:nvPr/>
        </p:nvSpPr>
        <p:spPr>
          <a:xfrm>
            <a:off x="5328920" y="4459605"/>
            <a:ext cx="815340" cy="521970"/>
          </a:xfrm>
          <a:prstGeom prst="rect">
            <a:avLst/>
          </a:prstGeom>
          <a:noFill/>
          <a:ln w="9525">
            <a:noFill/>
          </a:ln>
        </p:spPr>
        <p:txBody>
          <a:bodyPr wrap="square" anchor="t">
            <a:spAutoFit/>
          </a:bodyPr>
          <a:lstStyle/>
          <a:p>
            <a:r>
              <a:rPr lang="en-US" altLang="zh-CN" sz="2800" dirty="0">
                <a:solidFill>
                  <a:srgbClr val="D73229"/>
                </a:solidFill>
                <a:latin typeface="Impact" panose="020B0806030902050204" pitchFamily="34" charset="0"/>
                <a:ea typeface="宋体" panose="02010600030101010101" pitchFamily="2" charset="-122"/>
              </a:rPr>
              <a:t>40%</a:t>
            </a:r>
          </a:p>
        </p:txBody>
      </p:sp>
      <p:sp>
        <p:nvSpPr>
          <p:cNvPr id="158" name="文本框 157"/>
          <p:cNvSpPr txBox="1"/>
          <p:nvPr/>
        </p:nvSpPr>
        <p:spPr>
          <a:xfrm>
            <a:off x="7545070" y="4889500"/>
            <a:ext cx="804545" cy="521970"/>
          </a:xfrm>
          <a:prstGeom prst="rect">
            <a:avLst/>
          </a:prstGeom>
          <a:noFill/>
          <a:ln w="9525">
            <a:noFill/>
          </a:ln>
        </p:spPr>
        <p:txBody>
          <a:bodyPr wrap="square" anchor="t">
            <a:spAutoFit/>
          </a:bodyPr>
          <a:lstStyle/>
          <a:p>
            <a:r>
              <a:rPr lang="en-US" altLang="zh-CN" sz="2800" dirty="0">
                <a:solidFill>
                  <a:srgbClr val="D73229"/>
                </a:solidFill>
                <a:latin typeface="Impact" panose="020B0806030902050204" pitchFamily="34" charset="0"/>
                <a:ea typeface="宋体" panose="02010600030101010101" pitchFamily="2" charset="-122"/>
              </a:rPr>
              <a:t>20%</a:t>
            </a:r>
          </a:p>
        </p:txBody>
      </p:sp>
      <p:sp>
        <p:nvSpPr>
          <p:cNvPr id="159" name="文本框 158"/>
          <p:cNvSpPr txBox="1"/>
          <p:nvPr/>
        </p:nvSpPr>
        <p:spPr>
          <a:xfrm>
            <a:off x="8894445" y="5129530"/>
            <a:ext cx="762000" cy="521970"/>
          </a:xfrm>
          <a:prstGeom prst="rect">
            <a:avLst/>
          </a:prstGeom>
          <a:noFill/>
          <a:ln w="9525">
            <a:noFill/>
          </a:ln>
        </p:spPr>
        <p:txBody>
          <a:bodyPr wrap="square" anchor="t">
            <a:spAutoFit/>
          </a:bodyPr>
          <a:lstStyle/>
          <a:p>
            <a:r>
              <a:rPr lang="en-US" altLang="zh-CN" sz="2800" dirty="0">
                <a:solidFill>
                  <a:srgbClr val="D73229"/>
                </a:solidFill>
                <a:latin typeface="Impact" panose="020B0806030902050204" pitchFamily="34" charset="0"/>
                <a:ea typeface="宋体" panose="02010600030101010101" pitchFamily="2" charset="-122"/>
              </a:rPr>
              <a:t>10%</a:t>
            </a:r>
          </a:p>
        </p:txBody>
      </p:sp>
      <p:cxnSp>
        <p:nvCxnSpPr>
          <p:cNvPr id="37" name="直接连接符 36"/>
          <p:cNvCxnSpPr/>
          <p:nvPr/>
        </p:nvCxnSpPr>
        <p:spPr>
          <a:xfrm>
            <a:off x="1461453" y="2355850"/>
            <a:ext cx="173990"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461453" y="2436813"/>
            <a:ext cx="173990"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36078" y="2782888"/>
            <a:ext cx="173990"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36078" y="2863850"/>
            <a:ext cx="173990" cy="0"/>
          </a:xfrm>
          <a:prstGeom prst="line">
            <a:avLst/>
          </a:prstGeom>
          <a:ln w="19050">
            <a:solidFill>
              <a:srgbClr val="E9462D"/>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advTm="3451">
        <p:blinds dir="vert"/>
      </p:transition>
    </mc:Choice>
    <mc:Fallback xmlns="">
      <p:transition spd="slow" advTm="345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6"/>
                                        </p:tgtEl>
                                        <p:attrNameLst>
                                          <p:attrName>style.visibility</p:attrName>
                                        </p:attrNameLst>
                                      </p:cBhvr>
                                      <p:to>
                                        <p:strVal val="visible"/>
                                      </p:to>
                                    </p:set>
                                    <p:anim calcmode="lin" valueType="num">
                                      <p:cBhvr>
                                        <p:cTn id="13" dur="500" fill="hold"/>
                                        <p:tgtEl>
                                          <p:spTgt spid="156"/>
                                        </p:tgtEl>
                                        <p:attrNameLst>
                                          <p:attrName>ppt_w</p:attrName>
                                        </p:attrNameLst>
                                      </p:cBhvr>
                                      <p:tavLst>
                                        <p:tav tm="0">
                                          <p:val>
                                            <p:fltVal val="0"/>
                                          </p:val>
                                        </p:tav>
                                        <p:tav tm="100000">
                                          <p:val>
                                            <p:strVal val="#ppt_w"/>
                                          </p:val>
                                        </p:tav>
                                      </p:tavLst>
                                    </p:anim>
                                    <p:anim calcmode="lin" valueType="num">
                                      <p:cBhvr>
                                        <p:cTn id="14" dur="500" fill="hold"/>
                                        <p:tgtEl>
                                          <p:spTgt spid="156"/>
                                        </p:tgtEl>
                                        <p:attrNameLst>
                                          <p:attrName>ppt_h</p:attrName>
                                        </p:attrNameLst>
                                      </p:cBhvr>
                                      <p:tavLst>
                                        <p:tav tm="0">
                                          <p:val>
                                            <p:fltVal val="0"/>
                                          </p:val>
                                        </p:tav>
                                        <p:tav tm="100000">
                                          <p:val>
                                            <p:strVal val="#ppt_h"/>
                                          </p:val>
                                        </p:tav>
                                      </p:tavLst>
                                    </p:anim>
                                    <p:animEffect transition="in" filter="fade">
                                      <p:cBhvr>
                                        <p:cTn id="15" dur="500"/>
                                        <p:tgtEl>
                                          <p:spTgt spid="15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animEffect transition="in" filter="fade">
                                      <p:cBhvr>
                                        <p:cTn id="21" dur="500"/>
                                        <p:tgtEl>
                                          <p:spTgt spid="157"/>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58"/>
                                        </p:tgtEl>
                                        <p:attrNameLst>
                                          <p:attrName>style.visibility</p:attrName>
                                        </p:attrNameLst>
                                      </p:cBhvr>
                                      <p:to>
                                        <p:strVal val="visible"/>
                                      </p:to>
                                    </p:set>
                                    <p:anim calcmode="lin" valueType="num">
                                      <p:cBhvr>
                                        <p:cTn id="25" dur="500" fill="hold"/>
                                        <p:tgtEl>
                                          <p:spTgt spid="158"/>
                                        </p:tgtEl>
                                        <p:attrNameLst>
                                          <p:attrName>ppt_w</p:attrName>
                                        </p:attrNameLst>
                                      </p:cBhvr>
                                      <p:tavLst>
                                        <p:tav tm="0">
                                          <p:val>
                                            <p:fltVal val="0"/>
                                          </p:val>
                                        </p:tav>
                                        <p:tav tm="100000">
                                          <p:val>
                                            <p:strVal val="#ppt_w"/>
                                          </p:val>
                                        </p:tav>
                                      </p:tavLst>
                                    </p:anim>
                                    <p:anim calcmode="lin" valueType="num">
                                      <p:cBhvr>
                                        <p:cTn id="26" dur="500" fill="hold"/>
                                        <p:tgtEl>
                                          <p:spTgt spid="158"/>
                                        </p:tgtEl>
                                        <p:attrNameLst>
                                          <p:attrName>ppt_h</p:attrName>
                                        </p:attrNameLst>
                                      </p:cBhvr>
                                      <p:tavLst>
                                        <p:tav tm="0">
                                          <p:val>
                                            <p:fltVal val="0"/>
                                          </p:val>
                                        </p:tav>
                                        <p:tav tm="100000">
                                          <p:val>
                                            <p:strVal val="#ppt_h"/>
                                          </p:val>
                                        </p:tav>
                                      </p:tavLst>
                                    </p:anim>
                                    <p:animEffect transition="in" filter="fade">
                                      <p:cBhvr>
                                        <p:cTn id="27" dur="500"/>
                                        <p:tgtEl>
                                          <p:spTgt spid="158"/>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59"/>
                                        </p:tgtEl>
                                        <p:attrNameLst>
                                          <p:attrName>style.visibility</p:attrName>
                                        </p:attrNameLst>
                                      </p:cBhvr>
                                      <p:to>
                                        <p:strVal val="visible"/>
                                      </p:to>
                                    </p:set>
                                    <p:anim calcmode="lin" valueType="num">
                                      <p:cBhvr>
                                        <p:cTn id="31" dur="500" fill="hold"/>
                                        <p:tgtEl>
                                          <p:spTgt spid="159"/>
                                        </p:tgtEl>
                                        <p:attrNameLst>
                                          <p:attrName>ppt_w</p:attrName>
                                        </p:attrNameLst>
                                      </p:cBhvr>
                                      <p:tavLst>
                                        <p:tav tm="0">
                                          <p:val>
                                            <p:fltVal val="0"/>
                                          </p:val>
                                        </p:tav>
                                        <p:tav tm="100000">
                                          <p:val>
                                            <p:strVal val="#ppt_w"/>
                                          </p:val>
                                        </p:tav>
                                      </p:tavLst>
                                    </p:anim>
                                    <p:anim calcmode="lin" valueType="num">
                                      <p:cBhvr>
                                        <p:cTn id="32" dur="500" fill="hold"/>
                                        <p:tgtEl>
                                          <p:spTgt spid="159"/>
                                        </p:tgtEl>
                                        <p:attrNameLst>
                                          <p:attrName>ppt_h</p:attrName>
                                        </p:attrNameLst>
                                      </p:cBhvr>
                                      <p:tavLst>
                                        <p:tav tm="0">
                                          <p:val>
                                            <p:fltVal val="0"/>
                                          </p:val>
                                        </p:tav>
                                        <p:tav tm="100000">
                                          <p:val>
                                            <p:strVal val="#ppt_h"/>
                                          </p:val>
                                        </p:tav>
                                      </p:tavLst>
                                    </p:anim>
                                    <p:animEffect transition="in" filter="fade">
                                      <p:cBhvr>
                                        <p:cTn id="33"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57" grpId="0"/>
      <p:bldP spid="158" grpId="0"/>
      <p:bldP spid="15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2500</Words>
  <Application>Microsoft Office PowerPoint</Application>
  <PresentationFormat>宽屏</PresentationFormat>
  <Paragraphs>759</Paragraphs>
  <Slides>36</Slides>
  <Notes>36</Notes>
  <HiddenSlides>0</HiddenSlides>
  <MMClips>1</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36</vt:i4>
      </vt:variant>
    </vt:vector>
  </HeadingPairs>
  <TitlesOfParts>
    <vt:vector size="50" baseType="lpstr">
      <vt:lpstr>FontAwesome</vt:lpstr>
      <vt:lpstr>Malgun Gothic</vt:lpstr>
      <vt:lpstr>等线</vt:lpstr>
      <vt:lpstr>方正兰亭细黑_GBK</vt:lpstr>
      <vt:lpstr>仿宋_GB2312</vt:lpstr>
      <vt:lpstr>宋体</vt:lpstr>
      <vt:lpstr>微软雅黑</vt:lpstr>
      <vt:lpstr>微软雅黑 Light</vt:lpstr>
      <vt:lpstr>Arial</vt:lpstr>
      <vt:lpstr>Calibri</vt:lpstr>
      <vt:lpstr>Calibri Light</vt:lpstr>
      <vt:lpstr>Impact</vt:lpstr>
      <vt:lpstr>Office 主题</vt:lpstr>
      <vt:lpstr>Microsoft Excel 97-2003 工作表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cp:lastModifiedBy>
  <cp:revision>10</cp:revision>
  <dcterms:created xsi:type="dcterms:W3CDTF">2017-10-17T11:38:00Z</dcterms:created>
  <dcterms:modified xsi:type="dcterms:W3CDTF">2017-10-22T01:11:02Z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