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11" r:id="rId2"/>
    <p:sldId id="406" r:id="rId3"/>
    <p:sldId id="394" r:id="rId4"/>
    <p:sldId id="335" r:id="rId5"/>
    <p:sldId id="353" r:id="rId6"/>
    <p:sldId id="321" r:id="rId7"/>
    <p:sldId id="328" r:id="rId8"/>
    <p:sldId id="408" r:id="rId9"/>
    <p:sldId id="395" r:id="rId10"/>
    <p:sldId id="325" r:id="rId11"/>
    <p:sldId id="345" r:id="rId12"/>
    <p:sldId id="357" r:id="rId13"/>
    <p:sldId id="358" r:id="rId14"/>
    <p:sldId id="359" r:id="rId15"/>
    <p:sldId id="360" r:id="rId16"/>
    <p:sldId id="396" r:id="rId17"/>
    <p:sldId id="330" r:id="rId18"/>
    <p:sldId id="362" r:id="rId19"/>
    <p:sldId id="363" r:id="rId20"/>
    <p:sldId id="397" r:id="rId21"/>
    <p:sldId id="364" r:id="rId22"/>
    <p:sldId id="398" r:id="rId23"/>
    <p:sldId id="365" r:id="rId24"/>
    <p:sldId id="368" r:id="rId25"/>
    <p:sldId id="370" r:id="rId26"/>
    <p:sldId id="399" r:id="rId27"/>
    <p:sldId id="369" r:id="rId28"/>
    <p:sldId id="372" r:id="rId29"/>
    <p:sldId id="400" r:id="rId30"/>
    <p:sldId id="373" r:id="rId31"/>
    <p:sldId id="374" r:id="rId32"/>
    <p:sldId id="376" r:id="rId33"/>
    <p:sldId id="401" r:id="rId34"/>
    <p:sldId id="377" r:id="rId35"/>
    <p:sldId id="382" r:id="rId36"/>
    <p:sldId id="402" r:id="rId37"/>
    <p:sldId id="356" r:id="rId38"/>
    <p:sldId id="334" r:id="rId39"/>
    <p:sldId id="403" r:id="rId40"/>
    <p:sldId id="381" r:id="rId41"/>
    <p:sldId id="384" r:id="rId42"/>
    <p:sldId id="385" r:id="rId43"/>
    <p:sldId id="386" r:id="rId44"/>
    <p:sldId id="388" r:id="rId45"/>
    <p:sldId id="387" r:id="rId46"/>
    <p:sldId id="404" r:id="rId47"/>
    <p:sldId id="389" r:id="rId48"/>
    <p:sldId id="405" r:id="rId49"/>
    <p:sldId id="410" r:id="rId5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0"/>
    <a:srgbClr val="019E97"/>
    <a:srgbClr val="0099CC"/>
    <a:srgbClr val="21A247"/>
    <a:srgbClr val="00C896"/>
    <a:srgbClr val="A6A6A6"/>
    <a:srgbClr val="009999"/>
    <a:srgbClr val="20A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5017" autoAdjust="0"/>
  </p:normalViewPr>
  <p:slideViewPr>
    <p:cSldViewPr snapToGrid="0" snapToObjects="1">
      <p:cViewPr varScale="1">
        <p:scale>
          <a:sx n="63" d="100"/>
          <a:sy n="63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 showFormatting="0">
    <p:cViewPr>
      <p:scale>
        <a:sx n="40" d="100"/>
        <a:sy n="4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37F752A-1176-49E5-81BD-A16DA68242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kumimoji="1"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8FFA168-EB5D-4704-8D29-039C8B3B8B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kumimoji="1" sz="1200"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47A0C17-BB6B-417D-8DAA-8DBADA40FCF8}" type="datetimeFigureOut">
              <a:rPr lang="zh-CN" altLang="en-US"/>
              <a:pPr>
                <a:defRPr/>
              </a:pPr>
              <a:t>2017/10/30</a:t>
            </a:fld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>
            <a:extLst>
              <a:ext uri="{FF2B5EF4-FFF2-40B4-BE49-F238E27FC236}">
                <a16:creationId xmlns:a16="http://schemas.microsoft.com/office/drawing/2014/main" xmlns="" id="{BDDF1A00-2F0C-4F08-BCD5-2722DD00023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713AD1B-B479-4338-987F-72FD2DF1F7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kumimoji="1"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xmlns="" id="{8FE1F55C-DAD5-499D-82F3-46670D357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kumimoji="1" sz="1200"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125BE12-26CE-42B9-8C33-D04A0D9AE3E1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3241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音乐在画面外，缩小画面后删除</a:t>
            </a:r>
          </a:p>
        </p:txBody>
      </p:sp>
      <p:sp>
        <p:nvSpPr>
          <p:cNvPr id="71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5F8545C5-1A0E-4E9D-924D-1FA9B7B77881}" type="slidenum">
              <a:rPr kumimoji="0" altLang="en-US"/>
              <a:pPr fontAlgn="base"/>
              <a:t>1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482456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4579" name="灯片编号占位符 3">
            <a:extLst>
              <a:ext uri="{FF2B5EF4-FFF2-40B4-BE49-F238E27FC236}">
                <a16:creationId xmlns:a16="http://schemas.microsoft.com/office/drawing/2014/main" xmlns="" id="{9F858C2A-61AA-4C22-B001-8595F4617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EF7A2771-311B-44C9-8F64-BF56BD3E3401}" type="slidenum">
              <a:rPr kumimoji="0" lang="zh-CN" altLang="en-US"/>
              <a:pPr fontAlgn="base">
                <a:defRPr/>
              </a:pPr>
              <a:t>10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93365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6627" name="灯片编号占位符 3">
            <a:extLst>
              <a:ext uri="{FF2B5EF4-FFF2-40B4-BE49-F238E27FC236}">
                <a16:creationId xmlns:a16="http://schemas.microsoft.com/office/drawing/2014/main" xmlns="" id="{D035E174-B547-442B-93FA-12AA397B0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062735FC-D6A7-4F4C-8530-5609708D0151}" type="slidenum">
              <a:rPr kumimoji="0" lang="zh-CN" altLang="en-US"/>
              <a:pPr fontAlgn="base">
                <a:defRPr/>
              </a:pPr>
              <a:t>11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74306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8675" name="灯片编号占位符 3">
            <a:extLst>
              <a:ext uri="{FF2B5EF4-FFF2-40B4-BE49-F238E27FC236}">
                <a16:creationId xmlns:a16="http://schemas.microsoft.com/office/drawing/2014/main" xmlns="" id="{F57FE427-74E5-4519-9023-797100EFC0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AD5A1867-39C1-4E16-B255-D67998AFC606}" type="slidenum">
              <a:rPr kumimoji="0" lang="zh-CN" altLang="en-US"/>
              <a:pPr fontAlgn="base">
                <a:defRPr/>
              </a:pPr>
              <a:t>12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366943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0723" name="灯片编号占位符 3">
            <a:extLst>
              <a:ext uri="{FF2B5EF4-FFF2-40B4-BE49-F238E27FC236}">
                <a16:creationId xmlns:a16="http://schemas.microsoft.com/office/drawing/2014/main" xmlns="" id="{0F49E29B-4132-42CB-B584-446BD3669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E62427E1-58A4-48B7-B79C-2EE2CC81CE51}" type="slidenum">
              <a:rPr kumimoji="0" lang="zh-CN" altLang="en-US"/>
              <a:pPr fontAlgn="base">
                <a:defRPr/>
              </a:pPr>
              <a:t>13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83082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2771" name="灯片编号占位符 3">
            <a:extLst>
              <a:ext uri="{FF2B5EF4-FFF2-40B4-BE49-F238E27FC236}">
                <a16:creationId xmlns:a16="http://schemas.microsoft.com/office/drawing/2014/main" xmlns="" id="{9D22E573-4570-4737-8264-CD8B82BA2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EE177325-2172-43CB-A2BD-741073F4AF89}" type="slidenum">
              <a:rPr kumimoji="0" lang="zh-CN" altLang="en-US"/>
              <a:pPr fontAlgn="base">
                <a:defRPr/>
              </a:pPr>
              <a:t>14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56739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4819" name="灯片编号占位符 3">
            <a:extLst>
              <a:ext uri="{FF2B5EF4-FFF2-40B4-BE49-F238E27FC236}">
                <a16:creationId xmlns:a16="http://schemas.microsoft.com/office/drawing/2014/main" xmlns="" id="{C62258E7-1FA1-4D20-AFB0-119AD8A8F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5C2D555C-A42F-4B6A-8F19-ED2B4B0B3CD7}" type="slidenum">
              <a:rPr kumimoji="0" lang="zh-CN" altLang="en-US"/>
              <a:pPr fontAlgn="base">
                <a:defRPr/>
              </a:pPr>
              <a:t>15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587826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8BCC947F-8624-4F4E-8111-39E94548F304}" type="slidenum">
              <a:rPr kumimoji="0" altLang="en-US"/>
              <a:pPr fontAlgn="base"/>
              <a:t>16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6466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8915" name="灯片编号占位符 3">
            <a:extLst>
              <a:ext uri="{FF2B5EF4-FFF2-40B4-BE49-F238E27FC236}">
                <a16:creationId xmlns:a16="http://schemas.microsoft.com/office/drawing/2014/main" xmlns="" id="{92A61F62-BBDF-4E99-98F2-A72E10A8D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C1BDC8A9-7D04-4800-96AB-25375EBBDA51}" type="slidenum">
              <a:rPr kumimoji="0" lang="zh-CN" altLang="en-US"/>
              <a:pPr fontAlgn="base">
                <a:defRPr/>
              </a:pPr>
              <a:t>17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270673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0963" name="灯片编号占位符 3">
            <a:extLst>
              <a:ext uri="{FF2B5EF4-FFF2-40B4-BE49-F238E27FC236}">
                <a16:creationId xmlns:a16="http://schemas.microsoft.com/office/drawing/2014/main" xmlns="" id="{7AD14A61-CDAD-49ED-A71A-42B4FAE50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E88F2837-3406-4C6D-AC12-4E7B6788CE1E}" type="slidenum">
              <a:rPr kumimoji="0" lang="zh-CN" altLang="en-US"/>
              <a:pPr fontAlgn="base">
                <a:defRPr/>
              </a:pPr>
              <a:t>18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90736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3011" name="灯片编号占位符 3">
            <a:extLst>
              <a:ext uri="{FF2B5EF4-FFF2-40B4-BE49-F238E27FC236}">
                <a16:creationId xmlns:a16="http://schemas.microsoft.com/office/drawing/2014/main" xmlns="" id="{36D7C4B8-F6C9-446E-B01F-FA5A5F1E6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E0910B04-A3DC-4EEE-9A3F-D59CB9CE0C47}" type="slidenum">
              <a:rPr kumimoji="0" lang="zh-CN" altLang="en-US"/>
              <a:pPr fontAlgn="base">
                <a:defRPr/>
              </a:pPr>
              <a:t>19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7440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CE286CBB-24BE-4AB3-857C-561309A3BE83}" type="slidenum">
              <a:rPr kumimoji="0" altLang="en-US"/>
              <a:pPr fontAlgn="base"/>
              <a:t>2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4945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F293A1A4-C411-49EA-93D4-D2FAAE884A29}" type="slidenum">
              <a:rPr kumimoji="0" altLang="en-US"/>
              <a:pPr fontAlgn="base"/>
              <a:t>20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155817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7107" name="灯片编号占位符 3">
            <a:extLst>
              <a:ext uri="{FF2B5EF4-FFF2-40B4-BE49-F238E27FC236}">
                <a16:creationId xmlns:a16="http://schemas.microsoft.com/office/drawing/2014/main" xmlns="" id="{1F707E2C-C2AE-486E-B6BC-7A7DE6161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1143AABB-2564-4039-B96A-7631373BD6A5}" type="slidenum">
              <a:rPr kumimoji="0" lang="zh-CN" altLang="en-US"/>
              <a:pPr fontAlgn="base">
                <a:defRPr/>
              </a:pPr>
              <a:t>21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448926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7BDA858D-8F7F-4391-A849-98EF494D28A9}" type="slidenum">
              <a:rPr kumimoji="0" altLang="en-US"/>
              <a:pPr fontAlgn="base"/>
              <a:t>22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546561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1203" name="灯片编号占位符 3">
            <a:extLst>
              <a:ext uri="{FF2B5EF4-FFF2-40B4-BE49-F238E27FC236}">
                <a16:creationId xmlns:a16="http://schemas.microsoft.com/office/drawing/2014/main" xmlns="" id="{725B4F68-2B2E-4C79-84ED-678EB4BAB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F062D79C-6193-4A65-8A74-53484336DE28}" type="slidenum">
              <a:rPr kumimoji="0" lang="zh-CN" altLang="en-US"/>
              <a:pPr fontAlgn="base">
                <a:defRPr/>
              </a:pPr>
              <a:t>23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4205914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3251" name="灯片编号占位符 3">
            <a:extLst>
              <a:ext uri="{FF2B5EF4-FFF2-40B4-BE49-F238E27FC236}">
                <a16:creationId xmlns:a16="http://schemas.microsoft.com/office/drawing/2014/main" xmlns="" id="{CE418011-FFD4-45AB-8E65-D84DC7DAA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ADC6A818-6453-4248-A1F6-3CAC3D9B85D3}" type="slidenum">
              <a:rPr kumimoji="0" lang="zh-CN" altLang="en-US"/>
              <a:pPr fontAlgn="base">
                <a:defRPr/>
              </a:pPr>
              <a:t>24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114951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5299" name="灯片编号占位符 3">
            <a:extLst>
              <a:ext uri="{FF2B5EF4-FFF2-40B4-BE49-F238E27FC236}">
                <a16:creationId xmlns:a16="http://schemas.microsoft.com/office/drawing/2014/main" xmlns="" id="{B537E124-548C-4C17-BFA3-452717B6A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72FD5B80-5F57-4354-B90D-5B59739C4B16}" type="slidenum">
              <a:rPr kumimoji="0" lang="zh-CN" altLang="en-US"/>
              <a:pPr fontAlgn="base">
                <a:defRPr/>
              </a:pPr>
              <a:t>25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423750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EF566190-CB88-4919-88F4-B40ABD1B4C92}" type="slidenum">
              <a:rPr kumimoji="0" altLang="en-US"/>
              <a:pPr fontAlgn="base"/>
              <a:t>26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812490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59395" name="灯片编号占位符 3">
            <a:extLst>
              <a:ext uri="{FF2B5EF4-FFF2-40B4-BE49-F238E27FC236}">
                <a16:creationId xmlns:a16="http://schemas.microsoft.com/office/drawing/2014/main" xmlns="" id="{505CCBC5-1632-435A-9811-4F0E16780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07C7DB3E-07DC-4518-8AA4-540AF6ECAF8F}" type="slidenum">
              <a:rPr kumimoji="0" lang="zh-CN" altLang="en-US"/>
              <a:pPr fontAlgn="base">
                <a:defRPr/>
              </a:pPr>
              <a:t>27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208669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1443" name="灯片编号占位符 3">
            <a:extLst>
              <a:ext uri="{FF2B5EF4-FFF2-40B4-BE49-F238E27FC236}">
                <a16:creationId xmlns:a16="http://schemas.microsoft.com/office/drawing/2014/main" xmlns="" id="{A1F5E4D7-956F-48DE-BE5B-65A42A41F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546007BA-5B47-4DDE-824E-829890384908}" type="slidenum">
              <a:rPr kumimoji="0" lang="zh-CN" altLang="en-US"/>
              <a:pPr fontAlgn="base">
                <a:defRPr/>
              </a:pPr>
              <a:t>28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340635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631709D1-8D95-42C8-9A01-A003BC047AFA}" type="slidenum">
              <a:rPr kumimoji="0" altLang="en-US"/>
              <a:pPr fontAlgn="base"/>
              <a:t>29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82049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EB065C42-C532-4525-BF10-A2D8BD3B2DFE}" type="slidenum">
              <a:rPr kumimoji="0" altLang="en-US"/>
              <a:pPr fontAlgn="base"/>
              <a:t>3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245130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5539" name="灯片编号占位符 3">
            <a:extLst>
              <a:ext uri="{FF2B5EF4-FFF2-40B4-BE49-F238E27FC236}">
                <a16:creationId xmlns:a16="http://schemas.microsoft.com/office/drawing/2014/main" xmlns="" id="{79844BEF-117E-43FE-B834-E1EB21548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62837F11-6645-4E03-AD75-A42CF112A063}" type="slidenum">
              <a:rPr kumimoji="0" lang="zh-CN" altLang="en-US"/>
              <a:pPr fontAlgn="base">
                <a:defRPr/>
              </a:pPr>
              <a:t>30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501363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7587" name="灯片编号占位符 3">
            <a:extLst>
              <a:ext uri="{FF2B5EF4-FFF2-40B4-BE49-F238E27FC236}">
                <a16:creationId xmlns:a16="http://schemas.microsoft.com/office/drawing/2014/main" xmlns="" id="{5AD87D7E-47C9-4658-99B0-3E83A3D00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0F0A6D6C-2C5F-4EC9-9D0B-915E50ED8262}" type="slidenum">
              <a:rPr kumimoji="0" lang="zh-CN" altLang="en-US"/>
              <a:pPr fontAlgn="base">
                <a:defRPr/>
              </a:pPr>
              <a:t>31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029860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9635" name="灯片编号占位符 3">
            <a:extLst>
              <a:ext uri="{FF2B5EF4-FFF2-40B4-BE49-F238E27FC236}">
                <a16:creationId xmlns:a16="http://schemas.microsoft.com/office/drawing/2014/main" xmlns="" id="{8C96A5AE-B59F-482F-B0A5-97F77C7D0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03DE11DF-98D7-4123-8000-C6BE50B87D08}" type="slidenum">
              <a:rPr kumimoji="0" lang="zh-CN" altLang="en-US"/>
              <a:pPr fontAlgn="base">
                <a:defRPr/>
              </a:pPr>
              <a:t>32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607487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99D0D45F-E809-44A3-8615-BA6201EF0A8F}" type="slidenum">
              <a:rPr kumimoji="0" altLang="en-US"/>
              <a:pPr fontAlgn="base"/>
              <a:t>33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064606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47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3731" name="灯片编号占位符 3">
            <a:extLst>
              <a:ext uri="{FF2B5EF4-FFF2-40B4-BE49-F238E27FC236}">
                <a16:creationId xmlns:a16="http://schemas.microsoft.com/office/drawing/2014/main" xmlns="" id="{51CF271F-8003-4E2C-BE50-8AD37DD7F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2364FF02-C507-4B1D-AB5D-8794E69420CE}" type="slidenum">
              <a:rPr kumimoji="0" lang="zh-CN" altLang="en-US"/>
              <a:pPr fontAlgn="base">
                <a:defRPr/>
              </a:pPr>
              <a:t>34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125837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68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5779" name="灯片编号占位符 3">
            <a:extLst>
              <a:ext uri="{FF2B5EF4-FFF2-40B4-BE49-F238E27FC236}">
                <a16:creationId xmlns:a16="http://schemas.microsoft.com/office/drawing/2014/main" xmlns="" id="{FF7D2E2A-199B-4FC0-A66F-5A54DF10A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0799CB0C-BBA6-456D-B425-7B0BD0389F61}" type="slidenum">
              <a:rPr kumimoji="0" lang="zh-CN" altLang="en-US"/>
              <a:pPr fontAlgn="base">
                <a:defRPr/>
              </a:pPr>
              <a:t>35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826752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88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88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63BA6086-EF25-4EE6-92BE-5A43963C46BA}" type="slidenum">
              <a:rPr kumimoji="0" altLang="en-US"/>
              <a:pPr fontAlgn="base"/>
              <a:t>36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1297075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9875" name="灯片编号占位符 3">
            <a:extLst>
              <a:ext uri="{FF2B5EF4-FFF2-40B4-BE49-F238E27FC236}">
                <a16:creationId xmlns:a16="http://schemas.microsoft.com/office/drawing/2014/main" xmlns="" id="{02E01037-19AB-4706-B68F-8E2C98BB4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8AF7AC15-C00B-4A89-B8E2-5318146B7E6E}" type="slidenum">
              <a:rPr kumimoji="0" lang="zh-CN" altLang="en-US"/>
              <a:pPr fontAlgn="base">
                <a:defRPr/>
              </a:pPr>
              <a:t>37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141003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1923" name="灯片编号占位符 3">
            <a:extLst>
              <a:ext uri="{FF2B5EF4-FFF2-40B4-BE49-F238E27FC236}">
                <a16:creationId xmlns:a16="http://schemas.microsoft.com/office/drawing/2014/main" xmlns="" id="{E3D677EA-64EB-4853-B430-5BAC1507A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4D55D75F-620A-49BA-A567-3C699FEC0C4D}" type="slidenum">
              <a:rPr kumimoji="0" lang="zh-CN" altLang="en-US"/>
              <a:pPr fontAlgn="base">
                <a:defRPr/>
              </a:pPr>
              <a:t>38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8763352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4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8CB7C0E6-DF75-4FCF-8B72-35648BDE1B87}" type="slidenum">
              <a:rPr kumimoji="0" altLang="en-US"/>
              <a:pPr fontAlgn="base"/>
              <a:t>39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06494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2291" name="灯片编号占位符 3">
            <a:extLst>
              <a:ext uri="{FF2B5EF4-FFF2-40B4-BE49-F238E27FC236}">
                <a16:creationId xmlns:a16="http://schemas.microsoft.com/office/drawing/2014/main" xmlns="" id="{9148803B-793C-4AA0-9921-E73BA27DA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6F0112BF-C5C7-4EDB-ADBC-B4F1D807E802}" type="slidenum">
              <a:rPr kumimoji="0" lang="zh-CN" altLang="en-US"/>
              <a:pPr fontAlgn="base">
                <a:defRPr/>
              </a:pPr>
              <a:t>4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465271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6019" name="灯片编号占位符 3">
            <a:extLst>
              <a:ext uri="{FF2B5EF4-FFF2-40B4-BE49-F238E27FC236}">
                <a16:creationId xmlns:a16="http://schemas.microsoft.com/office/drawing/2014/main" xmlns="" id="{C886C513-E7ED-4AC6-8AAA-D6EBFDA5E9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DBAA455A-3D68-46AD-BC5C-67CEA6E3590E}" type="slidenum">
              <a:rPr kumimoji="0" lang="zh-CN" altLang="en-US"/>
              <a:pPr fontAlgn="base">
                <a:defRPr/>
              </a:pPr>
              <a:t>40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403788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90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8067" name="灯片编号占位符 3">
            <a:extLst>
              <a:ext uri="{FF2B5EF4-FFF2-40B4-BE49-F238E27FC236}">
                <a16:creationId xmlns:a16="http://schemas.microsoft.com/office/drawing/2014/main" xmlns="" id="{ED784FAA-EA3A-4B57-8736-F5024CA25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A52844DE-1A6F-453A-8908-5135E03D4DD9}" type="slidenum">
              <a:rPr kumimoji="0" lang="zh-CN" altLang="en-US"/>
              <a:pPr fontAlgn="base">
                <a:defRPr/>
              </a:pPr>
              <a:t>41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7500577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11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0115" name="灯片编号占位符 3">
            <a:extLst>
              <a:ext uri="{FF2B5EF4-FFF2-40B4-BE49-F238E27FC236}">
                <a16:creationId xmlns:a16="http://schemas.microsoft.com/office/drawing/2014/main" xmlns="" id="{FA516616-F018-453E-9D20-6CBCF0422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BE052CDE-88A7-4BD2-AAD5-F7DB31296004}" type="slidenum">
              <a:rPr kumimoji="0" lang="zh-CN" altLang="en-US"/>
              <a:pPr fontAlgn="base">
                <a:defRPr/>
              </a:pPr>
              <a:t>42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3053678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31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2163" name="灯片编号占位符 3">
            <a:extLst>
              <a:ext uri="{FF2B5EF4-FFF2-40B4-BE49-F238E27FC236}">
                <a16:creationId xmlns:a16="http://schemas.microsoft.com/office/drawing/2014/main" xmlns="" id="{DED1E207-A989-4B05-99E7-B3C9FDEEF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E83F1CA1-9547-439F-8C6D-C7C35D4ECAD5}" type="slidenum">
              <a:rPr kumimoji="0" lang="zh-CN" altLang="en-US"/>
              <a:pPr fontAlgn="base">
                <a:defRPr/>
              </a:pPr>
              <a:t>43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7372494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52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4211" name="灯片编号占位符 3">
            <a:extLst>
              <a:ext uri="{FF2B5EF4-FFF2-40B4-BE49-F238E27FC236}">
                <a16:creationId xmlns:a16="http://schemas.microsoft.com/office/drawing/2014/main" xmlns="" id="{CC654507-2D8F-4635-B9DE-EB322DA4D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721C0325-AC02-483D-B3D7-1429357D8ED2}" type="slidenum">
              <a:rPr kumimoji="0" lang="zh-CN" altLang="en-US"/>
              <a:pPr fontAlgn="base">
                <a:defRPr/>
              </a:pPr>
              <a:t>44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058089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72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6259" name="灯片编号占位符 3">
            <a:extLst>
              <a:ext uri="{FF2B5EF4-FFF2-40B4-BE49-F238E27FC236}">
                <a16:creationId xmlns:a16="http://schemas.microsoft.com/office/drawing/2014/main" xmlns="" id="{78D20E6F-C884-490B-A8A5-ACE6DBED7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7903E3B3-EE95-459C-ABCD-48C170AFDF9D}" type="slidenum">
              <a:rPr kumimoji="0" lang="zh-CN" altLang="en-US"/>
              <a:pPr fontAlgn="base">
                <a:defRPr/>
              </a:pPr>
              <a:t>45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247126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93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93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A8979ED3-5EE6-43DB-8023-FA9F523D9357}" type="slidenum">
              <a:rPr kumimoji="0" altLang="en-US"/>
              <a:pPr fontAlgn="base"/>
              <a:t>46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5201732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13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0355" name="灯片编号占位符 3">
            <a:extLst>
              <a:ext uri="{FF2B5EF4-FFF2-40B4-BE49-F238E27FC236}">
                <a16:creationId xmlns:a16="http://schemas.microsoft.com/office/drawing/2014/main" xmlns="" id="{405378DA-4795-412A-8A3C-DFDBDB9D2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AA45B208-24F9-405C-A7AB-4D6606BE923A}" type="slidenum">
              <a:rPr kumimoji="0" lang="zh-CN" altLang="en-US"/>
              <a:pPr fontAlgn="base">
                <a:defRPr/>
              </a:pPr>
              <a:t>47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8758195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34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34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31C06D20-C078-4BF7-92A0-C321916E3137}" type="slidenum">
              <a:rPr kumimoji="0" altLang="en-US"/>
              <a:pPr fontAlgn="base"/>
              <a:t>48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64707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4339" name="灯片编号占位符 3">
            <a:extLst>
              <a:ext uri="{FF2B5EF4-FFF2-40B4-BE49-F238E27FC236}">
                <a16:creationId xmlns:a16="http://schemas.microsoft.com/office/drawing/2014/main" xmlns="" id="{0827A010-AB02-43A4-B52C-5569549EE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CCF33A82-E024-44DD-8CBA-7C7F36FDEB39}" type="slidenum">
              <a:rPr kumimoji="0" lang="zh-CN" altLang="en-US"/>
              <a:pPr fontAlgn="base">
                <a:defRPr/>
              </a:pPr>
              <a:t>5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209885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6387" name="灯片编号占位符 3">
            <a:extLst>
              <a:ext uri="{FF2B5EF4-FFF2-40B4-BE49-F238E27FC236}">
                <a16:creationId xmlns:a16="http://schemas.microsoft.com/office/drawing/2014/main" xmlns="" id="{1E9568E7-DCB9-4B9D-AB6A-23024C661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F6381D11-9025-4D60-9BBD-BDA31632E22A}" type="slidenum">
              <a:rPr kumimoji="0" lang="zh-CN" altLang="en-US"/>
              <a:pPr fontAlgn="base">
                <a:defRPr/>
              </a:pPr>
              <a:t>6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42649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435" name="灯片编号占位符 3">
            <a:extLst>
              <a:ext uri="{FF2B5EF4-FFF2-40B4-BE49-F238E27FC236}">
                <a16:creationId xmlns:a16="http://schemas.microsoft.com/office/drawing/2014/main" xmlns="" id="{B3019DD6-2060-4E4A-835C-2BF2E4358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D17F56A3-3584-40E1-B423-4D66A2A61A29}" type="slidenum">
              <a:rPr kumimoji="0" lang="zh-CN" altLang="en-US"/>
              <a:pPr fontAlgn="base">
                <a:defRPr/>
              </a:pPr>
              <a:t>7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72747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3" name="灯片编号占位符 3">
            <a:extLst>
              <a:ext uri="{FF2B5EF4-FFF2-40B4-BE49-F238E27FC236}">
                <a16:creationId xmlns:a16="http://schemas.microsoft.com/office/drawing/2014/main" xmlns="" id="{EED1DACF-23BC-4E24-A5B6-A4AC65657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68987C4E-FDA7-49A9-B5E6-5B1AEBDABF86}" type="slidenum">
              <a:rPr kumimoji="0" lang="zh-CN" altLang="en-US"/>
              <a:pPr fontAlgn="base">
                <a:defRPr/>
              </a:pPr>
              <a:t>8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85000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fld id="{6691C3D7-D417-4337-A2DF-EFEF5CD80C21}" type="slidenum">
              <a:rPr kumimoji="0" altLang="en-US"/>
              <a:pPr fontAlgn="base"/>
              <a:t>9</a:t>
            </a:fld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130043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5DDADA4-4361-4187-9365-E2D90D2E2C38}"/>
              </a:ext>
            </a:extLst>
          </p:cNvPr>
          <p:cNvSpPr/>
          <p:nvPr userDrawn="1"/>
        </p:nvSpPr>
        <p:spPr>
          <a:xfrm>
            <a:off x="2744788" y="-9525"/>
            <a:ext cx="9447212" cy="671513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BE1926C0-6AF2-46B7-AAF5-91D671A0238C}"/>
              </a:ext>
            </a:extLst>
          </p:cNvPr>
          <p:cNvGrpSpPr/>
          <p:nvPr/>
        </p:nvGrpSpPr>
        <p:grpSpPr>
          <a:xfrm flipH="1">
            <a:off x="-1" y="-10007"/>
            <a:ext cx="671833" cy="671830"/>
            <a:chOff x="1174007" y="954462"/>
            <a:chExt cx="1329951" cy="1329951"/>
          </a:xfrm>
          <a:solidFill>
            <a:srgbClr val="019E97"/>
          </a:solidFill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D5E5CC8C-D2D4-417E-AEB9-B84D8CBADF3C}"/>
                </a:ext>
              </a:extLst>
            </p:cNvPr>
            <p:cNvSpPr/>
            <p:nvPr/>
          </p:nvSpPr>
          <p:spPr>
            <a:xfrm>
              <a:off x="1605900" y="954462"/>
              <a:ext cx="466165" cy="13299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000" noProof="1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00F949C3-937B-4CFB-8915-CD9A36901FEA}"/>
                </a:ext>
              </a:extLst>
            </p:cNvPr>
            <p:cNvSpPr/>
            <p:nvPr/>
          </p:nvSpPr>
          <p:spPr>
            <a:xfrm rot="5400000">
              <a:off x="1605900" y="954461"/>
              <a:ext cx="466165" cy="13299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000" noProof="1"/>
            </a:p>
          </p:txBody>
        </p:sp>
      </p:grpSp>
      <p:sp>
        <p:nvSpPr>
          <p:cNvPr id="6" name="任意多边形: 形状 6">
            <a:extLst>
              <a:ext uri="{FF2B5EF4-FFF2-40B4-BE49-F238E27FC236}">
                <a16:creationId xmlns:a16="http://schemas.microsoft.com/office/drawing/2014/main" xmlns="" id="{8BE6F1E0-0662-426B-B4EC-FD86749ADAEA}"/>
              </a:ext>
            </a:extLst>
          </p:cNvPr>
          <p:cNvSpPr/>
          <p:nvPr/>
        </p:nvSpPr>
        <p:spPr>
          <a:xfrm flipH="1">
            <a:off x="508000" y="-9525"/>
            <a:ext cx="2236788" cy="671513"/>
          </a:xfrm>
          <a:custGeom>
            <a:avLst/>
            <a:gdLst>
              <a:gd name="connsiteX0" fmla="*/ 0 w 7347097"/>
              <a:gd name="connsiteY0" fmla="*/ 0 h 2205578"/>
              <a:gd name="connsiteX1" fmla="*/ 4391246 w 7347097"/>
              <a:gd name="connsiteY1" fmla="*/ 0 h 2205578"/>
              <a:gd name="connsiteX2" fmla="*/ 6645349 w 7347097"/>
              <a:gd name="connsiteY2" fmla="*/ 0 h 2205578"/>
              <a:gd name="connsiteX3" fmla="*/ 7347097 w 7347097"/>
              <a:gd name="connsiteY3" fmla="*/ 0 h 2205578"/>
              <a:gd name="connsiteX4" fmla="*/ 7347097 w 7347097"/>
              <a:gd name="connsiteY4" fmla="*/ 549776 h 2205578"/>
              <a:gd name="connsiteX5" fmla="*/ 6645349 w 7347097"/>
              <a:gd name="connsiteY5" fmla="*/ 549776 h 2205578"/>
              <a:gd name="connsiteX6" fmla="*/ 6645349 w 7347097"/>
              <a:gd name="connsiteY6" fmla="*/ 1653644 h 2205578"/>
              <a:gd name="connsiteX7" fmla="*/ 7347097 w 7347097"/>
              <a:gd name="connsiteY7" fmla="*/ 1653644 h 2205578"/>
              <a:gd name="connsiteX8" fmla="*/ 7347097 w 7347097"/>
              <a:gd name="connsiteY8" fmla="*/ 2205578 h 2205578"/>
              <a:gd name="connsiteX9" fmla="*/ 4391246 w 7347097"/>
              <a:gd name="connsiteY9" fmla="*/ 2205578 h 2205578"/>
              <a:gd name="connsiteX10" fmla="*/ 4391246 w 7347097"/>
              <a:gd name="connsiteY10" fmla="*/ 2199345 h 2205578"/>
              <a:gd name="connsiteX11" fmla="*/ 0 w 7347097"/>
              <a:gd name="connsiteY11" fmla="*/ 2199345 h 220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7097" h="2205578">
                <a:moveTo>
                  <a:pt x="0" y="0"/>
                </a:moveTo>
                <a:lnTo>
                  <a:pt x="4391246" y="0"/>
                </a:lnTo>
                <a:lnTo>
                  <a:pt x="6645349" y="0"/>
                </a:lnTo>
                <a:lnTo>
                  <a:pt x="7347097" y="0"/>
                </a:lnTo>
                <a:lnTo>
                  <a:pt x="7347097" y="549776"/>
                </a:lnTo>
                <a:lnTo>
                  <a:pt x="6645349" y="549776"/>
                </a:lnTo>
                <a:lnTo>
                  <a:pt x="6645349" y="1653644"/>
                </a:lnTo>
                <a:lnTo>
                  <a:pt x="7347097" y="1653644"/>
                </a:lnTo>
                <a:lnTo>
                  <a:pt x="7347097" y="2205578"/>
                </a:lnTo>
                <a:lnTo>
                  <a:pt x="4391246" y="2205578"/>
                </a:lnTo>
                <a:lnTo>
                  <a:pt x="4391246" y="2199345"/>
                </a:lnTo>
                <a:lnTo>
                  <a:pt x="0" y="2199345"/>
                </a:lnTo>
                <a:close/>
              </a:path>
            </a:pathLst>
          </a:cu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1406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38815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8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5"/>
            </a:lvl1pPr>
            <a:lvl2pPr marL="499745" indent="0" algn="ctr">
              <a:buNone/>
              <a:defRPr sz="2185"/>
            </a:lvl2pPr>
            <a:lvl3pPr marL="1000125" indent="0" algn="ctr">
              <a:buNone/>
              <a:defRPr sz="1970"/>
            </a:lvl3pPr>
            <a:lvl4pPr marL="1499870" indent="0" algn="ctr">
              <a:buNone/>
              <a:defRPr sz="1750"/>
            </a:lvl4pPr>
            <a:lvl5pPr marL="2000250" indent="0" algn="ctr">
              <a:buNone/>
              <a:defRPr sz="1750"/>
            </a:lvl5pPr>
            <a:lvl6pPr marL="2499995" indent="0" algn="ctr">
              <a:buNone/>
              <a:defRPr sz="1750"/>
            </a:lvl6pPr>
            <a:lvl7pPr marL="3000375" indent="0" algn="ctr">
              <a:buNone/>
              <a:defRPr sz="1750"/>
            </a:lvl7pPr>
            <a:lvl8pPr marL="3500120" indent="0" algn="ctr">
              <a:buNone/>
              <a:defRPr sz="1750"/>
            </a:lvl8pPr>
            <a:lvl9pPr marL="4000500" indent="0" algn="ctr">
              <a:buNone/>
              <a:defRPr sz="1750"/>
            </a:lvl9pPr>
          </a:lstStyle>
          <a:p>
            <a:r>
              <a:rPr lang="en-US" noProof="1"/>
              <a:t>Click to edit Master subtitle style</a:t>
            </a:r>
            <a:endParaRPr lang="id-ID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ED5590-99B8-4948-B8C0-D6E73F6F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defRPr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ECE31F5-A706-4FD3-AFDF-24D4DCBAA26F}" type="datetimeFigureOut">
              <a:rPr lang="id-ID"/>
              <a:pPr>
                <a:defRPr/>
              </a:pPr>
              <a:t>30/10/2017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56735-8DC1-4CAE-BC30-025B1CFA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defRPr noProof="1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D590BA-9A70-4FA0-9DDE-99A88591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defRPr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B1B8B4B-BA45-47FD-BDDD-3B4F55F1863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007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3" r:id="rId4"/>
    <p:sldLayoutId id="2147483666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Microsoft_Excel_97-2003____1.xls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Microsoft_Excel_97-2003____2.xls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___4.xls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oleObject" Target="../embeddings/Microsoft_Excel_97-2003____3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Microsoft_Excel_97-2003____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oleObject" Target="../embeddings/Microsoft_Excel_97-2003____6.xls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82923CB-4034-44C8-91C0-AA6AF5B3D7C8}"/>
              </a:ext>
            </a:extLst>
          </p:cNvPr>
          <p:cNvSpPr/>
          <p:nvPr/>
        </p:nvSpPr>
        <p:spPr>
          <a:xfrm>
            <a:off x="0" y="1531938"/>
            <a:ext cx="12192000" cy="232886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defRPr/>
            </a:pPr>
            <a:endParaRPr lang="zh-CN" altLang="en-US" sz="1200" noProof="1">
              <a:latin typeface="微软雅黑" panose="020B0503020204020204" pitchFamily="34" charset="-122"/>
            </a:endParaRPr>
          </a:p>
        </p:txBody>
      </p:sp>
      <p:grpSp>
        <p:nvGrpSpPr>
          <p:cNvPr id="5122" name="组合 3"/>
          <p:cNvGrpSpPr>
            <a:grpSpLocks/>
          </p:cNvGrpSpPr>
          <p:nvPr/>
        </p:nvGrpSpPr>
        <p:grpSpPr bwMode="auto">
          <a:xfrm>
            <a:off x="4319588" y="825500"/>
            <a:ext cx="3552825" cy="3551238"/>
            <a:chOff x="4320125" y="730477"/>
            <a:chExt cx="3551750" cy="355175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xmlns="" id="{16A54BA5-07B0-4C74-908D-C7ADED7D9837}"/>
                </a:ext>
              </a:extLst>
            </p:cNvPr>
            <p:cNvSpPr/>
            <p:nvPr/>
          </p:nvSpPr>
          <p:spPr>
            <a:xfrm>
              <a:off x="4320125" y="730477"/>
              <a:ext cx="3551750" cy="3551750"/>
            </a:xfrm>
            <a:prstGeom prst="ellipse">
              <a:avLst/>
            </a:prstGeom>
            <a:solidFill>
              <a:srgbClr val="019E97"/>
            </a:solidFill>
            <a:ln w="254000">
              <a:solidFill>
                <a:schemeClr val="bg1">
                  <a:lumMod val="95000"/>
                </a:schemeClr>
              </a:solidFill>
              <a:round/>
            </a:ln>
            <a:effectLst>
              <a:outerShdw blurRad="876300" dist="38100" dir="8100000" algn="tr" rotWithShape="0">
                <a:prstClr val="black">
                  <a:alpha val="21000"/>
                </a:prstClr>
              </a:outerShdw>
            </a:effectLst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pic>
          <p:nvPicPr>
            <p:cNvPr id="6154" name="图片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03" y="1130300"/>
              <a:ext cx="2525394" cy="247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: 圆角 2">
            <a:extLst>
              <a:ext uri="{FF2B5EF4-FFF2-40B4-BE49-F238E27FC236}">
                <a16:creationId xmlns:a16="http://schemas.microsoft.com/office/drawing/2014/main" xmlns="" id="{15D8F8A4-45B5-405B-A449-DE7C7E6EA73A}"/>
              </a:ext>
            </a:extLst>
          </p:cNvPr>
          <p:cNvSpPr/>
          <p:nvPr/>
        </p:nvSpPr>
        <p:spPr>
          <a:xfrm>
            <a:off x="3509963" y="5984875"/>
            <a:ext cx="5172075" cy="29368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defRPr/>
            </a:pP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26" name="文本框 5"/>
          <p:cNvSpPr txBox="1">
            <a:spLocks noChangeArrowheads="1"/>
          </p:cNvSpPr>
          <p:nvPr/>
        </p:nvSpPr>
        <p:spPr bwMode="auto">
          <a:xfrm>
            <a:off x="4197350" y="5984875"/>
            <a:ext cx="3797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DejaVu Sans" pitchFamily="34" charset="0"/>
              </a:rPr>
              <a:t>汇报</a:t>
            </a:r>
            <a:r>
              <a:rPr lang="en-US" altLang="zh-CN" sz="1400" dirty="0">
                <a:solidFill>
                  <a:schemeClr val="bg1"/>
                </a:solidFill>
                <a:latin typeface="DejaVu Sans" pitchFamily="34" charset="0"/>
              </a:rPr>
              <a:t> :  </a:t>
            </a:r>
            <a:r>
              <a:rPr lang="zh-CN" altLang="en-US" sz="1400" dirty="0" smtClean="0">
                <a:solidFill>
                  <a:schemeClr val="bg1"/>
                </a:solidFill>
                <a:latin typeface="DejaVu Sans" pitchFamily="34" charset="0"/>
              </a:rPr>
              <a:t>可心  </a:t>
            </a:r>
            <a:r>
              <a:rPr lang="zh-CN" altLang="en-US" sz="1400" dirty="0">
                <a:solidFill>
                  <a:schemeClr val="bg1"/>
                </a:solidFill>
                <a:latin typeface="DejaVu Sans" pitchFamily="34" charset="0"/>
              </a:rPr>
              <a:t>时间：</a:t>
            </a:r>
            <a:r>
              <a:rPr lang="en-US" altLang="zh-CN" sz="1400" dirty="0">
                <a:solidFill>
                  <a:schemeClr val="bg1"/>
                </a:solidFill>
                <a:latin typeface="DejaVu Sans" pitchFamily="34" charset="0"/>
              </a:rPr>
              <a:t>2020</a:t>
            </a:r>
            <a:endParaRPr lang="zh-CN" altLang="en-US" sz="1400" dirty="0">
              <a:solidFill>
                <a:schemeClr val="bg1"/>
              </a:solidFill>
              <a:latin typeface="DejaVu Sans" pitchFamily="34" charset="0"/>
            </a:endParaRPr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3268663" y="5541963"/>
            <a:ext cx="565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19E97"/>
                </a:solidFill>
                <a:latin typeface="DejaVu Sans" pitchFamily="34" charset="0"/>
              </a:rPr>
              <a:t>结构完整 </a:t>
            </a:r>
            <a:r>
              <a:rPr lang="en-US" altLang="zh-CN" sz="2000">
                <a:solidFill>
                  <a:srgbClr val="019E97"/>
                </a:solidFill>
                <a:latin typeface="DejaVu Sans" pitchFamily="34" charset="0"/>
              </a:rPr>
              <a:t>| </a:t>
            </a:r>
            <a:r>
              <a:rPr lang="zh-CN" altLang="en-US" sz="2000">
                <a:solidFill>
                  <a:srgbClr val="019E97"/>
                </a:solidFill>
                <a:latin typeface="DejaVu Sans" pitchFamily="34" charset="0"/>
              </a:rPr>
              <a:t>思路清晰 医疗系统品管圈成果汇报</a:t>
            </a:r>
          </a:p>
        </p:txBody>
      </p:sp>
      <p:sp>
        <p:nvSpPr>
          <p:cNvPr id="5128" name="文本框 24"/>
          <p:cNvSpPr txBox="1">
            <a:spLocks noChangeArrowheads="1"/>
          </p:cNvSpPr>
          <p:nvPr/>
        </p:nvSpPr>
        <p:spPr bwMode="auto">
          <a:xfrm>
            <a:off x="3171825" y="4854575"/>
            <a:ext cx="58483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57" tIns="54029" rIns="108057" bIns="54029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019E97"/>
                </a:solidFill>
                <a:latin typeface="微软雅黑" panose="020B0503020204020204" pitchFamily="34" charset="-122"/>
              </a:rPr>
              <a:t>医院品管圈主题汇报</a:t>
            </a:r>
          </a:p>
        </p:txBody>
      </p:sp>
      <p:pic>
        <p:nvPicPr>
          <p:cNvPr id="10" name="一起走过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400" y="685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126" grpId="0"/>
      <p:bldP spid="5127" grpId="0"/>
      <p:bldP spid="51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小组成员简介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8F42471F-7EC7-4F86-9D80-FEE1FC23CA9C}"/>
              </a:ext>
            </a:extLst>
          </p:cNvPr>
          <p:cNvGraphicFramePr>
            <a:graphicFrameLocks noGrp="1"/>
          </p:cNvGraphicFramePr>
          <p:nvPr/>
        </p:nvGraphicFramePr>
        <p:xfrm>
          <a:off x="1104900" y="1358900"/>
          <a:ext cx="10391775" cy="4264025"/>
        </p:xfrm>
        <a:graphic>
          <a:graphicData uri="http://schemas.openxmlformats.org/drawingml/2006/table">
            <a:tbl>
              <a:tblPr firstRow="1" bandRow="1"/>
              <a:tblGrid>
                <a:gridCol w="2641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1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2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2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2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圈成立日期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圈的口号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你我同心，健康同行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圈长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李某某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辅导员</a:t>
                      </a:r>
                      <a:endParaRPr lang="en-US" altLang="zh-CN" sz="1600" b="1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2" marR="91442" marT="45723" marB="4572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李某某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4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圈员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李某某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主管护师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李某某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护士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40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李某某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护师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李某某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主任医师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40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李某某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护师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李某某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主治医师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40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李某某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护师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李某某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临床营养师</a:t>
                      </a:r>
                    </a:p>
                  </a:txBody>
                  <a:tcPr marL="91442" marR="91442" marT="45723" marB="4572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科室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某某医科大学附属医院某某科某某区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活动时间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-9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2" marR="91442" marT="45723" marB="4572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小组成员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764B08C4-AA41-43D1-A021-C83DDD2C45AB}"/>
              </a:ext>
            </a:extLst>
          </p:cNvPr>
          <p:cNvSpPr/>
          <p:nvPr/>
        </p:nvSpPr>
        <p:spPr>
          <a:xfrm>
            <a:off x="1158875" y="4887913"/>
            <a:ext cx="9934575" cy="81121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732F1CBB-B120-4C01-9ADB-903C41D0CFD4}"/>
              </a:ext>
            </a:extLst>
          </p:cNvPr>
          <p:cNvSpPr/>
          <p:nvPr/>
        </p:nvSpPr>
        <p:spPr>
          <a:xfrm>
            <a:off x="1184275" y="2073275"/>
            <a:ext cx="3036888" cy="16732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F0E1F87-1AD1-4101-AF42-3A1EA20E5282}"/>
              </a:ext>
            </a:extLst>
          </p:cNvPr>
          <p:cNvSpPr/>
          <p:nvPr/>
        </p:nvSpPr>
        <p:spPr>
          <a:xfrm>
            <a:off x="4576763" y="2073275"/>
            <a:ext cx="3035300" cy="16732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98D0E97C-0F66-41F5-9204-7EC42F7A90FC}"/>
              </a:ext>
            </a:extLst>
          </p:cNvPr>
          <p:cNvSpPr/>
          <p:nvPr/>
        </p:nvSpPr>
        <p:spPr>
          <a:xfrm>
            <a:off x="7989888" y="2073275"/>
            <a:ext cx="3035300" cy="16732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616B3093-4261-4EF4-B0BB-37797FD0E251}"/>
              </a:ext>
            </a:extLst>
          </p:cNvPr>
          <p:cNvSpPr/>
          <p:nvPr/>
        </p:nvSpPr>
        <p:spPr>
          <a:xfrm>
            <a:off x="1184275" y="1706563"/>
            <a:ext cx="3036888" cy="411162"/>
          </a:xfrm>
          <a:prstGeom prst="rect">
            <a:avLst/>
          </a:prstGeom>
          <a:solidFill>
            <a:srgbClr val="019E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913765" eaLnBrk="1" fontAlgn="auto" hangingPunct="1">
              <a:defRPr/>
            </a:pPr>
            <a:r>
              <a:rPr lang="zh-CN" altLang="en-US" b="1" kern="0" noProof="1">
                <a:solidFill>
                  <a:schemeClr val="bg1"/>
                </a:solidFill>
                <a:latin typeface="微软雅黑" panose="020B0503020204020204" pitchFamily="34" charset="-122"/>
              </a:rPr>
              <a:t>青春活波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B1EEDE4C-FB3F-43DE-8383-CF722223CD4A}"/>
              </a:ext>
            </a:extLst>
          </p:cNvPr>
          <p:cNvSpPr/>
          <p:nvPr/>
        </p:nvSpPr>
        <p:spPr>
          <a:xfrm>
            <a:off x="4576763" y="1706563"/>
            <a:ext cx="3035300" cy="411162"/>
          </a:xfrm>
          <a:prstGeom prst="rect">
            <a:avLst/>
          </a:prstGeom>
          <a:solidFill>
            <a:srgbClr val="0066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913765" eaLnBrk="1" fontAlgn="auto" hangingPunct="1">
              <a:defRPr/>
            </a:pPr>
            <a:r>
              <a:rPr lang="zh-CN" altLang="en-US" b="1" kern="0" noProof="1">
                <a:solidFill>
                  <a:schemeClr val="bg1"/>
                </a:solidFill>
                <a:latin typeface="微软雅黑" panose="020B0503020204020204" pitchFamily="34" charset="-122"/>
              </a:rPr>
              <a:t>团结互助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F9CF17BD-8835-49B5-865F-63E085B45F2B}"/>
              </a:ext>
            </a:extLst>
          </p:cNvPr>
          <p:cNvSpPr/>
          <p:nvPr/>
        </p:nvSpPr>
        <p:spPr>
          <a:xfrm>
            <a:off x="7989888" y="1706563"/>
            <a:ext cx="3035300" cy="411162"/>
          </a:xfrm>
          <a:prstGeom prst="rect">
            <a:avLst/>
          </a:prstGeom>
          <a:solidFill>
            <a:srgbClr val="019E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913765" eaLnBrk="1" fontAlgn="auto" hangingPunct="1">
              <a:defRPr/>
            </a:pPr>
            <a:r>
              <a:rPr lang="zh-CN" altLang="en-US" b="1" kern="0" noProof="1">
                <a:solidFill>
                  <a:schemeClr val="bg1"/>
                </a:solidFill>
                <a:latin typeface="微软雅黑" panose="020B0503020204020204" pitchFamily="34" charset="-122"/>
              </a:rPr>
              <a:t>专业高效</a:t>
            </a:r>
          </a:p>
        </p:txBody>
      </p:sp>
      <p:sp>
        <p:nvSpPr>
          <p:cNvPr id="25609" name="TextBox 22"/>
          <p:cNvSpPr txBox="1">
            <a:spLocks noChangeArrowheads="1"/>
          </p:cNvSpPr>
          <p:nvPr/>
        </p:nvSpPr>
        <p:spPr bwMode="auto">
          <a:xfrm>
            <a:off x="1116013" y="3825875"/>
            <a:ext cx="31686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200">
                <a:solidFill>
                  <a:srgbClr val="737572"/>
                </a:solidFill>
              </a:rPr>
              <a:t>我们的平均年龄为</a:t>
            </a:r>
            <a:r>
              <a:rPr lang="en-US" altLang="zh-CN" sz="1200">
                <a:solidFill>
                  <a:srgbClr val="737572"/>
                </a:solidFill>
              </a:rPr>
              <a:t>25</a:t>
            </a:r>
            <a:r>
              <a:rPr lang="zh-CN" altLang="en-US" sz="1200">
                <a:solidFill>
                  <a:srgbClr val="737572"/>
                </a:solidFill>
              </a:rPr>
              <a:t>岁，平均学历为本科，我们来自五湖四海，围着同一个目标而奋斗</a:t>
            </a:r>
          </a:p>
        </p:txBody>
      </p:sp>
      <p:sp>
        <p:nvSpPr>
          <p:cNvPr id="25610" name="TextBox 23"/>
          <p:cNvSpPr txBox="1">
            <a:spLocks noChangeArrowheads="1"/>
          </p:cNvSpPr>
          <p:nvPr/>
        </p:nvSpPr>
        <p:spPr bwMode="auto">
          <a:xfrm>
            <a:off x="4578350" y="3825875"/>
            <a:ext cx="30765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200">
                <a:solidFill>
                  <a:srgbClr val="737572"/>
                </a:solidFill>
              </a:rPr>
              <a:t>我们是</a:t>
            </a:r>
            <a:r>
              <a:rPr lang="zh-CN" altLang="zh-CN" sz="1200">
                <a:solidFill>
                  <a:srgbClr val="737572"/>
                </a:solidFill>
              </a:rPr>
              <a:t>一群具有创新意识、拥有共同目标、有着不同专业知识背景的朝气蓬勃的年轻人组成的</a:t>
            </a:r>
            <a:r>
              <a:rPr lang="zh-CN" altLang="en-US" sz="1200">
                <a:solidFill>
                  <a:srgbClr val="737572"/>
                </a:solidFill>
              </a:rPr>
              <a:t>不可分割</a:t>
            </a:r>
            <a:r>
              <a:rPr lang="zh-CN" altLang="zh-CN" sz="1200">
                <a:solidFill>
                  <a:srgbClr val="737572"/>
                </a:solidFill>
              </a:rPr>
              <a:t>整体 </a:t>
            </a:r>
          </a:p>
        </p:txBody>
      </p:sp>
      <p:sp>
        <p:nvSpPr>
          <p:cNvPr id="25611" name="TextBox 24"/>
          <p:cNvSpPr txBox="1">
            <a:spLocks noChangeArrowheads="1"/>
          </p:cNvSpPr>
          <p:nvPr/>
        </p:nvSpPr>
        <p:spPr bwMode="auto">
          <a:xfrm>
            <a:off x="7989888" y="3825875"/>
            <a:ext cx="30591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zh-CN" sz="1200">
                <a:solidFill>
                  <a:srgbClr val="737572"/>
                </a:solidFill>
              </a:rPr>
              <a:t>组员多次获得</a:t>
            </a:r>
            <a:r>
              <a:rPr lang="zh-CN" altLang="en-US" sz="1200">
                <a:solidFill>
                  <a:srgbClr val="737572"/>
                </a:solidFill>
              </a:rPr>
              <a:t>各项奖励</a:t>
            </a:r>
            <a:r>
              <a:rPr lang="zh-CN" altLang="zh-CN" sz="1200">
                <a:solidFill>
                  <a:srgbClr val="737572"/>
                </a:solidFill>
              </a:rPr>
              <a:t>。责任心上进心强，具有很好的团队协作能力与社会实践能力。 </a:t>
            </a:r>
          </a:p>
        </p:txBody>
      </p:sp>
      <p:sp>
        <p:nvSpPr>
          <p:cNvPr id="25612" name="矩形 30"/>
          <p:cNvSpPr>
            <a:spLocks noChangeArrowheads="1"/>
          </p:cNvSpPr>
          <p:nvPr/>
        </p:nvSpPr>
        <p:spPr bwMode="auto">
          <a:xfrm>
            <a:off x="1446213" y="4951413"/>
            <a:ext cx="93678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916" tIns="51458" rIns="102916" bIns="51458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我们</a:t>
            </a:r>
            <a:r>
              <a:rPr lang="zh-CN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共同奉献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，我们</a:t>
            </a:r>
            <a:r>
              <a:rPr lang="zh-CN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共同围绕于一个每一个成员能够为之信服的目标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；我们</a:t>
            </a:r>
            <a:r>
              <a:rPr lang="zh-CN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共同挑战、相互协作，平等分享工作成果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；我们有</a:t>
            </a:r>
            <a:r>
              <a:rPr lang="zh-CN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激情、活力、有理想、有野心 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；我们</a:t>
            </a:r>
            <a:r>
              <a:rPr lang="zh-CN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共同承诺、共同承担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，努力为广大患者提供更优秀、贴心的服务，努力打造优质医院的招牌</a:t>
            </a:r>
            <a:endParaRPr lang="zh-CN" altLang="en-US" sz="1200">
              <a:solidFill>
                <a:srgbClr val="737572"/>
              </a:solidFill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5609" grpId="0"/>
      <p:bldP spid="25610" grpId="0"/>
      <p:bldP spid="25611" grpId="0"/>
      <p:bldP spid="256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圈名拟定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xmlns="" id="{FCF26A84-18BC-44B1-B15B-27CF3254C477}"/>
              </a:ext>
            </a:extLst>
          </p:cNvPr>
          <p:cNvGraphicFramePr>
            <a:graphicFrameLocks noGrp="1"/>
          </p:cNvGraphicFramePr>
          <p:nvPr/>
        </p:nvGraphicFramePr>
        <p:xfrm>
          <a:off x="1101725" y="1060450"/>
          <a:ext cx="9680575" cy="4994275"/>
        </p:xfrm>
        <a:graphic>
          <a:graphicData uri="http://schemas.openxmlformats.org/drawingml/2006/table">
            <a:tbl>
              <a:tblPr/>
              <a:tblGrid>
                <a:gridCol w="1826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6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7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9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8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候选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圈名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圈 徽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得 票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结果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翱翔圈</a:t>
                      </a: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向日葵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温馨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齐心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 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indent="99695"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给力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和谐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快乐天使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8" marR="91448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27697" name="组合 15"/>
          <p:cNvGrpSpPr>
            <a:grpSpLocks/>
          </p:cNvGrpSpPr>
          <p:nvPr/>
        </p:nvGrpSpPr>
        <p:grpSpPr bwMode="auto">
          <a:xfrm>
            <a:off x="3271838" y="1579563"/>
            <a:ext cx="539750" cy="539750"/>
            <a:chOff x="4897438" y="3243263"/>
            <a:chExt cx="1125538" cy="925513"/>
          </a:xfrm>
        </p:grpSpPr>
        <p:sp>
          <p:nvSpPr>
            <p:cNvPr id="28756" name="Freeform 42"/>
            <p:cNvSpPr>
              <a:spLocks noChangeArrowheads="1"/>
            </p:cNvSpPr>
            <p:nvPr/>
          </p:nvSpPr>
          <p:spPr bwMode="auto">
            <a:xfrm>
              <a:off x="4897438" y="3243263"/>
              <a:ext cx="588963" cy="925513"/>
            </a:xfrm>
            <a:custGeom>
              <a:avLst/>
              <a:gdLst>
                <a:gd name="T0" fmla="*/ 280670 w 1855"/>
                <a:gd name="T1" fmla="*/ 315278 h 2915"/>
                <a:gd name="T2" fmla="*/ 204153 w 1855"/>
                <a:gd name="T3" fmla="*/ 315278 h 2915"/>
                <a:gd name="T4" fmla="*/ 127635 w 1855"/>
                <a:gd name="T5" fmla="*/ 315278 h 2915"/>
                <a:gd name="T6" fmla="*/ 81280 w 1855"/>
                <a:gd name="T7" fmla="*/ 320675 h 2915"/>
                <a:gd name="T8" fmla="*/ 58103 w 1855"/>
                <a:gd name="T9" fmla="*/ 330835 h 2915"/>
                <a:gd name="T10" fmla="*/ 46355 w 1855"/>
                <a:gd name="T11" fmla="*/ 338138 h 2915"/>
                <a:gd name="T12" fmla="*/ 35560 w 1855"/>
                <a:gd name="T13" fmla="*/ 346710 h 2915"/>
                <a:gd name="T14" fmla="*/ 26353 w 1855"/>
                <a:gd name="T15" fmla="*/ 356553 h 2915"/>
                <a:gd name="T16" fmla="*/ 18098 w 1855"/>
                <a:gd name="T17" fmla="*/ 367348 h 2915"/>
                <a:gd name="T18" fmla="*/ 11430 w 1855"/>
                <a:gd name="T19" fmla="*/ 379730 h 2915"/>
                <a:gd name="T20" fmla="*/ 6350 w 1855"/>
                <a:gd name="T21" fmla="*/ 393065 h 2915"/>
                <a:gd name="T22" fmla="*/ 0 w 1855"/>
                <a:gd name="T23" fmla="*/ 417513 h 2915"/>
                <a:gd name="T24" fmla="*/ 306070 w 1855"/>
                <a:gd name="T25" fmla="*/ 798195 h 2915"/>
                <a:gd name="T26" fmla="*/ 308928 w 1855"/>
                <a:gd name="T27" fmla="*/ 816610 h 2915"/>
                <a:gd name="T28" fmla="*/ 313690 w 1855"/>
                <a:gd name="T29" fmla="*/ 833120 h 2915"/>
                <a:gd name="T30" fmla="*/ 320358 w 1855"/>
                <a:gd name="T31" fmla="*/ 848360 h 2915"/>
                <a:gd name="T32" fmla="*/ 328930 w 1855"/>
                <a:gd name="T33" fmla="*/ 862330 h 2915"/>
                <a:gd name="T34" fmla="*/ 340043 w 1855"/>
                <a:gd name="T35" fmla="*/ 874713 h 2915"/>
                <a:gd name="T36" fmla="*/ 353060 w 1855"/>
                <a:gd name="T37" fmla="*/ 885825 h 2915"/>
                <a:gd name="T38" fmla="*/ 367983 w 1855"/>
                <a:gd name="T39" fmla="*/ 896303 h 2915"/>
                <a:gd name="T40" fmla="*/ 385445 w 1855"/>
                <a:gd name="T41" fmla="*/ 905193 h 2915"/>
                <a:gd name="T42" fmla="*/ 404813 w 1855"/>
                <a:gd name="T43" fmla="*/ 913448 h 2915"/>
                <a:gd name="T44" fmla="*/ 442595 w 1855"/>
                <a:gd name="T45" fmla="*/ 925513 h 2915"/>
                <a:gd name="T46" fmla="*/ 441008 w 1855"/>
                <a:gd name="T47" fmla="*/ 917575 h 2915"/>
                <a:gd name="T48" fmla="*/ 433705 w 1855"/>
                <a:gd name="T49" fmla="*/ 902018 h 2915"/>
                <a:gd name="T50" fmla="*/ 408940 w 1855"/>
                <a:gd name="T51" fmla="*/ 865505 h 2915"/>
                <a:gd name="T52" fmla="*/ 395923 w 1855"/>
                <a:gd name="T53" fmla="*/ 841375 h 2915"/>
                <a:gd name="T54" fmla="*/ 391478 w 1855"/>
                <a:gd name="T55" fmla="*/ 829628 h 2915"/>
                <a:gd name="T56" fmla="*/ 389573 w 1855"/>
                <a:gd name="T57" fmla="*/ 818198 h 2915"/>
                <a:gd name="T58" fmla="*/ 390525 w 1855"/>
                <a:gd name="T59" fmla="*/ 655003 h 2915"/>
                <a:gd name="T60" fmla="*/ 390843 w 1855"/>
                <a:gd name="T61" fmla="*/ 623253 h 2915"/>
                <a:gd name="T62" fmla="*/ 398780 w 1855"/>
                <a:gd name="T63" fmla="*/ 588328 h 2915"/>
                <a:gd name="T64" fmla="*/ 411798 w 1855"/>
                <a:gd name="T65" fmla="*/ 552450 h 2915"/>
                <a:gd name="T66" fmla="*/ 427990 w 1855"/>
                <a:gd name="T67" fmla="*/ 515620 h 2915"/>
                <a:gd name="T68" fmla="*/ 455295 w 1855"/>
                <a:gd name="T69" fmla="*/ 458153 h 2915"/>
                <a:gd name="T70" fmla="*/ 467995 w 1855"/>
                <a:gd name="T71" fmla="*/ 427355 h 2915"/>
                <a:gd name="T72" fmla="*/ 474980 w 1855"/>
                <a:gd name="T73" fmla="*/ 401320 h 2915"/>
                <a:gd name="T74" fmla="*/ 474345 w 1855"/>
                <a:gd name="T75" fmla="*/ 380683 h 2915"/>
                <a:gd name="T76" fmla="*/ 463550 w 1855"/>
                <a:gd name="T77" fmla="*/ 367030 h 2915"/>
                <a:gd name="T78" fmla="*/ 440373 w 1855"/>
                <a:gd name="T79" fmla="*/ 361950 h 2915"/>
                <a:gd name="T80" fmla="*/ 442913 w 1855"/>
                <a:gd name="T81" fmla="*/ 339725 h 2915"/>
                <a:gd name="T82" fmla="*/ 450215 w 1855"/>
                <a:gd name="T83" fmla="*/ 322580 h 2915"/>
                <a:gd name="T84" fmla="*/ 462280 w 1855"/>
                <a:gd name="T85" fmla="*/ 309563 h 2915"/>
                <a:gd name="T86" fmla="*/ 476885 w 1855"/>
                <a:gd name="T87" fmla="*/ 300355 h 2915"/>
                <a:gd name="T88" fmla="*/ 494030 w 1855"/>
                <a:gd name="T89" fmla="*/ 294640 h 2915"/>
                <a:gd name="T90" fmla="*/ 512763 w 1855"/>
                <a:gd name="T91" fmla="*/ 291783 h 2915"/>
                <a:gd name="T92" fmla="*/ 531813 w 1855"/>
                <a:gd name="T93" fmla="*/ 291783 h 2915"/>
                <a:gd name="T94" fmla="*/ 550228 w 1855"/>
                <a:gd name="T95" fmla="*/ 293688 h 2915"/>
                <a:gd name="T96" fmla="*/ 566738 w 1855"/>
                <a:gd name="T97" fmla="*/ 297815 h 2915"/>
                <a:gd name="T98" fmla="*/ 581025 w 1855"/>
                <a:gd name="T99" fmla="*/ 302895 h 2915"/>
                <a:gd name="T100" fmla="*/ 588963 w 1855"/>
                <a:gd name="T101" fmla="*/ 111125 h 2915"/>
                <a:gd name="T102" fmla="*/ 587058 w 1855"/>
                <a:gd name="T103" fmla="*/ 94933 h 2915"/>
                <a:gd name="T104" fmla="*/ 583565 w 1855"/>
                <a:gd name="T105" fmla="*/ 79375 h 2915"/>
                <a:gd name="T106" fmla="*/ 578485 w 1855"/>
                <a:gd name="T107" fmla="*/ 65088 h 2915"/>
                <a:gd name="T108" fmla="*/ 571818 w 1855"/>
                <a:gd name="T109" fmla="*/ 52070 h 2915"/>
                <a:gd name="T110" fmla="*/ 562928 w 1855"/>
                <a:gd name="T111" fmla="*/ 40640 h 2915"/>
                <a:gd name="T112" fmla="*/ 552768 w 1855"/>
                <a:gd name="T113" fmla="*/ 30163 h 2915"/>
                <a:gd name="T114" fmla="*/ 540385 w 1855"/>
                <a:gd name="T115" fmla="*/ 20955 h 2915"/>
                <a:gd name="T116" fmla="*/ 526098 w 1855"/>
                <a:gd name="T117" fmla="*/ 13335 h 2915"/>
                <a:gd name="T118" fmla="*/ 509588 w 1855"/>
                <a:gd name="T119" fmla="*/ 7303 h 2915"/>
                <a:gd name="T120" fmla="*/ 491173 w 1855"/>
                <a:gd name="T121" fmla="*/ 2223 h 2915"/>
                <a:gd name="T122" fmla="*/ 301625 w 1855"/>
                <a:gd name="T123" fmla="*/ 6668 h 29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55" h="2915">
                  <a:moveTo>
                    <a:pt x="950" y="21"/>
                  </a:moveTo>
                  <a:lnTo>
                    <a:pt x="964" y="993"/>
                  </a:lnTo>
                  <a:lnTo>
                    <a:pt x="884" y="993"/>
                  </a:lnTo>
                  <a:lnTo>
                    <a:pt x="803" y="993"/>
                  </a:lnTo>
                  <a:lnTo>
                    <a:pt x="723" y="993"/>
                  </a:lnTo>
                  <a:lnTo>
                    <a:pt x="643" y="993"/>
                  </a:lnTo>
                  <a:lnTo>
                    <a:pt x="562" y="993"/>
                  </a:lnTo>
                  <a:lnTo>
                    <a:pt x="482" y="993"/>
                  </a:lnTo>
                  <a:lnTo>
                    <a:pt x="402" y="993"/>
                  </a:lnTo>
                  <a:lnTo>
                    <a:pt x="321" y="993"/>
                  </a:lnTo>
                  <a:lnTo>
                    <a:pt x="288" y="1001"/>
                  </a:lnTo>
                  <a:lnTo>
                    <a:pt x="256" y="1010"/>
                  </a:lnTo>
                  <a:lnTo>
                    <a:pt x="225" y="1022"/>
                  </a:lnTo>
                  <a:lnTo>
                    <a:pt x="197" y="1034"/>
                  </a:lnTo>
                  <a:lnTo>
                    <a:pt x="183" y="1042"/>
                  </a:lnTo>
                  <a:lnTo>
                    <a:pt x="170" y="1049"/>
                  </a:lnTo>
                  <a:lnTo>
                    <a:pt x="157" y="1057"/>
                  </a:lnTo>
                  <a:lnTo>
                    <a:pt x="146" y="1065"/>
                  </a:lnTo>
                  <a:lnTo>
                    <a:pt x="134" y="1074"/>
                  </a:lnTo>
                  <a:lnTo>
                    <a:pt x="122" y="1083"/>
                  </a:lnTo>
                  <a:lnTo>
                    <a:pt x="112" y="1092"/>
                  </a:lnTo>
                  <a:lnTo>
                    <a:pt x="102" y="1102"/>
                  </a:lnTo>
                  <a:lnTo>
                    <a:pt x="92" y="1112"/>
                  </a:lnTo>
                  <a:lnTo>
                    <a:pt x="83" y="1123"/>
                  </a:lnTo>
                  <a:lnTo>
                    <a:pt x="74" y="1134"/>
                  </a:lnTo>
                  <a:lnTo>
                    <a:pt x="65" y="1146"/>
                  </a:lnTo>
                  <a:lnTo>
                    <a:pt x="57" y="1157"/>
                  </a:lnTo>
                  <a:lnTo>
                    <a:pt x="50" y="1170"/>
                  </a:lnTo>
                  <a:lnTo>
                    <a:pt x="42" y="1182"/>
                  </a:lnTo>
                  <a:lnTo>
                    <a:pt x="36" y="1196"/>
                  </a:lnTo>
                  <a:lnTo>
                    <a:pt x="30" y="1209"/>
                  </a:lnTo>
                  <a:lnTo>
                    <a:pt x="24" y="1223"/>
                  </a:lnTo>
                  <a:lnTo>
                    <a:pt x="20" y="1238"/>
                  </a:lnTo>
                  <a:lnTo>
                    <a:pt x="14" y="1252"/>
                  </a:lnTo>
                  <a:lnTo>
                    <a:pt x="6" y="1283"/>
                  </a:lnTo>
                  <a:lnTo>
                    <a:pt x="0" y="1315"/>
                  </a:lnTo>
                  <a:lnTo>
                    <a:pt x="0" y="1957"/>
                  </a:lnTo>
                  <a:lnTo>
                    <a:pt x="964" y="1957"/>
                  </a:lnTo>
                  <a:lnTo>
                    <a:pt x="964" y="2514"/>
                  </a:lnTo>
                  <a:lnTo>
                    <a:pt x="966" y="2535"/>
                  </a:lnTo>
                  <a:lnTo>
                    <a:pt x="968" y="2553"/>
                  </a:lnTo>
                  <a:lnTo>
                    <a:pt x="973" y="2572"/>
                  </a:lnTo>
                  <a:lnTo>
                    <a:pt x="977" y="2590"/>
                  </a:lnTo>
                  <a:lnTo>
                    <a:pt x="982" y="2607"/>
                  </a:lnTo>
                  <a:lnTo>
                    <a:pt x="988" y="2624"/>
                  </a:lnTo>
                  <a:lnTo>
                    <a:pt x="994" y="2641"/>
                  </a:lnTo>
                  <a:lnTo>
                    <a:pt x="1001" y="2657"/>
                  </a:lnTo>
                  <a:lnTo>
                    <a:pt x="1009" y="2672"/>
                  </a:lnTo>
                  <a:lnTo>
                    <a:pt x="1017" y="2687"/>
                  </a:lnTo>
                  <a:lnTo>
                    <a:pt x="1027" y="2701"/>
                  </a:lnTo>
                  <a:lnTo>
                    <a:pt x="1036" y="2716"/>
                  </a:lnTo>
                  <a:lnTo>
                    <a:pt x="1047" y="2729"/>
                  </a:lnTo>
                  <a:lnTo>
                    <a:pt x="1059" y="2742"/>
                  </a:lnTo>
                  <a:lnTo>
                    <a:pt x="1071" y="2755"/>
                  </a:lnTo>
                  <a:lnTo>
                    <a:pt x="1084" y="2768"/>
                  </a:lnTo>
                  <a:lnTo>
                    <a:pt x="1097" y="2779"/>
                  </a:lnTo>
                  <a:lnTo>
                    <a:pt x="1112" y="2790"/>
                  </a:lnTo>
                  <a:lnTo>
                    <a:pt x="1127" y="2802"/>
                  </a:lnTo>
                  <a:lnTo>
                    <a:pt x="1142" y="2813"/>
                  </a:lnTo>
                  <a:lnTo>
                    <a:pt x="1159" y="2823"/>
                  </a:lnTo>
                  <a:lnTo>
                    <a:pt x="1176" y="2833"/>
                  </a:lnTo>
                  <a:lnTo>
                    <a:pt x="1194" y="2842"/>
                  </a:lnTo>
                  <a:lnTo>
                    <a:pt x="1214" y="2851"/>
                  </a:lnTo>
                  <a:lnTo>
                    <a:pt x="1233" y="2861"/>
                  </a:lnTo>
                  <a:lnTo>
                    <a:pt x="1253" y="2870"/>
                  </a:lnTo>
                  <a:lnTo>
                    <a:pt x="1275" y="2877"/>
                  </a:lnTo>
                  <a:lnTo>
                    <a:pt x="1297" y="2885"/>
                  </a:lnTo>
                  <a:lnTo>
                    <a:pt x="1344" y="2901"/>
                  </a:lnTo>
                  <a:lnTo>
                    <a:pt x="1394" y="2915"/>
                  </a:lnTo>
                  <a:lnTo>
                    <a:pt x="1394" y="2907"/>
                  </a:lnTo>
                  <a:lnTo>
                    <a:pt x="1391" y="2899"/>
                  </a:lnTo>
                  <a:lnTo>
                    <a:pt x="1389" y="2890"/>
                  </a:lnTo>
                  <a:lnTo>
                    <a:pt x="1387" y="2881"/>
                  </a:lnTo>
                  <a:lnTo>
                    <a:pt x="1378" y="2863"/>
                  </a:lnTo>
                  <a:lnTo>
                    <a:pt x="1366" y="2841"/>
                  </a:lnTo>
                  <a:lnTo>
                    <a:pt x="1337" y="2797"/>
                  </a:lnTo>
                  <a:lnTo>
                    <a:pt x="1304" y="2750"/>
                  </a:lnTo>
                  <a:lnTo>
                    <a:pt x="1288" y="2726"/>
                  </a:lnTo>
                  <a:lnTo>
                    <a:pt x="1273" y="2700"/>
                  </a:lnTo>
                  <a:lnTo>
                    <a:pt x="1259" y="2675"/>
                  </a:lnTo>
                  <a:lnTo>
                    <a:pt x="1247" y="2650"/>
                  </a:lnTo>
                  <a:lnTo>
                    <a:pt x="1241" y="2638"/>
                  </a:lnTo>
                  <a:lnTo>
                    <a:pt x="1237" y="2625"/>
                  </a:lnTo>
                  <a:lnTo>
                    <a:pt x="1233" y="2613"/>
                  </a:lnTo>
                  <a:lnTo>
                    <a:pt x="1231" y="2602"/>
                  </a:lnTo>
                  <a:lnTo>
                    <a:pt x="1228" y="2589"/>
                  </a:lnTo>
                  <a:lnTo>
                    <a:pt x="1227" y="2577"/>
                  </a:lnTo>
                  <a:lnTo>
                    <a:pt x="1227" y="2565"/>
                  </a:lnTo>
                  <a:lnTo>
                    <a:pt x="1230" y="2554"/>
                  </a:lnTo>
                  <a:lnTo>
                    <a:pt x="1230" y="2063"/>
                  </a:lnTo>
                  <a:lnTo>
                    <a:pt x="1226" y="2030"/>
                  </a:lnTo>
                  <a:lnTo>
                    <a:pt x="1227" y="1998"/>
                  </a:lnTo>
                  <a:lnTo>
                    <a:pt x="1231" y="1963"/>
                  </a:lnTo>
                  <a:lnTo>
                    <a:pt x="1236" y="1926"/>
                  </a:lnTo>
                  <a:lnTo>
                    <a:pt x="1245" y="1890"/>
                  </a:lnTo>
                  <a:lnTo>
                    <a:pt x="1256" y="1853"/>
                  </a:lnTo>
                  <a:lnTo>
                    <a:pt x="1268" y="1816"/>
                  </a:lnTo>
                  <a:lnTo>
                    <a:pt x="1283" y="1777"/>
                  </a:lnTo>
                  <a:lnTo>
                    <a:pt x="1297" y="1740"/>
                  </a:lnTo>
                  <a:lnTo>
                    <a:pt x="1314" y="1701"/>
                  </a:lnTo>
                  <a:lnTo>
                    <a:pt x="1331" y="1663"/>
                  </a:lnTo>
                  <a:lnTo>
                    <a:pt x="1348" y="1624"/>
                  </a:lnTo>
                  <a:lnTo>
                    <a:pt x="1384" y="1550"/>
                  </a:lnTo>
                  <a:lnTo>
                    <a:pt x="1418" y="1477"/>
                  </a:lnTo>
                  <a:lnTo>
                    <a:pt x="1434" y="1443"/>
                  </a:lnTo>
                  <a:lnTo>
                    <a:pt x="1449" y="1410"/>
                  </a:lnTo>
                  <a:lnTo>
                    <a:pt x="1463" y="1378"/>
                  </a:lnTo>
                  <a:lnTo>
                    <a:pt x="1474" y="1346"/>
                  </a:lnTo>
                  <a:lnTo>
                    <a:pt x="1484" y="1317"/>
                  </a:lnTo>
                  <a:lnTo>
                    <a:pt x="1492" y="1290"/>
                  </a:lnTo>
                  <a:lnTo>
                    <a:pt x="1496" y="1264"/>
                  </a:lnTo>
                  <a:lnTo>
                    <a:pt x="1499" y="1240"/>
                  </a:lnTo>
                  <a:lnTo>
                    <a:pt x="1499" y="1218"/>
                  </a:lnTo>
                  <a:lnTo>
                    <a:pt x="1494" y="1199"/>
                  </a:lnTo>
                  <a:lnTo>
                    <a:pt x="1486" y="1182"/>
                  </a:lnTo>
                  <a:lnTo>
                    <a:pt x="1475" y="1168"/>
                  </a:lnTo>
                  <a:lnTo>
                    <a:pt x="1460" y="1156"/>
                  </a:lnTo>
                  <a:lnTo>
                    <a:pt x="1440" y="1148"/>
                  </a:lnTo>
                  <a:lnTo>
                    <a:pt x="1416" y="1143"/>
                  </a:lnTo>
                  <a:lnTo>
                    <a:pt x="1387" y="1140"/>
                  </a:lnTo>
                  <a:lnTo>
                    <a:pt x="1387" y="1115"/>
                  </a:lnTo>
                  <a:lnTo>
                    <a:pt x="1390" y="1092"/>
                  </a:lnTo>
                  <a:lnTo>
                    <a:pt x="1395" y="1070"/>
                  </a:lnTo>
                  <a:lnTo>
                    <a:pt x="1400" y="1051"/>
                  </a:lnTo>
                  <a:lnTo>
                    <a:pt x="1409" y="1033"/>
                  </a:lnTo>
                  <a:lnTo>
                    <a:pt x="1418" y="1016"/>
                  </a:lnTo>
                  <a:lnTo>
                    <a:pt x="1430" y="1001"/>
                  </a:lnTo>
                  <a:lnTo>
                    <a:pt x="1442" y="987"/>
                  </a:lnTo>
                  <a:lnTo>
                    <a:pt x="1456" y="975"/>
                  </a:lnTo>
                  <a:lnTo>
                    <a:pt x="1470" y="964"/>
                  </a:lnTo>
                  <a:lnTo>
                    <a:pt x="1486" y="954"/>
                  </a:lnTo>
                  <a:lnTo>
                    <a:pt x="1502" y="946"/>
                  </a:lnTo>
                  <a:lnTo>
                    <a:pt x="1520" y="938"/>
                  </a:lnTo>
                  <a:lnTo>
                    <a:pt x="1538" y="932"/>
                  </a:lnTo>
                  <a:lnTo>
                    <a:pt x="1556" y="928"/>
                  </a:lnTo>
                  <a:lnTo>
                    <a:pt x="1576" y="923"/>
                  </a:lnTo>
                  <a:lnTo>
                    <a:pt x="1596" y="921"/>
                  </a:lnTo>
                  <a:lnTo>
                    <a:pt x="1615" y="919"/>
                  </a:lnTo>
                  <a:lnTo>
                    <a:pt x="1634" y="918"/>
                  </a:lnTo>
                  <a:lnTo>
                    <a:pt x="1655" y="918"/>
                  </a:lnTo>
                  <a:lnTo>
                    <a:pt x="1675" y="919"/>
                  </a:lnTo>
                  <a:lnTo>
                    <a:pt x="1694" y="920"/>
                  </a:lnTo>
                  <a:lnTo>
                    <a:pt x="1714" y="922"/>
                  </a:lnTo>
                  <a:lnTo>
                    <a:pt x="1733" y="925"/>
                  </a:lnTo>
                  <a:lnTo>
                    <a:pt x="1751" y="929"/>
                  </a:lnTo>
                  <a:lnTo>
                    <a:pt x="1768" y="933"/>
                  </a:lnTo>
                  <a:lnTo>
                    <a:pt x="1785" y="938"/>
                  </a:lnTo>
                  <a:lnTo>
                    <a:pt x="1802" y="942"/>
                  </a:lnTo>
                  <a:lnTo>
                    <a:pt x="1816" y="948"/>
                  </a:lnTo>
                  <a:lnTo>
                    <a:pt x="1830" y="954"/>
                  </a:lnTo>
                  <a:lnTo>
                    <a:pt x="1844" y="961"/>
                  </a:lnTo>
                  <a:lnTo>
                    <a:pt x="1855" y="967"/>
                  </a:lnTo>
                  <a:lnTo>
                    <a:pt x="1855" y="350"/>
                  </a:lnTo>
                  <a:lnTo>
                    <a:pt x="1854" y="333"/>
                  </a:lnTo>
                  <a:lnTo>
                    <a:pt x="1852" y="315"/>
                  </a:lnTo>
                  <a:lnTo>
                    <a:pt x="1849" y="299"/>
                  </a:lnTo>
                  <a:lnTo>
                    <a:pt x="1846" y="282"/>
                  </a:lnTo>
                  <a:lnTo>
                    <a:pt x="1842" y="266"/>
                  </a:lnTo>
                  <a:lnTo>
                    <a:pt x="1838" y="250"/>
                  </a:lnTo>
                  <a:lnTo>
                    <a:pt x="1833" y="234"/>
                  </a:lnTo>
                  <a:lnTo>
                    <a:pt x="1828" y="220"/>
                  </a:lnTo>
                  <a:lnTo>
                    <a:pt x="1822" y="205"/>
                  </a:lnTo>
                  <a:lnTo>
                    <a:pt x="1815" y="192"/>
                  </a:lnTo>
                  <a:lnTo>
                    <a:pt x="1809" y="178"/>
                  </a:lnTo>
                  <a:lnTo>
                    <a:pt x="1801" y="164"/>
                  </a:lnTo>
                  <a:lnTo>
                    <a:pt x="1793" y="152"/>
                  </a:lnTo>
                  <a:lnTo>
                    <a:pt x="1784" y="139"/>
                  </a:lnTo>
                  <a:lnTo>
                    <a:pt x="1773" y="128"/>
                  </a:lnTo>
                  <a:lnTo>
                    <a:pt x="1763" y="116"/>
                  </a:lnTo>
                  <a:lnTo>
                    <a:pt x="1752" y="106"/>
                  </a:lnTo>
                  <a:lnTo>
                    <a:pt x="1741" y="95"/>
                  </a:lnTo>
                  <a:lnTo>
                    <a:pt x="1728" y="85"/>
                  </a:lnTo>
                  <a:lnTo>
                    <a:pt x="1716" y="75"/>
                  </a:lnTo>
                  <a:lnTo>
                    <a:pt x="1702" y="66"/>
                  </a:lnTo>
                  <a:lnTo>
                    <a:pt x="1688" y="58"/>
                  </a:lnTo>
                  <a:lnTo>
                    <a:pt x="1673" y="50"/>
                  </a:lnTo>
                  <a:lnTo>
                    <a:pt x="1657" y="42"/>
                  </a:lnTo>
                  <a:lnTo>
                    <a:pt x="1640" y="35"/>
                  </a:lnTo>
                  <a:lnTo>
                    <a:pt x="1623" y="29"/>
                  </a:lnTo>
                  <a:lnTo>
                    <a:pt x="1605" y="23"/>
                  </a:lnTo>
                  <a:lnTo>
                    <a:pt x="1587" y="17"/>
                  </a:lnTo>
                  <a:lnTo>
                    <a:pt x="1568" y="12"/>
                  </a:lnTo>
                  <a:lnTo>
                    <a:pt x="1547" y="7"/>
                  </a:lnTo>
                  <a:lnTo>
                    <a:pt x="1527" y="4"/>
                  </a:lnTo>
                  <a:lnTo>
                    <a:pt x="1504" y="0"/>
                  </a:lnTo>
                  <a:lnTo>
                    <a:pt x="950" y="21"/>
                  </a:lnTo>
                  <a:close/>
                </a:path>
              </a:pathLst>
            </a:custGeom>
            <a:solidFill>
              <a:srgbClr val="00C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7" name="Freeform 43"/>
            <p:cNvSpPr>
              <a:spLocks noChangeArrowheads="1"/>
            </p:cNvSpPr>
            <p:nvPr/>
          </p:nvSpPr>
          <p:spPr bwMode="auto">
            <a:xfrm>
              <a:off x="5418138" y="3568700"/>
              <a:ext cx="36513" cy="36513"/>
            </a:xfrm>
            <a:custGeom>
              <a:avLst/>
              <a:gdLst>
                <a:gd name="T0" fmla="*/ 18257 w 114"/>
                <a:gd name="T1" fmla="*/ 36513 h 114"/>
                <a:gd name="T2" fmla="*/ 16335 w 114"/>
                <a:gd name="T3" fmla="*/ 36513 h 114"/>
                <a:gd name="T4" fmla="*/ 14413 w 114"/>
                <a:gd name="T5" fmla="*/ 36193 h 114"/>
                <a:gd name="T6" fmla="*/ 12812 w 114"/>
                <a:gd name="T7" fmla="*/ 35872 h 114"/>
                <a:gd name="T8" fmla="*/ 11210 w 114"/>
                <a:gd name="T9" fmla="*/ 35232 h 114"/>
                <a:gd name="T10" fmla="*/ 8007 w 114"/>
                <a:gd name="T11" fmla="*/ 33630 h 114"/>
                <a:gd name="T12" fmla="*/ 5445 w 114"/>
                <a:gd name="T13" fmla="*/ 31709 h 114"/>
                <a:gd name="T14" fmla="*/ 2883 w 114"/>
                <a:gd name="T15" fmla="*/ 28506 h 114"/>
                <a:gd name="T16" fmla="*/ 1601 w 114"/>
                <a:gd name="T17" fmla="*/ 25623 h 114"/>
                <a:gd name="T18" fmla="*/ 641 w 114"/>
                <a:gd name="T19" fmla="*/ 24022 h 114"/>
                <a:gd name="T20" fmla="*/ 320 w 114"/>
                <a:gd name="T21" fmla="*/ 22100 h 114"/>
                <a:gd name="T22" fmla="*/ 0 w 114"/>
                <a:gd name="T23" fmla="*/ 20178 h 114"/>
                <a:gd name="T24" fmla="*/ 0 w 114"/>
                <a:gd name="T25" fmla="*/ 18577 h 114"/>
                <a:gd name="T26" fmla="*/ 0 w 114"/>
                <a:gd name="T27" fmla="*/ 16655 h 114"/>
                <a:gd name="T28" fmla="*/ 320 w 114"/>
                <a:gd name="T29" fmla="*/ 15054 h 114"/>
                <a:gd name="T30" fmla="*/ 641 w 114"/>
                <a:gd name="T31" fmla="*/ 13132 h 114"/>
                <a:gd name="T32" fmla="*/ 1601 w 114"/>
                <a:gd name="T33" fmla="*/ 11210 h 114"/>
                <a:gd name="T34" fmla="*/ 2883 w 114"/>
                <a:gd name="T35" fmla="*/ 8328 h 114"/>
                <a:gd name="T36" fmla="*/ 5445 w 114"/>
                <a:gd name="T37" fmla="*/ 5445 h 114"/>
                <a:gd name="T38" fmla="*/ 8007 w 114"/>
                <a:gd name="T39" fmla="*/ 3203 h 114"/>
                <a:gd name="T40" fmla="*/ 11210 w 114"/>
                <a:gd name="T41" fmla="*/ 1601 h 114"/>
                <a:gd name="T42" fmla="*/ 12812 w 114"/>
                <a:gd name="T43" fmla="*/ 1281 h 114"/>
                <a:gd name="T44" fmla="*/ 14413 w 114"/>
                <a:gd name="T45" fmla="*/ 320 h 114"/>
                <a:gd name="T46" fmla="*/ 16335 w 114"/>
                <a:gd name="T47" fmla="*/ 320 h 114"/>
                <a:gd name="T48" fmla="*/ 18257 w 114"/>
                <a:gd name="T49" fmla="*/ 0 h 114"/>
                <a:gd name="T50" fmla="*/ 19858 w 114"/>
                <a:gd name="T51" fmla="*/ 320 h 114"/>
                <a:gd name="T52" fmla="*/ 21780 w 114"/>
                <a:gd name="T53" fmla="*/ 320 h 114"/>
                <a:gd name="T54" fmla="*/ 23701 w 114"/>
                <a:gd name="T55" fmla="*/ 1281 h 114"/>
                <a:gd name="T56" fmla="*/ 25303 w 114"/>
                <a:gd name="T57" fmla="*/ 1601 h 114"/>
                <a:gd name="T58" fmla="*/ 28185 w 114"/>
                <a:gd name="T59" fmla="*/ 3203 h 114"/>
                <a:gd name="T60" fmla="*/ 31068 w 114"/>
                <a:gd name="T61" fmla="*/ 5445 h 114"/>
                <a:gd name="T62" fmla="*/ 33310 w 114"/>
                <a:gd name="T63" fmla="*/ 8328 h 114"/>
                <a:gd name="T64" fmla="*/ 35232 w 114"/>
                <a:gd name="T65" fmla="*/ 11210 h 114"/>
                <a:gd name="T66" fmla="*/ 35552 w 114"/>
                <a:gd name="T67" fmla="*/ 13132 h 114"/>
                <a:gd name="T68" fmla="*/ 36193 w 114"/>
                <a:gd name="T69" fmla="*/ 15054 h 114"/>
                <a:gd name="T70" fmla="*/ 36513 w 114"/>
                <a:gd name="T71" fmla="*/ 16655 h 114"/>
                <a:gd name="T72" fmla="*/ 36513 w 114"/>
                <a:gd name="T73" fmla="*/ 18577 h 114"/>
                <a:gd name="T74" fmla="*/ 36513 w 114"/>
                <a:gd name="T75" fmla="*/ 20178 h 114"/>
                <a:gd name="T76" fmla="*/ 36193 w 114"/>
                <a:gd name="T77" fmla="*/ 22100 h 114"/>
                <a:gd name="T78" fmla="*/ 35552 w 114"/>
                <a:gd name="T79" fmla="*/ 24022 h 114"/>
                <a:gd name="T80" fmla="*/ 35232 w 114"/>
                <a:gd name="T81" fmla="*/ 25623 h 114"/>
                <a:gd name="T82" fmla="*/ 33310 w 114"/>
                <a:gd name="T83" fmla="*/ 28506 h 114"/>
                <a:gd name="T84" fmla="*/ 31068 w 114"/>
                <a:gd name="T85" fmla="*/ 31709 h 114"/>
                <a:gd name="T86" fmla="*/ 28185 w 114"/>
                <a:gd name="T87" fmla="*/ 33630 h 114"/>
                <a:gd name="T88" fmla="*/ 25303 w 114"/>
                <a:gd name="T89" fmla="*/ 35232 h 114"/>
                <a:gd name="T90" fmla="*/ 23701 w 114"/>
                <a:gd name="T91" fmla="*/ 35872 h 114"/>
                <a:gd name="T92" fmla="*/ 21780 w 114"/>
                <a:gd name="T93" fmla="*/ 36193 h 114"/>
                <a:gd name="T94" fmla="*/ 19858 w 114"/>
                <a:gd name="T95" fmla="*/ 36513 h 114"/>
                <a:gd name="T96" fmla="*/ 18257 w 114"/>
                <a:gd name="T97" fmla="*/ 36513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4" h="114">
                  <a:moveTo>
                    <a:pt x="57" y="114"/>
                  </a:moveTo>
                  <a:lnTo>
                    <a:pt x="51" y="114"/>
                  </a:lnTo>
                  <a:lnTo>
                    <a:pt x="45" y="113"/>
                  </a:lnTo>
                  <a:lnTo>
                    <a:pt x="40" y="112"/>
                  </a:lnTo>
                  <a:lnTo>
                    <a:pt x="35" y="110"/>
                  </a:lnTo>
                  <a:lnTo>
                    <a:pt x="25" y="105"/>
                  </a:lnTo>
                  <a:lnTo>
                    <a:pt x="17" y="99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75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2" y="41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0" y="4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8" y="1"/>
                  </a:lnTo>
                  <a:lnTo>
                    <a:pt x="74" y="4"/>
                  </a:lnTo>
                  <a:lnTo>
                    <a:pt x="79" y="5"/>
                  </a:lnTo>
                  <a:lnTo>
                    <a:pt x="88" y="10"/>
                  </a:lnTo>
                  <a:lnTo>
                    <a:pt x="97" y="17"/>
                  </a:lnTo>
                  <a:lnTo>
                    <a:pt x="104" y="26"/>
                  </a:lnTo>
                  <a:lnTo>
                    <a:pt x="110" y="35"/>
                  </a:lnTo>
                  <a:lnTo>
                    <a:pt x="111" y="41"/>
                  </a:lnTo>
                  <a:lnTo>
                    <a:pt x="113" y="47"/>
                  </a:lnTo>
                  <a:lnTo>
                    <a:pt x="114" y="52"/>
                  </a:lnTo>
                  <a:lnTo>
                    <a:pt x="114" y="58"/>
                  </a:lnTo>
                  <a:lnTo>
                    <a:pt x="114" y="63"/>
                  </a:lnTo>
                  <a:lnTo>
                    <a:pt x="113" y="69"/>
                  </a:lnTo>
                  <a:lnTo>
                    <a:pt x="111" y="75"/>
                  </a:lnTo>
                  <a:lnTo>
                    <a:pt x="110" y="80"/>
                  </a:lnTo>
                  <a:lnTo>
                    <a:pt x="104" y="89"/>
                  </a:lnTo>
                  <a:lnTo>
                    <a:pt x="97" y="99"/>
                  </a:lnTo>
                  <a:lnTo>
                    <a:pt x="88" y="105"/>
                  </a:lnTo>
                  <a:lnTo>
                    <a:pt x="79" y="110"/>
                  </a:lnTo>
                  <a:lnTo>
                    <a:pt x="74" y="112"/>
                  </a:lnTo>
                  <a:lnTo>
                    <a:pt x="68" y="113"/>
                  </a:lnTo>
                  <a:lnTo>
                    <a:pt x="62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8" name="Freeform 44"/>
            <p:cNvSpPr>
              <a:spLocks noChangeArrowheads="1"/>
            </p:cNvSpPr>
            <p:nvPr/>
          </p:nvSpPr>
          <p:spPr bwMode="auto">
            <a:xfrm>
              <a:off x="5462588" y="3368675"/>
              <a:ext cx="504825" cy="393700"/>
            </a:xfrm>
            <a:custGeom>
              <a:avLst/>
              <a:gdLst>
                <a:gd name="T0" fmla="*/ 0 w 1590"/>
                <a:gd name="T1" fmla="*/ 393700 h 1241"/>
                <a:gd name="T2" fmla="*/ 8890 w 1590"/>
                <a:gd name="T3" fmla="*/ 358169 h 1241"/>
                <a:gd name="T4" fmla="*/ 19368 w 1590"/>
                <a:gd name="T5" fmla="*/ 326444 h 1241"/>
                <a:gd name="T6" fmla="*/ 31115 w 1590"/>
                <a:gd name="T7" fmla="*/ 298210 h 1241"/>
                <a:gd name="T8" fmla="*/ 44450 w 1590"/>
                <a:gd name="T9" fmla="*/ 273782 h 1241"/>
                <a:gd name="T10" fmla="*/ 59055 w 1590"/>
                <a:gd name="T11" fmla="*/ 251892 h 1241"/>
                <a:gd name="T12" fmla="*/ 74930 w 1590"/>
                <a:gd name="T13" fmla="*/ 233174 h 1241"/>
                <a:gd name="T14" fmla="*/ 91758 w 1590"/>
                <a:gd name="T15" fmla="*/ 216995 h 1241"/>
                <a:gd name="T16" fmla="*/ 109855 w 1590"/>
                <a:gd name="T17" fmla="*/ 203354 h 1241"/>
                <a:gd name="T18" fmla="*/ 128588 w 1590"/>
                <a:gd name="T19" fmla="*/ 192250 h 1241"/>
                <a:gd name="T20" fmla="*/ 147638 w 1590"/>
                <a:gd name="T21" fmla="*/ 182733 h 1241"/>
                <a:gd name="T22" fmla="*/ 167640 w 1590"/>
                <a:gd name="T23" fmla="*/ 175119 h 1241"/>
                <a:gd name="T24" fmla="*/ 187643 w 1590"/>
                <a:gd name="T25" fmla="*/ 168457 h 1241"/>
                <a:gd name="T26" fmla="*/ 208598 w 1590"/>
                <a:gd name="T27" fmla="*/ 163698 h 1241"/>
                <a:gd name="T28" fmla="*/ 228918 w 1590"/>
                <a:gd name="T29" fmla="*/ 159574 h 1241"/>
                <a:gd name="T30" fmla="*/ 250190 w 1590"/>
                <a:gd name="T31" fmla="*/ 156719 h 1241"/>
                <a:gd name="T32" fmla="*/ 270828 w 1590"/>
                <a:gd name="T33" fmla="*/ 153863 h 1241"/>
                <a:gd name="T34" fmla="*/ 311468 w 1590"/>
                <a:gd name="T35" fmla="*/ 149739 h 1241"/>
                <a:gd name="T36" fmla="*/ 351155 w 1590"/>
                <a:gd name="T37" fmla="*/ 144663 h 1241"/>
                <a:gd name="T38" fmla="*/ 369888 w 1590"/>
                <a:gd name="T39" fmla="*/ 141491 h 1241"/>
                <a:gd name="T40" fmla="*/ 387668 w 1590"/>
                <a:gd name="T41" fmla="*/ 137367 h 1241"/>
                <a:gd name="T42" fmla="*/ 404495 w 1590"/>
                <a:gd name="T43" fmla="*/ 132291 h 1241"/>
                <a:gd name="T44" fmla="*/ 420370 w 1590"/>
                <a:gd name="T45" fmla="*/ 125946 h 1241"/>
                <a:gd name="T46" fmla="*/ 434975 w 1590"/>
                <a:gd name="T47" fmla="*/ 118015 h 1241"/>
                <a:gd name="T48" fmla="*/ 448628 w 1590"/>
                <a:gd name="T49" fmla="*/ 108180 h 1241"/>
                <a:gd name="T50" fmla="*/ 461010 w 1590"/>
                <a:gd name="T51" fmla="*/ 96442 h 1241"/>
                <a:gd name="T52" fmla="*/ 471488 w 1590"/>
                <a:gd name="T53" fmla="*/ 82483 h 1241"/>
                <a:gd name="T54" fmla="*/ 480378 w 1590"/>
                <a:gd name="T55" fmla="*/ 66304 h 1241"/>
                <a:gd name="T56" fmla="*/ 487680 w 1590"/>
                <a:gd name="T57" fmla="*/ 46952 h 1241"/>
                <a:gd name="T58" fmla="*/ 493078 w 1590"/>
                <a:gd name="T59" fmla="*/ 25062 h 1241"/>
                <a:gd name="T60" fmla="*/ 496253 w 1590"/>
                <a:gd name="T61" fmla="*/ 0 h 1241"/>
                <a:gd name="T62" fmla="*/ 501650 w 1590"/>
                <a:gd name="T63" fmla="*/ 39338 h 1241"/>
                <a:gd name="T64" fmla="*/ 504508 w 1590"/>
                <a:gd name="T65" fmla="*/ 75187 h 1241"/>
                <a:gd name="T66" fmla="*/ 504825 w 1590"/>
                <a:gd name="T67" fmla="*/ 107546 h 1241"/>
                <a:gd name="T68" fmla="*/ 502603 w 1590"/>
                <a:gd name="T69" fmla="*/ 136415 h 1241"/>
                <a:gd name="T70" fmla="*/ 498475 w 1590"/>
                <a:gd name="T71" fmla="*/ 161795 h 1241"/>
                <a:gd name="T72" fmla="*/ 491808 w 1590"/>
                <a:gd name="T73" fmla="*/ 184319 h 1241"/>
                <a:gd name="T74" fmla="*/ 483553 w 1590"/>
                <a:gd name="T75" fmla="*/ 203988 h 1241"/>
                <a:gd name="T76" fmla="*/ 473075 w 1590"/>
                <a:gd name="T77" fmla="*/ 221436 h 1241"/>
                <a:gd name="T78" fmla="*/ 461328 w 1590"/>
                <a:gd name="T79" fmla="*/ 236030 h 1241"/>
                <a:gd name="T80" fmla="*/ 447675 w 1590"/>
                <a:gd name="T81" fmla="*/ 248719 h 1241"/>
                <a:gd name="T82" fmla="*/ 432753 w 1590"/>
                <a:gd name="T83" fmla="*/ 259506 h 1241"/>
                <a:gd name="T84" fmla="*/ 416243 w 1590"/>
                <a:gd name="T85" fmla="*/ 268389 h 1241"/>
                <a:gd name="T86" fmla="*/ 398463 w 1590"/>
                <a:gd name="T87" fmla="*/ 275685 h 1241"/>
                <a:gd name="T88" fmla="*/ 379413 w 1590"/>
                <a:gd name="T89" fmla="*/ 281713 h 1241"/>
                <a:gd name="T90" fmla="*/ 359728 w 1590"/>
                <a:gd name="T91" fmla="*/ 286789 h 1241"/>
                <a:gd name="T92" fmla="*/ 339408 w 1590"/>
                <a:gd name="T93" fmla="*/ 290596 h 1241"/>
                <a:gd name="T94" fmla="*/ 318135 w 1590"/>
                <a:gd name="T95" fmla="*/ 293451 h 1241"/>
                <a:gd name="T96" fmla="*/ 296228 w 1590"/>
                <a:gd name="T97" fmla="*/ 296306 h 1241"/>
                <a:gd name="T98" fmla="*/ 273685 w 1590"/>
                <a:gd name="T99" fmla="*/ 298527 h 1241"/>
                <a:gd name="T100" fmla="*/ 250825 w 1590"/>
                <a:gd name="T101" fmla="*/ 301065 h 1241"/>
                <a:gd name="T102" fmla="*/ 227965 w 1590"/>
                <a:gd name="T103" fmla="*/ 303285 h 1241"/>
                <a:gd name="T104" fmla="*/ 205423 w 1590"/>
                <a:gd name="T105" fmla="*/ 305506 h 1241"/>
                <a:gd name="T106" fmla="*/ 182245 w 1590"/>
                <a:gd name="T107" fmla="*/ 308996 h 1241"/>
                <a:gd name="T108" fmla="*/ 159703 w 1590"/>
                <a:gd name="T109" fmla="*/ 312803 h 1241"/>
                <a:gd name="T110" fmla="*/ 137160 w 1590"/>
                <a:gd name="T111" fmla="*/ 317561 h 1241"/>
                <a:gd name="T112" fmla="*/ 115253 w 1590"/>
                <a:gd name="T113" fmla="*/ 323272 h 1241"/>
                <a:gd name="T114" fmla="*/ 93980 w 1590"/>
                <a:gd name="T115" fmla="*/ 330568 h 1241"/>
                <a:gd name="T116" fmla="*/ 73343 w 1590"/>
                <a:gd name="T117" fmla="*/ 339134 h 1241"/>
                <a:gd name="T118" fmla="*/ 53340 w 1590"/>
                <a:gd name="T119" fmla="*/ 349920 h 1241"/>
                <a:gd name="T120" fmla="*/ 34290 w 1590"/>
                <a:gd name="T121" fmla="*/ 361976 h 1241"/>
                <a:gd name="T122" fmla="*/ 16510 w 1590"/>
                <a:gd name="T123" fmla="*/ 376569 h 1241"/>
                <a:gd name="T124" fmla="*/ 0 w 1590"/>
                <a:gd name="T125" fmla="*/ 393700 h 1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90" h="1241">
                  <a:moveTo>
                    <a:pt x="0" y="1241"/>
                  </a:moveTo>
                  <a:lnTo>
                    <a:pt x="28" y="1129"/>
                  </a:lnTo>
                  <a:lnTo>
                    <a:pt x="61" y="1029"/>
                  </a:lnTo>
                  <a:lnTo>
                    <a:pt x="98" y="940"/>
                  </a:lnTo>
                  <a:lnTo>
                    <a:pt x="140" y="863"/>
                  </a:lnTo>
                  <a:lnTo>
                    <a:pt x="186" y="794"/>
                  </a:lnTo>
                  <a:lnTo>
                    <a:pt x="236" y="735"/>
                  </a:lnTo>
                  <a:lnTo>
                    <a:pt x="289" y="684"/>
                  </a:lnTo>
                  <a:lnTo>
                    <a:pt x="346" y="641"/>
                  </a:lnTo>
                  <a:lnTo>
                    <a:pt x="405" y="606"/>
                  </a:lnTo>
                  <a:lnTo>
                    <a:pt x="465" y="576"/>
                  </a:lnTo>
                  <a:lnTo>
                    <a:pt x="528" y="552"/>
                  </a:lnTo>
                  <a:lnTo>
                    <a:pt x="591" y="531"/>
                  </a:lnTo>
                  <a:lnTo>
                    <a:pt x="657" y="516"/>
                  </a:lnTo>
                  <a:lnTo>
                    <a:pt x="721" y="503"/>
                  </a:lnTo>
                  <a:lnTo>
                    <a:pt x="788" y="494"/>
                  </a:lnTo>
                  <a:lnTo>
                    <a:pt x="853" y="485"/>
                  </a:lnTo>
                  <a:lnTo>
                    <a:pt x="981" y="472"/>
                  </a:lnTo>
                  <a:lnTo>
                    <a:pt x="1106" y="456"/>
                  </a:lnTo>
                  <a:lnTo>
                    <a:pt x="1165" y="446"/>
                  </a:lnTo>
                  <a:lnTo>
                    <a:pt x="1221" y="433"/>
                  </a:lnTo>
                  <a:lnTo>
                    <a:pt x="1274" y="417"/>
                  </a:lnTo>
                  <a:lnTo>
                    <a:pt x="1324" y="397"/>
                  </a:lnTo>
                  <a:lnTo>
                    <a:pt x="1370" y="372"/>
                  </a:lnTo>
                  <a:lnTo>
                    <a:pt x="1413" y="341"/>
                  </a:lnTo>
                  <a:lnTo>
                    <a:pt x="1452" y="304"/>
                  </a:lnTo>
                  <a:lnTo>
                    <a:pt x="1485" y="260"/>
                  </a:lnTo>
                  <a:lnTo>
                    <a:pt x="1513" y="209"/>
                  </a:lnTo>
                  <a:lnTo>
                    <a:pt x="1536" y="148"/>
                  </a:lnTo>
                  <a:lnTo>
                    <a:pt x="1553" y="79"/>
                  </a:lnTo>
                  <a:lnTo>
                    <a:pt x="1563" y="0"/>
                  </a:lnTo>
                  <a:lnTo>
                    <a:pt x="1580" y="124"/>
                  </a:lnTo>
                  <a:lnTo>
                    <a:pt x="1589" y="237"/>
                  </a:lnTo>
                  <a:lnTo>
                    <a:pt x="1590" y="339"/>
                  </a:lnTo>
                  <a:lnTo>
                    <a:pt x="1583" y="430"/>
                  </a:lnTo>
                  <a:lnTo>
                    <a:pt x="1570" y="510"/>
                  </a:lnTo>
                  <a:lnTo>
                    <a:pt x="1549" y="581"/>
                  </a:lnTo>
                  <a:lnTo>
                    <a:pt x="1523" y="643"/>
                  </a:lnTo>
                  <a:lnTo>
                    <a:pt x="1490" y="698"/>
                  </a:lnTo>
                  <a:lnTo>
                    <a:pt x="1453" y="744"/>
                  </a:lnTo>
                  <a:lnTo>
                    <a:pt x="1410" y="784"/>
                  </a:lnTo>
                  <a:lnTo>
                    <a:pt x="1363" y="818"/>
                  </a:lnTo>
                  <a:lnTo>
                    <a:pt x="1311" y="846"/>
                  </a:lnTo>
                  <a:lnTo>
                    <a:pt x="1255" y="869"/>
                  </a:lnTo>
                  <a:lnTo>
                    <a:pt x="1195" y="888"/>
                  </a:lnTo>
                  <a:lnTo>
                    <a:pt x="1133" y="904"/>
                  </a:lnTo>
                  <a:lnTo>
                    <a:pt x="1069" y="916"/>
                  </a:lnTo>
                  <a:lnTo>
                    <a:pt x="1002" y="925"/>
                  </a:lnTo>
                  <a:lnTo>
                    <a:pt x="933" y="934"/>
                  </a:lnTo>
                  <a:lnTo>
                    <a:pt x="862" y="941"/>
                  </a:lnTo>
                  <a:lnTo>
                    <a:pt x="790" y="949"/>
                  </a:lnTo>
                  <a:lnTo>
                    <a:pt x="718" y="956"/>
                  </a:lnTo>
                  <a:lnTo>
                    <a:pt x="647" y="963"/>
                  </a:lnTo>
                  <a:lnTo>
                    <a:pt x="574" y="974"/>
                  </a:lnTo>
                  <a:lnTo>
                    <a:pt x="503" y="986"/>
                  </a:lnTo>
                  <a:lnTo>
                    <a:pt x="432" y="1001"/>
                  </a:lnTo>
                  <a:lnTo>
                    <a:pt x="363" y="1019"/>
                  </a:lnTo>
                  <a:lnTo>
                    <a:pt x="296" y="1042"/>
                  </a:lnTo>
                  <a:lnTo>
                    <a:pt x="231" y="1069"/>
                  </a:lnTo>
                  <a:lnTo>
                    <a:pt x="168" y="1103"/>
                  </a:lnTo>
                  <a:lnTo>
                    <a:pt x="108" y="1141"/>
                  </a:lnTo>
                  <a:lnTo>
                    <a:pt x="52" y="1187"/>
                  </a:lnTo>
                  <a:lnTo>
                    <a:pt x="0" y="1241"/>
                  </a:lnTo>
                  <a:close/>
                </a:path>
              </a:pathLst>
            </a:custGeom>
            <a:solidFill>
              <a:srgbClr val="00E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9" name="Freeform 45"/>
            <p:cNvSpPr>
              <a:spLocks noChangeArrowheads="1"/>
            </p:cNvSpPr>
            <p:nvPr/>
          </p:nvSpPr>
          <p:spPr bwMode="auto">
            <a:xfrm>
              <a:off x="5411788" y="3541713"/>
              <a:ext cx="611188" cy="361950"/>
            </a:xfrm>
            <a:custGeom>
              <a:avLst/>
              <a:gdLst>
                <a:gd name="T0" fmla="*/ 0 w 1923"/>
                <a:gd name="T1" fmla="*/ 361950 h 1142"/>
                <a:gd name="T2" fmla="*/ 8264 w 1923"/>
                <a:gd name="T3" fmla="*/ 330889 h 1142"/>
                <a:gd name="T4" fmla="*/ 18752 w 1923"/>
                <a:gd name="T5" fmla="*/ 303315 h 1142"/>
                <a:gd name="T6" fmla="*/ 30830 w 1923"/>
                <a:gd name="T7" fmla="*/ 279228 h 1142"/>
                <a:gd name="T8" fmla="*/ 45132 w 1923"/>
                <a:gd name="T9" fmla="*/ 258626 h 1142"/>
                <a:gd name="T10" fmla="*/ 61341 w 1923"/>
                <a:gd name="T11" fmla="*/ 240560 h 1142"/>
                <a:gd name="T12" fmla="*/ 78822 w 1923"/>
                <a:gd name="T13" fmla="*/ 225030 h 1142"/>
                <a:gd name="T14" fmla="*/ 98527 w 1923"/>
                <a:gd name="T15" fmla="*/ 212669 h 1142"/>
                <a:gd name="T16" fmla="*/ 118869 w 1923"/>
                <a:gd name="T17" fmla="*/ 202210 h 1142"/>
                <a:gd name="T18" fmla="*/ 140481 w 1923"/>
                <a:gd name="T19" fmla="*/ 193653 h 1142"/>
                <a:gd name="T20" fmla="*/ 163047 w 1923"/>
                <a:gd name="T21" fmla="*/ 186680 h 1142"/>
                <a:gd name="T22" fmla="*/ 186566 w 1923"/>
                <a:gd name="T23" fmla="*/ 181926 h 1142"/>
                <a:gd name="T24" fmla="*/ 211039 w 1923"/>
                <a:gd name="T25" fmla="*/ 177806 h 1142"/>
                <a:gd name="T26" fmla="*/ 235195 w 1923"/>
                <a:gd name="T27" fmla="*/ 174953 h 1142"/>
                <a:gd name="T28" fmla="*/ 260621 w 1923"/>
                <a:gd name="T29" fmla="*/ 173051 h 1142"/>
                <a:gd name="T30" fmla="*/ 286047 w 1923"/>
                <a:gd name="T31" fmla="*/ 171467 h 1142"/>
                <a:gd name="T32" fmla="*/ 311474 w 1923"/>
                <a:gd name="T33" fmla="*/ 170199 h 1142"/>
                <a:gd name="T34" fmla="*/ 336582 w 1923"/>
                <a:gd name="T35" fmla="*/ 169248 h 1142"/>
                <a:gd name="T36" fmla="*/ 361691 w 1923"/>
                <a:gd name="T37" fmla="*/ 168297 h 1142"/>
                <a:gd name="T38" fmla="*/ 386800 w 1923"/>
                <a:gd name="T39" fmla="*/ 166396 h 1142"/>
                <a:gd name="T40" fmla="*/ 410637 w 1923"/>
                <a:gd name="T41" fmla="*/ 164177 h 1142"/>
                <a:gd name="T42" fmla="*/ 434474 w 1923"/>
                <a:gd name="T43" fmla="*/ 161008 h 1142"/>
                <a:gd name="T44" fmla="*/ 457040 w 1923"/>
                <a:gd name="T45" fmla="*/ 157204 h 1142"/>
                <a:gd name="T46" fmla="*/ 478971 w 1923"/>
                <a:gd name="T47" fmla="*/ 151182 h 1142"/>
                <a:gd name="T48" fmla="*/ 499630 w 1923"/>
                <a:gd name="T49" fmla="*/ 144210 h 1142"/>
                <a:gd name="T50" fmla="*/ 519017 w 1923"/>
                <a:gd name="T51" fmla="*/ 135335 h 1142"/>
                <a:gd name="T52" fmla="*/ 536816 w 1923"/>
                <a:gd name="T53" fmla="*/ 123925 h 1142"/>
                <a:gd name="T54" fmla="*/ 553343 w 1923"/>
                <a:gd name="T55" fmla="*/ 110613 h 1142"/>
                <a:gd name="T56" fmla="*/ 567645 w 1923"/>
                <a:gd name="T57" fmla="*/ 94449 h 1142"/>
                <a:gd name="T58" fmla="*/ 580358 w 1923"/>
                <a:gd name="T59" fmla="*/ 75750 h 1142"/>
                <a:gd name="T60" fmla="*/ 591165 w 1923"/>
                <a:gd name="T61" fmla="*/ 53880 h 1142"/>
                <a:gd name="T62" fmla="*/ 599746 w 1923"/>
                <a:gd name="T63" fmla="*/ 28842 h 1142"/>
                <a:gd name="T64" fmla="*/ 605785 w 1923"/>
                <a:gd name="T65" fmla="*/ 0 h 1142"/>
                <a:gd name="T66" fmla="*/ 610235 w 1923"/>
                <a:gd name="T67" fmla="*/ 38350 h 1142"/>
                <a:gd name="T68" fmla="*/ 611188 w 1923"/>
                <a:gd name="T69" fmla="*/ 72263 h 1142"/>
                <a:gd name="T70" fmla="*/ 609599 w 1923"/>
                <a:gd name="T71" fmla="*/ 101739 h 1142"/>
                <a:gd name="T72" fmla="*/ 604831 w 1923"/>
                <a:gd name="T73" fmla="*/ 128045 h 1142"/>
                <a:gd name="T74" fmla="*/ 597521 w 1923"/>
                <a:gd name="T75" fmla="*/ 150231 h 1142"/>
                <a:gd name="T76" fmla="*/ 587986 w 1923"/>
                <a:gd name="T77" fmla="*/ 169248 h 1142"/>
                <a:gd name="T78" fmla="*/ 575591 w 1923"/>
                <a:gd name="T79" fmla="*/ 185095 h 1142"/>
                <a:gd name="T80" fmla="*/ 561606 w 1923"/>
                <a:gd name="T81" fmla="*/ 198407 h 1142"/>
                <a:gd name="T82" fmla="*/ 545397 w 1923"/>
                <a:gd name="T83" fmla="*/ 208549 h 1142"/>
                <a:gd name="T84" fmla="*/ 527599 w 1923"/>
                <a:gd name="T85" fmla="*/ 216790 h 1142"/>
                <a:gd name="T86" fmla="*/ 507893 w 1923"/>
                <a:gd name="T87" fmla="*/ 223445 h 1142"/>
                <a:gd name="T88" fmla="*/ 486598 w 1923"/>
                <a:gd name="T89" fmla="*/ 227566 h 1142"/>
                <a:gd name="T90" fmla="*/ 464032 w 1923"/>
                <a:gd name="T91" fmla="*/ 231052 h 1142"/>
                <a:gd name="T92" fmla="*/ 440195 w 1923"/>
                <a:gd name="T93" fmla="*/ 232637 h 1142"/>
                <a:gd name="T94" fmla="*/ 415722 w 1923"/>
                <a:gd name="T95" fmla="*/ 233905 h 1142"/>
                <a:gd name="T96" fmla="*/ 389978 w 1923"/>
                <a:gd name="T97" fmla="*/ 233905 h 1142"/>
                <a:gd name="T98" fmla="*/ 336900 w 1923"/>
                <a:gd name="T99" fmla="*/ 233271 h 1142"/>
                <a:gd name="T100" fmla="*/ 282869 w 1923"/>
                <a:gd name="T101" fmla="*/ 233271 h 1142"/>
                <a:gd name="T102" fmla="*/ 255536 w 1923"/>
                <a:gd name="T103" fmla="*/ 234222 h 1142"/>
                <a:gd name="T104" fmla="*/ 228202 w 1923"/>
                <a:gd name="T105" fmla="*/ 235806 h 1142"/>
                <a:gd name="T106" fmla="*/ 201187 w 1923"/>
                <a:gd name="T107" fmla="*/ 238659 h 1142"/>
                <a:gd name="T108" fmla="*/ 174807 w 1923"/>
                <a:gd name="T109" fmla="*/ 243096 h 1142"/>
                <a:gd name="T110" fmla="*/ 149062 w 1923"/>
                <a:gd name="T111" fmla="*/ 249118 h 1142"/>
                <a:gd name="T112" fmla="*/ 123954 w 1923"/>
                <a:gd name="T113" fmla="*/ 257358 h 1142"/>
                <a:gd name="T114" fmla="*/ 100117 w 1923"/>
                <a:gd name="T115" fmla="*/ 267501 h 1142"/>
                <a:gd name="T116" fmla="*/ 77233 w 1923"/>
                <a:gd name="T117" fmla="*/ 280495 h 1142"/>
                <a:gd name="T118" fmla="*/ 55620 w 1923"/>
                <a:gd name="T119" fmla="*/ 296026 h 1142"/>
                <a:gd name="T120" fmla="*/ 35597 w 1923"/>
                <a:gd name="T121" fmla="*/ 314725 h 1142"/>
                <a:gd name="T122" fmla="*/ 16845 w 1923"/>
                <a:gd name="T123" fmla="*/ 336594 h 1142"/>
                <a:gd name="T124" fmla="*/ 0 w 1923"/>
                <a:gd name="T125" fmla="*/ 361950 h 11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3" h="1142">
                  <a:moveTo>
                    <a:pt x="0" y="1142"/>
                  </a:moveTo>
                  <a:lnTo>
                    <a:pt x="26" y="1044"/>
                  </a:lnTo>
                  <a:lnTo>
                    <a:pt x="59" y="957"/>
                  </a:lnTo>
                  <a:lnTo>
                    <a:pt x="97" y="881"/>
                  </a:lnTo>
                  <a:lnTo>
                    <a:pt x="142" y="816"/>
                  </a:lnTo>
                  <a:lnTo>
                    <a:pt x="193" y="759"/>
                  </a:lnTo>
                  <a:lnTo>
                    <a:pt x="248" y="710"/>
                  </a:lnTo>
                  <a:lnTo>
                    <a:pt x="310" y="671"/>
                  </a:lnTo>
                  <a:lnTo>
                    <a:pt x="374" y="638"/>
                  </a:lnTo>
                  <a:lnTo>
                    <a:pt x="442" y="611"/>
                  </a:lnTo>
                  <a:lnTo>
                    <a:pt x="513" y="589"/>
                  </a:lnTo>
                  <a:lnTo>
                    <a:pt x="587" y="574"/>
                  </a:lnTo>
                  <a:lnTo>
                    <a:pt x="664" y="561"/>
                  </a:lnTo>
                  <a:lnTo>
                    <a:pt x="740" y="552"/>
                  </a:lnTo>
                  <a:lnTo>
                    <a:pt x="820" y="546"/>
                  </a:lnTo>
                  <a:lnTo>
                    <a:pt x="900" y="541"/>
                  </a:lnTo>
                  <a:lnTo>
                    <a:pt x="980" y="537"/>
                  </a:lnTo>
                  <a:lnTo>
                    <a:pt x="1059" y="534"/>
                  </a:lnTo>
                  <a:lnTo>
                    <a:pt x="1138" y="531"/>
                  </a:lnTo>
                  <a:lnTo>
                    <a:pt x="1217" y="525"/>
                  </a:lnTo>
                  <a:lnTo>
                    <a:pt x="1292" y="518"/>
                  </a:lnTo>
                  <a:lnTo>
                    <a:pt x="1367" y="508"/>
                  </a:lnTo>
                  <a:lnTo>
                    <a:pt x="1438" y="496"/>
                  </a:lnTo>
                  <a:lnTo>
                    <a:pt x="1507" y="477"/>
                  </a:lnTo>
                  <a:lnTo>
                    <a:pt x="1572" y="455"/>
                  </a:lnTo>
                  <a:lnTo>
                    <a:pt x="1633" y="427"/>
                  </a:lnTo>
                  <a:lnTo>
                    <a:pt x="1689" y="391"/>
                  </a:lnTo>
                  <a:lnTo>
                    <a:pt x="1741" y="349"/>
                  </a:lnTo>
                  <a:lnTo>
                    <a:pt x="1786" y="298"/>
                  </a:lnTo>
                  <a:lnTo>
                    <a:pt x="1826" y="239"/>
                  </a:lnTo>
                  <a:lnTo>
                    <a:pt x="1860" y="170"/>
                  </a:lnTo>
                  <a:lnTo>
                    <a:pt x="1887" y="91"/>
                  </a:lnTo>
                  <a:lnTo>
                    <a:pt x="1906" y="0"/>
                  </a:lnTo>
                  <a:lnTo>
                    <a:pt x="1920" y="121"/>
                  </a:lnTo>
                  <a:lnTo>
                    <a:pt x="1923" y="228"/>
                  </a:lnTo>
                  <a:lnTo>
                    <a:pt x="1918" y="321"/>
                  </a:lnTo>
                  <a:lnTo>
                    <a:pt x="1903" y="404"/>
                  </a:lnTo>
                  <a:lnTo>
                    <a:pt x="1880" y="474"/>
                  </a:lnTo>
                  <a:lnTo>
                    <a:pt x="1850" y="534"/>
                  </a:lnTo>
                  <a:lnTo>
                    <a:pt x="1811" y="584"/>
                  </a:lnTo>
                  <a:lnTo>
                    <a:pt x="1767" y="626"/>
                  </a:lnTo>
                  <a:lnTo>
                    <a:pt x="1716" y="658"/>
                  </a:lnTo>
                  <a:lnTo>
                    <a:pt x="1660" y="684"/>
                  </a:lnTo>
                  <a:lnTo>
                    <a:pt x="1598" y="705"/>
                  </a:lnTo>
                  <a:lnTo>
                    <a:pt x="1531" y="718"/>
                  </a:lnTo>
                  <a:lnTo>
                    <a:pt x="1460" y="729"/>
                  </a:lnTo>
                  <a:lnTo>
                    <a:pt x="1385" y="734"/>
                  </a:lnTo>
                  <a:lnTo>
                    <a:pt x="1308" y="738"/>
                  </a:lnTo>
                  <a:lnTo>
                    <a:pt x="1227" y="738"/>
                  </a:lnTo>
                  <a:lnTo>
                    <a:pt x="1060" y="736"/>
                  </a:lnTo>
                  <a:lnTo>
                    <a:pt x="890" y="736"/>
                  </a:lnTo>
                  <a:lnTo>
                    <a:pt x="804" y="739"/>
                  </a:lnTo>
                  <a:lnTo>
                    <a:pt x="718" y="744"/>
                  </a:lnTo>
                  <a:lnTo>
                    <a:pt x="633" y="753"/>
                  </a:lnTo>
                  <a:lnTo>
                    <a:pt x="550" y="767"/>
                  </a:lnTo>
                  <a:lnTo>
                    <a:pt x="469" y="786"/>
                  </a:lnTo>
                  <a:lnTo>
                    <a:pt x="390" y="812"/>
                  </a:lnTo>
                  <a:lnTo>
                    <a:pt x="315" y="844"/>
                  </a:lnTo>
                  <a:lnTo>
                    <a:pt x="243" y="885"/>
                  </a:lnTo>
                  <a:lnTo>
                    <a:pt x="175" y="934"/>
                  </a:lnTo>
                  <a:lnTo>
                    <a:pt x="112" y="993"/>
                  </a:lnTo>
                  <a:lnTo>
                    <a:pt x="53" y="1062"/>
                  </a:lnTo>
                  <a:lnTo>
                    <a:pt x="0" y="1142"/>
                  </a:lnTo>
                  <a:close/>
                </a:path>
              </a:pathLst>
            </a:custGeom>
            <a:solidFill>
              <a:srgbClr val="00E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702" name="Freeform 5"/>
          <p:cNvSpPr>
            <a:spLocks noEditPoints="1" noChangeArrowheads="1"/>
          </p:cNvSpPr>
          <p:nvPr/>
        </p:nvSpPr>
        <p:spPr bwMode="auto">
          <a:xfrm>
            <a:off x="3268663" y="2225675"/>
            <a:ext cx="539750" cy="539750"/>
          </a:xfrm>
          <a:custGeom>
            <a:avLst/>
            <a:gdLst>
              <a:gd name="T0" fmla="*/ 464583 w 3339"/>
              <a:gd name="T1" fmla="*/ 296236 h 3276"/>
              <a:gd name="T2" fmla="*/ 463289 w 3339"/>
              <a:gd name="T3" fmla="*/ 253234 h 3276"/>
              <a:gd name="T4" fmla="*/ 460056 w 3339"/>
              <a:gd name="T5" fmla="*/ 234287 h 3276"/>
              <a:gd name="T6" fmla="*/ 446801 w 3339"/>
              <a:gd name="T7" fmla="*/ 193427 h 3276"/>
              <a:gd name="T8" fmla="*/ 539588 w 3339"/>
              <a:gd name="T9" fmla="*/ 229839 h 3276"/>
              <a:gd name="T10" fmla="*/ 430636 w 3339"/>
              <a:gd name="T11" fmla="*/ 164924 h 3276"/>
              <a:gd name="T12" fmla="*/ 351751 w 3339"/>
              <a:gd name="T13" fmla="*/ 97702 h 3276"/>
              <a:gd name="T14" fmla="*/ 445831 w 3339"/>
              <a:gd name="T15" fmla="*/ 65080 h 3276"/>
              <a:gd name="T16" fmla="*/ 430636 w 3339"/>
              <a:gd name="T17" fmla="*/ 164924 h 3276"/>
              <a:gd name="T18" fmla="*/ 402347 w 3339"/>
              <a:gd name="T19" fmla="*/ 132796 h 3276"/>
              <a:gd name="T20" fmla="*/ 387799 w 3339"/>
              <a:gd name="T21" fmla="*/ 120439 h 3276"/>
              <a:gd name="T22" fmla="*/ 279332 w 3339"/>
              <a:gd name="T23" fmla="*/ 80238 h 3276"/>
              <a:gd name="T24" fmla="*/ 260257 w 3339"/>
              <a:gd name="T25" fmla="*/ 80238 h 3276"/>
              <a:gd name="T26" fmla="*/ 218389 w 3339"/>
              <a:gd name="T27" fmla="*/ 86498 h 3276"/>
              <a:gd name="T28" fmla="*/ 269794 w 3339"/>
              <a:gd name="T29" fmla="*/ 0 h 3276"/>
              <a:gd name="T30" fmla="*/ 321199 w 3339"/>
              <a:gd name="T31" fmla="*/ 86498 h 3276"/>
              <a:gd name="T32" fmla="*/ 108952 w 3339"/>
              <a:gd name="T33" fmla="*/ 164924 h 3276"/>
              <a:gd name="T34" fmla="*/ 93757 w 3339"/>
              <a:gd name="T35" fmla="*/ 65080 h 3276"/>
              <a:gd name="T36" fmla="*/ 187838 w 3339"/>
              <a:gd name="T37" fmla="*/ 97702 h 3276"/>
              <a:gd name="T38" fmla="*/ 108952 w 3339"/>
              <a:gd name="T39" fmla="*/ 164924 h 3276"/>
              <a:gd name="T40" fmla="*/ 137241 w 3339"/>
              <a:gd name="T41" fmla="*/ 132796 h 3276"/>
              <a:gd name="T42" fmla="*/ 136594 w 3339"/>
              <a:gd name="T43" fmla="*/ 116979 h 3276"/>
              <a:gd name="T44" fmla="*/ 75006 w 3339"/>
              <a:gd name="T45" fmla="*/ 296236 h 3276"/>
              <a:gd name="T46" fmla="*/ 0 w 3339"/>
              <a:gd name="T47" fmla="*/ 229839 h 3276"/>
              <a:gd name="T48" fmla="*/ 92787 w 3339"/>
              <a:gd name="T49" fmla="*/ 193427 h 3276"/>
              <a:gd name="T50" fmla="*/ 65630 w 3339"/>
              <a:gd name="T51" fmla="*/ 241536 h 3276"/>
              <a:gd name="T52" fmla="*/ 79532 w 3339"/>
              <a:gd name="T53" fmla="*/ 234287 h 3276"/>
              <a:gd name="T54" fmla="*/ 53991 w 3339"/>
              <a:gd name="T55" fmla="*/ 335943 h 3276"/>
              <a:gd name="T56" fmla="*/ 101031 w 3339"/>
              <a:gd name="T57" fmla="*/ 376968 h 3276"/>
              <a:gd name="T58" fmla="*/ 112670 w 3339"/>
              <a:gd name="T59" fmla="*/ 438918 h 3276"/>
              <a:gd name="T60" fmla="*/ 53991 w 3339"/>
              <a:gd name="T61" fmla="*/ 335943 h 3276"/>
              <a:gd name="T62" fmla="*/ 96344 w 3339"/>
              <a:gd name="T63" fmla="*/ 368730 h 3276"/>
              <a:gd name="T64" fmla="*/ 105881 w 3339"/>
              <a:gd name="T65" fmla="*/ 385371 h 3276"/>
              <a:gd name="T66" fmla="*/ 203194 w 3339"/>
              <a:gd name="T67" fmla="*/ 463961 h 3276"/>
              <a:gd name="T68" fmla="*/ 198830 w 3339"/>
              <a:gd name="T69" fmla="*/ 475824 h 3276"/>
              <a:gd name="T70" fmla="*/ 203194 w 3339"/>
              <a:gd name="T71" fmla="*/ 463961 h 3276"/>
              <a:gd name="T72" fmla="*/ 251204 w 3339"/>
              <a:gd name="T73" fmla="*/ 503997 h 3276"/>
              <a:gd name="T74" fmla="*/ 141121 w 3339"/>
              <a:gd name="T75" fmla="*/ 463302 h 3276"/>
              <a:gd name="T76" fmla="*/ 94080 w 3339"/>
              <a:gd name="T77" fmla="*/ 276630 h 3276"/>
              <a:gd name="T78" fmla="*/ 445670 w 3339"/>
              <a:gd name="T79" fmla="*/ 276630 h 3276"/>
              <a:gd name="T80" fmla="*/ 94080 w 3339"/>
              <a:gd name="T81" fmla="*/ 276630 h 3276"/>
              <a:gd name="T82" fmla="*/ 406389 w 3339"/>
              <a:gd name="T83" fmla="*/ 364776 h 3276"/>
              <a:gd name="T84" fmla="*/ 269794 w 3339"/>
              <a:gd name="T85" fmla="*/ 364776 h 3276"/>
              <a:gd name="T86" fmla="*/ 201578 w 3339"/>
              <a:gd name="T87" fmla="*/ 399540 h 3276"/>
              <a:gd name="T88" fmla="*/ 201578 w 3339"/>
              <a:gd name="T89" fmla="*/ 191450 h 3276"/>
              <a:gd name="T90" fmla="*/ 336394 w 3339"/>
              <a:gd name="T91" fmla="*/ 463961 h 3276"/>
              <a:gd name="T92" fmla="*/ 398468 w 3339"/>
              <a:gd name="T93" fmla="*/ 463302 h 3276"/>
              <a:gd name="T94" fmla="*/ 288384 w 3339"/>
              <a:gd name="T95" fmla="*/ 503997 h 3276"/>
              <a:gd name="T96" fmla="*/ 336394 w 3339"/>
              <a:gd name="T97" fmla="*/ 463961 h 3276"/>
              <a:gd name="T98" fmla="*/ 345446 w 3339"/>
              <a:gd name="T99" fmla="*/ 460666 h 3276"/>
              <a:gd name="T100" fmla="*/ 340759 w 3339"/>
              <a:gd name="T101" fmla="*/ 475824 h 3276"/>
              <a:gd name="T102" fmla="*/ 485597 w 3339"/>
              <a:gd name="T103" fmla="*/ 335943 h 3276"/>
              <a:gd name="T104" fmla="*/ 427080 w 3339"/>
              <a:gd name="T105" fmla="*/ 438918 h 3276"/>
              <a:gd name="T106" fmla="*/ 438557 w 3339"/>
              <a:gd name="T107" fmla="*/ 376968 h 3276"/>
              <a:gd name="T108" fmla="*/ 449388 w 3339"/>
              <a:gd name="T109" fmla="*/ 383394 h 3276"/>
              <a:gd name="T110" fmla="*/ 433869 w 3339"/>
              <a:gd name="T111" fmla="*/ 385371 h 32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339" h="3276">
                <a:moveTo>
                  <a:pt x="3044" y="1813"/>
                </a:moveTo>
                <a:cubicBezTo>
                  <a:pt x="2985" y="1824"/>
                  <a:pt x="2928" y="1815"/>
                  <a:pt x="2874" y="1798"/>
                </a:cubicBezTo>
                <a:cubicBezTo>
                  <a:pt x="2879" y="1694"/>
                  <a:pt x="2875" y="1587"/>
                  <a:pt x="2856" y="1480"/>
                </a:cubicBezTo>
                <a:cubicBezTo>
                  <a:pt x="2866" y="1537"/>
                  <a:pt x="2866" y="1537"/>
                  <a:pt x="2866" y="1537"/>
                </a:cubicBezTo>
                <a:cubicBezTo>
                  <a:pt x="2932" y="1466"/>
                  <a:pt x="2932" y="1466"/>
                  <a:pt x="2932" y="1466"/>
                </a:cubicBezTo>
                <a:cubicBezTo>
                  <a:pt x="2846" y="1422"/>
                  <a:pt x="2846" y="1422"/>
                  <a:pt x="2846" y="1422"/>
                </a:cubicBezTo>
                <a:cubicBezTo>
                  <a:pt x="2856" y="1480"/>
                  <a:pt x="2856" y="1480"/>
                  <a:pt x="2856" y="1480"/>
                </a:cubicBezTo>
                <a:cubicBezTo>
                  <a:pt x="2837" y="1372"/>
                  <a:pt x="2804" y="1271"/>
                  <a:pt x="2764" y="1174"/>
                </a:cubicBezTo>
                <a:cubicBezTo>
                  <a:pt x="2808" y="1140"/>
                  <a:pt x="2859" y="1113"/>
                  <a:pt x="2918" y="1102"/>
                </a:cubicBezTo>
                <a:cubicBezTo>
                  <a:pt x="3115" y="1068"/>
                  <a:pt x="3338" y="1392"/>
                  <a:pt x="3338" y="1395"/>
                </a:cubicBezTo>
                <a:cubicBezTo>
                  <a:pt x="3339" y="1399"/>
                  <a:pt x="3241" y="1779"/>
                  <a:pt x="3044" y="1813"/>
                </a:cubicBezTo>
                <a:close/>
                <a:moveTo>
                  <a:pt x="2664" y="1001"/>
                </a:moveTo>
                <a:cubicBezTo>
                  <a:pt x="2600" y="917"/>
                  <a:pt x="2528" y="839"/>
                  <a:pt x="2444" y="768"/>
                </a:cubicBezTo>
                <a:cubicBezTo>
                  <a:pt x="2360" y="698"/>
                  <a:pt x="2269" y="641"/>
                  <a:pt x="2176" y="593"/>
                </a:cubicBezTo>
                <a:cubicBezTo>
                  <a:pt x="2188" y="538"/>
                  <a:pt x="2209" y="485"/>
                  <a:pt x="2248" y="440"/>
                </a:cubicBezTo>
                <a:cubicBezTo>
                  <a:pt x="2376" y="287"/>
                  <a:pt x="2756" y="393"/>
                  <a:pt x="2758" y="395"/>
                </a:cubicBezTo>
                <a:cubicBezTo>
                  <a:pt x="2762" y="398"/>
                  <a:pt x="2932" y="751"/>
                  <a:pt x="2803" y="904"/>
                </a:cubicBezTo>
                <a:cubicBezTo>
                  <a:pt x="2765" y="950"/>
                  <a:pt x="2716" y="979"/>
                  <a:pt x="2664" y="1001"/>
                </a:cubicBezTo>
                <a:close/>
                <a:moveTo>
                  <a:pt x="2399" y="731"/>
                </a:moveTo>
                <a:cubicBezTo>
                  <a:pt x="2489" y="806"/>
                  <a:pt x="2489" y="806"/>
                  <a:pt x="2489" y="806"/>
                </a:cubicBezTo>
                <a:cubicBezTo>
                  <a:pt x="2493" y="710"/>
                  <a:pt x="2493" y="710"/>
                  <a:pt x="2493" y="710"/>
                </a:cubicBezTo>
                <a:cubicBezTo>
                  <a:pt x="2399" y="731"/>
                  <a:pt x="2399" y="731"/>
                  <a:pt x="2399" y="731"/>
                </a:cubicBezTo>
                <a:close/>
                <a:moveTo>
                  <a:pt x="1669" y="487"/>
                </a:moveTo>
                <a:cubicBezTo>
                  <a:pt x="1728" y="487"/>
                  <a:pt x="1728" y="487"/>
                  <a:pt x="1728" y="487"/>
                </a:cubicBezTo>
                <a:cubicBezTo>
                  <a:pt x="1669" y="411"/>
                  <a:pt x="1669" y="411"/>
                  <a:pt x="1669" y="411"/>
                </a:cubicBezTo>
                <a:cubicBezTo>
                  <a:pt x="1610" y="487"/>
                  <a:pt x="1610" y="487"/>
                  <a:pt x="1610" y="487"/>
                </a:cubicBezTo>
                <a:cubicBezTo>
                  <a:pt x="1669" y="487"/>
                  <a:pt x="1669" y="487"/>
                  <a:pt x="1669" y="487"/>
                </a:cubicBezTo>
                <a:cubicBezTo>
                  <a:pt x="1559" y="487"/>
                  <a:pt x="1454" y="502"/>
                  <a:pt x="1351" y="525"/>
                </a:cubicBezTo>
                <a:cubicBezTo>
                  <a:pt x="1325" y="475"/>
                  <a:pt x="1307" y="421"/>
                  <a:pt x="1307" y="361"/>
                </a:cubicBezTo>
                <a:cubicBezTo>
                  <a:pt x="1307" y="162"/>
                  <a:pt x="1666" y="0"/>
                  <a:pt x="1669" y="0"/>
                </a:cubicBezTo>
                <a:cubicBezTo>
                  <a:pt x="1674" y="0"/>
                  <a:pt x="2032" y="162"/>
                  <a:pt x="2032" y="361"/>
                </a:cubicBezTo>
                <a:cubicBezTo>
                  <a:pt x="2032" y="421"/>
                  <a:pt x="2013" y="475"/>
                  <a:pt x="1987" y="525"/>
                </a:cubicBezTo>
                <a:cubicBezTo>
                  <a:pt x="1885" y="502"/>
                  <a:pt x="1779" y="487"/>
                  <a:pt x="1669" y="487"/>
                </a:cubicBezTo>
                <a:close/>
                <a:moveTo>
                  <a:pt x="674" y="1001"/>
                </a:moveTo>
                <a:cubicBezTo>
                  <a:pt x="623" y="979"/>
                  <a:pt x="574" y="950"/>
                  <a:pt x="535" y="904"/>
                </a:cubicBezTo>
                <a:cubicBezTo>
                  <a:pt x="406" y="751"/>
                  <a:pt x="578" y="397"/>
                  <a:pt x="580" y="395"/>
                </a:cubicBezTo>
                <a:cubicBezTo>
                  <a:pt x="583" y="392"/>
                  <a:pt x="962" y="287"/>
                  <a:pt x="1090" y="440"/>
                </a:cubicBezTo>
                <a:cubicBezTo>
                  <a:pt x="1129" y="485"/>
                  <a:pt x="1150" y="538"/>
                  <a:pt x="1162" y="593"/>
                </a:cubicBezTo>
                <a:cubicBezTo>
                  <a:pt x="1069" y="641"/>
                  <a:pt x="978" y="698"/>
                  <a:pt x="894" y="768"/>
                </a:cubicBezTo>
                <a:cubicBezTo>
                  <a:pt x="810" y="839"/>
                  <a:pt x="739" y="917"/>
                  <a:pt x="674" y="1001"/>
                </a:cubicBezTo>
                <a:close/>
                <a:moveTo>
                  <a:pt x="845" y="710"/>
                </a:moveTo>
                <a:cubicBezTo>
                  <a:pt x="849" y="806"/>
                  <a:pt x="849" y="806"/>
                  <a:pt x="849" y="806"/>
                </a:cubicBezTo>
                <a:cubicBezTo>
                  <a:pt x="939" y="731"/>
                  <a:pt x="939" y="731"/>
                  <a:pt x="939" y="731"/>
                </a:cubicBezTo>
                <a:cubicBezTo>
                  <a:pt x="845" y="710"/>
                  <a:pt x="845" y="710"/>
                  <a:pt x="845" y="710"/>
                </a:cubicBezTo>
                <a:close/>
                <a:moveTo>
                  <a:pt x="482" y="1480"/>
                </a:moveTo>
                <a:cubicBezTo>
                  <a:pt x="463" y="1587"/>
                  <a:pt x="459" y="1694"/>
                  <a:pt x="464" y="1798"/>
                </a:cubicBezTo>
                <a:cubicBezTo>
                  <a:pt x="410" y="1815"/>
                  <a:pt x="353" y="1824"/>
                  <a:pt x="294" y="1813"/>
                </a:cubicBezTo>
                <a:cubicBezTo>
                  <a:pt x="97" y="1779"/>
                  <a:pt x="0" y="1398"/>
                  <a:pt x="0" y="1395"/>
                </a:cubicBezTo>
                <a:cubicBezTo>
                  <a:pt x="1" y="1390"/>
                  <a:pt x="223" y="1068"/>
                  <a:pt x="420" y="1102"/>
                </a:cubicBezTo>
                <a:cubicBezTo>
                  <a:pt x="479" y="1113"/>
                  <a:pt x="530" y="1140"/>
                  <a:pt x="574" y="1174"/>
                </a:cubicBezTo>
                <a:cubicBezTo>
                  <a:pt x="534" y="1271"/>
                  <a:pt x="501" y="1372"/>
                  <a:pt x="482" y="1480"/>
                </a:cubicBezTo>
                <a:close/>
                <a:moveTo>
                  <a:pt x="406" y="1466"/>
                </a:moveTo>
                <a:cubicBezTo>
                  <a:pt x="472" y="1537"/>
                  <a:pt x="472" y="1537"/>
                  <a:pt x="472" y="1537"/>
                </a:cubicBezTo>
                <a:cubicBezTo>
                  <a:pt x="492" y="1422"/>
                  <a:pt x="492" y="1422"/>
                  <a:pt x="492" y="1422"/>
                </a:cubicBezTo>
                <a:cubicBezTo>
                  <a:pt x="406" y="1466"/>
                  <a:pt x="406" y="1466"/>
                  <a:pt x="406" y="1466"/>
                </a:cubicBezTo>
                <a:close/>
                <a:moveTo>
                  <a:pt x="334" y="2039"/>
                </a:moveTo>
                <a:cubicBezTo>
                  <a:pt x="386" y="2009"/>
                  <a:pt x="442" y="1998"/>
                  <a:pt x="499" y="1995"/>
                </a:cubicBezTo>
                <a:cubicBezTo>
                  <a:pt x="530" y="2095"/>
                  <a:pt x="570" y="2194"/>
                  <a:pt x="625" y="2288"/>
                </a:cubicBezTo>
                <a:cubicBezTo>
                  <a:pt x="680" y="2383"/>
                  <a:pt x="745" y="2467"/>
                  <a:pt x="817" y="2544"/>
                </a:cubicBezTo>
                <a:cubicBezTo>
                  <a:pt x="787" y="2592"/>
                  <a:pt x="749" y="2634"/>
                  <a:pt x="697" y="2664"/>
                </a:cubicBezTo>
                <a:cubicBezTo>
                  <a:pt x="523" y="2764"/>
                  <a:pt x="203" y="2534"/>
                  <a:pt x="201" y="2532"/>
                </a:cubicBezTo>
                <a:cubicBezTo>
                  <a:pt x="199" y="2528"/>
                  <a:pt x="161" y="2139"/>
                  <a:pt x="334" y="2039"/>
                </a:cubicBezTo>
                <a:close/>
                <a:moveTo>
                  <a:pt x="655" y="2339"/>
                </a:moveTo>
                <a:cubicBezTo>
                  <a:pt x="596" y="2238"/>
                  <a:pt x="596" y="2238"/>
                  <a:pt x="596" y="2238"/>
                </a:cubicBezTo>
                <a:cubicBezTo>
                  <a:pt x="559" y="2327"/>
                  <a:pt x="559" y="2327"/>
                  <a:pt x="559" y="2327"/>
                </a:cubicBezTo>
                <a:cubicBezTo>
                  <a:pt x="655" y="2339"/>
                  <a:pt x="655" y="2339"/>
                  <a:pt x="655" y="2339"/>
                </a:cubicBezTo>
                <a:close/>
                <a:moveTo>
                  <a:pt x="971" y="2673"/>
                </a:moveTo>
                <a:cubicBezTo>
                  <a:pt x="1059" y="2729"/>
                  <a:pt x="1154" y="2779"/>
                  <a:pt x="1257" y="2816"/>
                </a:cubicBezTo>
                <a:cubicBezTo>
                  <a:pt x="1202" y="2796"/>
                  <a:pt x="1202" y="2796"/>
                  <a:pt x="1202" y="2796"/>
                </a:cubicBezTo>
                <a:cubicBezTo>
                  <a:pt x="1230" y="2888"/>
                  <a:pt x="1230" y="2888"/>
                  <a:pt x="1230" y="2888"/>
                </a:cubicBezTo>
                <a:cubicBezTo>
                  <a:pt x="1312" y="2836"/>
                  <a:pt x="1312" y="2836"/>
                  <a:pt x="1312" y="2836"/>
                </a:cubicBezTo>
                <a:cubicBezTo>
                  <a:pt x="1257" y="2816"/>
                  <a:pt x="1257" y="2816"/>
                  <a:pt x="1257" y="2816"/>
                </a:cubicBezTo>
                <a:cubicBezTo>
                  <a:pt x="1360" y="2854"/>
                  <a:pt x="1464" y="2876"/>
                  <a:pt x="1569" y="2890"/>
                </a:cubicBezTo>
                <a:cubicBezTo>
                  <a:pt x="1576" y="2945"/>
                  <a:pt x="1575" y="3002"/>
                  <a:pt x="1554" y="3059"/>
                </a:cubicBezTo>
                <a:cubicBezTo>
                  <a:pt x="1486" y="3246"/>
                  <a:pt x="1092" y="3275"/>
                  <a:pt x="1090" y="3274"/>
                </a:cubicBezTo>
                <a:cubicBezTo>
                  <a:pt x="1085" y="3273"/>
                  <a:pt x="804" y="2999"/>
                  <a:pt x="873" y="2812"/>
                </a:cubicBezTo>
                <a:cubicBezTo>
                  <a:pt x="893" y="2755"/>
                  <a:pt x="929" y="2711"/>
                  <a:pt x="971" y="2673"/>
                </a:cubicBezTo>
                <a:close/>
                <a:moveTo>
                  <a:pt x="582" y="1679"/>
                </a:moveTo>
                <a:cubicBezTo>
                  <a:pt x="582" y="1081"/>
                  <a:pt x="1068" y="596"/>
                  <a:pt x="1669" y="596"/>
                </a:cubicBezTo>
                <a:cubicBezTo>
                  <a:pt x="2270" y="596"/>
                  <a:pt x="2757" y="1081"/>
                  <a:pt x="2757" y="1679"/>
                </a:cubicBezTo>
                <a:cubicBezTo>
                  <a:pt x="2757" y="2277"/>
                  <a:pt x="2270" y="2762"/>
                  <a:pt x="1669" y="2762"/>
                </a:cubicBezTo>
                <a:cubicBezTo>
                  <a:pt x="1068" y="2762"/>
                  <a:pt x="582" y="2277"/>
                  <a:pt x="582" y="1679"/>
                </a:cubicBezTo>
                <a:close/>
                <a:moveTo>
                  <a:pt x="2177" y="2546"/>
                </a:moveTo>
                <a:cubicBezTo>
                  <a:pt x="2315" y="2477"/>
                  <a:pt x="2514" y="2214"/>
                  <a:pt x="2514" y="2214"/>
                </a:cubicBezTo>
                <a:cubicBezTo>
                  <a:pt x="2514" y="1583"/>
                  <a:pt x="2514" y="1583"/>
                  <a:pt x="2514" y="1583"/>
                </a:cubicBezTo>
                <a:cubicBezTo>
                  <a:pt x="1669" y="2214"/>
                  <a:pt x="1669" y="2214"/>
                  <a:pt x="1669" y="2214"/>
                </a:cubicBezTo>
                <a:cubicBezTo>
                  <a:pt x="2177" y="2546"/>
                  <a:pt x="2177" y="2546"/>
                  <a:pt x="2177" y="2546"/>
                </a:cubicBezTo>
                <a:close/>
                <a:moveTo>
                  <a:pt x="1247" y="2425"/>
                </a:moveTo>
                <a:cubicBezTo>
                  <a:pt x="2092" y="1793"/>
                  <a:pt x="2092" y="1793"/>
                  <a:pt x="2092" y="1793"/>
                </a:cubicBezTo>
                <a:cubicBezTo>
                  <a:pt x="1247" y="1162"/>
                  <a:pt x="1247" y="1162"/>
                  <a:pt x="1247" y="1162"/>
                </a:cubicBezTo>
                <a:cubicBezTo>
                  <a:pt x="1247" y="2425"/>
                  <a:pt x="1247" y="2425"/>
                  <a:pt x="1247" y="2425"/>
                </a:cubicBezTo>
                <a:close/>
                <a:moveTo>
                  <a:pt x="2081" y="2816"/>
                </a:moveTo>
                <a:cubicBezTo>
                  <a:pt x="2184" y="2779"/>
                  <a:pt x="2279" y="2729"/>
                  <a:pt x="2368" y="2673"/>
                </a:cubicBezTo>
                <a:cubicBezTo>
                  <a:pt x="2409" y="2711"/>
                  <a:pt x="2445" y="2755"/>
                  <a:pt x="2465" y="2812"/>
                </a:cubicBezTo>
                <a:cubicBezTo>
                  <a:pt x="2534" y="2999"/>
                  <a:pt x="2251" y="3274"/>
                  <a:pt x="2249" y="3274"/>
                </a:cubicBezTo>
                <a:cubicBezTo>
                  <a:pt x="2245" y="3276"/>
                  <a:pt x="1853" y="3246"/>
                  <a:pt x="1784" y="3059"/>
                </a:cubicBezTo>
                <a:cubicBezTo>
                  <a:pt x="1764" y="3002"/>
                  <a:pt x="1762" y="2945"/>
                  <a:pt x="1769" y="2890"/>
                </a:cubicBezTo>
                <a:cubicBezTo>
                  <a:pt x="1874" y="2876"/>
                  <a:pt x="1978" y="2854"/>
                  <a:pt x="2081" y="2816"/>
                </a:cubicBezTo>
                <a:close/>
                <a:moveTo>
                  <a:pt x="2108" y="2888"/>
                </a:moveTo>
                <a:cubicBezTo>
                  <a:pt x="2137" y="2796"/>
                  <a:pt x="2137" y="2796"/>
                  <a:pt x="2137" y="2796"/>
                </a:cubicBezTo>
                <a:cubicBezTo>
                  <a:pt x="2026" y="2836"/>
                  <a:pt x="2026" y="2836"/>
                  <a:pt x="2026" y="2836"/>
                </a:cubicBezTo>
                <a:cubicBezTo>
                  <a:pt x="2108" y="2888"/>
                  <a:pt x="2108" y="2888"/>
                  <a:pt x="2108" y="2888"/>
                </a:cubicBezTo>
                <a:close/>
                <a:moveTo>
                  <a:pt x="2840" y="1995"/>
                </a:moveTo>
                <a:cubicBezTo>
                  <a:pt x="2896" y="1998"/>
                  <a:pt x="2952" y="2009"/>
                  <a:pt x="3004" y="2039"/>
                </a:cubicBezTo>
                <a:cubicBezTo>
                  <a:pt x="3177" y="2139"/>
                  <a:pt x="3138" y="2530"/>
                  <a:pt x="3137" y="2532"/>
                </a:cubicBezTo>
                <a:cubicBezTo>
                  <a:pt x="3135" y="2536"/>
                  <a:pt x="2815" y="2764"/>
                  <a:pt x="2642" y="2664"/>
                </a:cubicBezTo>
                <a:cubicBezTo>
                  <a:pt x="2589" y="2634"/>
                  <a:pt x="2552" y="2592"/>
                  <a:pt x="2521" y="2544"/>
                </a:cubicBezTo>
                <a:cubicBezTo>
                  <a:pt x="2593" y="2467"/>
                  <a:pt x="2658" y="2383"/>
                  <a:pt x="2713" y="2288"/>
                </a:cubicBezTo>
                <a:cubicBezTo>
                  <a:pt x="2768" y="2194"/>
                  <a:pt x="2808" y="2095"/>
                  <a:pt x="2840" y="1995"/>
                </a:cubicBezTo>
                <a:close/>
                <a:moveTo>
                  <a:pt x="2780" y="2327"/>
                </a:moveTo>
                <a:cubicBezTo>
                  <a:pt x="2742" y="2238"/>
                  <a:pt x="2742" y="2238"/>
                  <a:pt x="2742" y="2238"/>
                </a:cubicBezTo>
                <a:cubicBezTo>
                  <a:pt x="2684" y="2339"/>
                  <a:pt x="2684" y="2339"/>
                  <a:pt x="2684" y="2339"/>
                </a:cubicBezTo>
                <a:cubicBezTo>
                  <a:pt x="2780" y="2327"/>
                  <a:pt x="2780" y="2327"/>
                  <a:pt x="2780" y="23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703" name="组合 17"/>
          <p:cNvGrpSpPr>
            <a:grpSpLocks/>
          </p:cNvGrpSpPr>
          <p:nvPr/>
        </p:nvGrpSpPr>
        <p:grpSpPr bwMode="auto">
          <a:xfrm>
            <a:off x="3278188" y="2865438"/>
            <a:ext cx="539750" cy="541337"/>
            <a:chOff x="3368957" y="2173289"/>
            <a:chExt cx="1135063" cy="1192213"/>
          </a:xfrm>
        </p:grpSpPr>
        <p:sp>
          <p:nvSpPr>
            <p:cNvPr id="28753" name="Freeform 7"/>
            <p:cNvSpPr>
              <a:spLocks noChangeArrowheads="1"/>
            </p:cNvSpPr>
            <p:nvPr/>
          </p:nvSpPr>
          <p:spPr bwMode="auto">
            <a:xfrm>
              <a:off x="3616607" y="2173289"/>
              <a:ext cx="639762" cy="654050"/>
            </a:xfrm>
            <a:custGeom>
              <a:avLst/>
              <a:gdLst>
                <a:gd name="T0" fmla="*/ 374597 w 152"/>
                <a:gd name="T1" fmla="*/ 654050 h 155"/>
                <a:gd name="T2" fmla="*/ 202030 w 152"/>
                <a:gd name="T3" fmla="*/ 654050 h 155"/>
                <a:gd name="T4" fmla="*/ 202030 w 152"/>
                <a:gd name="T5" fmla="*/ 472604 h 155"/>
                <a:gd name="T6" fmla="*/ 193612 w 152"/>
                <a:gd name="T7" fmla="*/ 455725 h 155"/>
                <a:gd name="T8" fmla="*/ 180985 w 152"/>
                <a:gd name="T9" fmla="*/ 451505 h 155"/>
                <a:gd name="T10" fmla="*/ 63134 w 152"/>
                <a:gd name="T11" fmla="*/ 451505 h 155"/>
                <a:gd name="T12" fmla="*/ 16836 w 152"/>
                <a:gd name="T13" fmla="*/ 434627 h 155"/>
                <a:gd name="T14" fmla="*/ 0 w 152"/>
                <a:gd name="T15" fmla="*/ 388210 h 155"/>
                <a:gd name="T16" fmla="*/ 0 w 152"/>
                <a:gd name="T17" fmla="*/ 215204 h 155"/>
                <a:gd name="T18" fmla="*/ 155732 w 152"/>
                <a:gd name="T19" fmla="*/ 215204 h 155"/>
                <a:gd name="T20" fmla="*/ 185194 w 152"/>
                <a:gd name="T21" fmla="*/ 257400 h 155"/>
                <a:gd name="T22" fmla="*/ 46299 w 152"/>
                <a:gd name="T23" fmla="*/ 257400 h 155"/>
                <a:gd name="T24" fmla="*/ 46299 w 152"/>
                <a:gd name="T25" fmla="*/ 388210 h 155"/>
                <a:gd name="T26" fmla="*/ 50508 w 152"/>
                <a:gd name="T27" fmla="*/ 400869 h 155"/>
                <a:gd name="T28" fmla="*/ 63134 w 152"/>
                <a:gd name="T29" fmla="*/ 409309 h 155"/>
                <a:gd name="T30" fmla="*/ 180985 w 152"/>
                <a:gd name="T31" fmla="*/ 409309 h 155"/>
                <a:gd name="T32" fmla="*/ 227284 w 152"/>
                <a:gd name="T33" fmla="*/ 426187 h 155"/>
                <a:gd name="T34" fmla="*/ 244120 w 152"/>
                <a:gd name="T35" fmla="*/ 472604 h 155"/>
                <a:gd name="T36" fmla="*/ 244120 w 152"/>
                <a:gd name="T37" fmla="*/ 607634 h 155"/>
                <a:gd name="T38" fmla="*/ 374597 w 152"/>
                <a:gd name="T39" fmla="*/ 607634 h 155"/>
                <a:gd name="T40" fmla="*/ 391433 w 152"/>
                <a:gd name="T41" fmla="*/ 603414 h 155"/>
                <a:gd name="T42" fmla="*/ 395642 w 152"/>
                <a:gd name="T43" fmla="*/ 590755 h 155"/>
                <a:gd name="T44" fmla="*/ 395642 w 152"/>
                <a:gd name="T45" fmla="*/ 489483 h 155"/>
                <a:gd name="T46" fmla="*/ 395642 w 152"/>
                <a:gd name="T47" fmla="*/ 481043 h 155"/>
                <a:gd name="T48" fmla="*/ 391433 w 152"/>
                <a:gd name="T49" fmla="*/ 476824 h 155"/>
                <a:gd name="T50" fmla="*/ 231493 w 152"/>
                <a:gd name="T51" fmla="*/ 282718 h 155"/>
                <a:gd name="T52" fmla="*/ 176776 w 152"/>
                <a:gd name="T53" fmla="*/ 215204 h 155"/>
                <a:gd name="T54" fmla="*/ 143105 w 152"/>
                <a:gd name="T55" fmla="*/ 126590 h 155"/>
                <a:gd name="T56" fmla="*/ 248329 w 152"/>
                <a:gd name="T57" fmla="*/ 0 h 155"/>
                <a:gd name="T58" fmla="*/ 319881 w 152"/>
                <a:gd name="T59" fmla="*/ 29538 h 155"/>
                <a:gd name="T60" fmla="*/ 391433 w 152"/>
                <a:gd name="T61" fmla="*/ 0 h 155"/>
                <a:gd name="T62" fmla="*/ 500866 w 152"/>
                <a:gd name="T63" fmla="*/ 126590 h 155"/>
                <a:gd name="T64" fmla="*/ 467195 w 152"/>
                <a:gd name="T65" fmla="*/ 215204 h 155"/>
                <a:gd name="T66" fmla="*/ 576628 w 152"/>
                <a:gd name="T67" fmla="*/ 215204 h 155"/>
                <a:gd name="T68" fmla="*/ 622926 w 152"/>
                <a:gd name="T69" fmla="*/ 232082 h 155"/>
                <a:gd name="T70" fmla="*/ 639762 w 152"/>
                <a:gd name="T71" fmla="*/ 278499 h 155"/>
                <a:gd name="T72" fmla="*/ 639762 w 152"/>
                <a:gd name="T73" fmla="*/ 451505 h 155"/>
                <a:gd name="T74" fmla="*/ 450359 w 152"/>
                <a:gd name="T75" fmla="*/ 451505 h 155"/>
                <a:gd name="T76" fmla="*/ 416687 w 152"/>
                <a:gd name="T77" fmla="*/ 409309 h 155"/>
                <a:gd name="T78" fmla="*/ 597672 w 152"/>
                <a:gd name="T79" fmla="*/ 409309 h 155"/>
                <a:gd name="T80" fmla="*/ 597672 w 152"/>
                <a:gd name="T81" fmla="*/ 278499 h 155"/>
                <a:gd name="T82" fmla="*/ 589254 w 152"/>
                <a:gd name="T83" fmla="*/ 261620 h 155"/>
                <a:gd name="T84" fmla="*/ 576628 w 152"/>
                <a:gd name="T85" fmla="*/ 257400 h 155"/>
                <a:gd name="T86" fmla="*/ 370389 w 152"/>
                <a:gd name="T87" fmla="*/ 257400 h 155"/>
                <a:gd name="T88" fmla="*/ 429314 w 152"/>
                <a:gd name="T89" fmla="*/ 189885 h 155"/>
                <a:gd name="T90" fmla="*/ 454568 w 152"/>
                <a:gd name="T91" fmla="*/ 126590 h 155"/>
                <a:gd name="T92" fmla="*/ 391433 w 152"/>
                <a:gd name="T93" fmla="*/ 46416 h 155"/>
                <a:gd name="T94" fmla="*/ 340926 w 152"/>
                <a:gd name="T95" fmla="*/ 75954 h 155"/>
                <a:gd name="T96" fmla="*/ 319881 w 152"/>
                <a:gd name="T97" fmla="*/ 109712 h 155"/>
                <a:gd name="T98" fmla="*/ 303045 w 152"/>
                <a:gd name="T99" fmla="*/ 75954 h 155"/>
                <a:gd name="T100" fmla="*/ 248329 w 152"/>
                <a:gd name="T101" fmla="*/ 46416 h 155"/>
                <a:gd name="T102" fmla="*/ 185194 w 152"/>
                <a:gd name="T103" fmla="*/ 126590 h 155"/>
                <a:gd name="T104" fmla="*/ 210448 w 152"/>
                <a:gd name="T105" fmla="*/ 189885 h 155"/>
                <a:gd name="T106" fmla="*/ 265165 w 152"/>
                <a:gd name="T107" fmla="*/ 257400 h 155"/>
                <a:gd name="T108" fmla="*/ 425105 w 152"/>
                <a:gd name="T109" fmla="*/ 447286 h 155"/>
                <a:gd name="T110" fmla="*/ 433523 w 152"/>
                <a:gd name="T111" fmla="*/ 464165 h 155"/>
                <a:gd name="T112" fmla="*/ 437732 w 152"/>
                <a:gd name="T113" fmla="*/ 489483 h 155"/>
                <a:gd name="T114" fmla="*/ 437732 w 152"/>
                <a:gd name="T115" fmla="*/ 590755 h 155"/>
                <a:gd name="T116" fmla="*/ 420896 w 152"/>
                <a:gd name="T117" fmla="*/ 632952 h 155"/>
                <a:gd name="T118" fmla="*/ 374597 w 152"/>
                <a:gd name="T119" fmla="*/ 654050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2" h="155">
                  <a:moveTo>
                    <a:pt x="89" y="155"/>
                  </a:moveTo>
                  <a:cubicBezTo>
                    <a:pt x="48" y="155"/>
                    <a:pt x="48" y="155"/>
                    <a:pt x="48" y="15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1"/>
                    <a:pt x="47" y="109"/>
                    <a:pt x="46" y="108"/>
                  </a:cubicBezTo>
                  <a:cubicBezTo>
                    <a:pt x="46" y="108"/>
                    <a:pt x="44" y="107"/>
                    <a:pt x="43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1" y="107"/>
                    <a:pt x="7" y="106"/>
                    <a:pt x="4" y="103"/>
                  </a:cubicBezTo>
                  <a:cubicBezTo>
                    <a:pt x="2" y="100"/>
                    <a:pt x="0" y="96"/>
                    <a:pt x="0" y="9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3"/>
                    <a:pt x="11" y="94"/>
                    <a:pt x="12" y="95"/>
                  </a:cubicBezTo>
                  <a:cubicBezTo>
                    <a:pt x="13" y="96"/>
                    <a:pt x="14" y="97"/>
                    <a:pt x="15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7" y="97"/>
                    <a:pt x="51" y="98"/>
                    <a:pt x="54" y="101"/>
                  </a:cubicBezTo>
                  <a:cubicBezTo>
                    <a:pt x="57" y="104"/>
                    <a:pt x="58" y="108"/>
                    <a:pt x="58" y="112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1" y="144"/>
                    <a:pt x="92" y="144"/>
                    <a:pt x="93" y="143"/>
                  </a:cubicBezTo>
                  <a:cubicBezTo>
                    <a:pt x="93" y="142"/>
                    <a:pt x="94" y="141"/>
                    <a:pt x="94" y="140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4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45"/>
                    <a:pt x="34" y="39"/>
                    <a:pt x="34" y="30"/>
                  </a:cubicBezTo>
                  <a:cubicBezTo>
                    <a:pt x="34" y="14"/>
                    <a:pt x="45" y="0"/>
                    <a:pt x="59" y="0"/>
                  </a:cubicBezTo>
                  <a:cubicBezTo>
                    <a:pt x="66" y="0"/>
                    <a:pt x="72" y="3"/>
                    <a:pt x="76" y="7"/>
                  </a:cubicBezTo>
                  <a:cubicBezTo>
                    <a:pt x="81" y="3"/>
                    <a:pt x="87" y="0"/>
                    <a:pt x="93" y="0"/>
                  </a:cubicBezTo>
                  <a:cubicBezTo>
                    <a:pt x="107" y="0"/>
                    <a:pt x="119" y="14"/>
                    <a:pt x="119" y="30"/>
                  </a:cubicBezTo>
                  <a:cubicBezTo>
                    <a:pt x="119" y="39"/>
                    <a:pt x="115" y="45"/>
                    <a:pt x="111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41" y="51"/>
                    <a:pt x="145" y="52"/>
                    <a:pt x="148" y="55"/>
                  </a:cubicBezTo>
                  <a:cubicBezTo>
                    <a:pt x="151" y="58"/>
                    <a:pt x="152" y="62"/>
                    <a:pt x="152" y="66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64"/>
                    <a:pt x="141" y="63"/>
                    <a:pt x="140" y="62"/>
                  </a:cubicBezTo>
                  <a:cubicBezTo>
                    <a:pt x="140" y="62"/>
                    <a:pt x="138" y="61"/>
                    <a:pt x="137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6" y="39"/>
                    <a:pt x="108" y="35"/>
                    <a:pt x="108" y="30"/>
                  </a:cubicBezTo>
                  <a:cubicBezTo>
                    <a:pt x="108" y="19"/>
                    <a:pt x="101" y="11"/>
                    <a:pt x="93" y="11"/>
                  </a:cubicBezTo>
                  <a:cubicBezTo>
                    <a:pt x="88" y="11"/>
                    <a:pt x="84" y="14"/>
                    <a:pt x="81" y="18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9" y="14"/>
                    <a:pt x="64" y="11"/>
                    <a:pt x="59" y="11"/>
                  </a:cubicBezTo>
                  <a:cubicBezTo>
                    <a:pt x="51" y="11"/>
                    <a:pt x="44" y="19"/>
                    <a:pt x="44" y="30"/>
                  </a:cubicBezTo>
                  <a:cubicBezTo>
                    <a:pt x="44" y="35"/>
                    <a:pt x="46" y="39"/>
                    <a:pt x="50" y="45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3" y="109"/>
                    <a:pt x="103" y="110"/>
                  </a:cubicBezTo>
                  <a:cubicBezTo>
                    <a:pt x="104" y="112"/>
                    <a:pt x="104" y="114"/>
                    <a:pt x="104" y="116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4" y="144"/>
                    <a:pt x="103" y="148"/>
                    <a:pt x="100" y="150"/>
                  </a:cubicBezTo>
                  <a:cubicBezTo>
                    <a:pt x="97" y="153"/>
                    <a:pt x="93" y="155"/>
                    <a:pt x="89" y="155"/>
                  </a:cubicBezTo>
                  <a:close/>
                </a:path>
              </a:pathLst>
            </a:custGeom>
            <a:solidFill>
              <a:srgbClr val="008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4" name="Freeform 8"/>
            <p:cNvSpPr>
              <a:spLocks noChangeArrowheads="1"/>
            </p:cNvSpPr>
            <p:nvPr/>
          </p:nvSpPr>
          <p:spPr bwMode="auto">
            <a:xfrm>
              <a:off x="3368957" y="2460627"/>
              <a:ext cx="627062" cy="904875"/>
            </a:xfrm>
            <a:custGeom>
              <a:avLst/>
              <a:gdLst>
                <a:gd name="T0" fmla="*/ 8417 w 149"/>
                <a:gd name="T1" fmla="*/ 416663 h 215"/>
                <a:gd name="T2" fmla="*/ 46293 w 149"/>
                <a:gd name="T3" fmla="*/ 109427 h 215"/>
                <a:gd name="T4" fmla="*/ 46293 w 149"/>
                <a:gd name="T5" fmla="*/ 0 h 215"/>
                <a:gd name="T6" fmla="*/ 126254 w 149"/>
                <a:gd name="T7" fmla="*/ 122053 h 215"/>
                <a:gd name="T8" fmla="*/ 155713 w 149"/>
                <a:gd name="T9" fmla="*/ 340906 h 215"/>
                <a:gd name="T10" fmla="*/ 303010 w 149"/>
                <a:gd name="T11" fmla="*/ 534508 h 215"/>
                <a:gd name="T12" fmla="*/ 328261 w 149"/>
                <a:gd name="T13" fmla="*/ 542925 h 215"/>
                <a:gd name="T14" fmla="*/ 281967 w 149"/>
                <a:gd name="T15" fmla="*/ 458751 h 215"/>
                <a:gd name="T16" fmla="*/ 172547 w 149"/>
                <a:gd name="T17" fmla="*/ 202019 h 215"/>
                <a:gd name="T18" fmla="*/ 248300 w 149"/>
                <a:gd name="T19" fmla="*/ 294610 h 215"/>
                <a:gd name="T20" fmla="*/ 412430 w 149"/>
                <a:gd name="T21" fmla="*/ 429290 h 215"/>
                <a:gd name="T22" fmla="*/ 538684 w 149"/>
                <a:gd name="T23" fmla="*/ 904875 h 215"/>
                <a:gd name="T24" fmla="*/ 462932 w 149"/>
                <a:gd name="T25" fmla="*/ 850162 h 215"/>
                <a:gd name="T26" fmla="*/ 223049 w 149"/>
                <a:gd name="T27" fmla="*/ 715483 h 215"/>
                <a:gd name="T28" fmla="*/ 84169 w 149"/>
                <a:gd name="T29" fmla="*/ 593430 h 215"/>
                <a:gd name="T30" fmla="*/ 8417 w 149"/>
                <a:gd name="T31" fmla="*/ 416663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9" h="215">
                  <a:moveTo>
                    <a:pt x="2" y="99"/>
                  </a:moveTo>
                  <a:cubicBezTo>
                    <a:pt x="0" y="78"/>
                    <a:pt x="7" y="50"/>
                    <a:pt x="11" y="26"/>
                  </a:cubicBezTo>
                  <a:cubicBezTo>
                    <a:pt x="13" y="11"/>
                    <a:pt x="11" y="0"/>
                    <a:pt x="11" y="0"/>
                  </a:cubicBezTo>
                  <a:cubicBezTo>
                    <a:pt x="11" y="0"/>
                    <a:pt x="25" y="8"/>
                    <a:pt x="30" y="29"/>
                  </a:cubicBezTo>
                  <a:cubicBezTo>
                    <a:pt x="35" y="44"/>
                    <a:pt x="31" y="63"/>
                    <a:pt x="37" y="81"/>
                  </a:cubicBezTo>
                  <a:cubicBezTo>
                    <a:pt x="49" y="111"/>
                    <a:pt x="72" y="127"/>
                    <a:pt x="72" y="127"/>
                  </a:cubicBezTo>
                  <a:cubicBezTo>
                    <a:pt x="72" y="127"/>
                    <a:pt x="76" y="130"/>
                    <a:pt x="78" y="129"/>
                  </a:cubicBezTo>
                  <a:cubicBezTo>
                    <a:pt x="81" y="127"/>
                    <a:pt x="77" y="116"/>
                    <a:pt x="67" y="109"/>
                  </a:cubicBezTo>
                  <a:cubicBezTo>
                    <a:pt x="36" y="86"/>
                    <a:pt x="41" y="48"/>
                    <a:pt x="41" y="48"/>
                  </a:cubicBezTo>
                  <a:cubicBezTo>
                    <a:pt x="41" y="48"/>
                    <a:pt x="54" y="65"/>
                    <a:pt x="59" y="70"/>
                  </a:cubicBezTo>
                  <a:cubicBezTo>
                    <a:pt x="66" y="77"/>
                    <a:pt x="86" y="92"/>
                    <a:pt x="98" y="102"/>
                  </a:cubicBezTo>
                  <a:cubicBezTo>
                    <a:pt x="149" y="143"/>
                    <a:pt x="128" y="215"/>
                    <a:pt x="128" y="215"/>
                  </a:cubicBezTo>
                  <a:cubicBezTo>
                    <a:pt x="128" y="215"/>
                    <a:pt x="114" y="205"/>
                    <a:pt x="110" y="202"/>
                  </a:cubicBezTo>
                  <a:cubicBezTo>
                    <a:pt x="96" y="193"/>
                    <a:pt x="73" y="181"/>
                    <a:pt x="53" y="170"/>
                  </a:cubicBezTo>
                  <a:cubicBezTo>
                    <a:pt x="31" y="158"/>
                    <a:pt x="20" y="141"/>
                    <a:pt x="20" y="141"/>
                  </a:cubicBezTo>
                  <a:cubicBezTo>
                    <a:pt x="20" y="141"/>
                    <a:pt x="3" y="119"/>
                    <a:pt x="2" y="99"/>
                  </a:cubicBezTo>
                  <a:close/>
                </a:path>
              </a:pathLst>
            </a:custGeom>
            <a:solidFill>
              <a:srgbClr val="21A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5" name="Freeform 9"/>
            <p:cNvSpPr>
              <a:spLocks noChangeArrowheads="1"/>
            </p:cNvSpPr>
            <p:nvPr/>
          </p:nvSpPr>
          <p:spPr bwMode="auto">
            <a:xfrm>
              <a:off x="3878545" y="2460627"/>
              <a:ext cx="625475" cy="904875"/>
            </a:xfrm>
            <a:custGeom>
              <a:avLst/>
              <a:gdLst>
                <a:gd name="T0" fmla="*/ 617079 w 149"/>
                <a:gd name="T1" fmla="*/ 416663 h 215"/>
                <a:gd name="T2" fmla="*/ 579299 w 149"/>
                <a:gd name="T3" fmla="*/ 109427 h 215"/>
                <a:gd name="T4" fmla="*/ 579299 w 149"/>
                <a:gd name="T5" fmla="*/ 0 h 215"/>
                <a:gd name="T6" fmla="*/ 495343 w 149"/>
                <a:gd name="T7" fmla="*/ 122053 h 215"/>
                <a:gd name="T8" fmla="*/ 465958 w 149"/>
                <a:gd name="T9" fmla="*/ 340906 h 215"/>
                <a:gd name="T10" fmla="*/ 323232 w 149"/>
                <a:gd name="T11" fmla="*/ 534508 h 215"/>
                <a:gd name="T12" fmla="*/ 298045 w 149"/>
                <a:gd name="T13" fmla="*/ 542925 h 215"/>
                <a:gd name="T14" fmla="*/ 344221 w 149"/>
                <a:gd name="T15" fmla="*/ 458751 h 215"/>
                <a:gd name="T16" fmla="*/ 453364 w 149"/>
                <a:gd name="T17" fmla="*/ 202019 h 215"/>
                <a:gd name="T18" fmla="*/ 377804 w 149"/>
                <a:gd name="T19" fmla="*/ 294610 h 215"/>
                <a:gd name="T20" fmla="*/ 214089 w 149"/>
                <a:gd name="T21" fmla="*/ 429290 h 215"/>
                <a:gd name="T22" fmla="*/ 88154 w 149"/>
                <a:gd name="T23" fmla="*/ 904875 h 215"/>
                <a:gd name="T24" fmla="*/ 163715 w 149"/>
                <a:gd name="T25" fmla="*/ 850162 h 215"/>
                <a:gd name="T26" fmla="*/ 402991 w 149"/>
                <a:gd name="T27" fmla="*/ 715483 h 215"/>
                <a:gd name="T28" fmla="*/ 541519 w 149"/>
                <a:gd name="T29" fmla="*/ 593430 h 215"/>
                <a:gd name="T30" fmla="*/ 617079 w 149"/>
                <a:gd name="T31" fmla="*/ 416663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9" h="215">
                  <a:moveTo>
                    <a:pt x="147" y="99"/>
                  </a:moveTo>
                  <a:cubicBezTo>
                    <a:pt x="149" y="78"/>
                    <a:pt x="142" y="50"/>
                    <a:pt x="138" y="26"/>
                  </a:cubicBezTo>
                  <a:cubicBezTo>
                    <a:pt x="136" y="11"/>
                    <a:pt x="138" y="0"/>
                    <a:pt x="138" y="0"/>
                  </a:cubicBezTo>
                  <a:cubicBezTo>
                    <a:pt x="138" y="0"/>
                    <a:pt x="124" y="8"/>
                    <a:pt x="118" y="29"/>
                  </a:cubicBezTo>
                  <a:cubicBezTo>
                    <a:pt x="114" y="44"/>
                    <a:pt x="118" y="63"/>
                    <a:pt x="111" y="81"/>
                  </a:cubicBezTo>
                  <a:cubicBezTo>
                    <a:pt x="100" y="111"/>
                    <a:pt x="77" y="127"/>
                    <a:pt x="77" y="127"/>
                  </a:cubicBezTo>
                  <a:cubicBezTo>
                    <a:pt x="77" y="127"/>
                    <a:pt x="73" y="130"/>
                    <a:pt x="71" y="129"/>
                  </a:cubicBezTo>
                  <a:cubicBezTo>
                    <a:pt x="68" y="127"/>
                    <a:pt x="72" y="116"/>
                    <a:pt x="82" y="109"/>
                  </a:cubicBezTo>
                  <a:cubicBezTo>
                    <a:pt x="113" y="86"/>
                    <a:pt x="108" y="48"/>
                    <a:pt x="108" y="48"/>
                  </a:cubicBezTo>
                  <a:cubicBezTo>
                    <a:pt x="108" y="48"/>
                    <a:pt x="95" y="65"/>
                    <a:pt x="90" y="70"/>
                  </a:cubicBezTo>
                  <a:cubicBezTo>
                    <a:pt x="83" y="77"/>
                    <a:pt x="63" y="92"/>
                    <a:pt x="51" y="102"/>
                  </a:cubicBezTo>
                  <a:cubicBezTo>
                    <a:pt x="0" y="143"/>
                    <a:pt x="21" y="215"/>
                    <a:pt x="21" y="215"/>
                  </a:cubicBezTo>
                  <a:cubicBezTo>
                    <a:pt x="21" y="215"/>
                    <a:pt x="34" y="205"/>
                    <a:pt x="39" y="202"/>
                  </a:cubicBezTo>
                  <a:cubicBezTo>
                    <a:pt x="52" y="193"/>
                    <a:pt x="76" y="181"/>
                    <a:pt x="96" y="170"/>
                  </a:cubicBezTo>
                  <a:cubicBezTo>
                    <a:pt x="118" y="158"/>
                    <a:pt x="129" y="141"/>
                    <a:pt x="129" y="141"/>
                  </a:cubicBezTo>
                  <a:cubicBezTo>
                    <a:pt x="129" y="141"/>
                    <a:pt x="146" y="119"/>
                    <a:pt x="147" y="99"/>
                  </a:cubicBezTo>
                  <a:close/>
                </a:path>
              </a:pathLst>
            </a:custGeom>
            <a:solidFill>
              <a:srgbClr val="21A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07" name="组合 18"/>
          <p:cNvGrpSpPr>
            <a:grpSpLocks/>
          </p:cNvGrpSpPr>
          <p:nvPr/>
        </p:nvGrpSpPr>
        <p:grpSpPr bwMode="auto">
          <a:xfrm>
            <a:off x="3276600" y="3536950"/>
            <a:ext cx="539750" cy="539750"/>
            <a:chOff x="4807232" y="2287589"/>
            <a:chExt cx="962025" cy="965201"/>
          </a:xfrm>
        </p:grpSpPr>
        <p:sp>
          <p:nvSpPr>
            <p:cNvPr id="28743" name="Freeform 21"/>
            <p:cNvSpPr>
              <a:spLocks noChangeArrowheads="1"/>
            </p:cNvSpPr>
            <p:nvPr/>
          </p:nvSpPr>
          <p:spPr bwMode="auto">
            <a:xfrm>
              <a:off x="5108857" y="2949577"/>
              <a:ext cx="357187" cy="303213"/>
            </a:xfrm>
            <a:custGeom>
              <a:avLst/>
              <a:gdLst>
                <a:gd name="T0" fmla="*/ 264739 w 85"/>
                <a:gd name="T1" fmla="*/ 63169 h 72"/>
                <a:gd name="T2" fmla="*/ 184897 w 85"/>
                <a:gd name="T3" fmla="*/ 96860 h 72"/>
                <a:gd name="T4" fmla="*/ 180695 w 85"/>
                <a:gd name="T5" fmla="*/ 96860 h 72"/>
                <a:gd name="T6" fmla="*/ 180695 w 85"/>
                <a:gd name="T7" fmla="*/ 96860 h 72"/>
                <a:gd name="T8" fmla="*/ 180695 w 85"/>
                <a:gd name="T9" fmla="*/ 96860 h 72"/>
                <a:gd name="T10" fmla="*/ 176492 w 85"/>
                <a:gd name="T11" fmla="*/ 96860 h 72"/>
                <a:gd name="T12" fmla="*/ 176492 w 85"/>
                <a:gd name="T13" fmla="*/ 96860 h 72"/>
                <a:gd name="T14" fmla="*/ 176492 w 85"/>
                <a:gd name="T15" fmla="*/ 96860 h 72"/>
                <a:gd name="T16" fmla="*/ 92448 w 85"/>
                <a:gd name="T17" fmla="*/ 63169 h 72"/>
                <a:gd name="T18" fmla="*/ 12607 w 85"/>
                <a:gd name="T19" fmla="*/ 0 h 72"/>
                <a:gd name="T20" fmla="*/ 0 w 85"/>
                <a:gd name="T21" fmla="*/ 0 h 72"/>
                <a:gd name="T22" fmla="*/ 0 w 85"/>
                <a:gd name="T23" fmla="*/ 303213 h 72"/>
                <a:gd name="T24" fmla="*/ 357187 w 85"/>
                <a:gd name="T25" fmla="*/ 303213 h 72"/>
                <a:gd name="T26" fmla="*/ 357187 w 85"/>
                <a:gd name="T27" fmla="*/ 0 h 72"/>
                <a:gd name="T28" fmla="*/ 344580 w 85"/>
                <a:gd name="T29" fmla="*/ 0 h 72"/>
                <a:gd name="T30" fmla="*/ 264739 w 85"/>
                <a:gd name="T31" fmla="*/ 63169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5" h="72">
                  <a:moveTo>
                    <a:pt x="63" y="15"/>
                  </a:moveTo>
                  <a:cubicBezTo>
                    <a:pt x="52" y="21"/>
                    <a:pt x="44" y="23"/>
                    <a:pt x="44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33" y="21"/>
                    <a:pt x="22" y="15"/>
                  </a:cubicBezTo>
                  <a:cubicBezTo>
                    <a:pt x="16" y="11"/>
                    <a:pt x="9" y="6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6" y="6"/>
                    <a:pt x="69" y="11"/>
                    <a:pt x="63" y="1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4" name="Freeform 22"/>
            <p:cNvSpPr>
              <a:spLocks noChangeArrowheads="1"/>
            </p:cNvSpPr>
            <p:nvPr/>
          </p:nvSpPr>
          <p:spPr bwMode="auto">
            <a:xfrm>
              <a:off x="5108857" y="2287589"/>
              <a:ext cx="357187" cy="290513"/>
            </a:xfrm>
            <a:custGeom>
              <a:avLst/>
              <a:gdLst>
                <a:gd name="T0" fmla="*/ 180695 w 85"/>
                <a:gd name="T1" fmla="*/ 290513 h 69"/>
                <a:gd name="T2" fmla="*/ 357187 w 85"/>
                <a:gd name="T3" fmla="*/ 252620 h 69"/>
                <a:gd name="T4" fmla="*/ 357187 w 85"/>
                <a:gd name="T5" fmla="*/ 0 h 69"/>
                <a:gd name="T6" fmla="*/ 0 w 85"/>
                <a:gd name="T7" fmla="*/ 0 h 69"/>
                <a:gd name="T8" fmla="*/ 0 w 85"/>
                <a:gd name="T9" fmla="*/ 252620 h 69"/>
                <a:gd name="T10" fmla="*/ 180695 w 85"/>
                <a:gd name="T11" fmla="*/ 290513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69">
                  <a:moveTo>
                    <a:pt x="43" y="69"/>
                  </a:moveTo>
                  <a:cubicBezTo>
                    <a:pt x="55" y="61"/>
                    <a:pt x="70" y="56"/>
                    <a:pt x="85" y="6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6" y="56"/>
                    <a:pt x="30" y="61"/>
                    <a:pt x="43" y="6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5" name="Freeform 23"/>
            <p:cNvSpPr>
              <a:spLocks noChangeArrowheads="1"/>
            </p:cNvSpPr>
            <p:nvPr/>
          </p:nvSpPr>
          <p:spPr bwMode="auto">
            <a:xfrm>
              <a:off x="5547007" y="259556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6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6" name="Freeform 24"/>
            <p:cNvSpPr>
              <a:spLocks noChangeArrowheads="1"/>
            </p:cNvSpPr>
            <p:nvPr/>
          </p:nvSpPr>
          <p:spPr bwMode="auto">
            <a:xfrm>
              <a:off x="5466045" y="2595564"/>
              <a:ext cx="303212" cy="354013"/>
            </a:xfrm>
            <a:custGeom>
              <a:avLst/>
              <a:gdLst>
                <a:gd name="T0" fmla="*/ 303212 w 72"/>
                <a:gd name="T1" fmla="*/ 0 h 84"/>
                <a:gd name="T2" fmla="*/ 101071 w 72"/>
                <a:gd name="T3" fmla="*/ 0 h 84"/>
                <a:gd name="T4" fmla="*/ 126338 w 72"/>
                <a:gd name="T5" fmla="*/ 126433 h 84"/>
                <a:gd name="T6" fmla="*/ 33690 w 72"/>
                <a:gd name="T7" fmla="*/ 307654 h 84"/>
                <a:gd name="T8" fmla="*/ 0 w 72"/>
                <a:gd name="T9" fmla="*/ 345584 h 84"/>
                <a:gd name="T10" fmla="*/ 0 w 72"/>
                <a:gd name="T11" fmla="*/ 354013 h 84"/>
                <a:gd name="T12" fmla="*/ 303212 w 72"/>
                <a:gd name="T13" fmla="*/ 354013 h 84"/>
                <a:gd name="T14" fmla="*/ 303212 w 72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84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0" y="8"/>
                    <a:pt x="32" y="17"/>
                    <a:pt x="30" y="30"/>
                  </a:cubicBezTo>
                  <a:cubicBezTo>
                    <a:pt x="27" y="42"/>
                    <a:pt x="19" y="58"/>
                    <a:pt x="8" y="73"/>
                  </a:cubicBezTo>
                  <a:cubicBezTo>
                    <a:pt x="6" y="76"/>
                    <a:pt x="3" y="79"/>
                    <a:pt x="0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72" y="84"/>
                    <a:pt x="72" y="84"/>
                    <a:pt x="72" y="84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7" name="Freeform 25"/>
            <p:cNvSpPr>
              <a:spLocks noChangeArrowheads="1"/>
            </p:cNvSpPr>
            <p:nvPr/>
          </p:nvSpPr>
          <p:spPr bwMode="auto">
            <a:xfrm>
              <a:off x="5029482" y="259556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6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8" name="Freeform 26"/>
            <p:cNvSpPr>
              <a:spLocks noChangeArrowheads="1"/>
            </p:cNvSpPr>
            <p:nvPr/>
          </p:nvSpPr>
          <p:spPr bwMode="auto">
            <a:xfrm>
              <a:off x="4807232" y="2595564"/>
              <a:ext cx="301625" cy="354013"/>
            </a:xfrm>
            <a:custGeom>
              <a:avLst/>
              <a:gdLst>
                <a:gd name="T0" fmla="*/ 268111 w 72"/>
                <a:gd name="T1" fmla="*/ 307654 h 84"/>
                <a:gd name="T2" fmla="*/ 175948 w 72"/>
                <a:gd name="T3" fmla="*/ 126433 h 84"/>
                <a:gd name="T4" fmla="*/ 201083 w 72"/>
                <a:gd name="T5" fmla="*/ 0 h 84"/>
                <a:gd name="T6" fmla="*/ 0 w 72"/>
                <a:gd name="T7" fmla="*/ 0 h 84"/>
                <a:gd name="T8" fmla="*/ 0 w 72"/>
                <a:gd name="T9" fmla="*/ 354013 h 84"/>
                <a:gd name="T10" fmla="*/ 301625 w 72"/>
                <a:gd name="T11" fmla="*/ 354013 h 84"/>
                <a:gd name="T12" fmla="*/ 301625 w 72"/>
                <a:gd name="T13" fmla="*/ 345584 h 84"/>
                <a:gd name="T14" fmla="*/ 268111 w 72"/>
                <a:gd name="T15" fmla="*/ 307654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84">
                  <a:moveTo>
                    <a:pt x="64" y="73"/>
                  </a:moveTo>
                  <a:cubicBezTo>
                    <a:pt x="53" y="58"/>
                    <a:pt x="45" y="42"/>
                    <a:pt x="42" y="30"/>
                  </a:cubicBezTo>
                  <a:cubicBezTo>
                    <a:pt x="40" y="17"/>
                    <a:pt x="42" y="8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69" y="79"/>
                    <a:pt x="66" y="76"/>
                    <a:pt x="64" y="7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9" name="Freeform 27"/>
            <p:cNvSpPr>
              <a:spLocks noChangeArrowheads="1"/>
            </p:cNvSpPr>
            <p:nvPr/>
          </p:nvSpPr>
          <p:spPr bwMode="auto">
            <a:xfrm>
              <a:off x="5021545" y="2595564"/>
              <a:ext cx="533400" cy="354013"/>
            </a:xfrm>
            <a:custGeom>
              <a:avLst/>
              <a:gdLst>
                <a:gd name="T0" fmla="*/ 529200 w 127"/>
                <a:gd name="T1" fmla="*/ 16858 h 84"/>
                <a:gd name="T2" fmla="*/ 445200 w 127"/>
                <a:gd name="T3" fmla="*/ 4214 h 84"/>
                <a:gd name="T4" fmla="*/ 281400 w 127"/>
                <a:gd name="T5" fmla="*/ 96932 h 84"/>
                <a:gd name="T6" fmla="*/ 268800 w 127"/>
                <a:gd name="T7" fmla="*/ 101147 h 84"/>
                <a:gd name="T8" fmla="*/ 256200 w 127"/>
                <a:gd name="T9" fmla="*/ 96932 h 84"/>
                <a:gd name="T10" fmla="*/ 88200 w 127"/>
                <a:gd name="T11" fmla="*/ 4214 h 84"/>
                <a:gd name="T12" fmla="*/ 4200 w 127"/>
                <a:gd name="T13" fmla="*/ 16858 h 84"/>
                <a:gd name="T14" fmla="*/ 4200 w 127"/>
                <a:gd name="T15" fmla="*/ 67431 h 84"/>
                <a:gd name="T16" fmla="*/ 33600 w 127"/>
                <a:gd name="T17" fmla="*/ 155934 h 84"/>
                <a:gd name="T18" fmla="*/ 88200 w 127"/>
                <a:gd name="T19" fmla="*/ 236009 h 84"/>
                <a:gd name="T20" fmla="*/ 172200 w 127"/>
                <a:gd name="T21" fmla="*/ 311869 h 84"/>
                <a:gd name="T22" fmla="*/ 205800 w 127"/>
                <a:gd name="T23" fmla="*/ 328726 h 84"/>
                <a:gd name="T24" fmla="*/ 264600 w 127"/>
                <a:gd name="T25" fmla="*/ 354013 h 84"/>
                <a:gd name="T26" fmla="*/ 268800 w 127"/>
                <a:gd name="T27" fmla="*/ 354013 h 84"/>
                <a:gd name="T28" fmla="*/ 268800 w 127"/>
                <a:gd name="T29" fmla="*/ 354013 h 84"/>
                <a:gd name="T30" fmla="*/ 327600 w 127"/>
                <a:gd name="T31" fmla="*/ 328726 h 84"/>
                <a:gd name="T32" fmla="*/ 361200 w 127"/>
                <a:gd name="T33" fmla="*/ 311869 h 84"/>
                <a:gd name="T34" fmla="*/ 445200 w 127"/>
                <a:gd name="T35" fmla="*/ 236009 h 84"/>
                <a:gd name="T36" fmla="*/ 499800 w 127"/>
                <a:gd name="T37" fmla="*/ 155934 h 84"/>
                <a:gd name="T38" fmla="*/ 529200 w 127"/>
                <a:gd name="T39" fmla="*/ 67431 h 84"/>
                <a:gd name="T40" fmla="*/ 529200 w 127"/>
                <a:gd name="T41" fmla="*/ 16858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7" h="84">
                  <a:moveTo>
                    <a:pt x="126" y="4"/>
                  </a:moveTo>
                  <a:cubicBezTo>
                    <a:pt x="118" y="1"/>
                    <a:pt x="112" y="0"/>
                    <a:pt x="106" y="1"/>
                  </a:cubicBezTo>
                  <a:cubicBezTo>
                    <a:pt x="89" y="2"/>
                    <a:pt x="79" y="12"/>
                    <a:pt x="67" y="23"/>
                  </a:cubicBezTo>
                  <a:cubicBezTo>
                    <a:pt x="66" y="23"/>
                    <a:pt x="65" y="24"/>
                    <a:pt x="64" y="24"/>
                  </a:cubicBezTo>
                  <a:cubicBezTo>
                    <a:pt x="62" y="24"/>
                    <a:pt x="61" y="23"/>
                    <a:pt x="61" y="23"/>
                  </a:cubicBezTo>
                  <a:cubicBezTo>
                    <a:pt x="48" y="13"/>
                    <a:pt x="37" y="2"/>
                    <a:pt x="21" y="1"/>
                  </a:cubicBezTo>
                  <a:cubicBezTo>
                    <a:pt x="15" y="0"/>
                    <a:pt x="9" y="1"/>
                    <a:pt x="1" y="4"/>
                  </a:cubicBezTo>
                  <a:cubicBezTo>
                    <a:pt x="0" y="9"/>
                    <a:pt x="0" y="13"/>
                    <a:pt x="1" y="16"/>
                  </a:cubicBezTo>
                  <a:cubicBezTo>
                    <a:pt x="2" y="23"/>
                    <a:pt x="5" y="30"/>
                    <a:pt x="8" y="37"/>
                  </a:cubicBezTo>
                  <a:cubicBezTo>
                    <a:pt x="11" y="42"/>
                    <a:pt x="15" y="49"/>
                    <a:pt x="21" y="56"/>
                  </a:cubicBezTo>
                  <a:cubicBezTo>
                    <a:pt x="27" y="62"/>
                    <a:pt x="34" y="69"/>
                    <a:pt x="41" y="74"/>
                  </a:cubicBezTo>
                  <a:cubicBezTo>
                    <a:pt x="42" y="75"/>
                    <a:pt x="45" y="76"/>
                    <a:pt x="49" y="78"/>
                  </a:cubicBezTo>
                  <a:cubicBezTo>
                    <a:pt x="49" y="78"/>
                    <a:pt x="60" y="83"/>
                    <a:pt x="63" y="84"/>
                  </a:cubicBezTo>
                  <a:cubicBezTo>
                    <a:pt x="63" y="84"/>
                    <a:pt x="63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7" y="83"/>
                    <a:pt x="78" y="78"/>
                    <a:pt x="78" y="78"/>
                  </a:cubicBezTo>
                  <a:cubicBezTo>
                    <a:pt x="82" y="76"/>
                    <a:pt x="85" y="75"/>
                    <a:pt x="86" y="74"/>
                  </a:cubicBezTo>
                  <a:cubicBezTo>
                    <a:pt x="93" y="69"/>
                    <a:pt x="100" y="62"/>
                    <a:pt x="106" y="56"/>
                  </a:cubicBezTo>
                  <a:cubicBezTo>
                    <a:pt x="112" y="49"/>
                    <a:pt x="116" y="42"/>
                    <a:pt x="119" y="37"/>
                  </a:cubicBezTo>
                  <a:cubicBezTo>
                    <a:pt x="122" y="30"/>
                    <a:pt x="125" y="23"/>
                    <a:pt x="126" y="16"/>
                  </a:cubicBezTo>
                  <a:cubicBezTo>
                    <a:pt x="127" y="13"/>
                    <a:pt x="127" y="9"/>
                    <a:pt x="126" y="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0" name="Freeform 28"/>
            <p:cNvSpPr>
              <a:spLocks noChangeArrowheads="1"/>
            </p:cNvSpPr>
            <p:nvPr/>
          </p:nvSpPr>
          <p:spPr bwMode="auto">
            <a:xfrm>
              <a:off x="5108857" y="2940052"/>
              <a:ext cx="12700" cy="952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9525 h 2"/>
                <a:gd name="T4" fmla="*/ 12700 w 3"/>
                <a:gd name="T5" fmla="*/ 9525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6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1" name="Freeform 29"/>
            <p:cNvSpPr>
              <a:spLocks noChangeArrowheads="1"/>
            </p:cNvSpPr>
            <p:nvPr/>
          </p:nvSpPr>
          <p:spPr bwMode="auto">
            <a:xfrm>
              <a:off x="5454932" y="2940052"/>
              <a:ext cx="11112" cy="9525"/>
            </a:xfrm>
            <a:custGeom>
              <a:avLst/>
              <a:gdLst>
                <a:gd name="T0" fmla="*/ 0 w 3"/>
                <a:gd name="T1" fmla="*/ 9525 h 2"/>
                <a:gd name="T2" fmla="*/ 11112 w 3"/>
                <a:gd name="T3" fmla="*/ 9525 h 2"/>
                <a:gd name="T4" fmla="*/ 11112 w 3"/>
                <a:gd name="T5" fmla="*/ 0 h 2"/>
                <a:gd name="T6" fmla="*/ 0 w 3"/>
                <a:gd name="T7" fmla="*/ 9525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006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2" name="Freeform 30"/>
            <p:cNvSpPr>
              <a:spLocks noChangeArrowheads="1"/>
            </p:cNvSpPr>
            <p:nvPr/>
          </p:nvSpPr>
          <p:spPr bwMode="auto">
            <a:xfrm>
              <a:off x="5016782" y="2595564"/>
              <a:ext cx="12700" cy="15875"/>
            </a:xfrm>
            <a:custGeom>
              <a:avLst/>
              <a:gdLst>
                <a:gd name="T0" fmla="*/ 0 w 3"/>
                <a:gd name="T1" fmla="*/ 15875 h 4"/>
                <a:gd name="T2" fmla="*/ 8467 w 3"/>
                <a:gd name="T3" fmla="*/ 15875 h 4"/>
                <a:gd name="T4" fmla="*/ 12700 w 3"/>
                <a:gd name="T5" fmla="*/ 0 h 4"/>
                <a:gd name="T6" fmla="*/ 0 w 3"/>
                <a:gd name="T7" fmla="*/ 15875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2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18" name="组合 19"/>
          <p:cNvGrpSpPr>
            <a:grpSpLocks/>
          </p:cNvGrpSpPr>
          <p:nvPr/>
        </p:nvGrpSpPr>
        <p:grpSpPr bwMode="auto">
          <a:xfrm>
            <a:off x="3276600" y="4829175"/>
            <a:ext cx="539750" cy="539750"/>
            <a:chOff x="3282186" y="4587627"/>
            <a:chExt cx="730799" cy="730799"/>
          </a:xfrm>
        </p:grpSpPr>
        <p:sp>
          <p:nvSpPr>
            <p:cNvPr id="28741" name="Rectangle 85"/>
            <p:cNvSpPr>
              <a:spLocks noChangeArrowheads="1"/>
            </p:cNvSpPr>
            <p:nvPr/>
          </p:nvSpPr>
          <p:spPr bwMode="auto">
            <a:xfrm>
              <a:off x="3282186" y="4587627"/>
              <a:ext cx="730799" cy="730799"/>
            </a:xfrm>
            <a:prstGeom prst="rect">
              <a:avLst/>
            </a:prstGeom>
            <a:solidFill>
              <a:srgbClr val="FF4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2" name="Freeform 86"/>
            <p:cNvSpPr>
              <a:spLocks noChangeArrowheads="1"/>
            </p:cNvSpPr>
            <p:nvPr/>
          </p:nvSpPr>
          <p:spPr bwMode="auto">
            <a:xfrm>
              <a:off x="3327732" y="4637313"/>
              <a:ext cx="631427" cy="631427"/>
            </a:xfrm>
            <a:custGeom>
              <a:avLst/>
              <a:gdLst>
                <a:gd name="T0" fmla="*/ 146843 w 129"/>
                <a:gd name="T1" fmla="*/ 293687 h 129"/>
                <a:gd name="T2" fmla="*/ 161528 w 129"/>
                <a:gd name="T3" fmla="*/ 313266 h 129"/>
                <a:gd name="T4" fmla="*/ 239844 w 129"/>
                <a:gd name="T5" fmla="*/ 269213 h 129"/>
                <a:gd name="T6" fmla="*/ 239844 w 129"/>
                <a:gd name="T7" fmla="*/ 283897 h 129"/>
                <a:gd name="T8" fmla="*/ 190897 w 129"/>
                <a:gd name="T9" fmla="*/ 323056 h 129"/>
                <a:gd name="T10" fmla="*/ 264318 w 129"/>
                <a:gd name="T11" fmla="*/ 298582 h 129"/>
                <a:gd name="T12" fmla="*/ 274108 w 129"/>
                <a:gd name="T13" fmla="*/ 303477 h 129"/>
                <a:gd name="T14" fmla="*/ 205581 w 129"/>
                <a:gd name="T15" fmla="*/ 337740 h 129"/>
                <a:gd name="T16" fmla="*/ 205581 w 129"/>
                <a:gd name="T17" fmla="*/ 347530 h 129"/>
                <a:gd name="T18" fmla="*/ 269213 w 129"/>
                <a:gd name="T19" fmla="*/ 332845 h 129"/>
                <a:gd name="T20" fmla="*/ 274108 w 129"/>
                <a:gd name="T21" fmla="*/ 342635 h 129"/>
                <a:gd name="T22" fmla="*/ 205581 w 129"/>
                <a:gd name="T23" fmla="*/ 372004 h 129"/>
                <a:gd name="T24" fmla="*/ 259423 w 129"/>
                <a:gd name="T25" fmla="*/ 367109 h 129"/>
                <a:gd name="T26" fmla="*/ 259423 w 129"/>
                <a:gd name="T27" fmla="*/ 381793 h 129"/>
                <a:gd name="T28" fmla="*/ 122370 w 129"/>
                <a:gd name="T29" fmla="*/ 411162 h 129"/>
                <a:gd name="T30" fmla="*/ 200686 w 129"/>
                <a:gd name="T31" fmla="*/ 430741 h 129"/>
                <a:gd name="T32" fmla="*/ 425846 w 129"/>
                <a:gd name="T33" fmla="*/ 631427 h 129"/>
                <a:gd name="T34" fmla="*/ 631427 w 129"/>
                <a:gd name="T35" fmla="*/ 430741 h 129"/>
                <a:gd name="T36" fmla="*/ 538426 w 129"/>
                <a:gd name="T37" fmla="*/ 313266 h 129"/>
                <a:gd name="T38" fmla="*/ 416057 w 129"/>
                <a:gd name="T39" fmla="*/ 391583 h 129"/>
                <a:gd name="T40" fmla="*/ 411162 w 129"/>
                <a:gd name="T41" fmla="*/ 381793 h 129"/>
                <a:gd name="T42" fmla="*/ 450320 w 129"/>
                <a:gd name="T43" fmla="*/ 347530 h 129"/>
                <a:gd name="T44" fmla="*/ 381793 w 129"/>
                <a:gd name="T45" fmla="*/ 376898 h 129"/>
                <a:gd name="T46" fmla="*/ 376898 w 129"/>
                <a:gd name="T47" fmla="*/ 367109 h 129"/>
                <a:gd name="T48" fmla="*/ 430741 w 129"/>
                <a:gd name="T49" fmla="*/ 332845 h 129"/>
                <a:gd name="T50" fmla="*/ 425846 w 129"/>
                <a:gd name="T51" fmla="*/ 327950 h 129"/>
                <a:gd name="T52" fmla="*/ 352424 w 129"/>
                <a:gd name="T53" fmla="*/ 352424 h 129"/>
                <a:gd name="T54" fmla="*/ 357319 w 129"/>
                <a:gd name="T55" fmla="*/ 337740 h 129"/>
                <a:gd name="T56" fmla="*/ 425846 w 129"/>
                <a:gd name="T57" fmla="*/ 303477 h 129"/>
                <a:gd name="T58" fmla="*/ 357319 w 129"/>
                <a:gd name="T59" fmla="*/ 313266 h 129"/>
                <a:gd name="T60" fmla="*/ 352424 w 129"/>
                <a:gd name="T61" fmla="*/ 303477 h 129"/>
                <a:gd name="T62" fmla="*/ 435636 w 129"/>
                <a:gd name="T63" fmla="*/ 279003 h 129"/>
                <a:gd name="T64" fmla="*/ 435636 w 129"/>
                <a:gd name="T65" fmla="*/ 249634 h 129"/>
                <a:gd name="T66" fmla="*/ 416057 w 129"/>
                <a:gd name="T67" fmla="*/ 220265 h 129"/>
                <a:gd name="T68" fmla="*/ 513952 w 129"/>
                <a:gd name="T69" fmla="*/ 249634 h 129"/>
                <a:gd name="T70" fmla="*/ 425846 w 129"/>
                <a:gd name="T71" fmla="*/ 205581 h 129"/>
                <a:gd name="T72" fmla="*/ 200686 w 129"/>
                <a:gd name="T73" fmla="*/ 0 h 129"/>
                <a:gd name="T74" fmla="*/ 0 w 129"/>
                <a:gd name="T75" fmla="*/ 205581 h 129"/>
                <a:gd name="T76" fmla="*/ 93001 w 129"/>
                <a:gd name="T77" fmla="*/ 352424 h 129"/>
                <a:gd name="T78" fmla="*/ 132159 w 129"/>
                <a:gd name="T79" fmla="*/ 259423 h 1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9" h="129">
                  <a:moveTo>
                    <a:pt x="30" y="51"/>
                  </a:moveTo>
                  <a:cubicBezTo>
                    <a:pt x="32" y="53"/>
                    <a:pt x="32" y="56"/>
                    <a:pt x="30" y="60"/>
                  </a:cubicBezTo>
                  <a:cubicBezTo>
                    <a:pt x="29" y="62"/>
                    <a:pt x="28" y="63"/>
                    <a:pt x="28" y="64"/>
                  </a:cubicBezTo>
                  <a:cubicBezTo>
                    <a:pt x="28" y="66"/>
                    <a:pt x="30" y="66"/>
                    <a:pt x="33" y="64"/>
                  </a:cubicBezTo>
                  <a:cubicBezTo>
                    <a:pt x="38" y="62"/>
                    <a:pt x="43" y="58"/>
                    <a:pt x="47" y="55"/>
                  </a:cubicBezTo>
                  <a:cubicBezTo>
                    <a:pt x="48" y="55"/>
                    <a:pt x="48" y="54"/>
                    <a:pt x="49" y="55"/>
                  </a:cubicBezTo>
                  <a:cubicBezTo>
                    <a:pt x="49" y="55"/>
                    <a:pt x="50" y="55"/>
                    <a:pt x="50" y="56"/>
                  </a:cubicBezTo>
                  <a:cubicBezTo>
                    <a:pt x="50" y="57"/>
                    <a:pt x="50" y="57"/>
                    <a:pt x="49" y="58"/>
                  </a:cubicBezTo>
                  <a:cubicBezTo>
                    <a:pt x="46" y="60"/>
                    <a:pt x="43" y="62"/>
                    <a:pt x="39" y="65"/>
                  </a:cubicBezTo>
                  <a:cubicBezTo>
                    <a:pt x="39" y="65"/>
                    <a:pt x="39" y="66"/>
                    <a:pt x="39" y="66"/>
                  </a:cubicBezTo>
                  <a:cubicBezTo>
                    <a:pt x="39" y="67"/>
                    <a:pt x="40" y="67"/>
                    <a:pt x="40" y="66"/>
                  </a:cubicBezTo>
                  <a:cubicBezTo>
                    <a:pt x="44" y="64"/>
                    <a:pt x="49" y="62"/>
                    <a:pt x="54" y="61"/>
                  </a:cubicBezTo>
                  <a:cubicBezTo>
                    <a:pt x="54" y="60"/>
                    <a:pt x="55" y="60"/>
                    <a:pt x="56" y="61"/>
                  </a:cubicBezTo>
                  <a:cubicBezTo>
                    <a:pt x="56" y="61"/>
                    <a:pt x="56" y="62"/>
                    <a:pt x="56" y="62"/>
                  </a:cubicBezTo>
                  <a:cubicBezTo>
                    <a:pt x="56" y="63"/>
                    <a:pt x="56" y="63"/>
                    <a:pt x="55" y="64"/>
                  </a:cubicBezTo>
                  <a:cubicBezTo>
                    <a:pt x="52" y="65"/>
                    <a:pt x="47" y="67"/>
                    <a:pt x="42" y="6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1"/>
                    <a:pt x="43" y="71"/>
                  </a:cubicBezTo>
                  <a:cubicBezTo>
                    <a:pt x="46" y="70"/>
                    <a:pt x="50" y="69"/>
                    <a:pt x="55" y="68"/>
                  </a:cubicBezTo>
                  <a:cubicBezTo>
                    <a:pt x="55" y="67"/>
                    <a:pt x="56" y="68"/>
                    <a:pt x="57" y="68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3" y="72"/>
                    <a:pt x="48" y="73"/>
                    <a:pt x="42" y="75"/>
                  </a:cubicBezTo>
                  <a:cubicBezTo>
                    <a:pt x="42" y="75"/>
                    <a:pt x="41" y="76"/>
                    <a:pt x="42" y="76"/>
                  </a:cubicBezTo>
                  <a:cubicBezTo>
                    <a:pt x="42" y="77"/>
                    <a:pt x="42" y="77"/>
                    <a:pt x="43" y="77"/>
                  </a:cubicBezTo>
                  <a:cubicBezTo>
                    <a:pt x="46" y="76"/>
                    <a:pt x="49" y="76"/>
                    <a:pt x="53" y="75"/>
                  </a:cubicBezTo>
                  <a:cubicBezTo>
                    <a:pt x="53" y="75"/>
                    <a:pt x="54" y="75"/>
                    <a:pt x="54" y="76"/>
                  </a:cubicBezTo>
                  <a:cubicBezTo>
                    <a:pt x="54" y="77"/>
                    <a:pt x="54" y="77"/>
                    <a:pt x="53" y="78"/>
                  </a:cubicBezTo>
                  <a:cubicBezTo>
                    <a:pt x="49" y="79"/>
                    <a:pt x="40" y="82"/>
                    <a:pt x="27" y="85"/>
                  </a:cubicBezTo>
                  <a:cubicBezTo>
                    <a:pt x="26" y="85"/>
                    <a:pt x="25" y="85"/>
                    <a:pt x="25" y="84"/>
                  </a:cubicBezTo>
                  <a:cubicBezTo>
                    <a:pt x="23" y="85"/>
                    <a:pt x="20" y="86"/>
                    <a:pt x="17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1" y="59"/>
                    <a:pt x="114" y="62"/>
                    <a:pt x="110" y="64"/>
                  </a:cubicBezTo>
                  <a:cubicBezTo>
                    <a:pt x="109" y="65"/>
                    <a:pt x="109" y="66"/>
                    <a:pt x="108" y="66"/>
                  </a:cubicBezTo>
                  <a:cubicBezTo>
                    <a:pt x="98" y="73"/>
                    <a:pt x="89" y="78"/>
                    <a:pt x="85" y="80"/>
                  </a:cubicBezTo>
                  <a:cubicBezTo>
                    <a:pt x="85" y="81"/>
                    <a:pt x="84" y="81"/>
                    <a:pt x="83" y="80"/>
                  </a:cubicBezTo>
                  <a:cubicBezTo>
                    <a:pt x="83" y="79"/>
                    <a:pt x="83" y="79"/>
                    <a:pt x="84" y="78"/>
                  </a:cubicBezTo>
                  <a:cubicBezTo>
                    <a:pt x="87" y="76"/>
                    <a:pt x="90" y="74"/>
                    <a:pt x="92" y="72"/>
                  </a:cubicBezTo>
                  <a:cubicBezTo>
                    <a:pt x="93" y="72"/>
                    <a:pt x="93" y="71"/>
                    <a:pt x="92" y="71"/>
                  </a:cubicBezTo>
                  <a:cubicBezTo>
                    <a:pt x="92" y="70"/>
                    <a:pt x="91" y="70"/>
                    <a:pt x="91" y="71"/>
                  </a:cubicBezTo>
                  <a:cubicBezTo>
                    <a:pt x="85" y="74"/>
                    <a:pt x="81" y="76"/>
                    <a:pt x="78" y="77"/>
                  </a:cubicBezTo>
                  <a:cubicBezTo>
                    <a:pt x="78" y="78"/>
                    <a:pt x="77" y="77"/>
                    <a:pt x="76" y="77"/>
                  </a:cubicBezTo>
                  <a:cubicBezTo>
                    <a:pt x="76" y="76"/>
                    <a:pt x="76" y="75"/>
                    <a:pt x="77" y="75"/>
                  </a:cubicBezTo>
                  <a:cubicBezTo>
                    <a:pt x="81" y="73"/>
                    <a:pt x="85" y="70"/>
                    <a:pt x="88" y="68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2" y="69"/>
                    <a:pt x="78" y="71"/>
                    <a:pt x="74" y="72"/>
                  </a:cubicBezTo>
                  <a:cubicBezTo>
                    <a:pt x="73" y="73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1" y="70"/>
                    <a:pt x="72" y="70"/>
                    <a:pt x="73" y="69"/>
                  </a:cubicBezTo>
                  <a:cubicBezTo>
                    <a:pt x="77" y="67"/>
                    <a:pt x="82" y="65"/>
                    <a:pt x="86" y="63"/>
                  </a:cubicBezTo>
                  <a:cubicBezTo>
                    <a:pt x="86" y="63"/>
                    <a:pt x="87" y="63"/>
                    <a:pt x="87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1" y="63"/>
                    <a:pt x="78" y="63"/>
                    <a:pt x="73" y="64"/>
                  </a:cubicBezTo>
                  <a:cubicBezTo>
                    <a:pt x="73" y="64"/>
                    <a:pt x="72" y="64"/>
                    <a:pt x="72" y="63"/>
                  </a:cubicBezTo>
                  <a:cubicBezTo>
                    <a:pt x="71" y="63"/>
                    <a:pt x="71" y="62"/>
                    <a:pt x="72" y="62"/>
                  </a:cubicBezTo>
                  <a:cubicBezTo>
                    <a:pt x="72" y="61"/>
                    <a:pt x="72" y="61"/>
                    <a:pt x="73" y="61"/>
                  </a:cubicBezTo>
                  <a:cubicBezTo>
                    <a:pt x="78" y="60"/>
                    <a:pt x="84" y="59"/>
                    <a:pt x="89" y="57"/>
                  </a:cubicBezTo>
                  <a:cubicBezTo>
                    <a:pt x="92" y="56"/>
                    <a:pt x="93" y="54"/>
                    <a:pt x="92" y="53"/>
                  </a:cubicBezTo>
                  <a:cubicBezTo>
                    <a:pt x="92" y="52"/>
                    <a:pt x="90" y="52"/>
                    <a:pt x="89" y="51"/>
                  </a:cubicBezTo>
                  <a:cubicBezTo>
                    <a:pt x="84" y="50"/>
                    <a:pt x="82" y="48"/>
                    <a:pt x="82" y="46"/>
                  </a:cubicBezTo>
                  <a:cubicBezTo>
                    <a:pt x="82" y="44"/>
                    <a:pt x="83" y="43"/>
                    <a:pt x="85" y="45"/>
                  </a:cubicBezTo>
                  <a:cubicBezTo>
                    <a:pt x="86" y="45"/>
                    <a:pt x="87" y="46"/>
                    <a:pt x="88" y="46"/>
                  </a:cubicBezTo>
                  <a:cubicBezTo>
                    <a:pt x="92" y="48"/>
                    <a:pt x="102" y="49"/>
                    <a:pt x="105" y="51"/>
                  </a:cubicBezTo>
                  <a:cubicBezTo>
                    <a:pt x="111" y="49"/>
                    <a:pt x="118" y="45"/>
                    <a:pt x="125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" y="77"/>
                    <a:pt x="13" y="74"/>
                    <a:pt x="19" y="72"/>
                  </a:cubicBezTo>
                  <a:cubicBezTo>
                    <a:pt x="18" y="69"/>
                    <a:pt x="24" y="60"/>
                    <a:pt x="26" y="56"/>
                  </a:cubicBezTo>
                  <a:cubicBezTo>
                    <a:pt x="27" y="55"/>
                    <a:pt x="27" y="54"/>
                    <a:pt x="27" y="53"/>
                  </a:cubicBezTo>
                  <a:cubicBezTo>
                    <a:pt x="28" y="51"/>
                    <a:pt x="29" y="50"/>
                    <a:pt x="30" y="5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1" name="组合 20"/>
          <p:cNvGrpSpPr>
            <a:grpSpLocks/>
          </p:cNvGrpSpPr>
          <p:nvPr/>
        </p:nvGrpSpPr>
        <p:grpSpPr bwMode="auto">
          <a:xfrm>
            <a:off x="3276600" y="4160838"/>
            <a:ext cx="539750" cy="539750"/>
            <a:chOff x="8010012" y="853412"/>
            <a:chExt cx="1157948" cy="1157948"/>
          </a:xfrm>
        </p:grpSpPr>
        <p:sp>
          <p:nvSpPr>
            <p:cNvPr id="28736" name="Freeform 45"/>
            <p:cNvSpPr>
              <a:spLocks noEditPoints="1" noChangeArrowheads="1"/>
            </p:cNvSpPr>
            <p:nvPr/>
          </p:nvSpPr>
          <p:spPr bwMode="auto">
            <a:xfrm>
              <a:off x="8010012" y="853412"/>
              <a:ext cx="1157948" cy="1157948"/>
            </a:xfrm>
            <a:custGeom>
              <a:avLst/>
              <a:gdLst>
                <a:gd name="T0" fmla="*/ 695758 w 1170"/>
                <a:gd name="T1" fmla="*/ 11876 h 1170"/>
                <a:gd name="T2" fmla="*/ 829368 w 1170"/>
                <a:gd name="T3" fmla="*/ 58392 h 1170"/>
                <a:gd name="T4" fmla="*/ 947142 w 1170"/>
                <a:gd name="T5" fmla="*/ 132620 h 1170"/>
                <a:gd name="T6" fmla="*/ 1043143 w 1170"/>
                <a:gd name="T7" fmla="*/ 233569 h 1170"/>
                <a:gd name="T8" fmla="*/ 1112422 w 1170"/>
                <a:gd name="T9" fmla="*/ 354312 h 1170"/>
                <a:gd name="T10" fmla="*/ 1151020 w 1170"/>
                <a:gd name="T11" fmla="*/ 490891 h 1170"/>
                <a:gd name="T12" fmla="*/ 1153989 w 1170"/>
                <a:gd name="T13" fmla="*/ 638356 h 1170"/>
                <a:gd name="T14" fmla="*/ 1122319 w 1170"/>
                <a:gd name="T15" fmla="*/ 777904 h 1170"/>
                <a:gd name="T16" fmla="*/ 1058978 w 1170"/>
                <a:gd name="T17" fmla="*/ 903595 h 1170"/>
                <a:gd name="T18" fmla="*/ 968915 w 1170"/>
                <a:gd name="T19" fmla="*/ 1008503 h 1170"/>
                <a:gd name="T20" fmla="*/ 855100 w 1170"/>
                <a:gd name="T21" fmla="*/ 1088669 h 1170"/>
                <a:gd name="T22" fmla="*/ 723470 w 1170"/>
                <a:gd name="T23" fmla="*/ 1140133 h 1170"/>
                <a:gd name="T24" fmla="*/ 578974 w 1170"/>
                <a:gd name="T25" fmla="*/ 1157948 h 1170"/>
                <a:gd name="T26" fmla="*/ 434478 w 1170"/>
                <a:gd name="T27" fmla="*/ 1140133 h 1170"/>
                <a:gd name="T28" fmla="*/ 302848 w 1170"/>
                <a:gd name="T29" fmla="*/ 1088669 h 1170"/>
                <a:gd name="T30" fmla="*/ 190022 w 1170"/>
                <a:gd name="T31" fmla="*/ 1008503 h 1170"/>
                <a:gd name="T32" fmla="*/ 99960 w 1170"/>
                <a:gd name="T33" fmla="*/ 903595 h 1170"/>
                <a:gd name="T34" fmla="*/ 35629 w 1170"/>
                <a:gd name="T35" fmla="*/ 777904 h 1170"/>
                <a:gd name="T36" fmla="*/ 2969 w 1170"/>
                <a:gd name="T37" fmla="*/ 638356 h 1170"/>
                <a:gd name="T38" fmla="*/ 6928 w 1170"/>
                <a:gd name="T39" fmla="*/ 490891 h 1170"/>
                <a:gd name="T40" fmla="*/ 46516 w 1170"/>
                <a:gd name="T41" fmla="*/ 354312 h 1170"/>
                <a:gd name="T42" fmla="*/ 115795 w 1170"/>
                <a:gd name="T43" fmla="*/ 233569 h 1170"/>
                <a:gd name="T44" fmla="*/ 210806 w 1170"/>
                <a:gd name="T45" fmla="*/ 132620 h 1170"/>
                <a:gd name="T46" fmla="*/ 328580 w 1170"/>
                <a:gd name="T47" fmla="*/ 58392 h 1170"/>
                <a:gd name="T48" fmla="*/ 462190 w 1170"/>
                <a:gd name="T49" fmla="*/ 11876 h 1170"/>
                <a:gd name="T50" fmla="*/ 578974 w 1170"/>
                <a:gd name="T51" fmla="*/ 53444 h 1170"/>
                <a:gd name="T52" fmla="*/ 709614 w 1170"/>
                <a:gd name="T53" fmla="*/ 69279 h 1170"/>
                <a:gd name="T54" fmla="*/ 829368 w 1170"/>
                <a:gd name="T55" fmla="*/ 116784 h 1170"/>
                <a:gd name="T56" fmla="*/ 932297 w 1170"/>
                <a:gd name="T57" fmla="*/ 190022 h 1170"/>
                <a:gd name="T58" fmla="*/ 1014442 w 1170"/>
                <a:gd name="T59" fmla="*/ 286023 h 1170"/>
                <a:gd name="T60" fmla="*/ 1072834 w 1170"/>
                <a:gd name="T61" fmla="*/ 398849 h 1170"/>
                <a:gd name="T62" fmla="*/ 1102525 w 1170"/>
                <a:gd name="T63" fmla="*/ 526520 h 1170"/>
                <a:gd name="T64" fmla="*/ 1098566 w 1170"/>
                <a:gd name="T65" fmla="*/ 660129 h 1170"/>
                <a:gd name="T66" fmla="*/ 1063927 w 1170"/>
                <a:gd name="T67" fmla="*/ 783842 h 1170"/>
                <a:gd name="T68" fmla="*/ 1000586 w 1170"/>
                <a:gd name="T69" fmla="*/ 893698 h 1170"/>
                <a:gd name="T70" fmla="*/ 912503 w 1170"/>
                <a:gd name="T71" fmla="*/ 984751 h 1170"/>
                <a:gd name="T72" fmla="*/ 806605 w 1170"/>
                <a:gd name="T73" fmla="*/ 1053040 h 1170"/>
                <a:gd name="T74" fmla="*/ 684872 w 1170"/>
                <a:gd name="T75" fmla="*/ 1094607 h 1170"/>
                <a:gd name="T76" fmla="*/ 551262 w 1170"/>
                <a:gd name="T77" fmla="*/ 1104504 h 1170"/>
                <a:gd name="T78" fmla="*/ 422602 w 1170"/>
                <a:gd name="T79" fmla="*/ 1080751 h 1170"/>
                <a:gd name="T80" fmla="*/ 306807 w 1170"/>
                <a:gd name="T81" fmla="*/ 1028297 h 1170"/>
                <a:gd name="T82" fmla="*/ 207837 w 1170"/>
                <a:gd name="T83" fmla="*/ 951101 h 1170"/>
                <a:gd name="T84" fmla="*/ 129651 w 1170"/>
                <a:gd name="T85" fmla="*/ 852131 h 1170"/>
                <a:gd name="T86" fmla="*/ 77197 w 1170"/>
                <a:gd name="T87" fmla="*/ 735346 h 1170"/>
                <a:gd name="T88" fmla="*/ 53444 w 1170"/>
                <a:gd name="T89" fmla="*/ 606686 h 1170"/>
                <a:gd name="T90" fmla="*/ 64330 w 1170"/>
                <a:gd name="T91" fmla="*/ 474066 h 1170"/>
                <a:gd name="T92" fmla="*/ 104908 w 1170"/>
                <a:gd name="T93" fmla="*/ 352333 h 1170"/>
                <a:gd name="T94" fmla="*/ 173197 w 1170"/>
                <a:gd name="T95" fmla="*/ 245445 h 1170"/>
                <a:gd name="T96" fmla="*/ 264250 w 1170"/>
                <a:gd name="T97" fmla="*/ 158352 h 1170"/>
                <a:gd name="T98" fmla="*/ 374106 w 1170"/>
                <a:gd name="T99" fmla="*/ 95011 h 1170"/>
                <a:gd name="T100" fmla="*/ 498808 w 1170"/>
                <a:gd name="T101" fmla="*/ 60372 h 1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70" h="1170">
                  <a:moveTo>
                    <a:pt x="585" y="0"/>
                  </a:moveTo>
                  <a:lnTo>
                    <a:pt x="615" y="1"/>
                  </a:lnTo>
                  <a:lnTo>
                    <a:pt x="645" y="3"/>
                  </a:lnTo>
                  <a:lnTo>
                    <a:pt x="674" y="7"/>
                  </a:lnTo>
                  <a:lnTo>
                    <a:pt x="703" y="12"/>
                  </a:lnTo>
                  <a:lnTo>
                    <a:pt x="731" y="19"/>
                  </a:lnTo>
                  <a:lnTo>
                    <a:pt x="759" y="27"/>
                  </a:lnTo>
                  <a:lnTo>
                    <a:pt x="786" y="36"/>
                  </a:lnTo>
                  <a:lnTo>
                    <a:pt x="812" y="47"/>
                  </a:lnTo>
                  <a:lnTo>
                    <a:pt x="838" y="59"/>
                  </a:lnTo>
                  <a:lnTo>
                    <a:pt x="864" y="72"/>
                  </a:lnTo>
                  <a:lnTo>
                    <a:pt x="888" y="86"/>
                  </a:lnTo>
                  <a:lnTo>
                    <a:pt x="912" y="101"/>
                  </a:lnTo>
                  <a:lnTo>
                    <a:pt x="935" y="117"/>
                  </a:lnTo>
                  <a:lnTo>
                    <a:pt x="957" y="134"/>
                  </a:lnTo>
                  <a:lnTo>
                    <a:pt x="979" y="153"/>
                  </a:lnTo>
                  <a:lnTo>
                    <a:pt x="999" y="172"/>
                  </a:lnTo>
                  <a:lnTo>
                    <a:pt x="1017" y="192"/>
                  </a:lnTo>
                  <a:lnTo>
                    <a:pt x="1036" y="213"/>
                  </a:lnTo>
                  <a:lnTo>
                    <a:pt x="1054" y="236"/>
                  </a:lnTo>
                  <a:lnTo>
                    <a:pt x="1070" y="258"/>
                  </a:lnTo>
                  <a:lnTo>
                    <a:pt x="1085" y="282"/>
                  </a:lnTo>
                  <a:lnTo>
                    <a:pt x="1099" y="307"/>
                  </a:lnTo>
                  <a:lnTo>
                    <a:pt x="1112" y="332"/>
                  </a:lnTo>
                  <a:lnTo>
                    <a:pt x="1124" y="358"/>
                  </a:lnTo>
                  <a:lnTo>
                    <a:pt x="1134" y="385"/>
                  </a:lnTo>
                  <a:lnTo>
                    <a:pt x="1144" y="412"/>
                  </a:lnTo>
                  <a:lnTo>
                    <a:pt x="1151" y="439"/>
                  </a:lnTo>
                  <a:lnTo>
                    <a:pt x="1158" y="468"/>
                  </a:lnTo>
                  <a:lnTo>
                    <a:pt x="1163" y="496"/>
                  </a:lnTo>
                  <a:lnTo>
                    <a:pt x="1166" y="525"/>
                  </a:lnTo>
                  <a:lnTo>
                    <a:pt x="1169" y="555"/>
                  </a:lnTo>
                  <a:lnTo>
                    <a:pt x="1170" y="586"/>
                  </a:lnTo>
                  <a:lnTo>
                    <a:pt x="1169" y="616"/>
                  </a:lnTo>
                  <a:lnTo>
                    <a:pt x="1166" y="645"/>
                  </a:lnTo>
                  <a:lnTo>
                    <a:pt x="1163" y="674"/>
                  </a:lnTo>
                  <a:lnTo>
                    <a:pt x="1158" y="703"/>
                  </a:lnTo>
                  <a:lnTo>
                    <a:pt x="1151" y="731"/>
                  </a:lnTo>
                  <a:lnTo>
                    <a:pt x="1144" y="759"/>
                  </a:lnTo>
                  <a:lnTo>
                    <a:pt x="1134" y="786"/>
                  </a:lnTo>
                  <a:lnTo>
                    <a:pt x="1124" y="813"/>
                  </a:lnTo>
                  <a:lnTo>
                    <a:pt x="1112" y="839"/>
                  </a:lnTo>
                  <a:lnTo>
                    <a:pt x="1099" y="864"/>
                  </a:lnTo>
                  <a:lnTo>
                    <a:pt x="1085" y="889"/>
                  </a:lnTo>
                  <a:lnTo>
                    <a:pt x="1070" y="913"/>
                  </a:lnTo>
                  <a:lnTo>
                    <a:pt x="1054" y="936"/>
                  </a:lnTo>
                  <a:lnTo>
                    <a:pt x="1036" y="957"/>
                  </a:lnTo>
                  <a:lnTo>
                    <a:pt x="1017" y="979"/>
                  </a:lnTo>
                  <a:lnTo>
                    <a:pt x="999" y="999"/>
                  </a:lnTo>
                  <a:lnTo>
                    <a:pt x="979" y="1019"/>
                  </a:lnTo>
                  <a:lnTo>
                    <a:pt x="957" y="1037"/>
                  </a:lnTo>
                  <a:lnTo>
                    <a:pt x="935" y="1054"/>
                  </a:lnTo>
                  <a:lnTo>
                    <a:pt x="912" y="1071"/>
                  </a:lnTo>
                  <a:lnTo>
                    <a:pt x="888" y="1086"/>
                  </a:lnTo>
                  <a:lnTo>
                    <a:pt x="864" y="1100"/>
                  </a:lnTo>
                  <a:lnTo>
                    <a:pt x="838" y="1113"/>
                  </a:lnTo>
                  <a:lnTo>
                    <a:pt x="812" y="1125"/>
                  </a:lnTo>
                  <a:lnTo>
                    <a:pt x="786" y="1134"/>
                  </a:lnTo>
                  <a:lnTo>
                    <a:pt x="759" y="1144"/>
                  </a:lnTo>
                  <a:lnTo>
                    <a:pt x="731" y="1152"/>
                  </a:lnTo>
                  <a:lnTo>
                    <a:pt x="703" y="1158"/>
                  </a:lnTo>
                  <a:lnTo>
                    <a:pt x="674" y="1163"/>
                  </a:lnTo>
                  <a:lnTo>
                    <a:pt x="645" y="1168"/>
                  </a:lnTo>
                  <a:lnTo>
                    <a:pt x="615" y="1170"/>
                  </a:lnTo>
                  <a:lnTo>
                    <a:pt x="585" y="1170"/>
                  </a:lnTo>
                  <a:lnTo>
                    <a:pt x="555" y="1170"/>
                  </a:lnTo>
                  <a:lnTo>
                    <a:pt x="525" y="1168"/>
                  </a:lnTo>
                  <a:lnTo>
                    <a:pt x="496" y="1163"/>
                  </a:lnTo>
                  <a:lnTo>
                    <a:pt x="467" y="1158"/>
                  </a:lnTo>
                  <a:lnTo>
                    <a:pt x="439" y="1152"/>
                  </a:lnTo>
                  <a:lnTo>
                    <a:pt x="412" y="1144"/>
                  </a:lnTo>
                  <a:lnTo>
                    <a:pt x="384" y="1134"/>
                  </a:lnTo>
                  <a:lnTo>
                    <a:pt x="358" y="1125"/>
                  </a:lnTo>
                  <a:lnTo>
                    <a:pt x="332" y="1113"/>
                  </a:lnTo>
                  <a:lnTo>
                    <a:pt x="306" y="1100"/>
                  </a:lnTo>
                  <a:lnTo>
                    <a:pt x="282" y="1086"/>
                  </a:lnTo>
                  <a:lnTo>
                    <a:pt x="258" y="1071"/>
                  </a:lnTo>
                  <a:lnTo>
                    <a:pt x="236" y="1054"/>
                  </a:lnTo>
                  <a:lnTo>
                    <a:pt x="213" y="1037"/>
                  </a:lnTo>
                  <a:lnTo>
                    <a:pt x="192" y="1019"/>
                  </a:lnTo>
                  <a:lnTo>
                    <a:pt x="172" y="999"/>
                  </a:lnTo>
                  <a:lnTo>
                    <a:pt x="152" y="979"/>
                  </a:lnTo>
                  <a:lnTo>
                    <a:pt x="134" y="957"/>
                  </a:lnTo>
                  <a:lnTo>
                    <a:pt x="117" y="936"/>
                  </a:lnTo>
                  <a:lnTo>
                    <a:pt x="101" y="913"/>
                  </a:lnTo>
                  <a:lnTo>
                    <a:pt x="84" y="889"/>
                  </a:lnTo>
                  <a:lnTo>
                    <a:pt x="70" y="864"/>
                  </a:lnTo>
                  <a:lnTo>
                    <a:pt x="57" y="839"/>
                  </a:lnTo>
                  <a:lnTo>
                    <a:pt x="47" y="813"/>
                  </a:lnTo>
                  <a:lnTo>
                    <a:pt x="36" y="786"/>
                  </a:lnTo>
                  <a:lnTo>
                    <a:pt x="26" y="759"/>
                  </a:lnTo>
                  <a:lnTo>
                    <a:pt x="19" y="731"/>
                  </a:lnTo>
                  <a:lnTo>
                    <a:pt x="12" y="703"/>
                  </a:lnTo>
                  <a:lnTo>
                    <a:pt x="7" y="674"/>
                  </a:lnTo>
                  <a:lnTo>
                    <a:pt x="3" y="645"/>
                  </a:lnTo>
                  <a:lnTo>
                    <a:pt x="1" y="616"/>
                  </a:lnTo>
                  <a:lnTo>
                    <a:pt x="0" y="586"/>
                  </a:lnTo>
                  <a:lnTo>
                    <a:pt x="1" y="555"/>
                  </a:lnTo>
                  <a:lnTo>
                    <a:pt x="3" y="525"/>
                  </a:lnTo>
                  <a:lnTo>
                    <a:pt x="7" y="496"/>
                  </a:lnTo>
                  <a:lnTo>
                    <a:pt x="12" y="468"/>
                  </a:lnTo>
                  <a:lnTo>
                    <a:pt x="19" y="439"/>
                  </a:lnTo>
                  <a:lnTo>
                    <a:pt x="26" y="412"/>
                  </a:lnTo>
                  <a:lnTo>
                    <a:pt x="36" y="385"/>
                  </a:lnTo>
                  <a:lnTo>
                    <a:pt x="47" y="358"/>
                  </a:lnTo>
                  <a:lnTo>
                    <a:pt x="57" y="332"/>
                  </a:lnTo>
                  <a:lnTo>
                    <a:pt x="70" y="307"/>
                  </a:lnTo>
                  <a:lnTo>
                    <a:pt x="84" y="282"/>
                  </a:lnTo>
                  <a:lnTo>
                    <a:pt x="101" y="258"/>
                  </a:lnTo>
                  <a:lnTo>
                    <a:pt x="117" y="236"/>
                  </a:lnTo>
                  <a:lnTo>
                    <a:pt x="134" y="213"/>
                  </a:lnTo>
                  <a:lnTo>
                    <a:pt x="152" y="192"/>
                  </a:lnTo>
                  <a:lnTo>
                    <a:pt x="172" y="172"/>
                  </a:lnTo>
                  <a:lnTo>
                    <a:pt x="192" y="153"/>
                  </a:lnTo>
                  <a:lnTo>
                    <a:pt x="213" y="134"/>
                  </a:lnTo>
                  <a:lnTo>
                    <a:pt x="236" y="117"/>
                  </a:lnTo>
                  <a:lnTo>
                    <a:pt x="258" y="101"/>
                  </a:lnTo>
                  <a:lnTo>
                    <a:pt x="282" y="86"/>
                  </a:lnTo>
                  <a:lnTo>
                    <a:pt x="306" y="72"/>
                  </a:lnTo>
                  <a:lnTo>
                    <a:pt x="332" y="59"/>
                  </a:lnTo>
                  <a:lnTo>
                    <a:pt x="358" y="47"/>
                  </a:lnTo>
                  <a:lnTo>
                    <a:pt x="384" y="36"/>
                  </a:lnTo>
                  <a:lnTo>
                    <a:pt x="412" y="27"/>
                  </a:lnTo>
                  <a:lnTo>
                    <a:pt x="439" y="19"/>
                  </a:lnTo>
                  <a:lnTo>
                    <a:pt x="467" y="12"/>
                  </a:lnTo>
                  <a:lnTo>
                    <a:pt x="496" y="7"/>
                  </a:lnTo>
                  <a:lnTo>
                    <a:pt x="525" y="3"/>
                  </a:lnTo>
                  <a:lnTo>
                    <a:pt x="555" y="1"/>
                  </a:lnTo>
                  <a:lnTo>
                    <a:pt x="585" y="0"/>
                  </a:lnTo>
                  <a:close/>
                  <a:moveTo>
                    <a:pt x="585" y="54"/>
                  </a:moveTo>
                  <a:lnTo>
                    <a:pt x="612" y="55"/>
                  </a:lnTo>
                  <a:lnTo>
                    <a:pt x="639" y="57"/>
                  </a:lnTo>
                  <a:lnTo>
                    <a:pt x="665" y="61"/>
                  </a:lnTo>
                  <a:lnTo>
                    <a:pt x="692" y="65"/>
                  </a:lnTo>
                  <a:lnTo>
                    <a:pt x="717" y="70"/>
                  </a:lnTo>
                  <a:lnTo>
                    <a:pt x="743" y="78"/>
                  </a:lnTo>
                  <a:lnTo>
                    <a:pt x="768" y="87"/>
                  </a:lnTo>
                  <a:lnTo>
                    <a:pt x="792" y="96"/>
                  </a:lnTo>
                  <a:lnTo>
                    <a:pt x="815" y="107"/>
                  </a:lnTo>
                  <a:lnTo>
                    <a:pt x="838" y="118"/>
                  </a:lnTo>
                  <a:lnTo>
                    <a:pt x="861" y="131"/>
                  </a:lnTo>
                  <a:lnTo>
                    <a:pt x="882" y="145"/>
                  </a:lnTo>
                  <a:lnTo>
                    <a:pt x="903" y="160"/>
                  </a:lnTo>
                  <a:lnTo>
                    <a:pt x="922" y="175"/>
                  </a:lnTo>
                  <a:lnTo>
                    <a:pt x="942" y="192"/>
                  </a:lnTo>
                  <a:lnTo>
                    <a:pt x="960" y="210"/>
                  </a:lnTo>
                  <a:lnTo>
                    <a:pt x="979" y="228"/>
                  </a:lnTo>
                  <a:lnTo>
                    <a:pt x="995" y="248"/>
                  </a:lnTo>
                  <a:lnTo>
                    <a:pt x="1011" y="268"/>
                  </a:lnTo>
                  <a:lnTo>
                    <a:pt x="1025" y="289"/>
                  </a:lnTo>
                  <a:lnTo>
                    <a:pt x="1039" y="310"/>
                  </a:lnTo>
                  <a:lnTo>
                    <a:pt x="1052" y="332"/>
                  </a:lnTo>
                  <a:lnTo>
                    <a:pt x="1064" y="356"/>
                  </a:lnTo>
                  <a:lnTo>
                    <a:pt x="1075" y="378"/>
                  </a:lnTo>
                  <a:lnTo>
                    <a:pt x="1084" y="403"/>
                  </a:lnTo>
                  <a:lnTo>
                    <a:pt x="1092" y="428"/>
                  </a:lnTo>
                  <a:lnTo>
                    <a:pt x="1099" y="453"/>
                  </a:lnTo>
                  <a:lnTo>
                    <a:pt x="1105" y="479"/>
                  </a:lnTo>
                  <a:lnTo>
                    <a:pt x="1110" y="505"/>
                  </a:lnTo>
                  <a:lnTo>
                    <a:pt x="1114" y="532"/>
                  </a:lnTo>
                  <a:lnTo>
                    <a:pt x="1116" y="558"/>
                  </a:lnTo>
                  <a:lnTo>
                    <a:pt x="1116" y="586"/>
                  </a:lnTo>
                  <a:lnTo>
                    <a:pt x="1116" y="613"/>
                  </a:lnTo>
                  <a:lnTo>
                    <a:pt x="1114" y="640"/>
                  </a:lnTo>
                  <a:lnTo>
                    <a:pt x="1110" y="667"/>
                  </a:lnTo>
                  <a:lnTo>
                    <a:pt x="1105" y="693"/>
                  </a:lnTo>
                  <a:lnTo>
                    <a:pt x="1099" y="718"/>
                  </a:lnTo>
                  <a:lnTo>
                    <a:pt x="1092" y="743"/>
                  </a:lnTo>
                  <a:lnTo>
                    <a:pt x="1084" y="768"/>
                  </a:lnTo>
                  <a:lnTo>
                    <a:pt x="1075" y="792"/>
                  </a:lnTo>
                  <a:lnTo>
                    <a:pt x="1064" y="816"/>
                  </a:lnTo>
                  <a:lnTo>
                    <a:pt x="1052" y="838"/>
                  </a:lnTo>
                  <a:lnTo>
                    <a:pt x="1039" y="861"/>
                  </a:lnTo>
                  <a:lnTo>
                    <a:pt x="1025" y="883"/>
                  </a:lnTo>
                  <a:lnTo>
                    <a:pt x="1011" y="903"/>
                  </a:lnTo>
                  <a:lnTo>
                    <a:pt x="995" y="924"/>
                  </a:lnTo>
                  <a:lnTo>
                    <a:pt x="979" y="942"/>
                  </a:lnTo>
                  <a:lnTo>
                    <a:pt x="960" y="961"/>
                  </a:lnTo>
                  <a:lnTo>
                    <a:pt x="942" y="979"/>
                  </a:lnTo>
                  <a:lnTo>
                    <a:pt x="922" y="995"/>
                  </a:lnTo>
                  <a:lnTo>
                    <a:pt x="903" y="1011"/>
                  </a:lnTo>
                  <a:lnTo>
                    <a:pt x="882" y="1026"/>
                  </a:lnTo>
                  <a:lnTo>
                    <a:pt x="861" y="1039"/>
                  </a:lnTo>
                  <a:lnTo>
                    <a:pt x="838" y="1052"/>
                  </a:lnTo>
                  <a:lnTo>
                    <a:pt x="815" y="1064"/>
                  </a:lnTo>
                  <a:lnTo>
                    <a:pt x="792" y="1075"/>
                  </a:lnTo>
                  <a:lnTo>
                    <a:pt x="768" y="1085"/>
                  </a:lnTo>
                  <a:lnTo>
                    <a:pt x="743" y="1092"/>
                  </a:lnTo>
                  <a:lnTo>
                    <a:pt x="717" y="1100"/>
                  </a:lnTo>
                  <a:lnTo>
                    <a:pt x="692" y="1106"/>
                  </a:lnTo>
                  <a:lnTo>
                    <a:pt x="665" y="1110"/>
                  </a:lnTo>
                  <a:lnTo>
                    <a:pt x="639" y="1114"/>
                  </a:lnTo>
                  <a:lnTo>
                    <a:pt x="612" y="1116"/>
                  </a:lnTo>
                  <a:lnTo>
                    <a:pt x="585" y="1117"/>
                  </a:lnTo>
                  <a:lnTo>
                    <a:pt x="557" y="1116"/>
                  </a:lnTo>
                  <a:lnTo>
                    <a:pt x="530" y="1114"/>
                  </a:lnTo>
                  <a:lnTo>
                    <a:pt x="504" y="1110"/>
                  </a:lnTo>
                  <a:lnTo>
                    <a:pt x="479" y="1106"/>
                  </a:lnTo>
                  <a:lnTo>
                    <a:pt x="453" y="1100"/>
                  </a:lnTo>
                  <a:lnTo>
                    <a:pt x="427" y="1092"/>
                  </a:lnTo>
                  <a:lnTo>
                    <a:pt x="403" y="1085"/>
                  </a:lnTo>
                  <a:lnTo>
                    <a:pt x="378" y="1075"/>
                  </a:lnTo>
                  <a:lnTo>
                    <a:pt x="354" y="1064"/>
                  </a:lnTo>
                  <a:lnTo>
                    <a:pt x="332" y="1052"/>
                  </a:lnTo>
                  <a:lnTo>
                    <a:pt x="310" y="1039"/>
                  </a:lnTo>
                  <a:lnTo>
                    <a:pt x="289" y="1026"/>
                  </a:lnTo>
                  <a:lnTo>
                    <a:pt x="267" y="1011"/>
                  </a:lnTo>
                  <a:lnTo>
                    <a:pt x="247" y="995"/>
                  </a:lnTo>
                  <a:lnTo>
                    <a:pt x="228" y="979"/>
                  </a:lnTo>
                  <a:lnTo>
                    <a:pt x="210" y="961"/>
                  </a:lnTo>
                  <a:lnTo>
                    <a:pt x="192" y="942"/>
                  </a:lnTo>
                  <a:lnTo>
                    <a:pt x="175" y="924"/>
                  </a:lnTo>
                  <a:lnTo>
                    <a:pt x="160" y="903"/>
                  </a:lnTo>
                  <a:lnTo>
                    <a:pt x="145" y="883"/>
                  </a:lnTo>
                  <a:lnTo>
                    <a:pt x="131" y="861"/>
                  </a:lnTo>
                  <a:lnTo>
                    <a:pt x="118" y="838"/>
                  </a:lnTo>
                  <a:lnTo>
                    <a:pt x="106" y="816"/>
                  </a:lnTo>
                  <a:lnTo>
                    <a:pt x="95" y="792"/>
                  </a:lnTo>
                  <a:lnTo>
                    <a:pt x="87" y="768"/>
                  </a:lnTo>
                  <a:lnTo>
                    <a:pt x="78" y="743"/>
                  </a:lnTo>
                  <a:lnTo>
                    <a:pt x="70" y="718"/>
                  </a:lnTo>
                  <a:lnTo>
                    <a:pt x="65" y="693"/>
                  </a:lnTo>
                  <a:lnTo>
                    <a:pt x="60" y="667"/>
                  </a:lnTo>
                  <a:lnTo>
                    <a:pt x="56" y="640"/>
                  </a:lnTo>
                  <a:lnTo>
                    <a:pt x="54" y="613"/>
                  </a:lnTo>
                  <a:lnTo>
                    <a:pt x="54" y="586"/>
                  </a:lnTo>
                  <a:lnTo>
                    <a:pt x="54" y="558"/>
                  </a:lnTo>
                  <a:lnTo>
                    <a:pt x="56" y="532"/>
                  </a:lnTo>
                  <a:lnTo>
                    <a:pt x="60" y="505"/>
                  </a:lnTo>
                  <a:lnTo>
                    <a:pt x="65" y="479"/>
                  </a:lnTo>
                  <a:lnTo>
                    <a:pt x="70" y="453"/>
                  </a:lnTo>
                  <a:lnTo>
                    <a:pt x="78" y="428"/>
                  </a:lnTo>
                  <a:lnTo>
                    <a:pt x="87" y="403"/>
                  </a:lnTo>
                  <a:lnTo>
                    <a:pt x="95" y="378"/>
                  </a:lnTo>
                  <a:lnTo>
                    <a:pt x="106" y="356"/>
                  </a:lnTo>
                  <a:lnTo>
                    <a:pt x="118" y="332"/>
                  </a:lnTo>
                  <a:lnTo>
                    <a:pt x="131" y="310"/>
                  </a:lnTo>
                  <a:lnTo>
                    <a:pt x="145" y="289"/>
                  </a:lnTo>
                  <a:lnTo>
                    <a:pt x="160" y="268"/>
                  </a:lnTo>
                  <a:lnTo>
                    <a:pt x="175" y="248"/>
                  </a:lnTo>
                  <a:lnTo>
                    <a:pt x="192" y="228"/>
                  </a:lnTo>
                  <a:lnTo>
                    <a:pt x="210" y="210"/>
                  </a:lnTo>
                  <a:lnTo>
                    <a:pt x="228" y="192"/>
                  </a:lnTo>
                  <a:lnTo>
                    <a:pt x="247" y="175"/>
                  </a:lnTo>
                  <a:lnTo>
                    <a:pt x="267" y="160"/>
                  </a:lnTo>
                  <a:lnTo>
                    <a:pt x="289" y="145"/>
                  </a:lnTo>
                  <a:lnTo>
                    <a:pt x="310" y="131"/>
                  </a:lnTo>
                  <a:lnTo>
                    <a:pt x="332" y="118"/>
                  </a:lnTo>
                  <a:lnTo>
                    <a:pt x="354" y="107"/>
                  </a:lnTo>
                  <a:lnTo>
                    <a:pt x="378" y="96"/>
                  </a:lnTo>
                  <a:lnTo>
                    <a:pt x="403" y="87"/>
                  </a:lnTo>
                  <a:lnTo>
                    <a:pt x="427" y="78"/>
                  </a:lnTo>
                  <a:lnTo>
                    <a:pt x="453" y="70"/>
                  </a:lnTo>
                  <a:lnTo>
                    <a:pt x="479" y="65"/>
                  </a:lnTo>
                  <a:lnTo>
                    <a:pt x="504" y="61"/>
                  </a:lnTo>
                  <a:lnTo>
                    <a:pt x="530" y="57"/>
                  </a:lnTo>
                  <a:lnTo>
                    <a:pt x="557" y="55"/>
                  </a:lnTo>
                  <a:lnTo>
                    <a:pt x="585" y="5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7" name="Freeform 46"/>
            <p:cNvSpPr>
              <a:spLocks noChangeArrowheads="1"/>
            </p:cNvSpPr>
            <p:nvPr/>
          </p:nvSpPr>
          <p:spPr bwMode="auto">
            <a:xfrm>
              <a:off x="8105185" y="948585"/>
              <a:ext cx="741562" cy="955704"/>
            </a:xfrm>
            <a:custGeom>
              <a:avLst/>
              <a:gdLst>
                <a:gd name="T0" fmla="*/ 389617 w 748"/>
                <a:gd name="T1" fmla="*/ 10905 h 964"/>
                <a:gd name="T2" fmla="*/ 316254 w 748"/>
                <a:gd name="T3" fmla="*/ 34699 h 964"/>
                <a:gd name="T4" fmla="*/ 264702 w 748"/>
                <a:gd name="T5" fmla="*/ 58492 h 964"/>
                <a:gd name="T6" fmla="*/ 210175 w 748"/>
                <a:gd name="T7" fmla="*/ 90217 h 964"/>
                <a:gd name="T8" fmla="*/ 156640 w 748"/>
                <a:gd name="T9" fmla="*/ 130864 h 964"/>
                <a:gd name="T10" fmla="*/ 106079 w 748"/>
                <a:gd name="T11" fmla="*/ 181425 h 964"/>
                <a:gd name="T12" fmla="*/ 62458 w 748"/>
                <a:gd name="T13" fmla="*/ 242892 h 964"/>
                <a:gd name="T14" fmla="*/ 26768 w 748"/>
                <a:gd name="T15" fmla="*/ 316255 h 964"/>
                <a:gd name="T16" fmla="*/ 5948 w 748"/>
                <a:gd name="T17" fmla="*/ 399532 h 964"/>
                <a:gd name="T18" fmla="*/ 0 w 748"/>
                <a:gd name="T19" fmla="*/ 482809 h 964"/>
                <a:gd name="T20" fmla="*/ 8923 w 748"/>
                <a:gd name="T21" fmla="*/ 562121 h 964"/>
                <a:gd name="T22" fmla="*/ 28750 w 748"/>
                <a:gd name="T23" fmla="*/ 636475 h 964"/>
                <a:gd name="T24" fmla="*/ 60475 w 748"/>
                <a:gd name="T25" fmla="*/ 705873 h 964"/>
                <a:gd name="T26" fmla="*/ 98148 w 748"/>
                <a:gd name="T27" fmla="*/ 769322 h 964"/>
                <a:gd name="T28" fmla="*/ 143752 w 748"/>
                <a:gd name="T29" fmla="*/ 824840 h 964"/>
                <a:gd name="T30" fmla="*/ 191339 w 748"/>
                <a:gd name="T31" fmla="*/ 871435 h 964"/>
                <a:gd name="T32" fmla="*/ 241900 w 748"/>
                <a:gd name="T33" fmla="*/ 908117 h 964"/>
                <a:gd name="T34" fmla="*/ 292461 w 748"/>
                <a:gd name="T35" fmla="*/ 933893 h 964"/>
                <a:gd name="T36" fmla="*/ 339056 w 748"/>
                <a:gd name="T37" fmla="*/ 946781 h 964"/>
                <a:gd name="T38" fmla="*/ 436213 w 748"/>
                <a:gd name="T39" fmla="*/ 955704 h 964"/>
                <a:gd name="T40" fmla="*/ 502636 w 748"/>
                <a:gd name="T41" fmla="*/ 952730 h 964"/>
                <a:gd name="T42" fmla="*/ 550223 w 748"/>
                <a:gd name="T43" fmla="*/ 943807 h 964"/>
                <a:gd name="T44" fmla="*/ 595827 w 748"/>
                <a:gd name="T45" fmla="*/ 929928 h 964"/>
                <a:gd name="T46" fmla="*/ 637466 w 748"/>
                <a:gd name="T47" fmla="*/ 910100 h 964"/>
                <a:gd name="T48" fmla="*/ 673156 w 748"/>
                <a:gd name="T49" fmla="*/ 881349 h 964"/>
                <a:gd name="T50" fmla="*/ 703889 w 748"/>
                <a:gd name="T51" fmla="*/ 846651 h 964"/>
                <a:gd name="T52" fmla="*/ 725700 w 748"/>
                <a:gd name="T53" fmla="*/ 803029 h 964"/>
                <a:gd name="T54" fmla="*/ 738588 w 748"/>
                <a:gd name="T55" fmla="*/ 747511 h 964"/>
                <a:gd name="T56" fmla="*/ 740571 w 748"/>
                <a:gd name="T57" fmla="*/ 689019 h 964"/>
                <a:gd name="T58" fmla="*/ 730657 w 748"/>
                <a:gd name="T59" fmla="*/ 638458 h 964"/>
                <a:gd name="T60" fmla="*/ 708846 w 748"/>
                <a:gd name="T61" fmla="*/ 596819 h 964"/>
                <a:gd name="T62" fmla="*/ 679104 w 748"/>
                <a:gd name="T63" fmla="*/ 564103 h 964"/>
                <a:gd name="T64" fmla="*/ 642423 w 748"/>
                <a:gd name="T65" fmla="*/ 537336 h 964"/>
                <a:gd name="T66" fmla="*/ 588887 w 748"/>
                <a:gd name="T67" fmla="*/ 510568 h 964"/>
                <a:gd name="T68" fmla="*/ 509576 w 748"/>
                <a:gd name="T69" fmla="*/ 485783 h 964"/>
                <a:gd name="T70" fmla="*/ 417376 w 748"/>
                <a:gd name="T71" fmla="*/ 460007 h 964"/>
                <a:gd name="T72" fmla="*/ 375738 w 748"/>
                <a:gd name="T73" fmla="*/ 439188 h 964"/>
                <a:gd name="T74" fmla="*/ 333108 w 748"/>
                <a:gd name="T75" fmla="*/ 407463 h 964"/>
                <a:gd name="T76" fmla="*/ 294444 w 748"/>
                <a:gd name="T77" fmla="*/ 362850 h 964"/>
                <a:gd name="T78" fmla="*/ 269659 w 748"/>
                <a:gd name="T79" fmla="*/ 312289 h 964"/>
                <a:gd name="T80" fmla="*/ 258754 w 748"/>
                <a:gd name="T81" fmla="*/ 276599 h 964"/>
                <a:gd name="T82" fmla="*/ 252805 w 748"/>
                <a:gd name="T83" fmla="*/ 234960 h 964"/>
                <a:gd name="T84" fmla="*/ 252805 w 748"/>
                <a:gd name="T85" fmla="*/ 191339 h 964"/>
                <a:gd name="T86" fmla="*/ 262719 w 748"/>
                <a:gd name="T87" fmla="*/ 152675 h 964"/>
                <a:gd name="T88" fmla="*/ 279573 w 748"/>
                <a:gd name="T89" fmla="*/ 117976 h 964"/>
                <a:gd name="T90" fmla="*/ 301383 w 748"/>
                <a:gd name="T91" fmla="*/ 88234 h 964"/>
                <a:gd name="T92" fmla="*/ 345005 w 748"/>
                <a:gd name="T93" fmla="*/ 49570 h 964"/>
                <a:gd name="T94" fmla="*/ 398540 w 748"/>
                <a:gd name="T95" fmla="*/ 17845 h 964"/>
                <a:gd name="T96" fmla="*/ 444144 w 748"/>
                <a:gd name="T97" fmla="*/ 0 h 9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8" h="964">
                  <a:moveTo>
                    <a:pt x="448" y="0"/>
                  </a:moveTo>
                  <a:lnTo>
                    <a:pt x="433" y="2"/>
                  </a:lnTo>
                  <a:lnTo>
                    <a:pt x="393" y="11"/>
                  </a:lnTo>
                  <a:lnTo>
                    <a:pt x="366" y="19"/>
                  </a:lnTo>
                  <a:lnTo>
                    <a:pt x="335" y="30"/>
                  </a:lnTo>
                  <a:lnTo>
                    <a:pt x="319" y="35"/>
                  </a:lnTo>
                  <a:lnTo>
                    <a:pt x="301" y="43"/>
                  </a:lnTo>
                  <a:lnTo>
                    <a:pt x="284" y="50"/>
                  </a:lnTo>
                  <a:lnTo>
                    <a:pt x="267" y="59"/>
                  </a:lnTo>
                  <a:lnTo>
                    <a:pt x="248" y="69"/>
                  </a:lnTo>
                  <a:lnTo>
                    <a:pt x="230" y="79"/>
                  </a:lnTo>
                  <a:lnTo>
                    <a:pt x="212" y="91"/>
                  </a:lnTo>
                  <a:lnTo>
                    <a:pt x="193" y="103"/>
                  </a:lnTo>
                  <a:lnTo>
                    <a:pt x="175" y="117"/>
                  </a:lnTo>
                  <a:lnTo>
                    <a:pt x="158" y="132"/>
                  </a:lnTo>
                  <a:lnTo>
                    <a:pt x="141" y="147"/>
                  </a:lnTo>
                  <a:lnTo>
                    <a:pt x="123" y="165"/>
                  </a:lnTo>
                  <a:lnTo>
                    <a:pt x="107" y="183"/>
                  </a:lnTo>
                  <a:lnTo>
                    <a:pt x="91" y="203"/>
                  </a:lnTo>
                  <a:lnTo>
                    <a:pt x="77" y="223"/>
                  </a:lnTo>
                  <a:lnTo>
                    <a:pt x="63" y="245"/>
                  </a:lnTo>
                  <a:lnTo>
                    <a:pt x="50" y="268"/>
                  </a:lnTo>
                  <a:lnTo>
                    <a:pt x="38" y="293"/>
                  </a:lnTo>
                  <a:lnTo>
                    <a:pt x="27" y="319"/>
                  </a:lnTo>
                  <a:lnTo>
                    <a:pt x="18" y="347"/>
                  </a:lnTo>
                  <a:lnTo>
                    <a:pt x="11" y="375"/>
                  </a:lnTo>
                  <a:lnTo>
                    <a:pt x="6" y="403"/>
                  </a:lnTo>
                  <a:lnTo>
                    <a:pt x="2" y="432"/>
                  </a:lnTo>
                  <a:lnTo>
                    <a:pt x="0" y="460"/>
                  </a:lnTo>
                  <a:lnTo>
                    <a:pt x="0" y="487"/>
                  </a:lnTo>
                  <a:lnTo>
                    <a:pt x="1" y="514"/>
                  </a:lnTo>
                  <a:lnTo>
                    <a:pt x="4" y="541"/>
                  </a:lnTo>
                  <a:lnTo>
                    <a:pt x="9" y="567"/>
                  </a:lnTo>
                  <a:lnTo>
                    <a:pt x="14" y="592"/>
                  </a:lnTo>
                  <a:lnTo>
                    <a:pt x="21" y="617"/>
                  </a:lnTo>
                  <a:lnTo>
                    <a:pt x="29" y="642"/>
                  </a:lnTo>
                  <a:lnTo>
                    <a:pt x="39" y="666"/>
                  </a:lnTo>
                  <a:lnTo>
                    <a:pt x="49" y="690"/>
                  </a:lnTo>
                  <a:lnTo>
                    <a:pt x="61" y="712"/>
                  </a:lnTo>
                  <a:lnTo>
                    <a:pt x="72" y="734"/>
                  </a:lnTo>
                  <a:lnTo>
                    <a:pt x="85" y="756"/>
                  </a:lnTo>
                  <a:lnTo>
                    <a:pt x="99" y="776"/>
                  </a:lnTo>
                  <a:lnTo>
                    <a:pt x="114" y="795"/>
                  </a:lnTo>
                  <a:lnTo>
                    <a:pt x="129" y="814"/>
                  </a:lnTo>
                  <a:lnTo>
                    <a:pt x="145" y="832"/>
                  </a:lnTo>
                  <a:lnTo>
                    <a:pt x="160" y="848"/>
                  </a:lnTo>
                  <a:lnTo>
                    <a:pt x="176" y="865"/>
                  </a:lnTo>
                  <a:lnTo>
                    <a:pt x="193" y="879"/>
                  </a:lnTo>
                  <a:lnTo>
                    <a:pt x="210" y="893"/>
                  </a:lnTo>
                  <a:lnTo>
                    <a:pt x="227" y="905"/>
                  </a:lnTo>
                  <a:lnTo>
                    <a:pt x="244" y="916"/>
                  </a:lnTo>
                  <a:lnTo>
                    <a:pt x="261" y="926"/>
                  </a:lnTo>
                  <a:lnTo>
                    <a:pt x="278" y="935"/>
                  </a:lnTo>
                  <a:lnTo>
                    <a:pt x="295" y="942"/>
                  </a:lnTo>
                  <a:lnTo>
                    <a:pt x="311" y="948"/>
                  </a:lnTo>
                  <a:lnTo>
                    <a:pt x="327" y="952"/>
                  </a:lnTo>
                  <a:lnTo>
                    <a:pt x="342" y="955"/>
                  </a:lnTo>
                  <a:lnTo>
                    <a:pt x="374" y="960"/>
                  </a:lnTo>
                  <a:lnTo>
                    <a:pt x="406" y="963"/>
                  </a:lnTo>
                  <a:lnTo>
                    <a:pt x="440" y="964"/>
                  </a:lnTo>
                  <a:lnTo>
                    <a:pt x="473" y="963"/>
                  </a:lnTo>
                  <a:lnTo>
                    <a:pt x="489" y="962"/>
                  </a:lnTo>
                  <a:lnTo>
                    <a:pt x="507" y="961"/>
                  </a:lnTo>
                  <a:lnTo>
                    <a:pt x="523" y="959"/>
                  </a:lnTo>
                  <a:lnTo>
                    <a:pt x="539" y="955"/>
                  </a:lnTo>
                  <a:lnTo>
                    <a:pt x="555" y="952"/>
                  </a:lnTo>
                  <a:lnTo>
                    <a:pt x="570" y="949"/>
                  </a:lnTo>
                  <a:lnTo>
                    <a:pt x="585" y="943"/>
                  </a:lnTo>
                  <a:lnTo>
                    <a:pt x="601" y="938"/>
                  </a:lnTo>
                  <a:lnTo>
                    <a:pt x="616" y="933"/>
                  </a:lnTo>
                  <a:lnTo>
                    <a:pt x="630" y="925"/>
                  </a:lnTo>
                  <a:lnTo>
                    <a:pt x="643" y="918"/>
                  </a:lnTo>
                  <a:lnTo>
                    <a:pt x="656" y="909"/>
                  </a:lnTo>
                  <a:lnTo>
                    <a:pt x="669" y="900"/>
                  </a:lnTo>
                  <a:lnTo>
                    <a:pt x="679" y="889"/>
                  </a:lnTo>
                  <a:lnTo>
                    <a:pt x="691" y="879"/>
                  </a:lnTo>
                  <a:lnTo>
                    <a:pt x="701" y="867"/>
                  </a:lnTo>
                  <a:lnTo>
                    <a:pt x="710" y="854"/>
                  </a:lnTo>
                  <a:lnTo>
                    <a:pt x="718" y="840"/>
                  </a:lnTo>
                  <a:lnTo>
                    <a:pt x="726" y="825"/>
                  </a:lnTo>
                  <a:lnTo>
                    <a:pt x="732" y="810"/>
                  </a:lnTo>
                  <a:lnTo>
                    <a:pt x="738" y="792"/>
                  </a:lnTo>
                  <a:lnTo>
                    <a:pt x="742" y="774"/>
                  </a:lnTo>
                  <a:lnTo>
                    <a:pt x="745" y="754"/>
                  </a:lnTo>
                  <a:lnTo>
                    <a:pt x="747" y="735"/>
                  </a:lnTo>
                  <a:lnTo>
                    <a:pt x="748" y="714"/>
                  </a:lnTo>
                  <a:lnTo>
                    <a:pt x="747" y="695"/>
                  </a:lnTo>
                  <a:lnTo>
                    <a:pt x="745" y="677"/>
                  </a:lnTo>
                  <a:lnTo>
                    <a:pt x="741" y="660"/>
                  </a:lnTo>
                  <a:lnTo>
                    <a:pt x="737" y="644"/>
                  </a:lnTo>
                  <a:lnTo>
                    <a:pt x="730" y="629"/>
                  </a:lnTo>
                  <a:lnTo>
                    <a:pt x="723" y="615"/>
                  </a:lnTo>
                  <a:lnTo>
                    <a:pt x="715" y="602"/>
                  </a:lnTo>
                  <a:lnTo>
                    <a:pt x="705" y="590"/>
                  </a:lnTo>
                  <a:lnTo>
                    <a:pt x="696" y="579"/>
                  </a:lnTo>
                  <a:lnTo>
                    <a:pt x="685" y="569"/>
                  </a:lnTo>
                  <a:lnTo>
                    <a:pt x="673" y="559"/>
                  </a:lnTo>
                  <a:lnTo>
                    <a:pt x="661" y="550"/>
                  </a:lnTo>
                  <a:lnTo>
                    <a:pt x="648" y="542"/>
                  </a:lnTo>
                  <a:lnTo>
                    <a:pt x="635" y="534"/>
                  </a:lnTo>
                  <a:lnTo>
                    <a:pt x="622" y="528"/>
                  </a:lnTo>
                  <a:lnTo>
                    <a:pt x="594" y="515"/>
                  </a:lnTo>
                  <a:lnTo>
                    <a:pt x="567" y="505"/>
                  </a:lnTo>
                  <a:lnTo>
                    <a:pt x="540" y="496"/>
                  </a:lnTo>
                  <a:lnTo>
                    <a:pt x="514" y="490"/>
                  </a:lnTo>
                  <a:lnTo>
                    <a:pt x="468" y="478"/>
                  </a:lnTo>
                  <a:lnTo>
                    <a:pt x="434" y="469"/>
                  </a:lnTo>
                  <a:lnTo>
                    <a:pt x="421" y="464"/>
                  </a:lnTo>
                  <a:lnTo>
                    <a:pt x="407" y="459"/>
                  </a:lnTo>
                  <a:lnTo>
                    <a:pt x="393" y="451"/>
                  </a:lnTo>
                  <a:lnTo>
                    <a:pt x="379" y="443"/>
                  </a:lnTo>
                  <a:lnTo>
                    <a:pt x="364" y="434"/>
                  </a:lnTo>
                  <a:lnTo>
                    <a:pt x="350" y="423"/>
                  </a:lnTo>
                  <a:lnTo>
                    <a:pt x="336" y="411"/>
                  </a:lnTo>
                  <a:lnTo>
                    <a:pt x="322" y="398"/>
                  </a:lnTo>
                  <a:lnTo>
                    <a:pt x="309" y="383"/>
                  </a:lnTo>
                  <a:lnTo>
                    <a:pt x="297" y="366"/>
                  </a:lnTo>
                  <a:lnTo>
                    <a:pt x="286" y="347"/>
                  </a:lnTo>
                  <a:lnTo>
                    <a:pt x="277" y="327"/>
                  </a:lnTo>
                  <a:lnTo>
                    <a:pt x="272" y="315"/>
                  </a:lnTo>
                  <a:lnTo>
                    <a:pt x="268" y="304"/>
                  </a:lnTo>
                  <a:lnTo>
                    <a:pt x="265" y="291"/>
                  </a:lnTo>
                  <a:lnTo>
                    <a:pt x="261" y="279"/>
                  </a:lnTo>
                  <a:lnTo>
                    <a:pt x="259" y="265"/>
                  </a:lnTo>
                  <a:lnTo>
                    <a:pt x="257" y="252"/>
                  </a:lnTo>
                  <a:lnTo>
                    <a:pt x="255" y="237"/>
                  </a:lnTo>
                  <a:lnTo>
                    <a:pt x="254" y="223"/>
                  </a:lnTo>
                  <a:lnTo>
                    <a:pt x="254" y="208"/>
                  </a:lnTo>
                  <a:lnTo>
                    <a:pt x="255" y="193"/>
                  </a:lnTo>
                  <a:lnTo>
                    <a:pt x="257" y="180"/>
                  </a:lnTo>
                  <a:lnTo>
                    <a:pt x="260" y="166"/>
                  </a:lnTo>
                  <a:lnTo>
                    <a:pt x="265" y="154"/>
                  </a:lnTo>
                  <a:lnTo>
                    <a:pt x="269" y="141"/>
                  </a:lnTo>
                  <a:lnTo>
                    <a:pt x="275" y="130"/>
                  </a:lnTo>
                  <a:lnTo>
                    <a:pt x="282" y="119"/>
                  </a:lnTo>
                  <a:lnTo>
                    <a:pt x="288" y="109"/>
                  </a:lnTo>
                  <a:lnTo>
                    <a:pt x="296" y="99"/>
                  </a:lnTo>
                  <a:lnTo>
                    <a:pt x="304" y="89"/>
                  </a:lnTo>
                  <a:lnTo>
                    <a:pt x="312" y="81"/>
                  </a:lnTo>
                  <a:lnTo>
                    <a:pt x="329" y="64"/>
                  </a:lnTo>
                  <a:lnTo>
                    <a:pt x="348" y="50"/>
                  </a:lnTo>
                  <a:lnTo>
                    <a:pt x="366" y="37"/>
                  </a:lnTo>
                  <a:lnTo>
                    <a:pt x="385" y="27"/>
                  </a:lnTo>
                  <a:lnTo>
                    <a:pt x="402" y="18"/>
                  </a:lnTo>
                  <a:lnTo>
                    <a:pt x="417" y="11"/>
                  </a:lnTo>
                  <a:lnTo>
                    <a:pt x="440" y="2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9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8" name="Freeform 47"/>
            <p:cNvSpPr>
              <a:spLocks noChangeArrowheads="1"/>
            </p:cNvSpPr>
            <p:nvPr/>
          </p:nvSpPr>
          <p:spPr bwMode="auto">
            <a:xfrm>
              <a:off x="8616744" y="944621"/>
              <a:ext cx="428280" cy="749493"/>
            </a:xfrm>
            <a:custGeom>
              <a:avLst/>
              <a:gdLst>
                <a:gd name="T0" fmla="*/ 9960 w 430"/>
                <a:gd name="T1" fmla="*/ 1978 h 758"/>
                <a:gd name="T2" fmla="*/ 62748 w 430"/>
                <a:gd name="T3" fmla="*/ 15820 h 758"/>
                <a:gd name="T4" fmla="*/ 113544 w 430"/>
                <a:gd name="T5" fmla="*/ 34607 h 758"/>
                <a:gd name="T6" fmla="*/ 169320 w 430"/>
                <a:gd name="T7" fmla="*/ 62293 h 758"/>
                <a:gd name="T8" fmla="*/ 212148 w 430"/>
                <a:gd name="T9" fmla="*/ 88990 h 758"/>
                <a:gd name="T10" fmla="*/ 240036 w 430"/>
                <a:gd name="T11" fmla="*/ 109754 h 758"/>
                <a:gd name="T12" fmla="*/ 266928 w 430"/>
                <a:gd name="T13" fmla="*/ 134474 h 758"/>
                <a:gd name="T14" fmla="*/ 290832 w 430"/>
                <a:gd name="T15" fmla="*/ 162159 h 758"/>
                <a:gd name="T16" fmla="*/ 312744 w 430"/>
                <a:gd name="T17" fmla="*/ 193800 h 758"/>
                <a:gd name="T18" fmla="*/ 330672 w 430"/>
                <a:gd name="T19" fmla="*/ 227419 h 758"/>
                <a:gd name="T20" fmla="*/ 344616 w 430"/>
                <a:gd name="T21" fmla="*/ 264992 h 758"/>
                <a:gd name="T22" fmla="*/ 355572 w 430"/>
                <a:gd name="T23" fmla="*/ 301577 h 758"/>
                <a:gd name="T24" fmla="*/ 363540 w 430"/>
                <a:gd name="T25" fmla="*/ 336184 h 758"/>
                <a:gd name="T26" fmla="*/ 367524 w 430"/>
                <a:gd name="T27" fmla="*/ 369803 h 758"/>
                <a:gd name="T28" fmla="*/ 368520 w 430"/>
                <a:gd name="T29" fmla="*/ 401443 h 758"/>
                <a:gd name="T30" fmla="*/ 368520 w 430"/>
                <a:gd name="T31" fmla="*/ 432096 h 758"/>
                <a:gd name="T32" fmla="*/ 364536 w 430"/>
                <a:gd name="T33" fmla="*/ 474613 h 758"/>
                <a:gd name="T34" fmla="*/ 352584 w 430"/>
                <a:gd name="T35" fmla="*/ 524052 h 758"/>
                <a:gd name="T36" fmla="*/ 337644 w 430"/>
                <a:gd name="T37" fmla="*/ 565580 h 758"/>
                <a:gd name="T38" fmla="*/ 319716 w 430"/>
                <a:gd name="T39" fmla="*/ 599199 h 758"/>
                <a:gd name="T40" fmla="*/ 302784 w 430"/>
                <a:gd name="T41" fmla="*/ 622930 h 758"/>
                <a:gd name="T42" fmla="*/ 282864 w 430"/>
                <a:gd name="T43" fmla="*/ 643694 h 758"/>
                <a:gd name="T44" fmla="*/ 257964 w 430"/>
                <a:gd name="T45" fmla="*/ 664458 h 758"/>
                <a:gd name="T46" fmla="*/ 231072 w 430"/>
                <a:gd name="T47" fmla="*/ 681267 h 758"/>
                <a:gd name="T48" fmla="*/ 242028 w 430"/>
                <a:gd name="T49" fmla="*/ 749493 h 758"/>
                <a:gd name="T50" fmla="*/ 268920 w 430"/>
                <a:gd name="T51" fmla="*/ 734661 h 758"/>
                <a:gd name="T52" fmla="*/ 296808 w 430"/>
                <a:gd name="T53" fmla="*/ 714886 h 758"/>
                <a:gd name="T54" fmla="*/ 327684 w 430"/>
                <a:gd name="T55" fmla="*/ 683245 h 758"/>
                <a:gd name="T56" fmla="*/ 360552 w 430"/>
                <a:gd name="T57" fmla="*/ 642705 h 758"/>
                <a:gd name="T58" fmla="*/ 376488 w 430"/>
                <a:gd name="T59" fmla="*/ 616997 h 758"/>
                <a:gd name="T60" fmla="*/ 391428 w 430"/>
                <a:gd name="T61" fmla="*/ 589311 h 758"/>
                <a:gd name="T62" fmla="*/ 404376 w 430"/>
                <a:gd name="T63" fmla="*/ 558659 h 758"/>
                <a:gd name="T64" fmla="*/ 413340 w 430"/>
                <a:gd name="T65" fmla="*/ 524052 h 758"/>
                <a:gd name="T66" fmla="*/ 422304 w 430"/>
                <a:gd name="T67" fmla="*/ 487467 h 758"/>
                <a:gd name="T68" fmla="*/ 426288 w 430"/>
                <a:gd name="T69" fmla="*/ 444950 h 758"/>
                <a:gd name="T70" fmla="*/ 428280 w 430"/>
                <a:gd name="T71" fmla="*/ 404410 h 758"/>
                <a:gd name="T72" fmla="*/ 426288 w 430"/>
                <a:gd name="T73" fmla="*/ 364859 h 758"/>
                <a:gd name="T74" fmla="*/ 421308 w 430"/>
                <a:gd name="T75" fmla="*/ 330252 h 758"/>
                <a:gd name="T76" fmla="*/ 412344 w 430"/>
                <a:gd name="T77" fmla="*/ 296633 h 758"/>
                <a:gd name="T78" fmla="*/ 402384 w 430"/>
                <a:gd name="T79" fmla="*/ 265981 h 758"/>
                <a:gd name="T80" fmla="*/ 390432 w 430"/>
                <a:gd name="T81" fmla="*/ 238295 h 758"/>
                <a:gd name="T82" fmla="*/ 376488 w 430"/>
                <a:gd name="T83" fmla="*/ 212587 h 758"/>
                <a:gd name="T84" fmla="*/ 360552 w 430"/>
                <a:gd name="T85" fmla="*/ 189845 h 758"/>
                <a:gd name="T86" fmla="*/ 328680 w 430"/>
                <a:gd name="T87" fmla="*/ 150294 h 758"/>
                <a:gd name="T88" fmla="*/ 295812 w 430"/>
                <a:gd name="T89" fmla="*/ 119642 h 758"/>
                <a:gd name="T90" fmla="*/ 242028 w 430"/>
                <a:gd name="T91" fmla="*/ 79102 h 758"/>
                <a:gd name="T92" fmla="*/ 193224 w 430"/>
                <a:gd name="T93" fmla="*/ 51416 h 758"/>
                <a:gd name="T94" fmla="*/ 132468 w 430"/>
                <a:gd name="T95" fmla="*/ 27686 h 758"/>
                <a:gd name="T96" fmla="*/ 67728 w 430"/>
                <a:gd name="T97" fmla="*/ 8899 h 758"/>
                <a:gd name="T98" fmla="*/ 32868 w 430"/>
                <a:gd name="T99" fmla="*/ 2966 h 758"/>
                <a:gd name="T100" fmla="*/ 0 w 430"/>
                <a:gd name="T101" fmla="*/ 0 h 7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0" h="758">
                  <a:moveTo>
                    <a:pt x="0" y="0"/>
                  </a:moveTo>
                  <a:lnTo>
                    <a:pt x="10" y="2"/>
                  </a:lnTo>
                  <a:lnTo>
                    <a:pt x="42" y="10"/>
                  </a:lnTo>
                  <a:lnTo>
                    <a:pt x="63" y="16"/>
                  </a:lnTo>
                  <a:lnTo>
                    <a:pt x="87" y="25"/>
                  </a:lnTo>
                  <a:lnTo>
                    <a:pt x="114" y="35"/>
                  </a:lnTo>
                  <a:lnTo>
                    <a:pt x="142" y="48"/>
                  </a:lnTo>
                  <a:lnTo>
                    <a:pt x="170" y="63"/>
                  </a:lnTo>
                  <a:lnTo>
                    <a:pt x="199" y="80"/>
                  </a:lnTo>
                  <a:lnTo>
                    <a:pt x="213" y="90"/>
                  </a:lnTo>
                  <a:lnTo>
                    <a:pt x="227" y="100"/>
                  </a:lnTo>
                  <a:lnTo>
                    <a:pt x="241" y="111"/>
                  </a:lnTo>
                  <a:lnTo>
                    <a:pt x="255" y="123"/>
                  </a:lnTo>
                  <a:lnTo>
                    <a:pt x="268" y="136"/>
                  </a:lnTo>
                  <a:lnTo>
                    <a:pt x="280" y="150"/>
                  </a:lnTo>
                  <a:lnTo>
                    <a:pt x="292" y="164"/>
                  </a:lnTo>
                  <a:lnTo>
                    <a:pt x="304" y="179"/>
                  </a:lnTo>
                  <a:lnTo>
                    <a:pt x="314" y="196"/>
                  </a:lnTo>
                  <a:lnTo>
                    <a:pt x="324" y="212"/>
                  </a:lnTo>
                  <a:lnTo>
                    <a:pt x="332" y="230"/>
                  </a:lnTo>
                  <a:lnTo>
                    <a:pt x="340" y="248"/>
                  </a:lnTo>
                  <a:lnTo>
                    <a:pt x="346" y="268"/>
                  </a:lnTo>
                  <a:lnTo>
                    <a:pt x="352" y="286"/>
                  </a:lnTo>
                  <a:lnTo>
                    <a:pt x="357" y="305"/>
                  </a:lnTo>
                  <a:lnTo>
                    <a:pt x="360" y="322"/>
                  </a:lnTo>
                  <a:lnTo>
                    <a:pt x="365" y="340"/>
                  </a:lnTo>
                  <a:lnTo>
                    <a:pt x="367" y="358"/>
                  </a:lnTo>
                  <a:lnTo>
                    <a:pt x="369" y="374"/>
                  </a:lnTo>
                  <a:lnTo>
                    <a:pt x="370" y="390"/>
                  </a:lnTo>
                  <a:lnTo>
                    <a:pt x="370" y="406"/>
                  </a:lnTo>
                  <a:lnTo>
                    <a:pt x="370" y="422"/>
                  </a:lnTo>
                  <a:lnTo>
                    <a:pt x="370" y="437"/>
                  </a:lnTo>
                  <a:lnTo>
                    <a:pt x="369" y="451"/>
                  </a:lnTo>
                  <a:lnTo>
                    <a:pt x="366" y="480"/>
                  </a:lnTo>
                  <a:lnTo>
                    <a:pt x="360" y="505"/>
                  </a:lnTo>
                  <a:lnTo>
                    <a:pt x="354" y="530"/>
                  </a:lnTo>
                  <a:lnTo>
                    <a:pt x="346" y="552"/>
                  </a:lnTo>
                  <a:lnTo>
                    <a:pt x="339" y="572"/>
                  </a:lnTo>
                  <a:lnTo>
                    <a:pt x="330" y="590"/>
                  </a:lnTo>
                  <a:lnTo>
                    <a:pt x="321" y="606"/>
                  </a:lnTo>
                  <a:lnTo>
                    <a:pt x="313" y="619"/>
                  </a:lnTo>
                  <a:lnTo>
                    <a:pt x="304" y="630"/>
                  </a:lnTo>
                  <a:lnTo>
                    <a:pt x="298" y="638"/>
                  </a:lnTo>
                  <a:lnTo>
                    <a:pt x="284" y="651"/>
                  </a:lnTo>
                  <a:lnTo>
                    <a:pt x="271" y="663"/>
                  </a:lnTo>
                  <a:lnTo>
                    <a:pt x="259" y="672"/>
                  </a:lnTo>
                  <a:lnTo>
                    <a:pt x="248" y="679"/>
                  </a:lnTo>
                  <a:lnTo>
                    <a:pt x="232" y="689"/>
                  </a:lnTo>
                  <a:lnTo>
                    <a:pt x="226" y="692"/>
                  </a:lnTo>
                  <a:lnTo>
                    <a:pt x="243" y="758"/>
                  </a:lnTo>
                  <a:lnTo>
                    <a:pt x="250" y="755"/>
                  </a:lnTo>
                  <a:lnTo>
                    <a:pt x="270" y="743"/>
                  </a:lnTo>
                  <a:lnTo>
                    <a:pt x="282" y="733"/>
                  </a:lnTo>
                  <a:lnTo>
                    <a:pt x="298" y="723"/>
                  </a:lnTo>
                  <a:lnTo>
                    <a:pt x="313" y="709"/>
                  </a:lnTo>
                  <a:lnTo>
                    <a:pt x="329" y="691"/>
                  </a:lnTo>
                  <a:lnTo>
                    <a:pt x="346" y="672"/>
                  </a:lnTo>
                  <a:lnTo>
                    <a:pt x="362" y="650"/>
                  </a:lnTo>
                  <a:lnTo>
                    <a:pt x="370" y="637"/>
                  </a:lnTo>
                  <a:lnTo>
                    <a:pt x="378" y="624"/>
                  </a:lnTo>
                  <a:lnTo>
                    <a:pt x="385" y="611"/>
                  </a:lnTo>
                  <a:lnTo>
                    <a:pt x="393" y="596"/>
                  </a:lnTo>
                  <a:lnTo>
                    <a:pt x="399" y="581"/>
                  </a:lnTo>
                  <a:lnTo>
                    <a:pt x="406" y="565"/>
                  </a:lnTo>
                  <a:lnTo>
                    <a:pt x="411" y="549"/>
                  </a:lnTo>
                  <a:lnTo>
                    <a:pt x="415" y="530"/>
                  </a:lnTo>
                  <a:lnTo>
                    <a:pt x="420" y="512"/>
                  </a:lnTo>
                  <a:lnTo>
                    <a:pt x="424" y="493"/>
                  </a:lnTo>
                  <a:lnTo>
                    <a:pt x="426" y="472"/>
                  </a:lnTo>
                  <a:lnTo>
                    <a:pt x="428" y="450"/>
                  </a:lnTo>
                  <a:lnTo>
                    <a:pt x="429" y="430"/>
                  </a:lnTo>
                  <a:lnTo>
                    <a:pt x="430" y="409"/>
                  </a:lnTo>
                  <a:lnTo>
                    <a:pt x="429" y="389"/>
                  </a:lnTo>
                  <a:lnTo>
                    <a:pt x="428" y="369"/>
                  </a:lnTo>
                  <a:lnTo>
                    <a:pt x="426" y="351"/>
                  </a:lnTo>
                  <a:lnTo>
                    <a:pt x="423" y="334"/>
                  </a:lnTo>
                  <a:lnTo>
                    <a:pt x="419" y="316"/>
                  </a:lnTo>
                  <a:lnTo>
                    <a:pt x="414" y="300"/>
                  </a:lnTo>
                  <a:lnTo>
                    <a:pt x="410" y="284"/>
                  </a:lnTo>
                  <a:lnTo>
                    <a:pt x="404" y="269"/>
                  </a:lnTo>
                  <a:lnTo>
                    <a:pt x="398" y="255"/>
                  </a:lnTo>
                  <a:lnTo>
                    <a:pt x="392" y="241"/>
                  </a:lnTo>
                  <a:lnTo>
                    <a:pt x="385" y="228"/>
                  </a:lnTo>
                  <a:lnTo>
                    <a:pt x="378" y="215"/>
                  </a:lnTo>
                  <a:lnTo>
                    <a:pt x="370" y="203"/>
                  </a:lnTo>
                  <a:lnTo>
                    <a:pt x="362" y="192"/>
                  </a:lnTo>
                  <a:lnTo>
                    <a:pt x="346" y="171"/>
                  </a:lnTo>
                  <a:lnTo>
                    <a:pt x="330" y="152"/>
                  </a:lnTo>
                  <a:lnTo>
                    <a:pt x="313" y="135"/>
                  </a:lnTo>
                  <a:lnTo>
                    <a:pt x="297" y="121"/>
                  </a:lnTo>
                  <a:lnTo>
                    <a:pt x="266" y="96"/>
                  </a:lnTo>
                  <a:lnTo>
                    <a:pt x="243" y="80"/>
                  </a:lnTo>
                  <a:lnTo>
                    <a:pt x="220" y="66"/>
                  </a:lnTo>
                  <a:lnTo>
                    <a:pt x="194" y="52"/>
                  </a:lnTo>
                  <a:lnTo>
                    <a:pt x="165" y="39"/>
                  </a:lnTo>
                  <a:lnTo>
                    <a:pt x="133" y="28"/>
                  </a:lnTo>
                  <a:lnTo>
                    <a:pt x="101" y="17"/>
                  </a:lnTo>
                  <a:lnTo>
                    <a:pt x="68" y="9"/>
                  </a:lnTo>
                  <a:lnTo>
                    <a:pt x="50" y="5"/>
                  </a:lnTo>
                  <a:lnTo>
                    <a:pt x="33" y="3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9" name="Freeform 48"/>
            <p:cNvSpPr>
              <a:spLocks noChangeArrowheads="1"/>
            </p:cNvSpPr>
            <p:nvPr/>
          </p:nvSpPr>
          <p:spPr bwMode="auto">
            <a:xfrm>
              <a:off x="8481913" y="1019966"/>
              <a:ext cx="360867" cy="376728"/>
            </a:xfrm>
            <a:custGeom>
              <a:avLst/>
              <a:gdLst>
                <a:gd name="T0" fmla="*/ 125907 w 364"/>
                <a:gd name="T1" fmla="*/ 241543 h 379"/>
                <a:gd name="T2" fmla="*/ 124916 w 364"/>
                <a:gd name="T3" fmla="*/ 376728 h 379"/>
                <a:gd name="T4" fmla="*/ 234960 w 364"/>
                <a:gd name="T5" fmla="*/ 376728 h 379"/>
                <a:gd name="T6" fmla="*/ 234960 w 364"/>
                <a:gd name="T7" fmla="*/ 239555 h 379"/>
                <a:gd name="T8" fmla="*/ 360867 w 364"/>
                <a:gd name="T9" fmla="*/ 239555 h 379"/>
                <a:gd name="T10" fmla="*/ 360867 w 364"/>
                <a:gd name="T11" fmla="*/ 127233 h 379"/>
                <a:gd name="T12" fmla="*/ 234960 w 364"/>
                <a:gd name="T13" fmla="*/ 128227 h 379"/>
                <a:gd name="T14" fmla="*/ 234960 w 364"/>
                <a:gd name="T15" fmla="*/ 0 h 379"/>
                <a:gd name="T16" fmla="*/ 125907 w 364"/>
                <a:gd name="T17" fmla="*/ 0 h 379"/>
                <a:gd name="T18" fmla="*/ 125907 w 364"/>
                <a:gd name="T19" fmla="*/ 127233 h 379"/>
                <a:gd name="T20" fmla="*/ 0 w 364"/>
                <a:gd name="T21" fmla="*/ 127233 h 379"/>
                <a:gd name="T22" fmla="*/ 0 w 364"/>
                <a:gd name="T23" fmla="*/ 242537 h 379"/>
                <a:gd name="T24" fmla="*/ 125907 w 364"/>
                <a:gd name="T25" fmla="*/ 241543 h 3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" h="379">
                  <a:moveTo>
                    <a:pt x="127" y="243"/>
                  </a:moveTo>
                  <a:lnTo>
                    <a:pt x="126" y="379"/>
                  </a:lnTo>
                  <a:lnTo>
                    <a:pt x="237" y="379"/>
                  </a:lnTo>
                  <a:lnTo>
                    <a:pt x="237" y="241"/>
                  </a:lnTo>
                  <a:lnTo>
                    <a:pt x="364" y="241"/>
                  </a:lnTo>
                  <a:lnTo>
                    <a:pt x="364" y="128"/>
                  </a:lnTo>
                  <a:lnTo>
                    <a:pt x="237" y="129"/>
                  </a:lnTo>
                  <a:lnTo>
                    <a:pt x="237" y="0"/>
                  </a:lnTo>
                  <a:lnTo>
                    <a:pt x="127" y="0"/>
                  </a:lnTo>
                  <a:lnTo>
                    <a:pt x="127" y="128"/>
                  </a:lnTo>
                  <a:lnTo>
                    <a:pt x="0" y="128"/>
                  </a:lnTo>
                  <a:lnTo>
                    <a:pt x="0" y="244"/>
                  </a:lnTo>
                  <a:lnTo>
                    <a:pt x="127" y="2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0" name="Freeform 49"/>
            <p:cNvSpPr>
              <a:spLocks noChangeArrowheads="1"/>
            </p:cNvSpPr>
            <p:nvPr/>
          </p:nvSpPr>
          <p:spPr bwMode="auto">
            <a:xfrm>
              <a:off x="8136911" y="1392730"/>
              <a:ext cx="709839" cy="460007"/>
            </a:xfrm>
            <a:custGeom>
              <a:avLst/>
              <a:gdLst>
                <a:gd name="T0" fmla="*/ 674199 w 717"/>
                <a:gd name="T1" fmla="*/ 248305 h 465"/>
                <a:gd name="T2" fmla="*/ 603908 w 717"/>
                <a:gd name="T3" fmla="*/ 272047 h 465"/>
                <a:gd name="T4" fmla="*/ 570247 w 717"/>
                <a:gd name="T5" fmla="*/ 279961 h 465"/>
                <a:gd name="T6" fmla="*/ 522727 w 717"/>
                <a:gd name="T7" fmla="*/ 233466 h 465"/>
                <a:gd name="T8" fmla="*/ 483126 w 717"/>
                <a:gd name="T9" fmla="*/ 183014 h 465"/>
                <a:gd name="T10" fmla="*/ 436596 w 717"/>
                <a:gd name="T11" fmla="*/ 108819 h 465"/>
                <a:gd name="T12" fmla="*/ 438576 w 717"/>
                <a:gd name="T13" fmla="*/ 134540 h 465"/>
                <a:gd name="T14" fmla="*/ 456396 w 717"/>
                <a:gd name="T15" fmla="*/ 182024 h 465"/>
                <a:gd name="T16" fmla="*/ 488076 w 717"/>
                <a:gd name="T17" fmla="*/ 230498 h 465"/>
                <a:gd name="T18" fmla="*/ 529657 w 717"/>
                <a:gd name="T19" fmla="*/ 276004 h 465"/>
                <a:gd name="T20" fmla="*/ 510846 w 717"/>
                <a:gd name="T21" fmla="*/ 285897 h 465"/>
                <a:gd name="T22" fmla="*/ 381155 w 717"/>
                <a:gd name="T23" fmla="*/ 281940 h 465"/>
                <a:gd name="T24" fmla="*/ 342544 w 717"/>
                <a:gd name="T25" fmla="*/ 276993 h 465"/>
                <a:gd name="T26" fmla="*/ 304924 w 717"/>
                <a:gd name="T27" fmla="*/ 222584 h 465"/>
                <a:gd name="T28" fmla="*/ 286114 w 717"/>
                <a:gd name="T29" fmla="*/ 184003 h 465"/>
                <a:gd name="T30" fmla="*/ 272253 w 717"/>
                <a:gd name="T31" fmla="*/ 129593 h 465"/>
                <a:gd name="T32" fmla="*/ 260373 w 717"/>
                <a:gd name="T33" fmla="*/ 69248 h 465"/>
                <a:gd name="T34" fmla="*/ 257403 w 717"/>
                <a:gd name="T35" fmla="*/ 127615 h 465"/>
                <a:gd name="T36" fmla="*/ 262353 w 717"/>
                <a:gd name="T37" fmla="*/ 166196 h 465"/>
                <a:gd name="T38" fmla="*/ 274233 w 717"/>
                <a:gd name="T39" fmla="*/ 201810 h 465"/>
                <a:gd name="T40" fmla="*/ 297004 w 717"/>
                <a:gd name="T41" fmla="*/ 246326 h 465"/>
                <a:gd name="T42" fmla="*/ 297994 w 717"/>
                <a:gd name="T43" fmla="*/ 269079 h 465"/>
                <a:gd name="T44" fmla="*/ 208893 w 717"/>
                <a:gd name="T45" fmla="*/ 221595 h 465"/>
                <a:gd name="T46" fmla="*/ 172262 w 717"/>
                <a:gd name="T47" fmla="*/ 191917 h 465"/>
                <a:gd name="T48" fmla="*/ 122762 w 717"/>
                <a:gd name="T49" fmla="*/ 124647 h 465"/>
                <a:gd name="T50" fmla="*/ 72271 w 717"/>
                <a:gd name="T51" fmla="*/ 40560 h 465"/>
                <a:gd name="T52" fmla="*/ 50491 w 717"/>
                <a:gd name="T53" fmla="*/ 0 h 465"/>
                <a:gd name="T54" fmla="*/ 67321 w 717"/>
                <a:gd name="T55" fmla="*/ 62324 h 465"/>
                <a:gd name="T56" fmla="*/ 95041 w 717"/>
                <a:gd name="T57" fmla="*/ 132561 h 465"/>
                <a:gd name="T58" fmla="*/ 129692 w 717"/>
                <a:gd name="T59" fmla="*/ 188949 h 465"/>
                <a:gd name="T60" fmla="*/ 162362 w 717"/>
                <a:gd name="T61" fmla="*/ 226541 h 465"/>
                <a:gd name="T62" fmla="*/ 94051 w 717"/>
                <a:gd name="T63" fmla="*/ 223573 h 465"/>
                <a:gd name="T64" fmla="*/ 42571 w 717"/>
                <a:gd name="T65" fmla="*/ 216648 h 465"/>
                <a:gd name="T66" fmla="*/ 2970 w 717"/>
                <a:gd name="T67" fmla="*/ 202799 h 465"/>
                <a:gd name="T68" fmla="*/ 33660 w 717"/>
                <a:gd name="T69" fmla="*/ 221595 h 465"/>
                <a:gd name="T70" fmla="*/ 88111 w 717"/>
                <a:gd name="T71" fmla="*/ 244348 h 465"/>
                <a:gd name="T72" fmla="*/ 143552 w 717"/>
                <a:gd name="T73" fmla="*/ 253251 h 465"/>
                <a:gd name="T74" fmla="*/ 179192 w 717"/>
                <a:gd name="T75" fmla="*/ 249294 h 465"/>
                <a:gd name="T76" fmla="*/ 208893 w 717"/>
                <a:gd name="T77" fmla="*/ 270069 h 465"/>
                <a:gd name="T78" fmla="*/ 254433 w 717"/>
                <a:gd name="T79" fmla="*/ 297768 h 465"/>
                <a:gd name="T80" fmla="*/ 305914 w 717"/>
                <a:gd name="T81" fmla="*/ 320521 h 465"/>
                <a:gd name="T82" fmla="*/ 366305 w 717"/>
                <a:gd name="T83" fmla="*/ 338328 h 465"/>
                <a:gd name="T84" fmla="*/ 345514 w 717"/>
                <a:gd name="T85" fmla="*/ 359102 h 465"/>
                <a:gd name="T86" fmla="*/ 300964 w 717"/>
                <a:gd name="T87" fmla="*/ 377898 h 465"/>
                <a:gd name="T88" fmla="*/ 221763 w 717"/>
                <a:gd name="T89" fmla="*/ 388780 h 465"/>
                <a:gd name="T90" fmla="*/ 204933 w 717"/>
                <a:gd name="T91" fmla="*/ 394716 h 465"/>
                <a:gd name="T92" fmla="*/ 289084 w 717"/>
                <a:gd name="T93" fmla="*/ 393726 h 465"/>
                <a:gd name="T94" fmla="*/ 326704 w 717"/>
                <a:gd name="T95" fmla="*/ 387791 h 465"/>
                <a:gd name="T96" fmla="*/ 377195 w 717"/>
                <a:gd name="T97" fmla="*/ 369984 h 465"/>
                <a:gd name="T98" fmla="*/ 410855 w 717"/>
                <a:gd name="T99" fmla="*/ 350199 h 465"/>
                <a:gd name="T100" fmla="*/ 450456 w 717"/>
                <a:gd name="T101" fmla="*/ 350199 h 465"/>
                <a:gd name="T102" fmla="*/ 506886 w 717"/>
                <a:gd name="T103" fmla="*/ 350199 h 465"/>
                <a:gd name="T104" fmla="*/ 591037 w 717"/>
                <a:gd name="T105" fmla="*/ 337338 h 465"/>
                <a:gd name="T106" fmla="*/ 610838 w 717"/>
                <a:gd name="T107" fmla="*/ 337338 h 465"/>
                <a:gd name="T108" fmla="*/ 585097 w 717"/>
                <a:gd name="T109" fmla="*/ 368995 h 465"/>
                <a:gd name="T110" fmla="*/ 525697 w 717"/>
                <a:gd name="T111" fmla="*/ 416479 h 465"/>
                <a:gd name="T112" fmla="*/ 457386 w 717"/>
                <a:gd name="T113" fmla="*/ 460007 h 465"/>
                <a:gd name="T114" fmla="*/ 519757 w 717"/>
                <a:gd name="T115" fmla="*/ 437254 h 465"/>
                <a:gd name="T116" fmla="*/ 566287 w 717"/>
                <a:gd name="T117" fmla="*/ 409555 h 465"/>
                <a:gd name="T118" fmla="*/ 624698 w 717"/>
                <a:gd name="T119" fmla="*/ 355145 h 465"/>
                <a:gd name="T120" fmla="*/ 649448 w 717"/>
                <a:gd name="T121" fmla="*/ 326457 h 465"/>
                <a:gd name="T122" fmla="*/ 707859 w 717"/>
                <a:gd name="T123" fmla="*/ 283918 h 465"/>
                <a:gd name="T124" fmla="*/ 707859 w 717"/>
                <a:gd name="T125" fmla="*/ 246326 h 4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17" h="465">
                  <a:moveTo>
                    <a:pt x="713" y="238"/>
                  </a:moveTo>
                  <a:lnTo>
                    <a:pt x="704" y="242"/>
                  </a:lnTo>
                  <a:lnTo>
                    <a:pt x="681" y="251"/>
                  </a:lnTo>
                  <a:lnTo>
                    <a:pt x="653" y="262"/>
                  </a:lnTo>
                  <a:lnTo>
                    <a:pt x="629" y="271"/>
                  </a:lnTo>
                  <a:lnTo>
                    <a:pt x="610" y="275"/>
                  </a:lnTo>
                  <a:lnTo>
                    <a:pt x="593" y="279"/>
                  </a:lnTo>
                  <a:lnTo>
                    <a:pt x="582" y="282"/>
                  </a:lnTo>
                  <a:lnTo>
                    <a:pt x="576" y="283"/>
                  </a:lnTo>
                  <a:lnTo>
                    <a:pt x="566" y="274"/>
                  </a:lnTo>
                  <a:lnTo>
                    <a:pt x="542" y="251"/>
                  </a:lnTo>
                  <a:lnTo>
                    <a:pt x="528" y="236"/>
                  </a:lnTo>
                  <a:lnTo>
                    <a:pt x="512" y="220"/>
                  </a:lnTo>
                  <a:lnTo>
                    <a:pt x="498" y="203"/>
                  </a:lnTo>
                  <a:lnTo>
                    <a:pt x="488" y="185"/>
                  </a:lnTo>
                  <a:lnTo>
                    <a:pt x="468" y="153"/>
                  </a:lnTo>
                  <a:lnTo>
                    <a:pt x="452" y="127"/>
                  </a:lnTo>
                  <a:lnTo>
                    <a:pt x="441" y="110"/>
                  </a:lnTo>
                  <a:lnTo>
                    <a:pt x="438" y="104"/>
                  </a:lnTo>
                  <a:lnTo>
                    <a:pt x="439" y="113"/>
                  </a:lnTo>
                  <a:lnTo>
                    <a:pt x="443" y="136"/>
                  </a:lnTo>
                  <a:lnTo>
                    <a:pt x="448" y="151"/>
                  </a:lnTo>
                  <a:lnTo>
                    <a:pt x="453" y="167"/>
                  </a:lnTo>
                  <a:lnTo>
                    <a:pt x="461" y="184"/>
                  </a:lnTo>
                  <a:lnTo>
                    <a:pt x="470" y="201"/>
                  </a:lnTo>
                  <a:lnTo>
                    <a:pt x="481" y="217"/>
                  </a:lnTo>
                  <a:lnTo>
                    <a:pt x="493" y="233"/>
                  </a:lnTo>
                  <a:lnTo>
                    <a:pt x="505" y="247"/>
                  </a:lnTo>
                  <a:lnTo>
                    <a:pt x="517" y="260"/>
                  </a:lnTo>
                  <a:lnTo>
                    <a:pt x="535" y="279"/>
                  </a:lnTo>
                  <a:lnTo>
                    <a:pt x="542" y="287"/>
                  </a:lnTo>
                  <a:lnTo>
                    <a:pt x="535" y="288"/>
                  </a:lnTo>
                  <a:lnTo>
                    <a:pt x="516" y="289"/>
                  </a:lnTo>
                  <a:lnTo>
                    <a:pt x="481" y="289"/>
                  </a:lnTo>
                  <a:lnTo>
                    <a:pt x="430" y="287"/>
                  </a:lnTo>
                  <a:lnTo>
                    <a:pt x="385" y="285"/>
                  </a:lnTo>
                  <a:lnTo>
                    <a:pt x="360" y="283"/>
                  </a:lnTo>
                  <a:lnTo>
                    <a:pt x="349" y="282"/>
                  </a:lnTo>
                  <a:lnTo>
                    <a:pt x="346" y="280"/>
                  </a:lnTo>
                  <a:lnTo>
                    <a:pt x="339" y="270"/>
                  </a:lnTo>
                  <a:lnTo>
                    <a:pt x="319" y="243"/>
                  </a:lnTo>
                  <a:lnTo>
                    <a:pt x="308" y="225"/>
                  </a:lnTo>
                  <a:lnTo>
                    <a:pt x="298" y="206"/>
                  </a:lnTo>
                  <a:lnTo>
                    <a:pt x="293" y="196"/>
                  </a:lnTo>
                  <a:lnTo>
                    <a:pt x="289" y="186"/>
                  </a:lnTo>
                  <a:lnTo>
                    <a:pt x="286" y="177"/>
                  </a:lnTo>
                  <a:lnTo>
                    <a:pt x="282" y="167"/>
                  </a:lnTo>
                  <a:lnTo>
                    <a:pt x="275" y="131"/>
                  </a:lnTo>
                  <a:lnTo>
                    <a:pt x="268" y="100"/>
                  </a:lnTo>
                  <a:lnTo>
                    <a:pt x="264" y="78"/>
                  </a:lnTo>
                  <a:lnTo>
                    <a:pt x="263" y="70"/>
                  </a:lnTo>
                  <a:lnTo>
                    <a:pt x="261" y="82"/>
                  </a:lnTo>
                  <a:lnTo>
                    <a:pt x="260" y="111"/>
                  </a:lnTo>
                  <a:lnTo>
                    <a:pt x="260" y="129"/>
                  </a:lnTo>
                  <a:lnTo>
                    <a:pt x="262" y="149"/>
                  </a:lnTo>
                  <a:lnTo>
                    <a:pt x="263" y="158"/>
                  </a:lnTo>
                  <a:lnTo>
                    <a:pt x="265" y="168"/>
                  </a:lnTo>
                  <a:lnTo>
                    <a:pt x="267" y="177"/>
                  </a:lnTo>
                  <a:lnTo>
                    <a:pt x="271" y="186"/>
                  </a:lnTo>
                  <a:lnTo>
                    <a:pt x="277" y="204"/>
                  </a:lnTo>
                  <a:lnTo>
                    <a:pt x="285" y="220"/>
                  </a:lnTo>
                  <a:lnTo>
                    <a:pt x="292" y="235"/>
                  </a:lnTo>
                  <a:lnTo>
                    <a:pt x="300" y="249"/>
                  </a:lnTo>
                  <a:lnTo>
                    <a:pt x="312" y="270"/>
                  </a:lnTo>
                  <a:lnTo>
                    <a:pt x="317" y="277"/>
                  </a:lnTo>
                  <a:lnTo>
                    <a:pt x="301" y="272"/>
                  </a:lnTo>
                  <a:lnTo>
                    <a:pt x="261" y="253"/>
                  </a:lnTo>
                  <a:lnTo>
                    <a:pt x="236" y="240"/>
                  </a:lnTo>
                  <a:lnTo>
                    <a:pt x="211" y="224"/>
                  </a:lnTo>
                  <a:lnTo>
                    <a:pt x="198" y="215"/>
                  </a:lnTo>
                  <a:lnTo>
                    <a:pt x="186" y="205"/>
                  </a:lnTo>
                  <a:lnTo>
                    <a:pt x="174" y="194"/>
                  </a:lnTo>
                  <a:lnTo>
                    <a:pt x="164" y="182"/>
                  </a:lnTo>
                  <a:lnTo>
                    <a:pt x="143" y="155"/>
                  </a:lnTo>
                  <a:lnTo>
                    <a:pt x="124" y="126"/>
                  </a:lnTo>
                  <a:lnTo>
                    <a:pt x="104" y="96"/>
                  </a:lnTo>
                  <a:lnTo>
                    <a:pt x="87" y="67"/>
                  </a:lnTo>
                  <a:lnTo>
                    <a:pt x="73" y="41"/>
                  </a:lnTo>
                  <a:lnTo>
                    <a:pt x="61" y="19"/>
                  </a:lnTo>
                  <a:lnTo>
                    <a:pt x="54" y="5"/>
                  </a:lnTo>
                  <a:lnTo>
                    <a:pt x="51" y="0"/>
                  </a:lnTo>
                  <a:lnTo>
                    <a:pt x="54" y="12"/>
                  </a:lnTo>
                  <a:lnTo>
                    <a:pt x="61" y="43"/>
                  </a:lnTo>
                  <a:lnTo>
                    <a:pt x="68" y="63"/>
                  </a:lnTo>
                  <a:lnTo>
                    <a:pt x="75" y="86"/>
                  </a:lnTo>
                  <a:lnTo>
                    <a:pt x="85" y="110"/>
                  </a:lnTo>
                  <a:lnTo>
                    <a:pt x="96" y="134"/>
                  </a:lnTo>
                  <a:lnTo>
                    <a:pt x="108" y="155"/>
                  </a:lnTo>
                  <a:lnTo>
                    <a:pt x="119" y="175"/>
                  </a:lnTo>
                  <a:lnTo>
                    <a:pt x="131" y="191"/>
                  </a:lnTo>
                  <a:lnTo>
                    <a:pt x="142" y="205"/>
                  </a:lnTo>
                  <a:lnTo>
                    <a:pt x="158" y="222"/>
                  </a:lnTo>
                  <a:lnTo>
                    <a:pt x="164" y="229"/>
                  </a:lnTo>
                  <a:lnTo>
                    <a:pt x="150" y="229"/>
                  </a:lnTo>
                  <a:lnTo>
                    <a:pt x="114" y="228"/>
                  </a:lnTo>
                  <a:lnTo>
                    <a:pt x="95" y="226"/>
                  </a:lnTo>
                  <a:lnTo>
                    <a:pt x="74" y="224"/>
                  </a:lnTo>
                  <a:lnTo>
                    <a:pt x="57" y="222"/>
                  </a:lnTo>
                  <a:lnTo>
                    <a:pt x="43" y="219"/>
                  </a:lnTo>
                  <a:lnTo>
                    <a:pt x="24" y="212"/>
                  </a:lnTo>
                  <a:lnTo>
                    <a:pt x="10" y="207"/>
                  </a:lnTo>
                  <a:lnTo>
                    <a:pt x="3" y="205"/>
                  </a:lnTo>
                  <a:lnTo>
                    <a:pt x="0" y="204"/>
                  </a:lnTo>
                  <a:lnTo>
                    <a:pt x="9" y="210"/>
                  </a:lnTo>
                  <a:lnTo>
                    <a:pt x="34" y="224"/>
                  </a:lnTo>
                  <a:lnTo>
                    <a:pt x="50" y="232"/>
                  </a:lnTo>
                  <a:lnTo>
                    <a:pt x="69" y="239"/>
                  </a:lnTo>
                  <a:lnTo>
                    <a:pt x="89" y="247"/>
                  </a:lnTo>
                  <a:lnTo>
                    <a:pt x="110" y="251"/>
                  </a:lnTo>
                  <a:lnTo>
                    <a:pt x="129" y="255"/>
                  </a:lnTo>
                  <a:lnTo>
                    <a:pt x="145" y="256"/>
                  </a:lnTo>
                  <a:lnTo>
                    <a:pt x="158" y="256"/>
                  </a:lnTo>
                  <a:lnTo>
                    <a:pt x="168" y="255"/>
                  </a:lnTo>
                  <a:lnTo>
                    <a:pt x="181" y="252"/>
                  </a:lnTo>
                  <a:lnTo>
                    <a:pt x="184" y="251"/>
                  </a:lnTo>
                  <a:lnTo>
                    <a:pt x="192" y="258"/>
                  </a:lnTo>
                  <a:lnTo>
                    <a:pt x="211" y="273"/>
                  </a:lnTo>
                  <a:lnTo>
                    <a:pt x="225" y="282"/>
                  </a:lnTo>
                  <a:lnTo>
                    <a:pt x="239" y="291"/>
                  </a:lnTo>
                  <a:lnTo>
                    <a:pt x="257" y="301"/>
                  </a:lnTo>
                  <a:lnTo>
                    <a:pt x="273" y="310"/>
                  </a:lnTo>
                  <a:lnTo>
                    <a:pt x="291" y="317"/>
                  </a:lnTo>
                  <a:lnTo>
                    <a:pt x="309" y="324"/>
                  </a:lnTo>
                  <a:lnTo>
                    <a:pt x="327" y="329"/>
                  </a:lnTo>
                  <a:lnTo>
                    <a:pt x="344" y="334"/>
                  </a:lnTo>
                  <a:lnTo>
                    <a:pt x="370" y="342"/>
                  </a:lnTo>
                  <a:lnTo>
                    <a:pt x="380" y="344"/>
                  </a:lnTo>
                  <a:lnTo>
                    <a:pt x="371" y="350"/>
                  </a:lnTo>
                  <a:lnTo>
                    <a:pt x="349" y="363"/>
                  </a:lnTo>
                  <a:lnTo>
                    <a:pt x="335" y="370"/>
                  </a:lnTo>
                  <a:lnTo>
                    <a:pt x="319" y="377"/>
                  </a:lnTo>
                  <a:lnTo>
                    <a:pt x="304" y="382"/>
                  </a:lnTo>
                  <a:lnTo>
                    <a:pt x="288" y="385"/>
                  </a:lnTo>
                  <a:lnTo>
                    <a:pt x="255" y="388"/>
                  </a:lnTo>
                  <a:lnTo>
                    <a:pt x="224" y="393"/>
                  </a:lnTo>
                  <a:lnTo>
                    <a:pt x="201" y="396"/>
                  </a:lnTo>
                  <a:lnTo>
                    <a:pt x="192" y="398"/>
                  </a:lnTo>
                  <a:lnTo>
                    <a:pt x="207" y="399"/>
                  </a:lnTo>
                  <a:lnTo>
                    <a:pt x="244" y="400"/>
                  </a:lnTo>
                  <a:lnTo>
                    <a:pt x="267" y="400"/>
                  </a:lnTo>
                  <a:lnTo>
                    <a:pt x="292" y="398"/>
                  </a:lnTo>
                  <a:lnTo>
                    <a:pt x="305" y="396"/>
                  </a:lnTo>
                  <a:lnTo>
                    <a:pt x="317" y="394"/>
                  </a:lnTo>
                  <a:lnTo>
                    <a:pt x="330" y="392"/>
                  </a:lnTo>
                  <a:lnTo>
                    <a:pt x="342" y="388"/>
                  </a:lnTo>
                  <a:lnTo>
                    <a:pt x="363" y="381"/>
                  </a:lnTo>
                  <a:lnTo>
                    <a:pt x="381" y="374"/>
                  </a:lnTo>
                  <a:lnTo>
                    <a:pt x="394" y="368"/>
                  </a:lnTo>
                  <a:lnTo>
                    <a:pt x="403" y="363"/>
                  </a:lnTo>
                  <a:lnTo>
                    <a:pt x="415" y="354"/>
                  </a:lnTo>
                  <a:lnTo>
                    <a:pt x="419" y="352"/>
                  </a:lnTo>
                  <a:lnTo>
                    <a:pt x="428" y="353"/>
                  </a:lnTo>
                  <a:lnTo>
                    <a:pt x="455" y="354"/>
                  </a:lnTo>
                  <a:lnTo>
                    <a:pt x="473" y="355"/>
                  </a:lnTo>
                  <a:lnTo>
                    <a:pt x="492" y="355"/>
                  </a:lnTo>
                  <a:lnTo>
                    <a:pt x="512" y="354"/>
                  </a:lnTo>
                  <a:lnTo>
                    <a:pt x="533" y="352"/>
                  </a:lnTo>
                  <a:lnTo>
                    <a:pt x="570" y="345"/>
                  </a:lnTo>
                  <a:lnTo>
                    <a:pt x="597" y="341"/>
                  </a:lnTo>
                  <a:lnTo>
                    <a:pt x="614" y="337"/>
                  </a:lnTo>
                  <a:lnTo>
                    <a:pt x="620" y="336"/>
                  </a:lnTo>
                  <a:lnTo>
                    <a:pt x="617" y="341"/>
                  </a:lnTo>
                  <a:lnTo>
                    <a:pt x="609" y="354"/>
                  </a:lnTo>
                  <a:lnTo>
                    <a:pt x="601" y="363"/>
                  </a:lnTo>
                  <a:lnTo>
                    <a:pt x="591" y="373"/>
                  </a:lnTo>
                  <a:lnTo>
                    <a:pt x="579" y="384"/>
                  </a:lnTo>
                  <a:lnTo>
                    <a:pt x="564" y="396"/>
                  </a:lnTo>
                  <a:lnTo>
                    <a:pt x="531" y="421"/>
                  </a:lnTo>
                  <a:lnTo>
                    <a:pt x="498" y="442"/>
                  </a:lnTo>
                  <a:lnTo>
                    <a:pt x="474" y="459"/>
                  </a:lnTo>
                  <a:lnTo>
                    <a:pt x="462" y="465"/>
                  </a:lnTo>
                  <a:lnTo>
                    <a:pt x="471" y="462"/>
                  </a:lnTo>
                  <a:lnTo>
                    <a:pt x="504" y="452"/>
                  </a:lnTo>
                  <a:lnTo>
                    <a:pt x="525" y="442"/>
                  </a:lnTo>
                  <a:lnTo>
                    <a:pt x="548" y="431"/>
                  </a:lnTo>
                  <a:lnTo>
                    <a:pt x="560" y="423"/>
                  </a:lnTo>
                  <a:lnTo>
                    <a:pt x="572" y="414"/>
                  </a:lnTo>
                  <a:lnTo>
                    <a:pt x="584" y="405"/>
                  </a:lnTo>
                  <a:lnTo>
                    <a:pt x="596" y="395"/>
                  </a:lnTo>
                  <a:lnTo>
                    <a:pt x="631" y="359"/>
                  </a:lnTo>
                  <a:lnTo>
                    <a:pt x="650" y="340"/>
                  </a:lnTo>
                  <a:lnTo>
                    <a:pt x="655" y="332"/>
                  </a:lnTo>
                  <a:lnTo>
                    <a:pt x="656" y="330"/>
                  </a:lnTo>
                  <a:lnTo>
                    <a:pt x="713" y="315"/>
                  </a:lnTo>
                  <a:lnTo>
                    <a:pt x="714" y="306"/>
                  </a:lnTo>
                  <a:lnTo>
                    <a:pt x="715" y="287"/>
                  </a:lnTo>
                  <a:lnTo>
                    <a:pt x="717" y="274"/>
                  </a:lnTo>
                  <a:lnTo>
                    <a:pt x="717" y="261"/>
                  </a:lnTo>
                  <a:lnTo>
                    <a:pt x="715" y="249"/>
                  </a:lnTo>
                  <a:lnTo>
                    <a:pt x="713" y="23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7" name="组合 21"/>
          <p:cNvGrpSpPr>
            <a:grpSpLocks/>
          </p:cNvGrpSpPr>
          <p:nvPr/>
        </p:nvGrpSpPr>
        <p:grpSpPr bwMode="auto">
          <a:xfrm>
            <a:off x="3276600" y="5457825"/>
            <a:ext cx="539750" cy="539750"/>
            <a:chOff x="7086195" y="2178413"/>
            <a:chExt cx="2437313" cy="1811942"/>
          </a:xfrm>
        </p:grpSpPr>
        <p:sp>
          <p:nvSpPr>
            <p:cNvPr id="287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86195" y="2178413"/>
              <a:ext cx="2437313" cy="181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2" name="Freeform 5"/>
            <p:cNvSpPr>
              <a:spLocks noEditPoints="1" noChangeArrowheads="1"/>
            </p:cNvSpPr>
            <p:nvPr/>
          </p:nvSpPr>
          <p:spPr bwMode="auto">
            <a:xfrm>
              <a:off x="7452358" y="2178413"/>
              <a:ext cx="1704987" cy="1811942"/>
            </a:xfrm>
            <a:custGeom>
              <a:avLst/>
              <a:gdLst>
                <a:gd name="T0" fmla="*/ 852902 w 2087"/>
                <a:gd name="T1" fmla="*/ 1615063 h 2218"/>
                <a:gd name="T2" fmla="*/ 517950 w 2087"/>
                <a:gd name="T3" fmla="*/ 1394493 h 2218"/>
                <a:gd name="T4" fmla="*/ 290836 w 2087"/>
                <a:gd name="T5" fmla="*/ 1416550 h 2218"/>
                <a:gd name="T6" fmla="*/ 817773 w 2087"/>
                <a:gd name="T7" fmla="*/ 1797237 h 2218"/>
                <a:gd name="T8" fmla="*/ 852902 w 2087"/>
                <a:gd name="T9" fmla="*/ 1811942 h 2218"/>
                <a:gd name="T10" fmla="*/ 887214 w 2087"/>
                <a:gd name="T11" fmla="*/ 1797237 h 2218"/>
                <a:gd name="T12" fmla="*/ 1414151 w 2087"/>
                <a:gd name="T13" fmla="*/ 1416550 h 2218"/>
                <a:gd name="T14" fmla="*/ 1187037 w 2087"/>
                <a:gd name="T15" fmla="*/ 1394493 h 2218"/>
                <a:gd name="T16" fmla="*/ 852902 w 2087"/>
                <a:gd name="T17" fmla="*/ 1615063 h 2218"/>
                <a:gd name="T18" fmla="*/ 1565288 w 2087"/>
                <a:gd name="T19" fmla="*/ 281023 h 2218"/>
                <a:gd name="T20" fmla="*/ 1536694 w 2087"/>
                <a:gd name="T21" fmla="*/ 254064 h 2218"/>
                <a:gd name="T22" fmla="*/ 852902 w 2087"/>
                <a:gd name="T23" fmla="*/ 0 h 2218"/>
                <a:gd name="T24" fmla="*/ 168293 w 2087"/>
                <a:gd name="T25" fmla="*/ 254064 h 2218"/>
                <a:gd name="T26" fmla="*/ 139699 w 2087"/>
                <a:gd name="T27" fmla="*/ 281023 h 2218"/>
                <a:gd name="T28" fmla="*/ 139699 w 2087"/>
                <a:gd name="T29" fmla="*/ 718895 h 2218"/>
                <a:gd name="T30" fmla="*/ 0 w 2087"/>
                <a:gd name="T31" fmla="*/ 748304 h 2218"/>
                <a:gd name="T32" fmla="*/ 98852 w 2087"/>
                <a:gd name="T33" fmla="*/ 1350379 h 2218"/>
                <a:gd name="T34" fmla="*/ 852902 w 2087"/>
                <a:gd name="T35" fmla="*/ 1272771 h 2218"/>
                <a:gd name="T36" fmla="*/ 1606135 w 2087"/>
                <a:gd name="T37" fmla="*/ 1350379 h 2218"/>
                <a:gd name="T38" fmla="*/ 1704987 w 2087"/>
                <a:gd name="T39" fmla="*/ 748304 h 2218"/>
                <a:gd name="T40" fmla="*/ 1565288 w 2087"/>
                <a:gd name="T41" fmla="*/ 718895 h 2218"/>
                <a:gd name="T42" fmla="*/ 1565288 w 2087"/>
                <a:gd name="T43" fmla="*/ 281023 h 2218"/>
                <a:gd name="T44" fmla="*/ 1384740 w 2087"/>
                <a:gd name="T45" fmla="*/ 693570 h 2218"/>
                <a:gd name="T46" fmla="*/ 852085 w 2087"/>
                <a:gd name="T47" fmla="*/ 664978 h 2218"/>
                <a:gd name="T48" fmla="*/ 320247 w 2087"/>
                <a:gd name="T49" fmla="*/ 693570 h 2218"/>
                <a:gd name="T50" fmla="*/ 320247 w 2087"/>
                <a:gd name="T51" fmla="*/ 361898 h 2218"/>
                <a:gd name="T52" fmla="*/ 852902 w 2087"/>
                <a:gd name="T53" fmla="*/ 180541 h 2218"/>
                <a:gd name="T54" fmla="*/ 1384740 w 2087"/>
                <a:gd name="T55" fmla="*/ 361898 h 2218"/>
                <a:gd name="T56" fmla="*/ 1384740 w 2087"/>
                <a:gd name="T57" fmla="*/ 693570 h 22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87" h="2218">
                  <a:moveTo>
                    <a:pt x="1044" y="1977"/>
                  </a:moveTo>
                  <a:cubicBezTo>
                    <a:pt x="963" y="1938"/>
                    <a:pt x="784" y="1843"/>
                    <a:pt x="634" y="1707"/>
                  </a:cubicBezTo>
                  <a:cubicBezTo>
                    <a:pt x="541" y="1714"/>
                    <a:pt x="449" y="1723"/>
                    <a:pt x="356" y="1734"/>
                  </a:cubicBezTo>
                  <a:cubicBezTo>
                    <a:pt x="593" y="2025"/>
                    <a:pt x="977" y="2190"/>
                    <a:pt x="1001" y="2200"/>
                  </a:cubicBezTo>
                  <a:cubicBezTo>
                    <a:pt x="1044" y="2218"/>
                    <a:pt x="1044" y="2218"/>
                    <a:pt x="1044" y="2218"/>
                  </a:cubicBezTo>
                  <a:cubicBezTo>
                    <a:pt x="1086" y="2200"/>
                    <a:pt x="1086" y="2200"/>
                    <a:pt x="1086" y="2200"/>
                  </a:cubicBezTo>
                  <a:cubicBezTo>
                    <a:pt x="1110" y="2190"/>
                    <a:pt x="1493" y="2025"/>
                    <a:pt x="1731" y="1734"/>
                  </a:cubicBezTo>
                  <a:cubicBezTo>
                    <a:pt x="1638" y="1723"/>
                    <a:pt x="1546" y="1714"/>
                    <a:pt x="1453" y="1707"/>
                  </a:cubicBezTo>
                  <a:cubicBezTo>
                    <a:pt x="1303" y="1843"/>
                    <a:pt x="1124" y="1938"/>
                    <a:pt x="1044" y="1977"/>
                  </a:cubicBezTo>
                  <a:close/>
                  <a:moveTo>
                    <a:pt x="1916" y="344"/>
                  </a:moveTo>
                  <a:cubicBezTo>
                    <a:pt x="1881" y="311"/>
                    <a:pt x="1881" y="311"/>
                    <a:pt x="1881" y="311"/>
                  </a:cubicBezTo>
                  <a:cubicBezTo>
                    <a:pt x="1868" y="299"/>
                    <a:pt x="1548" y="0"/>
                    <a:pt x="1044" y="0"/>
                  </a:cubicBezTo>
                  <a:cubicBezTo>
                    <a:pt x="539" y="0"/>
                    <a:pt x="219" y="299"/>
                    <a:pt x="206" y="311"/>
                  </a:cubicBezTo>
                  <a:cubicBezTo>
                    <a:pt x="171" y="344"/>
                    <a:pt x="171" y="344"/>
                    <a:pt x="171" y="344"/>
                  </a:cubicBezTo>
                  <a:cubicBezTo>
                    <a:pt x="171" y="880"/>
                    <a:pt x="171" y="880"/>
                    <a:pt x="171" y="880"/>
                  </a:cubicBezTo>
                  <a:cubicBezTo>
                    <a:pt x="109" y="891"/>
                    <a:pt x="52" y="903"/>
                    <a:pt x="0" y="916"/>
                  </a:cubicBezTo>
                  <a:cubicBezTo>
                    <a:pt x="121" y="1653"/>
                    <a:pt x="121" y="1653"/>
                    <a:pt x="121" y="1653"/>
                  </a:cubicBezTo>
                  <a:cubicBezTo>
                    <a:pt x="385" y="1593"/>
                    <a:pt x="702" y="1558"/>
                    <a:pt x="1044" y="1558"/>
                  </a:cubicBezTo>
                  <a:cubicBezTo>
                    <a:pt x="1385" y="1558"/>
                    <a:pt x="1702" y="1593"/>
                    <a:pt x="1966" y="1653"/>
                  </a:cubicBezTo>
                  <a:cubicBezTo>
                    <a:pt x="2087" y="916"/>
                    <a:pt x="2087" y="916"/>
                    <a:pt x="2087" y="916"/>
                  </a:cubicBezTo>
                  <a:cubicBezTo>
                    <a:pt x="2035" y="903"/>
                    <a:pt x="1978" y="891"/>
                    <a:pt x="1916" y="880"/>
                  </a:cubicBezTo>
                  <a:lnTo>
                    <a:pt x="1916" y="344"/>
                  </a:lnTo>
                  <a:close/>
                  <a:moveTo>
                    <a:pt x="1695" y="849"/>
                  </a:moveTo>
                  <a:cubicBezTo>
                    <a:pt x="1502" y="827"/>
                    <a:pt x="1280" y="814"/>
                    <a:pt x="1043" y="814"/>
                  </a:cubicBezTo>
                  <a:cubicBezTo>
                    <a:pt x="807" y="814"/>
                    <a:pt x="584" y="827"/>
                    <a:pt x="392" y="849"/>
                  </a:cubicBezTo>
                  <a:cubicBezTo>
                    <a:pt x="392" y="443"/>
                    <a:pt x="392" y="443"/>
                    <a:pt x="392" y="443"/>
                  </a:cubicBezTo>
                  <a:cubicBezTo>
                    <a:pt x="476" y="377"/>
                    <a:pt x="712" y="221"/>
                    <a:pt x="1044" y="221"/>
                  </a:cubicBezTo>
                  <a:cubicBezTo>
                    <a:pt x="1372" y="221"/>
                    <a:pt x="1610" y="377"/>
                    <a:pt x="1695" y="443"/>
                  </a:cubicBezTo>
                  <a:lnTo>
                    <a:pt x="1695" y="849"/>
                  </a:lnTo>
                  <a:close/>
                </a:path>
              </a:pathLst>
            </a:custGeom>
            <a:solidFill>
              <a:srgbClr val="00F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3" name="Freeform 6"/>
            <p:cNvSpPr>
              <a:spLocks noChangeArrowheads="1"/>
            </p:cNvSpPr>
            <p:nvPr/>
          </p:nvSpPr>
          <p:spPr bwMode="auto">
            <a:xfrm>
              <a:off x="7086195" y="2728287"/>
              <a:ext cx="406429" cy="681995"/>
            </a:xfrm>
            <a:custGeom>
              <a:avLst/>
              <a:gdLst>
                <a:gd name="T0" fmla="*/ 406429 w 497"/>
                <a:gd name="T1" fmla="*/ 0 h 834"/>
                <a:gd name="T2" fmla="*/ 0 w 497"/>
                <a:gd name="T3" fmla="*/ 74414 h 834"/>
                <a:gd name="T4" fmla="*/ 170095 w 497"/>
                <a:gd name="T5" fmla="*/ 356535 h 834"/>
                <a:gd name="T6" fmla="*/ 135749 w 497"/>
                <a:gd name="T7" fmla="*/ 681995 h 834"/>
                <a:gd name="T8" fmla="*/ 364723 w 497"/>
                <a:gd name="T9" fmla="*/ 637019 h 834"/>
                <a:gd name="T10" fmla="*/ 286218 w 497"/>
                <a:gd name="T11" fmla="*/ 183174 h 834"/>
                <a:gd name="T12" fmla="*/ 406429 w 497"/>
                <a:gd name="T13" fmla="*/ 0 h 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" h="834">
                  <a:moveTo>
                    <a:pt x="497" y="0"/>
                  </a:moveTo>
                  <a:cubicBezTo>
                    <a:pt x="331" y="24"/>
                    <a:pt x="165" y="55"/>
                    <a:pt x="0" y="91"/>
                  </a:cubicBezTo>
                  <a:cubicBezTo>
                    <a:pt x="72" y="206"/>
                    <a:pt x="141" y="321"/>
                    <a:pt x="208" y="436"/>
                  </a:cubicBezTo>
                  <a:cubicBezTo>
                    <a:pt x="191" y="569"/>
                    <a:pt x="178" y="702"/>
                    <a:pt x="166" y="834"/>
                  </a:cubicBezTo>
                  <a:cubicBezTo>
                    <a:pt x="259" y="814"/>
                    <a:pt x="353" y="795"/>
                    <a:pt x="446" y="779"/>
                  </a:cubicBezTo>
                  <a:cubicBezTo>
                    <a:pt x="415" y="594"/>
                    <a:pt x="382" y="409"/>
                    <a:pt x="350" y="224"/>
                  </a:cubicBezTo>
                  <a:cubicBezTo>
                    <a:pt x="397" y="149"/>
                    <a:pt x="446" y="74"/>
                    <a:pt x="49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4" name="Freeform 7"/>
            <p:cNvSpPr>
              <a:spLocks noChangeArrowheads="1"/>
            </p:cNvSpPr>
            <p:nvPr/>
          </p:nvSpPr>
          <p:spPr bwMode="auto">
            <a:xfrm>
              <a:off x="9117079" y="2728287"/>
              <a:ext cx="405170" cy="681995"/>
            </a:xfrm>
            <a:custGeom>
              <a:avLst/>
              <a:gdLst>
                <a:gd name="T0" fmla="*/ 405170 w 496"/>
                <a:gd name="T1" fmla="*/ 74414 h 834"/>
                <a:gd name="T2" fmla="*/ 0 w 496"/>
                <a:gd name="T3" fmla="*/ 0 h 834"/>
                <a:gd name="T4" fmla="*/ 120081 w 496"/>
                <a:gd name="T5" fmla="*/ 183174 h 834"/>
                <a:gd name="T6" fmla="*/ 41661 w 496"/>
                <a:gd name="T7" fmla="*/ 637019 h 834"/>
                <a:gd name="T8" fmla="*/ 269569 w 496"/>
                <a:gd name="T9" fmla="*/ 681995 h 834"/>
                <a:gd name="T10" fmla="*/ 236077 w 496"/>
                <a:gd name="T11" fmla="*/ 356535 h 834"/>
                <a:gd name="T12" fmla="*/ 405170 w 496"/>
                <a:gd name="T13" fmla="*/ 74414 h 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6" h="834">
                  <a:moveTo>
                    <a:pt x="496" y="91"/>
                  </a:moveTo>
                  <a:cubicBezTo>
                    <a:pt x="332" y="55"/>
                    <a:pt x="166" y="24"/>
                    <a:pt x="0" y="0"/>
                  </a:cubicBezTo>
                  <a:cubicBezTo>
                    <a:pt x="51" y="74"/>
                    <a:pt x="100" y="149"/>
                    <a:pt x="147" y="224"/>
                  </a:cubicBezTo>
                  <a:cubicBezTo>
                    <a:pt x="114" y="409"/>
                    <a:pt x="82" y="594"/>
                    <a:pt x="51" y="779"/>
                  </a:cubicBezTo>
                  <a:cubicBezTo>
                    <a:pt x="144" y="795"/>
                    <a:pt x="237" y="814"/>
                    <a:pt x="330" y="834"/>
                  </a:cubicBezTo>
                  <a:cubicBezTo>
                    <a:pt x="319" y="702"/>
                    <a:pt x="306" y="569"/>
                    <a:pt x="289" y="436"/>
                  </a:cubicBezTo>
                  <a:cubicBezTo>
                    <a:pt x="356" y="321"/>
                    <a:pt x="425" y="206"/>
                    <a:pt x="496" y="91"/>
                  </a:cubicBezTo>
                  <a:close/>
                </a:path>
              </a:pathLst>
            </a:custGeom>
            <a:solidFill>
              <a:srgbClr val="726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Freeform 8"/>
            <p:cNvSpPr>
              <a:spLocks noChangeArrowheads="1"/>
            </p:cNvSpPr>
            <p:nvPr/>
          </p:nvSpPr>
          <p:spPr bwMode="auto">
            <a:xfrm>
              <a:off x="8101637" y="2409939"/>
              <a:ext cx="395104" cy="400137"/>
            </a:xfrm>
            <a:custGeom>
              <a:avLst/>
              <a:gdLst>
                <a:gd name="T0" fmla="*/ 395104 w 485"/>
                <a:gd name="T1" fmla="*/ 126574 h 490"/>
                <a:gd name="T2" fmla="*/ 253355 w 485"/>
                <a:gd name="T3" fmla="*/ 129024 h 490"/>
                <a:gd name="T4" fmla="*/ 246024 w 485"/>
                <a:gd name="T5" fmla="*/ 1633 h 490"/>
                <a:gd name="T6" fmla="*/ 128714 w 485"/>
                <a:gd name="T7" fmla="*/ 1633 h 490"/>
                <a:gd name="T8" fmla="*/ 131158 w 485"/>
                <a:gd name="T9" fmla="*/ 126574 h 490"/>
                <a:gd name="T10" fmla="*/ 0 w 485"/>
                <a:gd name="T11" fmla="*/ 128207 h 490"/>
                <a:gd name="T12" fmla="*/ 4888 w 485"/>
                <a:gd name="T13" fmla="*/ 233549 h 490"/>
                <a:gd name="T14" fmla="*/ 136046 w 485"/>
                <a:gd name="T15" fmla="*/ 231916 h 490"/>
                <a:gd name="T16" fmla="*/ 140934 w 485"/>
                <a:gd name="T17" fmla="*/ 398504 h 490"/>
                <a:gd name="T18" fmla="*/ 250911 w 485"/>
                <a:gd name="T19" fmla="*/ 398504 h 490"/>
                <a:gd name="T20" fmla="*/ 250911 w 485"/>
                <a:gd name="T21" fmla="*/ 227017 h 490"/>
                <a:gd name="T22" fmla="*/ 395104 w 485"/>
                <a:gd name="T23" fmla="*/ 227017 h 490"/>
                <a:gd name="T24" fmla="*/ 395104 w 485"/>
                <a:gd name="T25" fmla="*/ 126574 h 4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5" h="490">
                  <a:moveTo>
                    <a:pt x="485" y="155"/>
                  </a:moveTo>
                  <a:cubicBezTo>
                    <a:pt x="429" y="156"/>
                    <a:pt x="382" y="154"/>
                    <a:pt x="311" y="158"/>
                  </a:cubicBezTo>
                  <a:cubicBezTo>
                    <a:pt x="302" y="121"/>
                    <a:pt x="307" y="81"/>
                    <a:pt x="302" y="2"/>
                  </a:cubicBezTo>
                  <a:cubicBezTo>
                    <a:pt x="259" y="0"/>
                    <a:pt x="203" y="3"/>
                    <a:pt x="158" y="2"/>
                  </a:cubicBezTo>
                  <a:cubicBezTo>
                    <a:pt x="155" y="58"/>
                    <a:pt x="165" y="102"/>
                    <a:pt x="161" y="155"/>
                  </a:cubicBezTo>
                  <a:cubicBezTo>
                    <a:pt x="73" y="161"/>
                    <a:pt x="50" y="157"/>
                    <a:pt x="0" y="157"/>
                  </a:cubicBezTo>
                  <a:cubicBezTo>
                    <a:pt x="1" y="238"/>
                    <a:pt x="6" y="248"/>
                    <a:pt x="6" y="286"/>
                  </a:cubicBezTo>
                  <a:cubicBezTo>
                    <a:pt x="102" y="282"/>
                    <a:pt x="124" y="285"/>
                    <a:pt x="167" y="284"/>
                  </a:cubicBezTo>
                  <a:cubicBezTo>
                    <a:pt x="166" y="337"/>
                    <a:pt x="173" y="436"/>
                    <a:pt x="173" y="488"/>
                  </a:cubicBezTo>
                  <a:cubicBezTo>
                    <a:pt x="207" y="490"/>
                    <a:pt x="268" y="485"/>
                    <a:pt x="308" y="488"/>
                  </a:cubicBezTo>
                  <a:cubicBezTo>
                    <a:pt x="310" y="438"/>
                    <a:pt x="304" y="330"/>
                    <a:pt x="308" y="278"/>
                  </a:cubicBezTo>
                  <a:cubicBezTo>
                    <a:pt x="369" y="273"/>
                    <a:pt x="421" y="276"/>
                    <a:pt x="485" y="278"/>
                  </a:cubicBezTo>
                  <a:cubicBezTo>
                    <a:pt x="480" y="195"/>
                    <a:pt x="484" y="147"/>
                    <a:pt x="485" y="15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733" name="Text Box 50"/>
          <p:cNvSpPr txBox="1">
            <a:spLocks noChangeArrowheads="1"/>
          </p:cNvSpPr>
          <p:nvPr/>
        </p:nvSpPr>
        <p:spPr bwMode="auto">
          <a:xfrm>
            <a:off x="1101725" y="6040438"/>
            <a:ext cx="10036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1400" b="1">
                <a:solidFill>
                  <a:srgbClr val="808080"/>
                </a:solidFill>
                <a:latin typeface="微软雅黑" panose="020B0503020204020204" pitchFamily="34" charset="-122"/>
              </a:rPr>
              <a:t>本次征集</a:t>
            </a:r>
            <a:r>
              <a:rPr lang="en-US" altLang="zh-CN" sz="1400" b="1">
                <a:solidFill>
                  <a:srgbClr val="808080"/>
                </a:solidFill>
                <a:latin typeface="微软雅黑" panose="020B0503020204020204" pitchFamily="34" charset="-122"/>
              </a:rPr>
              <a:t>7</a:t>
            </a:r>
            <a:r>
              <a:rPr lang="zh-CN" altLang="en-US" sz="1400" b="1">
                <a:solidFill>
                  <a:srgbClr val="808080"/>
                </a:solidFill>
                <a:latin typeface="微软雅黑" panose="020B0503020204020204" pitchFamily="34" charset="-122"/>
              </a:rPr>
              <a:t>个候选圈名及圈徽，全体成员投票后（每位成员只允许投一票），同心圈获得票数最多，最后我们的圈名确定为同心圈。</a:t>
            </a:r>
          </a:p>
        </p:txBody>
      </p:sp>
      <p:sp>
        <p:nvSpPr>
          <p:cNvPr id="27734" name="Freeform 5"/>
          <p:cNvSpPr>
            <a:spLocks noEditPoints="1" noChangeArrowheads="1"/>
          </p:cNvSpPr>
          <p:nvPr/>
        </p:nvSpPr>
        <p:spPr bwMode="auto">
          <a:xfrm>
            <a:off x="9032875" y="3003550"/>
            <a:ext cx="360363" cy="300038"/>
          </a:xfrm>
          <a:custGeom>
            <a:avLst/>
            <a:gdLst>
              <a:gd name="T0" fmla="*/ 179720 w 3126"/>
              <a:gd name="T1" fmla="*/ 300038 h 2740"/>
              <a:gd name="T2" fmla="*/ 8300 w 3126"/>
              <a:gd name="T3" fmla="*/ 220648 h 2740"/>
              <a:gd name="T4" fmla="*/ 12335 w 3126"/>
              <a:gd name="T5" fmla="*/ 188455 h 2740"/>
              <a:gd name="T6" fmla="*/ 46342 w 3126"/>
              <a:gd name="T7" fmla="*/ 192397 h 2740"/>
              <a:gd name="T8" fmla="*/ 179720 w 3126"/>
              <a:gd name="T9" fmla="*/ 254156 h 2740"/>
              <a:gd name="T10" fmla="*/ 313905 w 3126"/>
              <a:gd name="T11" fmla="*/ 191302 h 2740"/>
              <a:gd name="T12" fmla="*/ 347798 w 3126"/>
              <a:gd name="T13" fmla="*/ 187140 h 2740"/>
              <a:gd name="T14" fmla="*/ 352178 w 3126"/>
              <a:gd name="T15" fmla="*/ 219334 h 2740"/>
              <a:gd name="T16" fmla="*/ 179720 w 3126"/>
              <a:gd name="T17" fmla="*/ 300038 h 2740"/>
              <a:gd name="T18" fmla="*/ 70897 w 3126"/>
              <a:gd name="T19" fmla="*/ 114869 h 2740"/>
              <a:gd name="T20" fmla="*/ 34584 w 3126"/>
              <a:gd name="T21" fmla="*/ 80375 h 2740"/>
              <a:gd name="T22" fmla="*/ 34584 w 3126"/>
              <a:gd name="T23" fmla="*/ 34493 h 2740"/>
              <a:gd name="T24" fmla="*/ 70897 w 3126"/>
              <a:gd name="T25" fmla="*/ 0 h 2740"/>
              <a:gd name="T26" fmla="*/ 107094 w 3126"/>
              <a:gd name="T27" fmla="*/ 34493 h 2740"/>
              <a:gd name="T28" fmla="*/ 107094 w 3126"/>
              <a:gd name="T29" fmla="*/ 80375 h 2740"/>
              <a:gd name="T30" fmla="*/ 70897 w 3126"/>
              <a:gd name="T31" fmla="*/ 114869 h 2740"/>
              <a:gd name="T32" fmla="*/ 288429 w 3126"/>
              <a:gd name="T33" fmla="*/ 114869 h 2740"/>
              <a:gd name="T34" fmla="*/ 252231 w 3126"/>
              <a:gd name="T35" fmla="*/ 80375 h 2740"/>
              <a:gd name="T36" fmla="*/ 252231 w 3126"/>
              <a:gd name="T37" fmla="*/ 34493 h 2740"/>
              <a:gd name="T38" fmla="*/ 288429 w 3126"/>
              <a:gd name="T39" fmla="*/ 0 h 2740"/>
              <a:gd name="T40" fmla="*/ 324742 w 3126"/>
              <a:gd name="T41" fmla="*/ 34493 h 2740"/>
              <a:gd name="T42" fmla="*/ 324742 w 3126"/>
              <a:gd name="T43" fmla="*/ 80375 h 2740"/>
              <a:gd name="T44" fmla="*/ 288429 w 3126"/>
              <a:gd name="T45" fmla="*/ 114869 h 27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126" h="2740">
                <a:moveTo>
                  <a:pt x="1559" y="2740"/>
                </a:moveTo>
                <a:cubicBezTo>
                  <a:pt x="974" y="2740"/>
                  <a:pt x="432" y="2476"/>
                  <a:pt x="72" y="2015"/>
                </a:cubicBezTo>
                <a:cubicBezTo>
                  <a:pt x="0" y="1924"/>
                  <a:pt x="16" y="1792"/>
                  <a:pt x="107" y="1721"/>
                </a:cubicBezTo>
                <a:cubicBezTo>
                  <a:pt x="198" y="1650"/>
                  <a:pt x="330" y="1666"/>
                  <a:pt x="402" y="1757"/>
                </a:cubicBezTo>
                <a:cubicBezTo>
                  <a:pt x="682" y="2115"/>
                  <a:pt x="1104" y="2321"/>
                  <a:pt x="1559" y="2321"/>
                </a:cubicBezTo>
                <a:cubicBezTo>
                  <a:pt x="2018" y="2321"/>
                  <a:pt x="2443" y="2112"/>
                  <a:pt x="2723" y="1747"/>
                </a:cubicBezTo>
                <a:cubicBezTo>
                  <a:pt x="2794" y="1655"/>
                  <a:pt x="2925" y="1638"/>
                  <a:pt x="3017" y="1709"/>
                </a:cubicBezTo>
                <a:cubicBezTo>
                  <a:pt x="3109" y="1779"/>
                  <a:pt x="3126" y="1911"/>
                  <a:pt x="3055" y="2003"/>
                </a:cubicBezTo>
                <a:cubicBezTo>
                  <a:pt x="2695" y="2472"/>
                  <a:pt x="2149" y="2740"/>
                  <a:pt x="1559" y="2740"/>
                </a:cubicBezTo>
                <a:close/>
                <a:moveTo>
                  <a:pt x="615" y="1049"/>
                </a:moveTo>
                <a:cubicBezTo>
                  <a:pt x="441" y="1049"/>
                  <a:pt x="300" y="908"/>
                  <a:pt x="300" y="734"/>
                </a:cubicBezTo>
                <a:cubicBezTo>
                  <a:pt x="300" y="315"/>
                  <a:pt x="300" y="315"/>
                  <a:pt x="300" y="315"/>
                </a:cubicBezTo>
                <a:cubicBezTo>
                  <a:pt x="300" y="141"/>
                  <a:pt x="441" y="0"/>
                  <a:pt x="615" y="0"/>
                </a:cubicBezTo>
                <a:cubicBezTo>
                  <a:pt x="789" y="0"/>
                  <a:pt x="929" y="141"/>
                  <a:pt x="929" y="315"/>
                </a:cubicBezTo>
                <a:cubicBezTo>
                  <a:pt x="929" y="734"/>
                  <a:pt x="929" y="734"/>
                  <a:pt x="929" y="734"/>
                </a:cubicBezTo>
                <a:cubicBezTo>
                  <a:pt x="929" y="908"/>
                  <a:pt x="789" y="1049"/>
                  <a:pt x="615" y="1049"/>
                </a:cubicBezTo>
                <a:close/>
                <a:moveTo>
                  <a:pt x="2502" y="1049"/>
                </a:moveTo>
                <a:cubicBezTo>
                  <a:pt x="2329" y="1049"/>
                  <a:pt x="2188" y="908"/>
                  <a:pt x="2188" y="734"/>
                </a:cubicBezTo>
                <a:cubicBezTo>
                  <a:pt x="2188" y="315"/>
                  <a:pt x="2188" y="315"/>
                  <a:pt x="2188" y="315"/>
                </a:cubicBezTo>
                <a:cubicBezTo>
                  <a:pt x="2188" y="141"/>
                  <a:pt x="2329" y="0"/>
                  <a:pt x="2502" y="0"/>
                </a:cubicBezTo>
                <a:cubicBezTo>
                  <a:pt x="2676" y="0"/>
                  <a:pt x="2817" y="141"/>
                  <a:pt x="2817" y="315"/>
                </a:cubicBezTo>
                <a:cubicBezTo>
                  <a:pt x="2817" y="734"/>
                  <a:pt x="2817" y="734"/>
                  <a:pt x="2817" y="734"/>
                </a:cubicBezTo>
                <a:cubicBezTo>
                  <a:pt x="2817" y="908"/>
                  <a:pt x="2676" y="1049"/>
                  <a:pt x="2502" y="10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2" grpId="0" animBg="1"/>
      <p:bldP spid="27733" grpId="0"/>
      <p:bldP spid="277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圈名及圏徽的寓意</a:t>
            </a:r>
          </a:p>
        </p:txBody>
      </p:sp>
      <p:sp>
        <p:nvSpPr>
          <p:cNvPr id="66" name="Rectangle 24">
            <a:extLst>
              <a:ext uri="{FF2B5EF4-FFF2-40B4-BE49-F238E27FC236}">
                <a16:creationId xmlns:a16="http://schemas.microsoft.com/office/drawing/2014/main" xmlns="" id="{2CA50FBF-31E1-4E8D-8124-7216A28E117F}"/>
              </a:ext>
            </a:extLst>
          </p:cNvPr>
          <p:cNvSpPr/>
          <p:nvPr/>
        </p:nvSpPr>
        <p:spPr>
          <a:xfrm>
            <a:off x="1423988" y="1428750"/>
            <a:ext cx="8759825" cy="119697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sz="1100" noProof="1">
              <a:cs typeface="+mn-ea"/>
              <a:sym typeface="+mn-lt"/>
            </a:endParaRPr>
          </a:p>
        </p:txBody>
      </p:sp>
      <p:sp>
        <p:nvSpPr>
          <p:cNvPr id="67" name="Oval 4">
            <a:extLst>
              <a:ext uri="{FF2B5EF4-FFF2-40B4-BE49-F238E27FC236}">
                <a16:creationId xmlns:a16="http://schemas.microsoft.com/office/drawing/2014/main" xmlns="" id="{2372A18C-F6B0-42E9-AEF4-D02FD85228D9}"/>
              </a:ext>
            </a:extLst>
          </p:cNvPr>
          <p:cNvSpPr/>
          <p:nvPr/>
        </p:nvSpPr>
        <p:spPr>
          <a:xfrm>
            <a:off x="954088" y="1557338"/>
            <a:ext cx="939800" cy="939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id-ID" noProof="1">
              <a:cs typeface="+mn-ea"/>
              <a:sym typeface="+mn-lt"/>
            </a:endParaRPr>
          </a:p>
        </p:txBody>
      </p:sp>
      <p:sp>
        <p:nvSpPr>
          <p:cNvPr id="29700" name="矩形 68"/>
          <p:cNvSpPr>
            <a:spLocks noChangeArrowheads="1"/>
          </p:cNvSpPr>
          <p:nvPr/>
        </p:nvSpPr>
        <p:spPr bwMode="auto">
          <a:xfrm>
            <a:off x="2019300" y="1731963"/>
            <a:ext cx="82438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8" tIns="34289" rIns="68578" bIns="34289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262626"/>
                </a:solidFill>
                <a:latin typeface="微软雅黑" panose="020B0503020204020204" pitchFamily="34" charset="-122"/>
              </a:rPr>
              <a:t>寓意在我们的精心护理下患者对战胜疾病充满信心，对疾病的愈后充满希望，同时也寓意我们的护理品质在持续质量改进中不断的提升，我们的护理前景充满希望。</a:t>
            </a:r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xmlns="" id="{5FFB9115-7787-4DD5-B4B0-39F96223383A}"/>
              </a:ext>
            </a:extLst>
          </p:cNvPr>
          <p:cNvSpPr/>
          <p:nvPr/>
        </p:nvSpPr>
        <p:spPr>
          <a:xfrm>
            <a:off x="1414463" y="2868613"/>
            <a:ext cx="8759825" cy="119697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sz="1100" noProof="1">
              <a:cs typeface="+mn-ea"/>
              <a:sym typeface="+mn-lt"/>
            </a:endParaRPr>
          </a:p>
        </p:txBody>
      </p:sp>
      <p:sp>
        <p:nvSpPr>
          <p:cNvPr id="71" name="Oval 4">
            <a:extLst>
              <a:ext uri="{FF2B5EF4-FFF2-40B4-BE49-F238E27FC236}">
                <a16:creationId xmlns:a16="http://schemas.microsoft.com/office/drawing/2014/main" xmlns="" id="{BBA248F8-F5E6-43FF-A62F-214A790FD36B}"/>
              </a:ext>
            </a:extLst>
          </p:cNvPr>
          <p:cNvSpPr/>
          <p:nvPr/>
        </p:nvSpPr>
        <p:spPr>
          <a:xfrm>
            <a:off x="944563" y="2997200"/>
            <a:ext cx="939800" cy="939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id-ID" noProof="1">
              <a:cs typeface="+mn-ea"/>
              <a:sym typeface="+mn-lt"/>
            </a:endParaRPr>
          </a:p>
        </p:txBody>
      </p:sp>
      <p:sp>
        <p:nvSpPr>
          <p:cNvPr id="29703" name="矩形 72"/>
          <p:cNvSpPr>
            <a:spLocks noChangeArrowheads="1"/>
          </p:cNvSpPr>
          <p:nvPr/>
        </p:nvSpPr>
        <p:spPr bwMode="auto">
          <a:xfrm>
            <a:off x="2019300" y="3109913"/>
            <a:ext cx="8243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8" tIns="34289" rIns="68578" bIns="34289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404040"/>
                </a:solidFill>
                <a:sym typeface="Century Gothic" panose="020B0502020202020204" pitchFamily="34" charset="0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000">
                <a:solidFill>
                  <a:srgbClr val="404040"/>
                </a:solidFill>
                <a:sym typeface="Century Gothic" panose="020B0502020202020204" pitchFamily="34" charset="0"/>
              </a:rPr>
              <a:t>200</a:t>
            </a:r>
            <a:r>
              <a:rPr lang="zh-CN" altLang="en-US" sz="1000">
                <a:solidFill>
                  <a:srgbClr val="404040"/>
                </a:solidFill>
                <a:sym typeface="Century Gothic" panose="020B0502020202020204" pitchFamily="34" charset="0"/>
              </a:rPr>
              <a:t>字以内，据统计每页幻灯片的最好控制在  </a:t>
            </a:r>
            <a:r>
              <a:rPr lang="en-US" altLang="zh-CN" sz="1000">
                <a:solidFill>
                  <a:srgbClr val="404040"/>
                </a:solidFill>
                <a:sym typeface="Century Gothic" panose="020B0502020202020204" pitchFamily="34" charset="0"/>
              </a:rPr>
              <a:t>5</a:t>
            </a:r>
            <a:r>
              <a:rPr lang="zh-CN" altLang="en-US" sz="1000">
                <a:solidFill>
                  <a:srgbClr val="404040"/>
                </a:solidFill>
                <a:sym typeface="Century Gothic" panose="020B0502020202020204" pitchFamily="34" charset="0"/>
              </a:rPr>
              <a:t>分钟之内。此处添加详细文本描述</a:t>
            </a:r>
            <a:r>
              <a:rPr lang="en-US" altLang="zh-CN" sz="1000">
                <a:solidFill>
                  <a:srgbClr val="404040"/>
                </a:solidFill>
                <a:sym typeface="Century Gothic" panose="020B0502020202020204" pitchFamily="34" charset="0"/>
              </a:rPr>
              <a:t> </a:t>
            </a:r>
            <a:r>
              <a:rPr lang="zh-CN" altLang="en-US" sz="1000">
                <a:solidFill>
                  <a:srgbClr val="404040"/>
                </a:solidFill>
                <a:sym typeface="Century Gothic" panose="020B0502020202020204" pitchFamily="34" charset="0"/>
              </a:rPr>
              <a:t>，建议与标题相关并符合整体语言风格，语言描述尽量简洁生动。此处添加详细文本整体语风格</a:t>
            </a:r>
            <a:r>
              <a:rPr lang="en-US" altLang="zh-CN" sz="1000">
                <a:solidFill>
                  <a:srgbClr val="404040"/>
                </a:solidFill>
                <a:sym typeface="Century Gothic" panose="020B0502020202020204" pitchFamily="34" charset="0"/>
              </a:rPr>
              <a:t>.</a:t>
            </a:r>
            <a:r>
              <a:rPr lang="zh-CN" altLang="en-US" sz="1000">
                <a:solidFill>
                  <a:srgbClr val="404040"/>
                </a:solidFill>
                <a:sym typeface="Century Gothic" panose="020B0502020202020204" pitchFamily="34" charset="0"/>
              </a:rPr>
              <a:t>。</a:t>
            </a:r>
            <a:endParaRPr lang="en-US" altLang="zh-CN" sz="1000">
              <a:solidFill>
                <a:srgbClr val="404040"/>
              </a:solidFill>
              <a:sym typeface="Century Gothic" panose="020B050202020202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BC5342BA-5E63-4D06-B8E7-1237B6E19D2D}"/>
              </a:ext>
            </a:extLst>
          </p:cNvPr>
          <p:cNvSpPr/>
          <p:nvPr/>
        </p:nvSpPr>
        <p:spPr>
          <a:xfrm>
            <a:off x="1414463" y="4332288"/>
            <a:ext cx="4308475" cy="18399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E78EF90B-08C3-4CD1-848A-0D92238579BA}"/>
              </a:ext>
            </a:extLst>
          </p:cNvPr>
          <p:cNvSpPr/>
          <p:nvPr/>
        </p:nvSpPr>
        <p:spPr>
          <a:xfrm>
            <a:off x="5954713" y="4332288"/>
            <a:ext cx="4308475" cy="18399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29706" name="文本框 1"/>
          <p:cNvSpPr txBox="1">
            <a:spLocks noChangeArrowheads="1"/>
          </p:cNvSpPr>
          <p:nvPr/>
        </p:nvSpPr>
        <p:spPr bwMode="auto">
          <a:xfrm>
            <a:off x="1000125" y="1854200"/>
            <a:ext cx="8493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19E97"/>
                </a:solidFill>
                <a:latin typeface="微软雅黑" panose="020B0503020204020204" pitchFamily="34" charset="-122"/>
              </a:rPr>
              <a:t>齐心圈</a:t>
            </a:r>
          </a:p>
        </p:txBody>
      </p:sp>
      <p:grpSp>
        <p:nvGrpSpPr>
          <p:cNvPr id="29707" name="组合 76"/>
          <p:cNvGrpSpPr>
            <a:grpSpLocks/>
          </p:cNvGrpSpPr>
          <p:nvPr/>
        </p:nvGrpSpPr>
        <p:grpSpPr bwMode="auto">
          <a:xfrm>
            <a:off x="1141413" y="3221038"/>
            <a:ext cx="539750" cy="539750"/>
            <a:chOff x="3368957" y="2173289"/>
            <a:chExt cx="1135063" cy="1192213"/>
          </a:xfrm>
        </p:grpSpPr>
        <p:sp>
          <p:nvSpPr>
            <p:cNvPr id="30733" name="Freeform 7"/>
            <p:cNvSpPr>
              <a:spLocks noChangeArrowheads="1"/>
            </p:cNvSpPr>
            <p:nvPr/>
          </p:nvSpPr>
          <p:spPr bwMode="auto">
            <a:xfrm>
              <a:off x="3616607" y="2173289"/>
              <a:ext cx="639762" cy="654050"/>
            </a:xfrm>
            <a:custGeom>
              <a:avLst/>
              <a:gdLst>
                <a:gd name="T0" fmla="*/ 374597 w 152"/>
                <a:gd name="T1" fmla="*/ 654050 h 155"/>
                <a:gd name="T2" fmla="*/ 202030 w 152"/>
                <a:gd name="T3" fmla="*/ 654050 h 155"/>
                <a:gd name="T4" fmla="*/ 202030 w 152"/>
                <a:gd name="T5" fmla="*/ 472604 h 155"/>
                <a:gd name="T6" fmla="*/ 193612 w 152"/>
                <a:gd name="T7" fmla="*/ 455725 h 155"/>
                <a:gd name="T8" fmla="*/ 180985 w 152"/>
                <a:gd name="T9" fmla="*/ 451505 h 155"/>
                <a:gd name="T10" fmla="*/ 63134 w 152"/>
                <a:gd name="T11" fmla="*/ 451505 h 155"/>
                <a:gd name="T12" fmla="*/ 16836 w 152"/>
                <a:gd name="T13" fmla="*/ 434627 h 155"/>
                <a:gd name="T14" fmla="*/ 0 w 152"/>
                <a:gd name="T15" fmla="*/ 388210 h 155"/>
                <a:gd name="T16" fmla="*/ 0 w 152"/>
                <a:gd name="T17" fmla="*/ 215204 h 155"/>
                <a:gd name="T18" fmla="*/ 155732 w 152"/>
                <a:gd name="T19" fmla="*/ 215204 h 155"/>
                <a:gd name="T20" fmla="*/ 185194 w 152"/>
                <a:gd name="T21" fmla="*/ 257400 h 155"/>
                <a:gd name="T22" fmla="*/ 46299 w 152"/>
                <a:gd name="T23" fmla="*/ 257400 h 155"/>
                <a:gd name="T24" fmla="*/ 46299 w 152"/>
                <a:gd name="T25" fmla="*/ 388210 h 155"/>
                <a:gd name="T26" fmla="*/ 50508 w 152"/>
                <a:gd name="T27" fmla="*/ 400869 h 155"/>
                <a:gd name="T28" fmla="*/ 63134 w 152"/>
                <a:gd name="T29" fmla="*/ 409309 h 155"/>
                <a:gd name="T30" fmla="*/ 180985 w 152"/>
                <a:gd name="T31" fmla="*/ 409309 h 155"/>
                <a:gd name="T32" fmla="*/ 227284 w 152"/>
                <a:gd name="T33" fmla="*/ 426187 h 155"/>
                <a:gd name="T34" fmla="*/ 244120 w 152"/>
                <a:gd name="T35" fmla="*/ 472604 h 155"/>
                <a:gd name="T36" fmla="*/ 244120 w 152"/>
                <a:gd name="T37" fmla="*/ 607634 h 155"/>
                <a:gd name="T38" fmla="*/ 374597 w 152"/>
                <a:gd name="T39" fmla="*/ 607634 h 155"/>
                <a:gd name="T40" fmla="*/ 391433 w 152"/>
                <a:gd name="T41" fmla="*/ 603414 h 155"/>
                <a:gd name="T42" fmla="*/ 395642 w 152"/>
                <a:gd name="T43" fmla="*/ 590755 h 155"/>
                <a:gd name="T44" fmla="*/ 395642 w 152"/>
                <a:gd name="T45" fmla="*/ 489483 h 155"/>
                <a:gd name="T46" fmla="*/ 395642 w 152"/>
                <a:gd name="T47" fmla="*/ 481043 h 155"/>
                <a:gd name="T48" fmla="*/ 391433 w 152"/>
                <a:gd name="T49" fmla="*/ 476824 h 155"/>
                <a:gd name="T50" fmla="*/ 231493 w 152"/>
                <a:gd name="T51" fmla="*/ 282718 h 155"/>
                <a:gd name="T52" fmla="*/ 176776 w 152"/>
                <a:gd name="T53" fmla="*/ 215204 h 155"/>
                <a:gd name="T54" fmla="*/ 143105 w 152"/>
                <a:gd name="T55" fmla="*/ 126590 h 155"/>
                <a:gd name="T56" fmla="*/ 248329 w 152"/>
                <a:gd name="T57" fmla="*/ 0 h 155"/>
                <a:gd name="T58" fmla="*/ 319881 w 152"/>
                <a:gd name="T59" fmla="*/ 29538 h 155"/>
                <a:gd name="T60" fmla="*/ 391433 w 152"/>
                <a:gd name="T61" fmla="*/ 0 h 155"/>
                <a:gd name="T62" fmla="*/ 500866 w 152"/>
                <a:gd name="T63" fmla="*/ 126590 h 155"/>
                <a:gd name="T64" fmla="*/ 467195 w 152"/>
                <a:gd name="T65" fmla="*/ 215204 h 155"/>
                <a:gd name="T66" fmla="*/ 576628 w 152"/>
                <a:gd name="T67" fmla="*/ 215204 h 155"/>
                <a:gd name="T68" fmla="*/ 622926 w 152"/>
                <a:gd name="T69" fmla="*/ 232082 h 155"/>
                <a:gd name="T70" fmla="*/ 639762 w 152"/>
                <a:gd name="T71" fmla="*/ 278499 h 155"/>
                <a:gd name="T72" fmla="*/ 639762 w 152"/>
                <a:gd name="T73" fmla="*/ 451505 h 155"/>
                <a:gd name="T74" fmla="*/ 450359 w 152"/>
                <a:gd name="T75" fmla="*/ 451505 h 155"/>
                <a:gd name="T76" fmla="*/ 416687 w 152"/>
                <a:gd name="T77" fmla="*/ 409309 h 155"/>
                <a:gd name="T78" fmla="*/ 597672 w 152"/>
                <a:gd name="T79" fmla="*/ 409309 h 155"/>
                <a:gd name="T80" fmla="*/ 597672 w 152"/>
                <a:gd name="T81" fmla="*/ 278499 h 155"/>
                <a:gd name="T82" fmla="*/ 589254 w 152"/>
                <a:gd name="T83" fmla="*/ 261620 h 155"/>
                <a:gd name="T84" fmla="*/ 576628 w 152"/>
                <a:gd name="T85" fmla="*/ 257400 h 155"/>
                <a:gd name="T86" fmla="*/ 370389 w 152"/>
                <a:gd name="T87" fmla="*/ 257400 h 155"/>
                <a:gd name="T88" fmla="*/ 429314 w 152"/>
                <a:gd name="T89" fmla="*/ 189885 h 155"/>
                <a:gd name="T90" fmla="*/ 454568 w 152"/>
                <a:gd name="T91" fmla="*/ 126590 h 155"/>
                <a:gd name="T92" fmla="*/ 391433 w 152"/>
                <a:gd name="T93" fmla="*/ 46416 h 155"/>
                <a:gd name="T94" fmla="*/ 340926 w 152"/>
                <a:gd name="T95" fmla="*/ 75954 h 155"/>
                <a:gd name="T96" fmla="*/ 319881 w 152"/>
                <a:gd name="T97" fmla="*/ 109712 h 155"/>
                <a:gd name="T98" fmla="*/ 303045 w 152"/>
                <a:gd name="T99" fmla="*/ 75954 h 155"/>
                <a:gd name="T100" fmla="*/ 248329 w 152"/>
                <a:gd name="T101" fmla="*/ 46416 h 155"/>
                <a:gd name="T102" fmla="*/ 185194 w 152"/>
                <a:gd name="T103" fmla="*/ 126590 h 155"/>
                <a:gd name="T104" fmla="*/ 210448 w 152"/>
                <a:gd name="T105" fmla="*/ 189885 h 155"/>
                <a:gd name="T106" fmla="*/ 265165 w 152"/>
                <a:gd name="T107" fmla="*/ 257400 h 155"/>
                <a:gd name="T108" fmla="*/ 425105 w 152"/>
                <a:gd name="T109" fmla="*/ 447286 h 155"/>
                <a:gd name="T110" fmla="*/ 433523 w 152"/>
                <a:gd name="T111" fmla="*/ 464165 h 155"/>
                <a:gd name="T112" fmla="*/ 437732 w 152"/>
                <a:gd name="T113" fmla="*/ 489483 h 155"/>
                <a:gd name="T114" fmla="*/ 437732 w 152"/>
                <a:gd name="T115" fmla="*/ 590755 h 155"/>
                <a:gd name="T116" fmla="*/ 420896 w 152"/>
                <a:gd name="T117" fmla="*/ 632952 h 155"/>
                <a:gd name="T118" fmla="*/ 374597 w 152"/>
                <a:gd name="T119" fmla="*/ 654050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2" h="155">
                  <a:moveTo>
                    <a:pt x="89" y="155"/>
                  </a:moveTo>
                  <a:cubicBezTo>
                    <a:pt x="48" y="155"/>
                    <a:pt x="48" y="155"/>
                    <a:pt x="48" y="15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1"/>
                    <a:pt x="47" y="109"/>
                    <a:pt x="46" y="108"/>
                  </a:cubicBezTo>
                  <a:cubicBezTo>
                    <a:pt x="46" y="108"/>
                    <a:pt x="44" y="107"/>
                    <a:pt x="43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1" y="107"/>
                    <a:pt x="7" y="106"/>
                    <a:pt x="4" y="103"/>
                  </a:cubicBezTo>
                  <a:cubicBezTo>
                    <a:pt x="2" y="100"/>
                    <a:pt x="0" y="96"/>
                    <a:pt x="0" y="9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3"/>
                    <a:pt x="11" y="94"/>
                    <a:pt x="12" y="95"/>
                  </a:cubicBezTo>
                  <a:cubicBezTo>
                    <a:pt x="13" y="96"/>
                    <a:pt x="14" y="97"/>
                    <a:pt x="15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7" y="97"/>
                    <a:pt x="51" y="98"/>
                    <a:pt x="54" y="101"/>
                  </a:cubicBezTo>
                  <a:cubicBezTo>
                    <a:pt x="57" y="104"/>
                    <a:pt x="58" y="108"/>
                    <a:pt x="58" y="112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1" y="144"/>
                    <a:pt x="92" y="144"/>
                    <a:pt x="93" y="143"/>
                  </a:cubicBezTo>
                  <a:cubicBezTo>
                    <a:pt x="93" y="142"/>
                    <a:pt x="94" y="141"/>
                    <a:pt x="94" y="140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4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45"/>
                    <a:pt x="34" y="39"/>
                    <a:pt x="34" y="30"/>
                  </a:cubicBezTo>
                  <a:cubicBezTo>
                    <a:pt x="34" y="14"/>
                    <a:pt x="45" y="0"/>
                    <a:pt x="59" y="0"/>
                  </a:cubicBezTo>
                  <a:cubicBezTo>
                    <a:pt x="66" y="0"/>
                    <a:pt x="72" y="3"/>
                    <a:pt x="76" y="7"/>
                  </a:cubicBezTo>
                  <a:cubicBezTo>
                    <a:pt x="81" y="3"/>
                    <a:pt x="87" y="0"/>
                    <a:pt x="93" y="0"/>
                  </a:cubicBezTo>
                  <a:cubicBezTo>
                    <a:pt x="107" y="0"/>
                    <a:pt x="119" y="14"/>
                    <a:pt x="119" y="30"/>
                  </a:cubicBezTo>
                  <a:cubicBezTo>
                    <a:pt x="119" y="39"/>
                    <a:pt x="115" y="45"/>
                    <a:pt x="111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41" y="51"/>
                    <a:pt x="145" y="52"/>
                    <a:pt x="148" y="55"/>
                  </a:cubicBezTo>
                  <a:cubicBezTo>
                    <a:pt x="151" y="58"/>
                    <a:pt x="152" y="62"/>
                    <a:pt x="152" y="66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64"/>
                    <a:pt x="141" y="63"/>
                    <a:pt x="140" y="62"/>
                  </a:cubicBezTo>
                  <a:cubicBezTo>
                    <a:pt x="140" y="62"/>
                    <a:pt x="138" y="61"/>
                    <a:pt x="137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6" y="39"/>
                    <a:pt x="108" y="35"/>
                    <a:pt x="108" y="30"/>
                  </a:cubicBezTo>
                  <a:cubicBezTo>
                    <a:pt x="108" y="19"/>
                    <a:pt x="101" y="11"/>
                    <a:pt x="93" y="11"/>
                  </a:cubicBezTo>
                  <a:cubicBezTo>
                    <a:pt x="88" y="11"/>
                    <a:pt x="84" y="14"/>
                    <a:pt x="81" y="18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9" y="14"/>
                    <a:pt x="64" y="11"/>
                    <a:pt x="59" y="11"/>
                  </a:cubicBezTo>
                  <a:cubicBezTo>
                    <a:pt x="51" y="11"/>
                    <a:pt x="44" y="19"/>
                    <a:pt x="44" y="30"/>
                  </a:cubicBezTo>
                  <a:cubicBezTo>
                    <a:pt x="44" y="35"/>
                    <a:pt x="46" y="39"/>
                    <a:pt x="50" y="45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3" y="109"/>
                    <a:pt x="103" y="110"/>
                  </a:cubicBezTo>
                  <a:cubicBezTo>
                    <a:pt x="104" y="112"/>
                    <a:pt x="104" y="114"/>
                    <a:pt x="104" y="116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4" y="144"/>
                    <a:pt x="103" y="148"/>
                    <a:pt x="100" y="150"/>
                  </a:cubicBezTo>
                  <a:cubicBezTo>
                    <a:pt x="97" y="153"/>
                    <a:pt x="93" y="155"/>
                    <a:pt x="89" y="155"/>
                  </a:cubicBezTo>
                  <a:close/>
                </a:path>
              </a:pathLst>
            </a:custGeom>
            <a:solidFill>
              <a:srgbClr val="008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Freeform 8"/>
            <p:cNvSpPr>
              <a:spLocks noChangeArrowheads="1"/>
            </p:cNvSpPr>
            <p:nvPr/>
          </p:nvSpPr>
          <p:spPr bwMode="auto">
            <a:xfrm>
              <a:off x="3368957" y="2460627"/>
              <a:ext cx="627062" cy="904875"/>
            </a:xfrm>
            <a:custGeom>
              <a:avLst/>
              <a:gdLst>
                <a:gd name="T0" fmla="*/ 8417 w 149"/>
                <a:gd name="T1" fmla="*/ 416663 h 215"/>
                <a:gd name="T2" fmla="*/ 46293 w 149"/>
                <a:gd name="T3" fmla="*/ 109427 h 215"/>
                <a:gd name="T4" fmla="*/ 46293 w 149"/>
                <a:gd name="T5" fmla="*/ 0 h 215"/>
                <a:gd name="T6" fmla="*/ 126254 w 149"/>
                <a:gd name="T7" fmla="*/ 122053 h 215"/>
                <a:gd name="T8" fmla="*/ 155713 w 149"/>
                <a:gd name="T9" fmla="*/ 340906 h 215"/>
                <a:gd name="T10" fmla="*/ 303010 w 149"/>
                <a:gd name="T11" fmla="*/ 534508 h 215"/>
                <a:gd name="T12" fmla="*/ 328261 w 149"/>
                <a:gd name="T13" fmla="*/ 542925 h 215"/>
                <a:gd name="T14" fmla="*/ 281967 w 149"/>
                <a:gd name="T15" fmla="*/ 458751 h 215"/>
                <a:gd name="T16" fmla="*/ 172547 w 149"/>
                <a:gd name="T17" fmla="*/ 202019 h 215"/>
                <a:gd name="T18" fmla="*/ 248300 w 149"/>
                <a:gd name="T19" fmla="*/ 294610 h 215"/>
                <a:gd name="T20" fmla="*/ 412430 w 149"/>
                <a:gd name="T21" fmla="*/ 429290 h 215"/>
                <a:gd name="T22" fmla="*/ 538684 w 149"/>
                <a:gd name="T23" fmla="*/ 904875 h 215"/>
                <a:gd name="T24" fmla="*/ 462932 w 149"/>
                <a:gd name="T25" fmla="*/ 850162 h 215"/>
                <a:gd name="T26" fmla="*/ 223049 w 149"/>
                <a:gd name="T27" fmla="*/ 715483 h 215"/>
                <a:gd name="T28" fmla="*/ 84169 w 149"/>
                <a:gd name="T29" fmla="*/ 593430 h 215"/>
                <a:gd name="T30" fmla="*/ 8417 w 149"/>
                <a:gd name="T31" fmla="*/ 416663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9" h="215">
                  <a:moveTo>
                    <a:pt x="2" y="99"/>
                  </a:moveTo>
                  <a:cubicBezTo>
                    <a:pt x="0" y="78"/>
                    <a:pt x="7" y="50"/>
                    <a:pt x="11" y="26"/>
                  </a:cubicBezTo>
                  <a:cubicBezTo>
                    <a:pt x="13" y="11"/>
                    <a:pt x="11" y="0"/>
                    <a:pt x="11" y="0"/>
                  </a:cubicBezTo>
                  <a:cubicBezTo>
                    <a:pt x="11" y="0"/>
                    <a:pt x="25" y="8"/>
                    <a:pt x="30" y="29"/>
                  </a:cubicBezTo>
                  <a:cubicBezTo>
                    <a:pt x="35" y="44"/>
                    <a:pt x="31" y="63"/>
                    <a:pt x="37" y="81"/>
                  </a:cubicBezTo>
                  <a:cubicBezTo>
                    <a:pt x="49" y="111"/>
                    <a:pt x="72" y="127"/>
                    <a:pt x="72" y="127"/>
                  </a:cubicBezTo>
                  <a:cubicBezTo>
                    <a:pt x="72" y="127"/>
                    <a:pt x="76" y="130"/>
                    <a:pt x="78" y="129"/>
                  </a:cubicBezTo>
                  <a:cubicBezTo>
                    <a:pt x="81" y="127"/>
                    <a:pt x="77" y="116"/>
                    <a:pt x="67" y="109"/>
                  </a:cubicBezTo>
                  <a:cubicBezTo>
                    <a:pt x="36" y="86"/>
                    <a:pt x="41" y="48"/>
                    <a:pt x="41" y="48"/>
                  </a:cubicBezTo>
                  <a:cubicBezTo>
                    <a:pt x="41" y="48"/>
                    <a:pt x="54" y="65"/>
                    <a:pt x="59" y="70"/>
                  </a:cubicBezTo>
                  <a:cubicBezTo>
                    <a:pt x="66" y="77"/>
                    <a:pt x="86" y="92"/>
                    <a:pt x="98" y="102"/>
                  </a:cubicBezTo>
                  <a:cubicBezTo>
                    <a:pt x="149" y="143"/>
                    <a:pt x="128" y="215"/>
                    <a:pt x="128" y="215"/>
                  </a:cubicBezTo>
                  <a:cubicBezTo>
                    <a:pt x="128" y="215"/>
                    <a:pt x="114" y="205"/>
                    <a:pt x="110" y="202"/>
                  </a:cubicBezTo>
                  <a:cubicBezTo>
                    <a:pt x="96" y="193"/>
                    <a:pt x="73" y="181"/>
                    <a:pt x="53" y="170"/>
                  </a:cubicBezTo>
                  <a:cubicBezTo>
                    <a:pt x="31" y="158"/>
                    <a:pt x="20" y="141"/>
                    <a:pt x="20" y="141"/>
                  </a:cubicBezTo>
                  <a:cubicBezTo>
                    <a:pt x="20" y="141"/>
                    <a:pt x="3" y="119"/>
                    <a:pt x="2" y="99"/>
                  </a:cubicBezTo>
                  <a:close/>
                </a:path>
              </a:pathLst>
            </a:custGeom>
            <a:solidFill>
              <a:srgbClr val="21A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Freeform 9"/>
            <p:cNvSpPr>
              <a:spLocks noChangeArrowheads="1"/>
            </p:cNvSpPr>
            <p:nvPr/>
          </p:nvSpPr>
          <p:spPr bwMode="auto">
            <a:xfrm>
              <a:off x="3878545" y="2460627"/>
              <a:ext cx="625475" cy="904875"/>
            </a:xfrm>
            <a:custGeom>
              <a:avLst/>
              <a:gdLst>
                <a:gd name="T0" fmla="*/ 617079 w 149"/>
                <a:gd name="T1" fmla="*/ 416663 h 215"/>
                <a:gd name="T2" fmla="*/ 579299 w 149"/>
                <a:gd name="T3" fmla="*/ 109427 h 215"/>
                <a:gd name="T4" fmla="*/ 579299 w 149"/>
                <a:gd name="T5" fmla="*/ 0 h 215"/>
                <a:gd name="T6" fmla="*/ 495343 w 149"/>
                <a:gd name="T7" fmla="*/ 122053 h 215"/>
                <a:gd name="T8" fmla="*/ 465958 w 149"/>
                <a:gd name="T9" fmla="*/ 340906 h 215"/>
                <a:gd name="T10" fmla="*/ 323232 w 149"/>
                <a:gd name="T11" fmla="*/ 534508 h 215"/>
                <a:gd name="T12" fmla="*/ 298045 w 149"/>
                <a:gd name="T13" fmla="*/ 542925 h 215"/>
                <a:gd name="T14" fmla="*/ 344221 w 149"/>
                <a:gd name="T15" fmla="*/ 458751 h 215"/>
                <a:gd name="T16" fmla="*/ 453364 w 149"/>
                <a:gd name="T17" fmla="*/ 202019 h 215"/>
                <a:gd name="T18" fmla="*/ 377804 w 149"/>
                <a:gd name="T19" fmla="*/ 294610 h 215"/>
                <a:gd name="T20" fmla="*/ 214089 w 149"/>
                <a:gd name="T21" fmla="*/ 429290 h 215"/>
                <a:gd name="T22" fmla="*/ 88154 w 149"/>
                <a:gd name="T23" fmla="*/ 904875 h 215"/>
                <a:gd name="T24" fmla="*/ 163715 w 149"/>
                <a:gd name="T25" fmla="*/ 850162 h 215"/>
                <a:gd name="T26" fmla="*/ 402991 w 149"/>
                <a:gd name="T27" fmla="*/ 715483 h 215"/>
                <a:gd name="T28" fmla="*/ 541519 w 149"/>
                <a:gd name="T29" fmla="*/ 593430 h 215"/>
                <a:gd name="T30" fmla="*/ 617079 w 149"/>
                <a:gd name="T31" fmla="*/ 416663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9" h="215">
                  <a:moveTo>
                    <a:pt x="147" y="99"/>
                  </a:moveTo>
                  <a:cubicBezTo>
                    <a:pt x="149" y="78"/>
                    <a:pt x="142" y="50"/>
                    <a:pt x="138" y="26"/>
                  </a:cubicBezTo>
                  <a:cubicBezTo>
                    <a:pt x="136" y="11"/>
                    <a:pt x="138" y="0"/>
                    <a:pt x="138" y="0"/>
                  </a:cubicBezTo>
                  <a:cubicBezTo>
                    <a:pt x="138" y="0"/>
                    <a:pt x="124" y="8"/>
                    <a:pt x="118" y="29"/>
                  </a:cubicBezTo>
                  <a:cubicBezTo>
                    <a:pt x="114" y="44"/>
                    <a:pt x="118" y="63"/>
                    <a:pt x="111" y="81"/>
                  </a:cubicBezTo>
                  <a:cubicBezTo>
                    <a:pt x="100" y="111"/>
                    <a:pt x="77" y="127"/>
                    <a:pt x="77" y="127"/>
                  </a:cubicBezTo>
                  <a:cubicBezTo>
                    <a:pt x="77" y="127"/>
                    <a:pt x="73" y="130"/>
                    <a:pt x="71" y="129"/>
                  </a:cubicBezTo>
                  <a:cubicBezTo>
                    <a:pt x="68" y="127"/>
                    <a:pt x="72" y="116"/>
                    <a:pt x="82" y="109"/>
                  </a:cubicBezTo>
                  <a:cubicBezTo>
                    <a:pt x="113" y="86"/>
                    <a:pt x="108" y="48"/>
                    <a:pt x="108" y="48"/>
                  </a:cubicBezTo>
                  <a:cubicBezTo>
                    <a:pt x="108" y="48"/>
                    <a:pt x="95" y="65"/>
                    <a:pt x="90" y="70"/>
                  </a:cubicBezTo>
                  <a:cubicBezTo>
                    <a:pt x="83" y="77"/>
                    <a:pt x="63" y="92"/>
                    <a:pt x="51" y="102"/>
                  </a:cubicBezTo>
                  <a:cubicBezTo>
                    <a:pt x="0" y="143"/>
                    <a:pt x="21" y="215"/>
                    <a:pt x="21" y="215"/>
                  </a:cubicBezTo>
                  <a:cubicBezTo>
                    <a:pt x="21" y="215"/>
                    <a:pt x="34" y="205"/>
                    <a:pt x="39" y="202"/>
                  </a:cubicBezTo>
                  <a:cubicBezTo>
                    <a:pt x="52" y="193"/>
                    <a:pt x="76" y="181"/>
                    <a:pt x="96" y="170"/>
                  </a:cubicBezTo>
                  <a:cubicBezTo>
                    <a:pt x="118" y="158"/>
                    <a:pt x="129" y="141"/>
                    <a:pt x="129" y="141"/>
                  </a:cubicBezTo>
                  <a:cubicBezTo>
                    <a:pt x="129" y="141"/>
                    <a:pt x="146" y="119"/>
                    <a:pt x="147" y="99"/>
                  </a:cubicBezTo>
                  <a:close/>
                </a:path>
              </a:pathLst>
            </a:custGeom>
            <a:solidFill>
              <a:srgbClr val="21A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29700" grpId="0"/>
      <p:bldP spid="70" grpId="0" animBg="1"/>
      <p:bldP spid="71" grpId="0" animBg="1"/>
      <p:bldP spid="29703" grpId="0"/>
      <p:bldP spid="297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圈能力值计算</a:t>
            </a:r>
          </a:p>
        </p:txBody>
      </p:sp>
      <p:graphicFrame>
        <p:nvGraphicFramePr>
          <p:cNvPr id="16" name="Group 3">
            <a:extLst>
              <a:ext uri="{FF2B5EF4-FFF2-40B4-BE49-F238E27FC236}">
                <a16:creationId xmlns:a16="http://schemas.microsoft.com/office/drawing/2014/main" xmlns="" id="{F2E99789-D20F-405B-A037-55FF570DA896}"/>
              </a:ext>
            </a:extLst>
          </p:cNvPr>
          <p:cNvGraphicFramePr/>
          <p:nvPr/>
        </p:nvGraphicFramePr>
        <p:xfrm>
          <a:off x="738188" y="1295400"/>
          <a:ext cx="10564812" cy="4276725"/>
        </p:xfrm>
        <a:graphic>
          <a:graphicData uri="http://schemas.openxmlformats.org/drawingml/2006/table">
            <a:tbl>
              <a:tblPr/>
              <a:tblGrid>
                <a:gridCol w="892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0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0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00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400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400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72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职务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工作年资（占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学历改善能力（占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主题改善能力（占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40%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改善能力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1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工作年限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能力值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能力值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改善能力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能力值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圈长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王某某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15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22.5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80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32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78.5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圈员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李某某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21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80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32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王某某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8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专科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60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32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刘某某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8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12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80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  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32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杜某某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5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7.5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专科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60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32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57.5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刘某某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6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专科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60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32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王某某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3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4.5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80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32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60.5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魏某某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6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80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4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32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18.6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65.2</a:t>
                      </a:r>
                    </a:p>
                  </a:txBody>
                  <a:tcPr marL="91438" marR="91438" marT="45725" marB="45725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862" name="文本框 38045"/>
          <p:cNvSpPr txBox="1">
            <a:spLocks noChangeArrowheads="1"/>
          </p:cNvSpPr>
          <p:nvPr/>
        </p:nvSpPr>
        <p:spPr bwMode="auto">
          <a:xfrm>
            <a:off x="738188" y="5456238"/>
            <a:ext cx="1056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注意事项：</a:t>
            </a:r>
            <a:endParaRPr lang="en-US" altLang="zh-CN" sz="1200" b="1">
              <a:solidFill>
                <a:srgbClr val="7F7F7F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1</a:t>
            </a:r>
            <a:r>
              <a:rPr lang="en-US" altLang="zh-CN" sz="1200" b="1">
                <a:solidFill>
                  <a:srgbClr val="7F7F7F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工作年资基础分为50分，每年加1分，&gt;25年均为100分。</a:t>
            </a:r>
            <a:endParaRPr lang="en-US" altLang="zh-CN" sz="1200" b="1">
              <a:solidFill>
                <a:srgbClr val="7F7F7F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2</a:t>
            </a:r>
            <a:r>
              <a:rPr lang="en-US" altLang="zh-CN" sz="1200" b="1">
                <a:solidFill>
                  <a:srgbClr val="7F7F7F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学历改善能力基础分50分，中专至博士每增加一级加5分。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3</a:t>
            </a:r>
            <a:r>
              <a:rPr lang="en-US" altLang="zh-CN" sz="1200" b="1">
                <a:solidFill>
                  <a:srgbClr val="7F7F7F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品管圈经验值，有参加过品管圈1次者，在能力值基础上加2分，依此类推，最高分10分。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圈能力值评估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B3E8936-C322-41E6-8DB5-81E566E73DBD}"/>
              </a:ext>
            </a:extLst>
          </p:cNvPr>
          <p:cNvSpPr/>
          <p:nvPr/>
        </p:nvSpPr>
        <p:spPr>
          <a:xfrm>
            <a:off x="4445000" y="1651000"/>
            <a:ext cx="6862763" cy="4237038"/>
          </a:xfrm>
          <a:prstGeom prst="rect">
            <a:avLst/>
          </a:prstGeom>
          <a:solidFill>
            <a:srgbClr val="019E9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CFC24588-B61B-4794-A36C-79AD0C65678B}"/>
              </a:ext>
            </a:extLst>
          </p:cNvPr>
          <p:cNvGraphicFramePr>
            <a:graphicFrameLocks noGrp="1"/>
          </p:cNvGraphicFramePr>
          <p:nvPr/>
        </p:nvGraphicFramePr>
        <p:xfrm>
          <a:off x="896938" y="1651000"/>
          <a:ext cx="4408487" cy="4235450"/>
        </p:xfrm>
        <a:graphic>
          <a:graphicData uri="http://schemas.openxmlformats.org/drawingml/2006/table">
            <a:tbl>
              <a:tblPr/>
              <a:tblGrid>
                <a:gridCol w="1878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72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评价项目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活动前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62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平均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6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团队凝聚力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6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责任心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6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解决问题能力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6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品管手法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7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自信心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7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沟通协调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和谐度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7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积极性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2060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3839" name="对象 1"/>
          <p:cNvGraphicFramePr>
            <a:graphicFrameLocks/>
          </p:cNvGraphicFramePr>
          <p:nvPr/>
        </p:nvGraphicFramePr>
        <p:xfrm>
          <a:off x="4652963" y="1946275"/>
          <a:ext cx="68453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r:id="rId5" imgW="6838095" imgH="3638095" progId="excel.sheet.8">
                  <p:embed/>
                </p:oleObj>
              </mc:Choice>
              <mc:Fallback>
                <p:oleObj r:id="rId5" imgW="6838095" imgH="3638095" progId="excel.sheet.8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1946275"/>
                        <a:ext cx="68453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0F6D36B1-B024-45A4-8263-D9D283D63140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5842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9A891F2-40A4-44CF-B977-3937534707BE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36869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60D70112-1BDF-465E-B213-E58FDB7A65F6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889A18A7-6F25-42FC-AFB0-1AF19029664C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19F1A4DD-E902-49FB-9EA8-6BC16FA3E9A3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C8B7B600-AB9C-4D43-877B-8A908F469B8C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36870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36871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3648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19E97"/>
                </a:solidFill>
              </a:rPr>
              <a:t>主题选定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主题选定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="" id="{23C28135-822C-40C4-97AC-EEBEC347AA4F}"/>
              </a:ext>
            </a:extLst>
          </p:cNvPr>
          <p:cNvGraphicFramePr>
            <a:graphicFrameLocks noGrp="1"/>
          </p:cNvGraphicFramePr>
          <p:nvPr/>
        </p:nvGraphicFramePr>
        <p:xfrm>
          <a:off x="528638" y="1171572"/>
          <a:ext cx="10875962" cy="47116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2565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2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5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14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69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65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095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7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主题评价题目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上级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政策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紧迫性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可行性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圈能力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总分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顺序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选定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提案人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减少产后乳房胀痛的发生率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37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33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45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39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154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姓名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提高腕带的核对率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33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33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43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29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138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姓名</a:t>
                      </a:r>
                      <a:endParaRPr lang="zh-CN" alt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提高产妇对婴儿沐浴时间安排的满意度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41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41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33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150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姓名</a:t>
                      </a:r>
                      <a:endParaRPr lang="zh-CN" alt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提高患者对护士工作满意度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33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39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29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136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6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姓名</a:t>
                      </a:r>
                      <a:endParaRPr lang="zh-CN" alt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000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提高母婴分离的母乳喂养成功率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37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41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27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140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4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姓名</a:t>
                      </a:r>
                      <a:endParaRPr lang="zh-CN" alt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减少患者深静脉导管周围皮肤破损率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27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31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37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120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8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姓名</a:t>
                      </a:r>
                      <a:endParaRPr lang="zh-CN" alt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提高急救器械规范使用率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21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33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25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104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9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姓名</a:t>
                      </a:r>
                      <a:endParaRPr lang="zh-CN" alt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6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评价说明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分数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重要性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迫切性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圈能力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上级政策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次重要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次迫切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0-50%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次相关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3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重要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迫切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51-75%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相关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8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极重要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极迫切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76-100%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极相关</a:t>
                      </a:r>
                      <a:endParaRPr lang="zh-CN" sz="12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396" marR="38396" marT="0" marB="0"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7891" name="文本框 99"/>
          <p:cNvSpPr txBox="1">
            <a:spLocks noChangeArrowheads="1"/>
          </p:cNvSpPr>
          <p:nvPr/>
        </p:nvSpPr>
        <p:spPr bwMode="auto">
          <a:xfrm>
            <a:off x="528638" y="6069013"/>
            <a:ext cx="8086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u"/>
            </a:pP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</a:rPr>
              <a:t>注：以评价法进行主题评价，共10名圈员参加，采用5、3、1打分，根据票选分数，第一顺位为本次活动主题</a:t>
            </a:r>
          </a:p>
        </p:txBody>
      </p:sp>
      <p:sp>
        <p:nvSpPr>
          <p:cNvPr id="15" name="心形 14">
            <a:extLst>
              <a:ext uri="{FF2B5EF4-FFF2-40B4-BE49-F238E27FC236}">
                <a16:creationId xmlns:a16="http://schemas.microsoft.com/office/drawing/2014/main" xmlns="" id="{11A1E09A-B5C7-4441-B378-DBA49DC56B47}"/>
              </a:ext>
            </a:extLst>
          </p:cNvPr>
          <p:cNvSpPr/>
          <p:nvPr/>
        </p:nvSpPr>
        <p:spPr>
          <a:xfrm>
            <a:off x="9440863" y="2193925"/>
            <a:ext cx="312737" cy="304800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选题背景</a:t>
            </a:r>
          </a:p>
        </p:txBody>
      </p:sp>
      <p:grpSp>
        <p:nvGrpSpPr>
          <p:cNvPr id="40963" name="组合 2"/>
          <p:cNvGrpSpPr>
            <a:grpSpLocks/>
          </p:cNvGrpSpPr>
          <p:nvPr/>
        </p:nvGrpSpPr>
        <p:grpSpPr bwMode="auto">
          <a:xfrm>
            <a:off x="5924550" y="1592263"/>
            <a:ext cx="74613" cy="3649662"/>
            <a:chOff x="4600576" y="1419622"/>
            <a:chExt cx="56353" cy="2736304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10F134DA-890F-46FA-8C45-38752FF501D1}"/>
                </a:ext>
              </a:extLst>
            </p:cNvPr>
            <p:cNvCxnSpPr/>
            <p:nvPr/>
          </p:nvCxnSpPr>
          <p:spPr>
            <a:xfrm>
              <a:off x="4628153" y="1419622"/>
              <a:ext cx="0" cy="27363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D440179D-1A40-453E-AFAE-BC0EE458543D}"/>
                </a:ext>
              </a:extLst>
            </p:cNvPr>
            <p:cNvSpPr/>
            <p:nvPr/>
          </p:nvSpPr>
          <p:spPr>
            <a:xfrm>
              <a:off x="4600576" y="2163506"/>
              <a:ext cx="56353" cy="1302095"/>
            </a:xfrm>
            <a:prstGeom prst="rect">
              <a:avLst/>
            </a:pr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3200" noProof="1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3298677-4729-4333-ABCE-61F2D25C2E68}"/>
              </a:ext>
            </a:extLst>
          </p:cNvPr>
          <p:cNvSpPr/>
          <p:nvPr/>
        </p:nvSpPr>
        <p:spPr>
          <a:xfrm>
            <a:off x="584200" y="2147888"/>
            <a:ext cx="4906963" cy="3222625"/>
          </a:xfrm>
          <a:prstGeom prst="rect">
            <a:avLst/>
          </a:prstGeom>
          <a:blipFill>
            <a:blip r:embed="rId3"/>
            <a:srcRect/>
            <a:stretch>
              <a:fillRect t="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3200" noProof="1">
              <a:cs typeface="+mn-ea"/>
              <a:sym typeface="+mn-lt"/>
            </a:endParaRPr>
          </a:p>
        </p:txBody>
      </p:sp>
      <p:sp>
        <p:nvSpPr>
          <p:cNvPr id="39942" name="TextBox 33"/>
          <p:cNvSpPr txBox="1">
            <a:spLocks noChangeArrowheads="1"/>
          </p:cNvSpPr>
          <p:nvPr/>
        </p:nvSpPr>
        <p:spPr bwMode="auto">
          <a:xfrm>
            <a:off x="2039938" y="1589088"/>
            <a:ext cx="2914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19E97"/>
                </a:solidFill>
                <a:sym typeface="Century Gothic" panose="020B0502020202020204" pitchFamily="34" charset="0"/>
              </a:rPr>
              <a:t>WORK</a:t>
            </a:r>
            <a:r>
              <a:rPr lang="en-US" altLang="zh-CN" sz="3200">
                <a:solidFill>
                  <a:srgbClr val="C00000"/>
                </a:solidFill>
                <a:sym typeface="Century Gothic" panose="020B0502020202020204" pitchFamily="34" charset="0"/>
              </a:rPr>
              <a:t> </a:t>
            </a:r>
            <a:r>
              <a:rPr lang="en-US" altLang="zh-CN" sz="3200">
                <a:sym typeface="Century Gothic" panose="020B0502020202020204" pitchFamily="34" charset="0"/>
              </a:rPr>
              <a:t>HARD</a:t>
            </a:r>
            <a:endParaRPr lang="zh-CN" altLang="en-US" sz="3200">
              <a:sym typeface="Century Gothic" panose="020B0502020202020204" pitchFamily="34" charset="0"/>
            </a:endParaRPr>
          </a:p>
        </p:txBody>
      </p:sp>
      <p:grpSp>
        <p:nvGrpSpPr>
          <p:cNvPr id="39943" name="组合 7"/>
          <p:cNvGrpSpPr>
            <a:grpSpLocks/>
          </p:cNvGrpSpPr>
          <p:nvPr/>
        </p:nvGrpSpPr>
        <p:grpSpPr bwMode="auto">
          <a:xfrm>
            <a:off x="7051675" y="3910013"/>
            <a:ext cx="517525" cy="517525"/>
            <a:chOff x="6737059" y="4731090"/>
            <a:chExt cx="517445" cy="51744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9A460828-E76C-4B7D-B537-E1CBF7A6B3F1}"/>
                </a:ext>
              </a:extLst>
            </p:cNvPr>
            <p:cNvSpPr/>
            <p:nvPr/>
          </p:nvSpPr>
          <p:spPr>
            <a:xfrm>
              <a:off x="6737059" y="4731090"/>
              <a:ext cx="517445" cy="517445"/>
            </a:xfrm>
            <a:prstGeom prst="ellipse">
              <a:avLst/>
            </a:pr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3200" noProof="1">
                <a:cs typeface="+mn-ea"/>
                <a:sym typeface="+mn-lt"/>
              </a:endParaRPr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xmlns="" id="{5254DF24-3D43-4270-BB9B-B375E74A5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8009" y="4810453"/>
              <a:ext cx="355545" cy="35872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946" name="组合 10"/>
          <p:cNvGrpSpPr>
            <a:grpSpLocks/>
          </p:cNvGrpSpPr>
          <p:nvPr/>
        </p:nvGrpSpPr>
        <p:grpSpPr bwMode="auto">
          <a:xfrm>
            <a:off x="7051675" y="2305050"/>
            <a:ext cx="517525" cy="517525"/>
            <a:chOff x="6737059" y="4731090"/>
            <a:chExt cx="517445" cy="51744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931B605-E73C-4D06-B8DD-DF8C36141155}"/>
                </a:ext>
              </a:extLst>
            </p:cNvPr>
            <p:cNvSpPr/>
            <p:nvPr/>
          </p:nvSpPr>
          <p:spPr>
            <a:xfrm>
              <a:off x="6737059" y="4731090"/>
              <a:ext cx="517445" cy="517445"/>
            </a:xfrm>
            <a:prstGeom prst="ellipse">
              <a:avLst/>
            </a:pr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3200" noProof="1">
                <a:cs typeface="+mn-ea"/>
                <a:sym typeface="+mn-lt"/>
              </a:endParaRPr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xmlns="" id="{74158C0D-9513-46A0-B5FC-A1A95A4B9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8009" y="4810453"/>
              <a:ext cx="355545" cy="35872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949" name="组合 16"/>
          <p:cNvGrpSpPr>
            <a:grpSpLocks/>
          </p:cNvGrpSpPr>
          <p:nvPr/>
        </p:nvGrpSpPr>
        <p:grpSpPr bwMode="auto">
          <a:xfrm>
            <a:off x="7800975" y="2174875"/>
            <a:ext cx="3133725" cy="1084263"/>
            <a:chOff x="9045567" y="3250384"/>
            <a:chExt cx="3133887" cy="1084804"/>
          </a:xfrm>
        </p:grpSpPr>
        <p:sp>
          <p:nvSpPr>
            <p:cNvPr id="40972" name="TextBox 15"/>
            <p:cNvSpPr txBox="1">
              <a:spLocks noChangeArrowheads="1"/>
            </p:cNvSpPr>
            <p:nvPr/>
          </p:nvSpPr>
          <p:spPr bwMode="auto">
            <a:xfrm>
              <a:off x="9045567" y="3250384"/>
              <a:ext cx="22099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19E97"/>
                  </a:solidFill>
                  <a:latin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40973" name="Rectangle 16"/>
            <p:cNvSpPr>
              <a:spLocks noChangeArrowheads="1"/>
            </p:cNvSpPr>
            <p:nvPr/>
          </p:nvSpPr>
          <p:spPr bwMode="auto">
            <a:xfrm>
              <a:off x="9045567" y="3577545"/>
              <a:ext cx="3133887" cy="75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000">
                  <a:solidFill>
                    <a:srgbClr val="7F7F7F"/>
                  </a:solidFill>
                  <a:latin typeface="微软雅黑" panose="020B0503020204020204" pitchFamily="34" charset="-122"/>
                </a:rPr>
                <a:t>产后乳房胀痛的发生率是当前最常发生的事件，存在安全隐患，应该尽快解决；宣传正确的产后护理知识，降低产后感染率。提高患者的满意度</a:t>
              </a:r>
            </a:p>
          </p:txBody>
        </p:sp>
      </p:grpSp>
      <p:grpSp>
        <p:nvGrpSpPr>
          <p:cNvPr id="39952" name="组合 22"/>
          <p:cNvGrpSpPr>
            <a:grpSpLocks/>
          </p:cNvGrpSpPr>
          <p:nvPr/>
        </p:nvGrpSpPr>
        <p:grpSpPr bwMode="auto">
          <a:xfrm>
            <a:off x="7800975" y="3844925"/>
            <a:ext cx="3133725" cy="1316038"/>
            <a:chOff x="9045567" y="3250384"/>
            <a:chExt cx="3133887" cy="1315637"/>
          </a:xfrm>
        </p:grpSpPr>
        <p:sp>
          <p:nvSpPr>
            <p:cNvPr id="40970" name="TextBox 15"/>
            <p:cNvSpPr txBox="1">
              <a:spLocks noChangeArrowheads="1"/>
            </p:cNvSpPr>
            <p:nvPr/>
          </p:nvSpPr>
          <p:spPr bwMode="auto">
            <a:xfrm>
              <a:off x="9045567" y="3250384"/>
              <a:ext cx="22099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19E97"/>
                  </a:solidFill>
                  <a:latin typeface="微软雅黑" panose="020B0503020204020204" pitchFamily="34" charset="-122"/>
                </a:rPr>
                <a:t>参考文献</a:t>
              </a:r>
            </a:p>
          </p:txBody>
        </p:sp>
        <p:sp>
          <p:nvSpPr>
            <p:cNvPr id="40971" name="Rectangle 16"/>
            <p:cNvSpPr>
              <a:spLocks noChangeArrowheads="1"/>
            </p:cNvSpPr>
            <p:nvPr/>
          </p:nvSpPr>
          <p:spPr bwMode="auto">
            <a:xfrm>
              <a:off x="9045567" y="3577545"/>
              <a:ext cx="3133887" cy="98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[1] </a:t>
              </a:r>
              <a:r>
                <a:rPr lang="zh-CN" altLang="en-US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闫素芹 护理干预对对减轻产后乳房胀痛的效果观察</a:t>
              </a:r>
              <a:r>
                <a:rPr lang="en-US" altLang="zh-CN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《</a:t>
              </a:r>
              <a:r>
                <a:rPr lang="zh-CN" altLang="en-US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临床合理用药杂志</a:t>
              </a:r>
              <a:r>
                <a:rPr lang="en-US" altLang="zh-CN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》  2012</a:t>
              </a:r>
              <a:r>
                <a:rPr lang="zh-CN" altLang="en-US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年</a:t>
              </a:r>
              <a:r>
                <a:rPr lang="en-US" altLang="zh-CN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12</a:t>
              </a:r>
              <a:r>
                <a:rPr lang="zh-CN" altLang="en-US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月</a:t>
              </a:r>
              <a:endParaRPr lang="en-US" altLang="zh-CN" sz="1000" b="1">
                <a:solidFill>
                  <a:srgbClr val="7F7F7F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[2] </a:t>
              </a:r>
              <a:r>
                <a:rPr lang="zh-CN" altLang="en-US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王海仙 产后乳房按摩减轻乳房胀痛的效果观察</a:t>
              </a:r>
              <a:r>
                <a:rPr lang="en-US" altLang="zh-CN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《</a:t>
              </a:r>
              <a:r>
                <a:rPr lang="zh-CN" altLang="en-US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全科护理</a:t>
              </a:r>
              <a:r>
                <a:rPr lang="en-US" altLang="zh-CN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》2011</a:t>
              </a:r>
              <a:r>
                <a:rPr lang="zh-CN" altLang="en-US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年</a:t>
              </a:r>
              <a:r>
                <a:rPr lang="en-US" altLang="zh-CN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8</a:t>
              </a:r>
              <a:r>
                <a:rPr lang="zh-CN" altLang="en-US" sz="1000" b="1">
                  <a:solidFill>
                    <a:srgbClr val="7F7F7F"/>
                  </a:solidFill>
                  <a:latin typeface="微软雅黑" panose="020B0503020204020204" pitchFamily="34" charset="-122"/>
                </a:rPr>
                <a:t>期</a:t>
              </a:r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9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选题意义</a:t>
            </a:r>
          </a:p>
        </p:txBody>
      </p:sp>
      <p:grpSp>
        <p:nvGrpSpPr>
          <p:cNvPr id="41986" name="组合 2"/>
          <p:cNvGrpSpPr>
            <a:grpSpLocks/>
          </p:cNvGrpSpPr>
          <p:nvPr/>
        </p:nvGrpSpPr>
        <p:grpSpPr bwMode="auto">
          <a:xfrm>
            <a:off x="1641475" y="1400175"/>
            <a:ext cx="4137025" cy="1968500"/>
            <a:chOff x="532869" y="1941832"/>
            <a:chExt cx="4137254" cy="1968386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xmlns="" id="{92B093AB-7AA6-4B08-9C0F-ACA10D22EB0E}"/>
                </a:ext>
              </a:extLst>
            </p:cNvPr>
            <p:cNvSpPr/>
            <p:nvPr/>
          </p:nvSpPr>
          <p:spPr>
            <a:xfrm>
              <a:off x="532869" y="1941832"/>
              <a:ext cx="4067400" cy="1968386"/>
            </a:xfrm>
            <a:prstGeom prst="roundRect">
              <a:avLst>
                <a:gd name="adj" fmla="val 9409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/>
            </a:p>
          </p:txBody>
        </p:sp>
        <p:pic>
          <p:nvPicPr>
            <p:cNvPr id="43042" name="图片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2826" y="2333624"/>
              <a:ext cx="1236423" cy="130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43" name="组合 44"/>
            <p:cNvGrpSpPr>
              <a:grpSpLocks/>
            </p:cNvGrpSpPr>
            <p:nvPr/>
          </p:nvGrpSpPr>
          <p:grpSpPr bwMode="auto">
            <a:xfrm>
              <a:off x="1758447" y="2242720"/>
              <a:ext cx="2911676" cy="1475133"/>
              <a:chOff x="1758447" y="2242720"/>
              <a:chExt cx="2911676" cy="1475133"/>
            </a:xfrm>
          </p:grpSpPr>
          <p:sp>
            <p:nvSpPr>
              <p:cNvPr id="43044" name="矩形 6"/>
              <p:cNvSpPr>
                <a:spLocks noChangeArrowheads="1"/>
              </p:cNvSpPr>
              <p:nvPr/>
            </p:nvSpPr>
            <p:spPr bwMode="auto">
              <a:xfrm>
                <a:off x="1758447" y="2548302"/>
                <a:ext cx="2911676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ts val="2800"/>
                  </a:lnSpc>
                </a:pPr>
                <a:r>
                  <a:rPr lang="zh-CN" altLang="en-US" sz="1600" b="1">
                    <a:solidFill>
                      <a:srgbClr val="404040"/>
                    </a:solidFill>
                    <a:latin typeface="微软雅黑" panose="020B0503020204020204" pitchFamily="34" charset="-122"/>
                  </a:rPr>
                  <a:t>降低低血压的发生率</a:t>
                </a:r>
                <a:r>
                  <a:rPr lang="zh-CN" altLang="en-US" sz="1600">
                    <a:latin typeface="微软雅黑" panose="020B0503020204020204" pitchFamily="34" charset="-122"/>
                  </a:rPr>
                  <a:t>，</a:t>
                </a:r>
                <a:r>
                  <a:rPr lang="zh-CN" altLang="en-US" sz="1600" b="1">
                    <a:solidFill>
                      <a:srgbClr val="404040"/>
                    </a:solidFill>
                    <a:latin typeface="微软雅黑" panose="020B0503020204020204" pitchFamily="34" charset="-122"/>
                  </a:rPr>
                  <a:t>可以提高维持性血液透析患者的存活率和生活质量。</a:t>
                </a:r>
              </a:p>
            </p:txBody>
          </p:sp>
          <p:grpSp>
            <p:nvGrpSpPr>
              <p:cNvPr id="43045" name="组合 43"/>
              <p:cNvGrpSpPr>
                <a:grpSpLocks/>
              </p:cNvGrpSpPr>
              <p:nvPr/>
            </p:nvGrpSpPr>
            <p:grpSpPr bwMode="auto">
              <a:xfrm>
                <a:off x="1829967" y="2242720"/>
                <a:ext cx="1389740" cy="338554"/>
                <a:chOff x="1829967" y="2242720"/>
                <a:chExt cx="1389740" cy="338554"/>
              </a:xfrm>
            </p:grpSpPr>
            <p:sp>
              <p:nvSpPr>
                <p:cNvPr id="9" name="圆角矩形 8">
                  <a:extLst>
                    <a:ext uri="{FF2B5EF4-FFF2-40B4-BE49-F238E27FC236}">
                      <a16:creationId xmlns:a16="http://schemas.microsoft.com/office/drawing/2014/main" xmlns="" id="{7670DA66-42F1-48E7-9D1A-DE9C11F6B21C}"/>
                    </a:ext>
                  </a:extLst>
                </p:cNvPr>
                <p:cNvSpPr/>
                <p:nvPr/>
              </p:nvSpPr>
              <p:spPr>
                <a:xfrm>
                  <a:off x="1829929" y="2248203"/>
                  <a:ext cx="1389139" cy="333355"/>
                </a:xfrm>
                <a:prstGeom prst="roundRect">
                  <a:avLst/>
                </a:prstGeom>
                <a:solidFill>
                  <a:srgbClr val="019E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noProof="1"/>
                </a:p>
              </p:txBody>
            </p:sp>
            <p:sp>
              <p:nvSpPr>
                <p:cNvPr id="43047" name="矩形 42"/>
                <p:cNvSpPr>
                  <a:spLocks noChangeArrowheads="1"/>
                </p:cNvSpPr>
                <p:nvPr/>
              </p:nvSpPr>
              <p:spPr bwMode="auto">
                <a:xfrm>
                  <a:off x="1919543" y="2242720"/>
                  <a:ext cx="121058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/>
                  <a:r>
                    <a:rPr lang="zh-CN" altLang="en-US" sz="1600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对患者而言</a:t>
                  </a:r>
                </a:p>
              </p:txBody>
            </p:sp>
          </p:grpSp>
        </p:grpSp>
      </p:grpSp>
      <p:grpSp>
        <p:nvGrpSpPr>
          <p:cNvPr id="41994" name="组合 10"/>
          <p:cNvGrpSpPr>
            <a:grpSpLocks/>
          </p:cNvGrpSpPr>
          <p:nvPr/>
        </p:nvGrpSpPr>
        <p:grpSpPr bwMode="auto">
          <a:xfrm>
            <a:off x="6864350" y="1400175"/>
            <a:ext cx="4067175" cy="1968500"/>
            <a:chOff x="4596029" y="1941832"/>
            <a:chExt cx="4067297" cy="1968386"/>
          </a:xfrm>
        </p:grpSpPr>
        <p:grpSp>
          <p:nvGrpSpPr>
            <p:cNvPr id="43033" name="组合 55"/>
            <p:cNvGrpSpPr>
              <a:grpSpLocks/>
            </p:cNvGrpSpPr>
            <p:nvPr/>
          </p:nvGrpSpPr>
          <p:grpSpPr bwMode="auto">
            <a:xfrm>
              <a:off x="4596029" y="1941832"/>
              <a:ext cx="4067297" cy="1968386"/>
              <a:chOff x="532869" y="1941832"/>
              <a:chExt cx="4067297" cy="1968386"/>
            </a:xfrm>
          </p:grpSpPr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xmlns="" id="{85C76E39-D072-4EF4-96FB-3EF18E87B73A}"/>
                  </a:ext>
                </a:extLst>
              </p:cNvPr>
              <p:cNvSpPr/>
              <p:nvPr/>
            </p:nvSpPr>
            <p:spPr>
              <a:xfrm>
                <a:off x="532869" y="1941832"/>
                <a:ext cx="4067297" cy="1968386"/>
              </a:xfrm>
              <a:prstGeom prst="roundRect">
                <a:avLst>
                  <a:gd name="adj" fmla="val 9409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grpSp>
            <p:nvGrpSpPr>
              <p:cNvPr id="43036" name="组合 58"/>
              <p:cNvGrpSpPr>
                <a:grpSpLocks/>
              </p:cNvGrpSpPr>
              <p:nvPr/>
            </p:nvGrpSpPr>
            <p:grpSpPr bwMode="auto">
              <a:xfrm>
                <a:off x="712340" y="2209748"/>
                <a:ext cx="2911676" cy="1492117"/>
                <a:chOff x="712340" y="2209748"/>
                <a:chExt cx="2911676" cy="1492117"/>
              </a:xfrm>
            </p:grpSpPr>
            <p:sp>
              <p:nvSpPr>
                <p:cNvPr id="43037" name="矩形 59"/>
                <p:cNvSpPr>
                  <a:spLocks noChangeArrowheads="1"/>
                </p:cNvSpPr>
                <p:nvPr/>
              </p:nvSpPr>
              <p:spPr bwMode="auto">
                <a:xfrm>
                  <a:off x="712340" y="2532314"/>
                  <a:ext cx="2911676" cy="1169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ts val="2800"/>
                    </a:lnSpc>
                  </a:pPr>
                  <a:r>
                    <a:rPr lang="zh-CN" altLang="en-US" sz="1600" b="1">
                      <a:solidFill>
                        <a:srgbClr val="404040"/>
                      </a:solidFill>
                      <a:latin typeface="微软雅黑" panose="020B0503020204020204" pitchFamily="34" charset="-122"/>
                    </a:rPr>
                    <a:t>提高工作效率和质量，减轻工作压力，增加团队凝聚力，增加相互协作能力。</a:t>
                  </a:r>
                </a:p>
              </p:txBody>
            </p:sp>
            <p:grpSp>
              <p:nvGrpSpPr>
                <p:cNvPr id="43038" name="组合 60"/>
                <p:cNvGrpSpPr>
                  <a:grpSpLocks/>
                </p:cNvGrpSpPr>
                <p:nvPr/>
              </p:nvGrpSpPr>
              <p:grpSpPr bwMode="auto">
                <a:xfrm>
                  <a:off x="790900" y="2209748"/>
                  <a:ext cx="1389740" cy="338554"/>
                  <a:chOff x="790900" y="2209748"/>
                  <a:chExt cx="1389740" cy="338554"/>
                </a:xfrm>
              </p:grpSpPr>
              <p:sp>
                <p:nvSpPr>
                  <p:cNvPr id="18" name="圆角矩形 17">
                    <a:extLst>
                      <a:ext uri="{FF2B5EF4-FFF2-40B4-BE49-F238E27FC236}">
                        <a16:creationId xmlns:a16="http://schemas.microsoft.com/office/drawing/2014/main" xmlns="" id="{1F2D8068-7673-4199-99A2-26340EE4247F}"/>
                      </a:ext>
                    </a:extLst>
                  </p:cNvPr>
                  <p:cNvSpPr/>
                  <p:nvPr/>
                </p:nvSpPr>
                <p:spPr>
                  <a:xfrm>
                    <a:off x="782114" y="2214866"/>
                    <a:ext cx="1398629" cy="333355"/>
                  </a:xfrm>
                  <a:prstGeom prst="roundRect">
                    <a:avLst/>
                  </a:prstGeom>
                  <a:solidFill>
                    <a:srgbClr val="0099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43040" name="矩形 62"/>
                  <p:cNvSpPr>
                    <a:spLocks noChangeArrowheads="1"/>
                  </p:cNvSpPr>
                  <p:nvPr/>
                </p:nvSpPr>
                <p:spPr bwMode="auto">
                  <a:xfrm>
                    <a:off x="880476" y="2209748"/>
                    <a:ext cx="121058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eaLnBrk="1" hangingPunct="1"/>
                    <a:r>
                      <a:rPr lang="zh-CN" altLang="en-US" sz="1600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对护士而言</a:t>
                    </a:r>
                  </a:p>
                </p:txBody>
              </p:sp>
            </p:grpSp>
          </p:grpSp>
        </p:grpSp>
        <p:pic>
          <p:nvPicPr>
            <p:cNvPr id="43034" name="图片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368" y="2333624"/>
              <a:ext cx="1353958" cy="125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3" name="组合 19"/>
          <p:cNvGrpSpPr>
            <a:grpSpLocks/>
          </p:cNvGrpSpPr>
          <p:nvPr/>
        </p:nvGrpSpPr>
        <p:grpSpPr bwMode="auto">
          <a:xfrm>
            <a:off x="1641475" y="4019550"/>
            <a:ext cx="4067175" cy="1968500"/>
            <a:chOff x="387255" y="4088838"/>
            <a:chExt cx="4067297" cy="1968386"/>
          </a:xfrm>
        </p:grpSpPr>
        <p:grpSp>
          <p:nvGrpSpPr>
            <p:cNvPr id="43025" name="组合 20"/>
            <p:cNvGrpSpPr>
              <a:grpSpLocks/>
            </p:cNvGrpSpPr>
            <p:nvPr/>
          </p:nvGrpSpPr>
          <p:grpSpPr bwMode="auto">
            <a:xfrm>
              <a:off x="387255" y="4088838"/>
              <a:ext cx="4067297" cy="1968386"/>
              <a:chOff x="532869" y="1941832"/>
              <a:chExt cx="4067297" cy="1968386"/>
            </a:xfrm>
          </p:grpSpPr>
          <p:sp>
            <p:nvSpPr>
              <p:cNvPr id="23" name="圆角矩形 22">
                <a:extLst>
                  <a:ext uri="{FF2B5EF4-FFF2-40B4-BE49-F238E27FC236}">
                    <a16:creationId xmlns:a16="http://schemas.microsoft.com/office/drawing/2014/main" xmlns="" id="{77C9A4AB-4263-4E8D-B864-4EE36B4FFACE}"/>
                  </a:ext>
                </a:extLst>
              </p:cNvPr>
              <p:cNvSpPr/>
              <p:nvPr/>
            </p:nvSpPr>
            <p:spPr>
              <a:xfrm>
                <a:off x="532869" y="1941832"/>
                <a:ext cx="4067297" cy="1968386"/>
              </a:xfrm>
              <a:prstGeom prst="roundRect">
                <a:avLst>
                  <a:gd name="adj" fmla="val 9409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grpSp>
            <p:nvGrpSpPr>
              <p:cNvPr id="43028" name="组合 23"/>
              <p:cNvGrpSpPr>
                <a:grpSpLocks/>
              </p:cNvGrpSpPr>
              <p:nvPr/>
            </p:nvGrpSpPr>
            <p:grpSpPr bwMode="auto">
              <a:xfrm>
                <a:off x="1745797" y="2316803"/>
                <a:ext cx="2768667" cy="1108079"/>
                <a:chOff x="1745797" y="2316803"/>
                <a:chExt cx="2768667" cy="1108079"/>
              </a:xfrm>
            </p:grpSpPr>
            <p:sp>
              <p:nvSpPr>
                <p:cNvPr id="43029" name="矩形 24"/>
                <p:cNvSpPr>
                  <a:spLocks noChangeArrowheads="1"/>
                </p:cNvSpPr>
                <p:nvPr/>
              </p:nvSpPr>
              <p:spPr bwMode="auto">
                <a:xfrm>
                  <a:off x="1745797" y="2655357"/>
                  <a:ext cx="2768667" cy="769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ts val="2800"/>
                    </a:lnSpc>
                  </a:pPr>
                  <a:r>
                    <a:rPr lang="zh-CN" altLang="en-US" sz="1600" b="1">
                      <a:solidFill>
                        <a:srgbClr val="404040"/>
                      </a:solidFill>
                      <a:latin typeface="微软雅黑" panose="020B0503020204020204" pitchFamily="34" charset="-122"/>
                    </a:rPr>
                    <a:t>提高病人对医院的满意度和信任度，减少医疗纠纷</a:t>
                  </a:r>
                  <a:r>
                    <a:rPr lang="zh-CN" altLang="en-US" sz="1600">
                      <a:solidFill>
                        <a:srgbClr val="404040"/>
                      </a:solidFill>
                      <a:latin typeface="微软雅黑" panose="020B0503020204020204" pitchFamily="34" charset="-122"/>
                    </a:rPr>
                    <a:t>。</a:t>
                  </a:r>
                </a:p>
              </p:txBody>
            </p:sp>
            <p:grpSp>
              <p:nvGrpSpPr>
                <p:cNvPr id="43030" name="组合 25"/>
                <p:cNvGrpSpPr>
                  <a:grpSpLocks/>
                </p:cNvGrpSpPr>
                <p:nvPr/>
              </p:nvGrpSpPr>
              <p:grpSpPr bwMode="auto">
                <a:xfrm>
                  <a:off x="1839249" y="2316803"/>
                  <a:ext cx="1389740" cy="338554"/>
                  <a:chOff x="1839249" y="2316803"/>
                  <a:chExt cx="1389740" cy="338554"/>
                </a:xfrm>
              </p:grpSpPr>
              <p:sp>
                <p:nvSpPr>
                  <p:cNvPr id="27" name="圆角矩形 26">
                    <a:extLst>
                      <a:ext uri="{FF2B5EF4-FFF2-40B4-BE49-F238E27FC236}">
                        <a16:creationId xmlns:a16="http://schemas.microsoft.com/office/drawing/2014/main" xmlns="" id="{5D40352B-50D9-46B2-AC24-F45748568687}"/>
                      </a:ext>
                    </a:extLst>
                  </p:cNvPr>
                  <p:cNvSpPr/>
                  <p:nvPr/>
                </p:nvSpPr>
                <p:spPr>
                  <a:xfrm>
                    <a:off x="1839421" y="2321223"/>
                    <a:ext cx="1389104" cy="333355"/>
                  </a:xfrm>
                  <a:prstGeom prst="roundRect">
                    <a:avLst/>
                  </a:prstGeom>
                  <a:solidFill>
                    <a:srgbClr val="0099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43032" name="矩形 28"/>
                  <p:cNvSpPr>
                    <a:spLocks noChangeArrowheads="1"/>
                  </p:cNvSpPr>
                  <p:nvPr/>
                </p:nvSpPr>
                <p:spPr bwMode="auto">
                  <a:xfrm>
                    <a:off x="1928825" y="2316803"/>
                    <a:ext cx="121058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eaLnBrk="1" hangingPunct="1"/>
                    <a:r>
                      <a:rPr lang="zh-CN" altLang="en-US" sz="1600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对医院而言</a:t>
                    </a:r>
                  </a:p>
                </p:txBody>
              </p:sp>
            </p:grpSp>
          </p:grpSp>
        </p:grpSp>
        <p:pic>
          <p:nvPicPr>
            <p:cNvPr id="43026" name="图片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38" y="4450841"/>
              <a:ext cx="1266719" cy="142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12" name="组合 29"/>
          <p:cNvGrpSpPr>
            <a:grpSpLocks/>
          </p:cNvGrpSpPr>
          <p:nvPr/>
        </p:nvGrpSpPr>
        <p:grpSpPr bwMode="auto">
          <a:xfrm>
            <a:off x="6864350" y="4019550"/>
            <a:ext cx="4067175" cy="1968500"/>
            <a:chOff x="4596029" y="4088838"/>
            <a:chExt cx="4067297" cy="1968386"/>
          </a:xfrm>
        </p:grpSpPr>
        <p:grpSp>
          <p:nvGrpSpPr>
            <p:cNvPr id="43017" name="组合 74"/>
            <p:cNvGrpSpPr>
              <a:grpSpLocks/>
            </p:cNvGrpSpPr>
            <p:nvPr/>
          </p:nvGrpSpPr>
          <p:grpSpPr bwMode="auto">
            <a:xfrm>
              <a:off x="4596029" y="4088838"/>
              <a:ext cx="4067297" cy="1968386"/>
              <a:chOff x="532869" y="1941832"/>
              <a:chExt cx="4067297" cy="1968386"/>
            </a:xfrm>
          </p:grpSpPr>
          <p:sp>
            <p:nvSpPr>
              <p:cNvPr id="33" name="圆角矩形 32">
                <a:extLst>
                  <a:ext uri="{FF2B5EF4-FFF2-40B4-BE49-F238E27FC236}">
                    <a16:creationId xmlns:a16="http://schemas.microsoft.com/office/drawing/2014/main" xmlns="" id="{72DB777D-EB7D-42DC-8AAF-FCE7DF24B922}"/>
                  </a:ext>
                </a:extLst>
              </p:cNvPr>
              <p:cNvSpPr/>
              <p:nvPr/>
            </p:nvSpPr>
            <p:spPr>
              <a:xfrm>
                <a:off x="532869" y="1941832"/>
                <a:ext cx="4067297" cy="1968386"/>
              </a:xfrm>
              <a:prstGeom prst="roundRect">
                <a:avLst>
                  <a:gd name="adj" fmla="val 9409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grpSp>
            <p:nvGrpSpPr>
              <p:cNvPr id="43020" name="组合 77"/>
              <p:cNvGrpSpPr>
                <a:grpSpLocks/>
              </p:cNvGrpSpPr>
              <p:nvPr/>
            </p:nvGrpSpPr>
            <p:grpSpPr bwMode="auto">
              <a:xfrm>
                <a:off x="732507" y="2279838"/>
                <a:ext cx="2911676" cy="1098066"/>
                <a:chOff x="732507" y="2279838"/>
                <a:chExt cx="2911676" cy="1098066"/>
              </a:xfrm>
            </p:grpSpPr>
            <p:sp>
              <p:nvSpPr>
                <p:cNvPr id="43021" name="矩形 78"/>
                <p:cNvSpPr>
                  <a:spLocks noChangeArrowheads="1"/>
                </p:cNvSpPr>
                <p:nvPr/>
              </p:nvSpPr>
              <p:spPr bwMode="auto">
                <a:xfrm>
                  <a:off x="732507" y="2608334"/>
                  <a:ext cx="2911676" cy="7695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ts val="2800"/>
                    </a:lnSpc>
                  </a:pPr>
                  <a:r>
                    <a:rPr lang="zh-CN" altLang="en-US" sz="1600" b="1">
                      <a:solidFill>
                        <a:srgbClr val="404040"/>
                      </a:solidFill>
                      <a:latin typeface="微软雅黑" panose="020B0503020204020204" pitchFamily="34" charset="-122"/>
                    </a:rPr>
                    <a:t>可以提高个人专科业务水平及技能。</a:t>
                  </a:r>
                </a:p>
              </p:txBody>
            </p:sp>
            <p:grpSp>
              <p:nvGrpSpPr>
                <p:cNvPr id="43022" name="组合 79"/>
                <p:cNvGrpSpPr>
                  <a:grpSpLocks/>
                </p:cNvGrpSpPr>
                <p:nvPr/>
              </p:nvGrpSpPr>
              <p:grpSpPr bwMode="auto">
                <a:xfrm>
                  <a:off x="790900" y="2279838"/>
                  <a:ext cx="1389740" cy="338554"/>
                  <a:chOff x="790900" y="2279838"/>
                  <a:chExt cx="1389740" cy="338554"/>
                </a:xfrm>
              </p:grpSpPr>
              <p:sp>
                <p:nvSpPr>
                  <p:cNvPr id="37" name="圆角矩形 36">
                    <a:extLst>
                      <a:ext uri="{FF2B5EF4-FFF2-40B4-BE49-F238E27FC236}">
                        <a16:creationId xmlns:a16="http://schemas.microsoft.com/office/drawing/2014/main" xmlns="" id="{E6633882-47F3-43F9-A7EB-8C99E7F7A7B8}"/>
                      </a:ext>
                    </a:extLst>
                  </p:cNvPr>
                  <p:cNvSpPr/>
                  <p:nvPr/>
                </p:nvSpPr>
                <p:spPr>
                  <a:xfrm>
                    <a:off x="791640" y="2284712"/>
                    <a:ext cx="1389104" cy="333355"/>
                  </a:xfrm>
                  <a:prstGeom prst="roundRect">
                    <a:avLst/>
                  </a:prstGeom>
                  <a:solidFill>
                    <a:srgbClr val="0099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43024" name="矩形 81"/>
                  <p:cNvSpPr>
                    <a:spLocks noChangeArrowheads="1"/>
                  </p:cNvSpPr>
                  <p:nvPr/>
                </p:nvSpPr>
                <p:spPr bwMode="auto">
                  <a:xfrm>
                    <a:off x="880476" y="2279838"/>
                    <a:ext cx="121058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eaLnBrk="1" hangingPunct="1"/>
                    <a:r>
                      <a:rPr lang="zh-CN" altLang="en-US" sz="1600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对个人而言</a:t>
                    </a:r>
                  </a:p>
                </p:txBody>
              </p:sp>
            </p:grpSp>
          </p:grpSp>
        </p:grpSp>
        <p:pic>
          <p:nvPicPr>
            <p:cNvPr id="43018" name="图片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947" y="4397627"/>
              <a:ext cx="952749" cy="141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FB0DBA06-E892-4AD3-AE8F-3EF3621A6B12}"/>
              </a:ext>
            </a:extLst>
          </p:cNvPr>
          <p:cNvSpPr/>
          <p:nvPr/>
        </p:nvSpPr>
        <p:spPr>
          <a:xfrm>
            <a:off x="4951413" y="2635250"/>
            <a:ext cx="2351087" cy="2351088"/>
          </a:xfrm>
          <a:prstGeom prst="ellipse">
            <a:avLst/>
          </a:prstGeom>
          <a:solidFill>
            <a:srgbClr val="0099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defRPr/>
            </a:pPr>
            <a:endParaRPr lang="zh-CN" altLang="en-US" sz="1200" noProof="1">
              <a:latin typeface="微软雅黑" panose="020B0503020204020204" pitchFamily="34" charset="-122"/>
            </a:endParaRPr>
          </a:p>
        </p:txBody>
      </p:sp>
      <p:pic>
        <p:nvPicPr>
          <p:cNvPr id="43016" name="图片 38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941638"/>
            <a:ext cx="1587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占位符 16"/>
          <p:cNvSpPr txBox="1">
            <a:spLocks noChangeArrowheads="1"/>
          </p:cNvSpPr>
          <p:nvPr/>
        </p:nvSpPr>
        <p:spPr bwMode="auto">
          <a:xfrm>
            <a:off x="4119563" y="1408113"/>
            <a:ext cx="2138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科室简介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96565F6-B6F1-47CA-BC62-97EA1056ED14}"/>
              </a:ext>
            </a:extLst>
          </p:cNvPr>
          <p:cNvSpPr/>
          <p:nvPr/>
        </p:nvSpPr>
        <p:spPr>
          <a:xfrm>
            <a:off x="3267075" y="6067425"/>
            <a:ext cx="8924925" cy="798513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417101A-C2BB-447E-B86E-1671818A9E1C}"/>
              </a:ext>
            </a:extLst>
          </p:cNvPr>
          <p:cNvGrpSpPr/>
          <p:nvPr/>
        </p:nvGrpSpPr>
        <p:grpSpPr>
          <a:xfrm flipH="1">
            <a:off x="0" y="6066909"/>
            <a:ext cx="799312" cy="799308"/>
            <a:chOff x="1174007" y="954462"/>
            <a:chExt cx="1329951" cy="1329951"/>
          </a:xfrm>
          <a:solidFill>
            <a:srgbClr val="019E97"/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A105E838-25E7-43A2-942F-3EAB7A1D2E5C}"/>
                </a:ext>
              </a:extLst>
            </p:cNvPr>
            <p:cNvSpPr/>
            <p:nvPr/>
          </p:nvSpPr>
          <p:spPr>
            <a:xfrm>
              <a:off x="1605900" y="954462"/>
              <a:ext cx="466165" cy="13299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000" noProof="1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0C919BCB-C4DC-4208-A830-311B38C47DF9}"/>
                </a:ext>
              </a:extLst>
            </p:cNvPr>
            <p:cNvSpPr/>
            <p:nvPr/>
          </p:nvSpPr>
          <p:spPr>
            <a:xfrm rot="5400000">
              <a:off x="1605900" y="954461"/>
              <a:ext cx="466165" cy="13299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000" noProof="1"/>
            </a:p>
          </p:txBody>
        </p:sp>
      </p:grp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xmlns="" id="{9A20CD23-00CB-4094-96F0-16C68B93EBD6}"/>
              </a:ext>
            </a:extLst>
          </p:cNvPr>
          <p:cNvSpPr/>
          <p:nvPr/>
        </p:nvSpPr>
        <p:spPr>
          <a:xfrm flipH="1">
            <a:off x="603250" y="6067425"/>
            <a:ext cx="2663825" cy="798513"/>
          </a:xfrm>
          <a:custGeom>
            <a:avLst/>
            <a:gdLst>
              <a:gd name="connsiteX0" fmla="*/ 0 w 7347097"/>
              <a:gd name="connsiteY0" fmla="*/ 0 h 2205578"/>
              <a:gd name="connsiteX1" fmla="*/ 4391246 w 7347097"/>
              <a:gd name="connsiteY1" fmla="*/ 0 h 2205578"/>
              <a:gd name="connsiteX2" fmla="*/ 6645349 w 7347097"/>
              <a:gd name="connsiteY2" fmla="*/ 0 h 2205578"/>
              <a:gd name="connsiteX3" fmla="*/ 7347097 w 7347097"/>
              <a:gd name="connsiteY3" fmla="*/ 0 h 2205578"/>
              <a:gd name="connsiteX4" fmla="*/ 7347097 w 7347097"/>
              <a:gd name="connsiteY4" fmla="*/ 549776 h 2205578"/>
              <a:gd name="connsiteX5" fmla="*/ 6645349 w 7347097"/>
              <a:gd name="connsiteY5" fmla="*/ 549776 h 2205578"/>
              <a:gd name="connsiteX6" fmla="*/ 6645349 w 7347097"/>
              <a:gd name="connsiteY6" fmla="*/ 1653644 h 2205578"/>
              <a:gd name="connsiteX7" fmla="*/ 7347097 w 7347097"/>
              <a:gd name="connsiteY7" fmla="*/ 1653644 h 2205578"/>
              <a:gd name="connsiteX8" fmla="*/ 7347097 w 7347097"/>
              <a:gd name="connsiteY8" fmla="*/ 2205578 h 2205578"/>
              <a:gd name="connsiteX9" fmla="*/ 4391246 w 7347097"/>
              <a:gd name="connsiteY9" fmla="*/ 2205578 h 2205578"/>
              <a:gd name="connsiteX10" fmla="*/ 4391246 w 7347097"/>
              <a:gd name="connsiteY10" fmla="*/ 2199345 h 2205578"/>
              <a:gd name="connsiteX11" fmla="*/ 0 w 7347097"/>
              <a:gd name="connsiteY11" fmla="*/ 2199345 h 220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7097" h="2205578">
                <a:moveTo>
                  <a:pt x="0" y="0"/>
                </a:moveTo>
                <a:lnTo>
                  <a:pt x="4391246" y="0"/>
                </a:lnTo>
                <a:lnTo>
                  <a:pt x="6645349" y="0"/>
                </a:lnTo>
                <a:lnTo>
                  <a:pt x="7347097" y="0"/>
                </a:lnTo>
                <a:lnTo>
                  <a:pt x="7347097" y="549776"/>
                </a:lnTo>
                <a:lnTo>
                  <a:pt x="6645349" y="549776"/>
                </a:lnTo>
                <a:lnTo>
                  <a:pt x="6645349" y="1653644"/>
                </a:lnTo>
                <a:lnTo>
                  <a:pt x="7347097" y="1653644"/>
                </a:lnTo>
                <a:lnTo>
                  <a:pt x="7347097" y="2205578"/>
                </a:lnTo>
                <a:lnTo>
                  <a:pt x="4391246" y="2205578"/>
                </a:lnTo>
                <a:lnTo>
                  <a:pt x="4391246" y="2199345"/>
                </a:lnTo>
                <a:lnTo>
                  <a:pt x="0" y="2199345"/>
                </a:lnTo>
                <a:close/>
              </a:path>
            </a:pathLst>
          </a:cu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22532A5C-6AA2-4097-A76A-2B4888155A96}"/>
              </a:ext>
            </a:extLst>
          </p:cNvPr>
          <p:cNvSpPr txBox="1"/>
          <p:nvPr/>
        </p:nvSpPr>
        <p:spPr>
          <a:xfrm>
            <a:off x="773113" y="2527300"/>
            <a:ext cx="2270125" cy="13144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019E97"/>
                </a:solidFill>
                <a:latin typeface="+mj-ea"/>
              </a:rPr>
              <a:t>目录 </a:t>
            </a:r>
            <a:endParaRPr lang="en-US" altLang="zh-CN" sz="6600" b="1" dirty="0">
              <a:solidFill>
                <a:srgbClr val="019E97"/>
              </a:solidFill>
              <a:latin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19E97"/>
                </a:solidFill>
                <a:latin typeface="+mj-ea"/>
              </a:rPr>
              <a:t>CONTENT</a:t>
            </a:r>
            <a:endParaRPr lang="zh-CN" altLang="en-US" b="1" dirty="0">
              <a:solidFill>
                <a:srgbClr val="019E97"/>
              </a:solidFill>
              <a:latin typeface="+mj-ea"/>
            </a:endParaRPr>
          </a:p>
        </p:txBody>
      </p:sp>
      <p:sp>
        <p:nvSpPr>
          <p:cNvPr id="7174" name="TextBox 57"/>
          <p:cNvSpPr txBox="1">
            <a:spLocks noChangeArrowheads="1"/>
          </p:cNvSpPr>
          <p:nvPr/>
        </p:nvSpPr>
        <p:spPr bwMode="auto">
          <a:xfrm>
            <a:off x="1058863" y="613410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sp>
        <p:nvSpPr>
          <p:cNvPr id="7175" name="文本占位符 16"/>
          <p:cNvSpPr txBox="1">
            <a:spLocks noChangeArrowheads="1"/>
          </p:cNvSpPr>
          <p:nvPr/>
        </p:nvSpPr>
        <p:spPr bwMode="auto">
          <a:xfrm>
            <a:off x="4119563" y="2065338"/>
            <a:ext cx="213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关于呼啦圈</a:t>
            </a:r>
          </a:p>
        </p:txBody>
      </p:sp>
      <p:sp>
        <p:nvSpPr>
          <p:cNvPr id="7176" name="文本占位符 16"/>
          <p:cNvSpPr txBox="1">
            <a:spLocks noChangeArrowheads="1"/>
          </p:cNvSpPr>
          <p:nvPr/>
        </p:nvSpPr>
        <p:spPr bwMode="auto">
          <a:xfrm>
            <a:off x="4119563" y="2724150"/>
            <a:ext cx="213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主题选定</a:t>
            </a:r>
          </a:p>
        </p:txBody>
      </p:sp>
      <p:sp>
        <p:nvSpPr>
          <p:cNvPr id="7177" name="文本占位符 16"/>
          <p:cNvSpPr txBox="1">
            <a:spLocks noChangeArrowheads="1"/>
          </p:cNvSpPr>
          <p:nvPr/>
        </p:nvSpPr>
        <p:spPr bwMode="auto">
          <a:xfrm>
            <a:off x="4119563" y="3382963"/>
            <a:ext cx="213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活动计划拟定</a:t>
            </a:r>
          </a:p>
        </p:txBody>
      </p:sp>
      <p:sp>
        <p:nvSpPr>
          <p:cNvPr id="7178" name="文本占位符 16"/>
          <p:cNvSpPr txBox="1">
            <a:spLocks noChangeArrowheads="1"/>
          </p:cNvSpPr>
          <p:nvPr/>
        </p:nvSpPr>
        <p:spPr bwMode="auto">
          <a:xfrm>
            <a:off x="4119563" y="4041775"/>
            <a:ext cx="2138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现状把握</a:t>
            </a:r>
          </a:p>
        </p:txBody>
      </p:sp>
      <p:sp>
        <p:nvSpPr>
          <p:cNvPr id="7179" name="文本占位符 16"/>
          <p:cNvSpPr txBox="1">
            <a:spLocks noChangeArrowheads="1"/>
          </p:cNvSpPr>
          <p:nvPr/>
        </p:nvSpPr>
        <p:spPr bwMode="auto">
          <a:xfrm>
            <a:off x="4119563" y="4699000"/>
            <a:ext cx="213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目标设定</a:t>
            </a:r>
          </a:p>
        </p:txBody>
      </p:sp>
      <p:sp>
        <p:nvSpPr>
          <p:cNvPr id="7180" name="文本占位符 16"/>
          <p:cNvSpPr txBox="1">
            <a:spLocks noChangeArrowheads="1"/>
          </p:cNvSpPr>
          <p:nvPr/>
        </p:nvSpPr>
        <p:spPr bwMode="auto">
          <a:xfrm>
            <a:off x="8185150" y="1408113"/>
            <a:ext cx="256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目标解析</a:t>
            </a:r>
          </a:p>
        </p:txBody>
      </p:sp>
      <p:sp>
        <p:nvSpPr>
          <p:cNvPr id="7181" name="文本占位符 16"/>
          <p:cNvSpPr txBox="1">
            <a:spLocks noChangeArrowheads="1"/>
          </p:cNvSpPr>
          <p:nvPr/>
        </p:nvSpPr>
        <p:spPr bwMode="auto">
          <a:xfrm>
            <a:off x="8185150" y="2065338"/>
            <a:ext cx="256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对策拟定</a:t>
            </a:r>
          </a:p>
        </p:txBody>
      </p:sp>
      <p:sp>
        <p:nvSpPr>
          <p:cNvPr id="7182" name="文本占位符 16"/>
          <p:cNvSpPr txBox="1">
            <a:spLocks noChangeArrowheads="1"/>
          </p:cNvSpPr>
          <p:nvPr/>
        </p:nvSpPr>
        <p:spPr bwMode="auto">
          <a:xfrm>
            <a:off x="8185150" y="2724150"/>
            <a:ext cx="256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对策实施与检讨</a:t>
            </a:r>
          </a:p>
        </p:txBody>
      </p:sp>
      <p:sp>
        <p:nvSpPr>
          <p:cNvPr id="7183" name="文本占位符 16"/>
          <p:cNvSpPr txBox="1">
            <a:spLocks noChangeArrowheads="1"/>
          </p:cNvSpPr>
          <p:nvPr/>
        </p:nvSpPr>
        <p:spPr bwMode="auto">
          <a:xfrm>
            <a:off x="8185150" y="3382963"/>
            <a:ext cx="256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效果确认</a:t>
            </a:r>
          </a:p>
        </p:txBody>
      </p:sp>
      <p:sp>
        <p:nvSpPr>
          <p:cNvPr id="7184" name="文本占位符 16"/>
          <p:cNvSpPr txBox="1">
            <a:spLocks noChangeArrowheads="1"/>
          </p:cNvSpPr>
          <p:nvPr/>
        </p:nvSpPr>
        <p:spPr bwMode="auto">
          <a:xfrm>
            <a:off x="8185150" y="4041775"/>
            <a:ext cx="256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标准化</a:t>
            </a:r>
          </a:p>
        </p:txBody>
      </p:sp>
      <p:sp>
        <p:nvSpPr>
          <p:cNvPr id="7185" name="文本占位符 16"/>
          <p:cNvSpPr txBox="1">
            <a:spLocks noChangeArrowheads="1"/>
          </p:cNvSpPr>
          <p:nvPr/>
        </p:nvSpPr>
        <p:spPr bwMode="auto">
          <a:xfrm>
            <a:off x="8185150" y="4699000"/>
            <a:ext cx="256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595959"/>
                </a:solidFill>
              </a:rPr>
              <a:t>检讨与改进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C2FBBD9B-92AB-4BBE-AAAF-F666DCECD7C7}"/>
              </a:ext>
            </a:extLst>
          </p:cNvPr>
          <p:cNvSpPr/>
          <p:nvPr/>
        </p:nvSpPr>
        <p:spPr bwMode="auto">
          <a:xfrm>
            <a:off x="3413125" y="1365250"/>
            <a:ext cx="574675" cy="579438"/>
          </a:xfrm>
          <a:prstGeom prst="ellipse">
            <a:avLst/>
          </a:prstGeom>
          <a:solidFill>
            <a:srgbClr val="019E97"/>
          </a:solidFill>
          <a:ln w="508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188" name="文本占位符 16"/>
          <p:cNvSpPr txBox="1">
            <a:spLocks noChangeArrowheads="1"/>
          </p:cNvSpPr>
          <p:nvPr/>
        </p:nvSpPr>
        <p:spPr bwMode="auto">
          <a:xfrm>
            <a:off x="3444875" y="1368425"/>
            <a:ext cx="5318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7189" name="组合 46"/>
          <p:cNvGrpSpPr>
            <a:grpSpLocks/>
          </p:cNvGrpSpPr>
          <p:nvPr/>
        </p:nvGrpSpPr>
        <p:grpSpPr bwMode="auto">
          <a:xfrm>
            <a:off x="3413125" y="2027238"/>
            <a:ext cx="574675" cy="577850"/>
            <a:chOff x="1827590" y="1930736"/>
            <a:chExt cx="578445" cy="578445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110CC18B-7621-4BCD-A0A6-F5E1C4191756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45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7192" name="组合 49"/>
          <p:cNvGrpSpPr>
            <a:grpSpLocks/>
          </p:cNvGrpSpPr>
          <p:nvPr/>
        </p:nvGrpSpPr>
        <p:grpSpPr bwMode="auto">
          <a:xfrm>
            <a:off x="3413125" y="2689225"/>
            <a:ext cx="574675" cy="577850"/>
            <a:chOff x="1827590" y="1930736"/>
            <a:chExt cx="578445" cy="578445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xmlns="" id="{812513CB-DDC5-49FA-8D22-CC9251BD2DD9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43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7195" name="组合 52"/>
          <p:cNvGrpSpPr>
            <a:grpSpLocks/>
          </p:cNvGrpSpPr>
          <p:nvPr/>
        </p:nvGrpSpPr>
        <p:grpSpPr bwMode="auto">
          <a:xfrm>
            <a:off x="3413125" y="3349625"/>
            <a:ext cx="574675" cy="577850"/>
            <a:chOff x="1827590" y="1930736"/>
            <a:chExt cx="578445" cy="578445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90268ADC-37BD-489B-9DB2-8D50C318FED7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41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7198" name="组合 65"/>
          <p:cNvGrpSpPr>
            <a:grpSpLocks/>
          </p:cNvGrpSpPr>
          <p:nvPr/>
        </p:nvGrpSpPr>
        <p:grpSpPr bwMode="auto">
          <a:xfrm>
            <a:off x="3413125" y="4011613"/>
            <a:ext cx="574675" cy="577850"/>
            <a:chOff x="1827590" y="1930736"/>
            <a:chExt cx="578445" cy="578445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xmlns="" id="{2F268324-B90B-4457-B2D0-6C41FF7E77A8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39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7201" name="组合 74"/>
          <p:cNvGrpSpPr>
            <a:grpSpLocks/>
          </p:cNvGrpSpPr>
          <p:nvPr/>
        </p:nvGrpSpPr>
        <p:grpSpPr bwMode="auto">
          <a:xfrm>
            <a:off x="3413125" y="4672013"/>
            <a:ext cx="574675" cy="579437"/>
            <a:chOff x="1827590" y="1930736"/>
            <a:chExt cx="578445" cy="578445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xmlns="" id="{6AD370D0-F327-4767-9DFE-635FB6032967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37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06</a:t>
              </a:r>
            </a:p>
          </p:txBody>
        </p:sp>
      </p:grpSp>
      <p:grpSp>
        <p:nvGrpSpPr>
          <p:cNvPr id="7204" name="组合 86"/>
          <p:cNvGrpSpPr>
            <a:grpSpLocks/>
          </p:cNvGrpSpPr>
          <p:nvPr/>
        </p:nvGrpSpPr>
        <p:grpSpPr bwMode="auto">
          <a:xfrm>
            <a:off x="7566025" y="1365250"/>
            <a:ext cx="573088" cy="579438"/>
            <a:chOff x="1827590" y="1930736"/>
            <a:chExt cx="578445" cy="578445"/>
          </a:xfrm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xmlns="" id="{77ACFC0E-37AB-4587-987C-182E0211263D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35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07</a:t>
              </a:r>
            </a:p>
          </p:txBody>
        </p:sp>
      </p:grpSp>
      <p:grpSp>
        <p:nvGrpSpPr>
          <p:cNvPr id="7207" name="组合 89"/>
          <p:cNvGrpSpPr>
            <a:grpSpLocks/>
          </p:cNvGrpSpPr>
          <p:nvPr/>
        </p:nvGrpSpPr>
        <p:grpSpPr bwMode="auto">
          <a:xfrm>
            <a:off x="7566025" y="2027238"/>
            <a:ext cx="573088" cy="577850"/>
            <a:chOff x="1827590" y="1930736"/>
            <a:chExt cx="578445" cy="578445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xmlns="" id="{9AFC84BB-BE90-40EE-86DC-C7D9D4975DF1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33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08</a:t>
              </a:r>
            </a:p>
          </p:txBody>
        </p:sp>
      </p:grpSp>
      <p:grpSp>
        <p:nvGrpSpPr>
          <p:cNvPr id="7210" name="组合 92"/>
          <p:cNvGrpSpPr>
            <a:grpSpLocks/>
          </p:cNvGrpSpPr>
          <p:nvPr/>
        </p:nvGrpSpPr>
        <p:grpSpPr bwMode="auto">
          <a:xfrm>
            <a:off x="7566025" y="2689225"/>
            <a:ext cx="573088" cy="577850"/>
            <a:chOff x="1827590" y="1930736"/>
            <a:chExt cx="578445" cy="578445"/>
          </a:xfrm>
        </p:grpSpPr>
        <p:sp>
          <p:nvSpPr>
            <p:cNvPr id="94" name="椭圆 93">
              <a:extLst>
                <a:ext uri="{FF2B5EF4-FFF2-40B4-BE49-F238E27FC236}">
                  <a16:creationId xmlns:a16="http://schemas.microsoft.com/office/drawing/2014/main" xmlns="" id="{FB36CCC6-1792-4698-80F3-FD95580AFE51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31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09</a:t>
              </a:r>
            </a:p>
          </p:txBody>
        </p:sp>
      </p:grpSp>
      <p:grpSp>
        <p:nvGrpSpPr>
          <p:cNvPr id="7213" name="组合 95"/>
          <p:cNvGrpSpPr>
            <a:grpSpLocks/>
          </p:cNvGrpSpPr>
          <p:nvPr/>
        </p:nvGrpSpPr>
        <p:grpSpPr bwMode="auto">
          <a:xfrm>
            <a:off x="7566025" y="3349625"/>
            <a:ext cx="573088" cy="577850"/>
            <a:chOff x="1827590" y="1930736"/>
            <a:chExt cx="578445" cy="578445"/>
          </a:xfrm>
        </p:grpSpPr>
        <p:sp>
          <p:nvSpPr>
            <p:cNvPr id="97" name="椭圆 96">
              <a:extLst>
                <a:ext uri="{FF2B5EF4-FFF2-40B4-BE49-F238E27FC236}">
                  <a16:creationId xmlns:a16="http://schemas.microsoft.com/office/drawing/2014/main" xmlns="" id="{296818AA-6495-4211-A00E-578FDB06D7A7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29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7216" name="组合 98"/>
          <p:cNvGrpSpPr>
            <a:grpSpLocks/>
          </p:cNvGrpSpPr>
          <p:nvPr/>
        </p:nvGrpSpPr>
        <p:grpSpPr bwMode="auto">
          <a:xfrm>
            <a:off x="7566025" y="4011613"/>
            <a:ext cx="573088" cy="577850"/>
            <a:chOff x="1827590" y="1930736"/>
            <a:chExt cx="578445" cy="578445"/>
          </a:xfrm>
        </p:grpSpPr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xmlns="" id="{DB66EFE7-58DC-4B75-9BCB-ED4FDBF072FB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27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7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219" name="组合 101"/>
          <p:cNvGrpSpPr>
            <a:grpSpLocks/>
          </p:cNvGrpSpPr>
          <p:nvPr/>
        </p:nvGrpSpPr>
        <p:grpSpPr bwMode="auto">
          <a:xfrm>
            <a:off x="7566025" y="4672013"/>
            <a:ext cx="573088" cy="579437"/>
            <a:chOff x="1827590" y="1930736"/>
            <a:chExt cx="578445" cy="578445"/>
          </a:xfrm>
        </p:grpSpPr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xmlns="" id="{FE11BE94-492C-43EE-A9EC-1845A6C06DC6}"/>
                </a:ext>
              </a:extLst>
            </p:cNvPr>
            <p:cNvSpPr/>
            <p:nvPr/>
          </p:nvSpPr>
          <p:spPr>
            <a:xfrm>
              <a:off x="1827590" y="1930736"/>
              <a:ext cx="578445" cy="578445"/>
            </a:xfrm>
            <a:prstGeom prst="ellipse">
              <a:avLst/>
            </a:prstGeom>
            <a:solidFill>
              <a:srgbClr val="019E97"/>
            </a:solidFill>
            <a:ln w="50800">
              <a:solidFill>
                <a:schemeClr val="bg1">
                  <a:lumMod val="95000"/>
                </a:schemeClr>
              </a:solidFill>
              <a:round/>
            </a:ln>
            <a:effectLst/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8225" name="文本占位符 16"/>
            <p:cNvSpPr txBox="1">
              <a:spLocks noChangeArrowheads="1"/>
            </p:cNvSpPr>
            <p:nvPr/>
          </p:nvSpPr>
          <p:spPr bwMode="auto">
            <a:xfrm>
              <a:off x="1858898" y="1933726"/>
              <a:ext cx="536458" cy="519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3" grpId="0" animBg="1"/>
      <p:bldP spid="9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DA5D9351-45AD-47C1-A6D4-B2E3DAE646D4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4034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62F39D5A-3A90-420D-B8C5-177E7D953ED1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45061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AEE0D9CA-A512-4751-B739-A7FCDDADC2A6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34E87A53-B56D-4421-9779-763CB8B1D550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DF8384AB-352E-4CD6-8129-F49D80220325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259E1332-9E59-4CEF-A8E3-FF3763B6657A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44039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45063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活动计划拟定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9" grpId="0"/>
      <p:bldP spid="440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活动计划表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5475" y="939800"/>
          <a:ext cx="11250613" cy="5405438"/>
        </p:xfrm>
        <a:graphic>
          <a:graphicData uri="http://schemas.openxmlformats.org/drawingml/2006/table">
            <a:tbl>
              <a:tblPr/>
              <a:tblGrid>
                <a:gridCol w="596900"/>
                <a:gridCol w="593725"/>
                <a:gridCol w="596900"/>
                <a:gridCol w="449263"/>
                <a:gridCol w="388937"/>
                <a:gridCol w="293688"/>
                <a:gridCol w="292100"/>
                <a:gridCol w="268287"/>
                <a:gridCol w="341313"/>
                <a:gridCol w="341312"/>
                <a:gridCol w="341313"/>
                <a:gridCol w="341312"/>
                <a:gridCol w="342900"/>
                <a:gridCol w="341313"/>
                <a:gridCol w="341312"/>
                <a:gridCol w="268288"/>
                <a:gridCol w="292100"/>
                <a:gridCol w="293687"/>
                <a:gridCol w="292100"/>
                <a:gridCol w="341313"/>
                <a:gridCol w="136525"/>
                <a:gridCol w="341312"/>
                <a:gridCol w="341313"/>
                <a:gridCol w="341312"/>
                <a:gridCol w="682625"/>
                <a:gridCol w="877888"/>
                <a:gridCol w="1171575"/>
              </a:tblGrid>
              <a:tr h="234950">
                <a:tc gridSpan="3">
                  <a:txBody>
                    <a:bodyPr/>
                    <a:lstStyle>
                      <a:lvl1pPr indent="444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444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What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When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Who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Where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How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163513">
                <a:tc rowSpan="2" gridSpan="3">
                  <a:txBody>
                    <a:bodyPr/>
                    <a:lstStyle>
                      <a:lvl1pPr indent="3333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3333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月份周数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3333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步骤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4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gridSpan="4">
                  <a:txBody>
                    <a:bodyPr/>
                    <a:lstStyle>
                      <a:lvl1pPr indent="1333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133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月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indent="666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66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  6</a:t>
                      </a: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月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    7</a:t>
                      </a: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月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   8</a:t>
                      </a: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月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    9</a:t>
                      </a: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月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负责人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地点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品管工具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185738"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组圈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小组讨论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主题选定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头脑风暴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拟订计划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小组讨论 甘特图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现状把握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查检表 流程图柱状图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目标设定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小组讨论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头脑风暴 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要因分析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柏拉图 鱼骨图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冰山图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对策拟订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头脑风暴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小组讨论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对策实施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头脑风暴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小组讨论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效果评价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柏拉图 雷达图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标准化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头脑风暴 小组讨论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573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课题总结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小组讨论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351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成果发布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血透室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小组讨论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</a:tr>
              <a:tr h="1635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074" marR="580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0E8056BB-135F-49AB-8543-648007F27A2B}"/>
              </a:ext>
            </a:extLst>
          </p:cNvPr>
          <p:cNvCxnSpPr/>
          <p:nvPr/>
        </p:nvCxnSpPr>
        <p:spPr>
          <a:xfrm>
            <a:off x="2078038" y="1997075"/>
            <a:ext cx="223837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706D0A8E-2BC0-4AFD-9765-6672B504D8B6}"/>
              </a:ext>
            </a:extLst>
          </p:cNvPr>
          <p:cNvCxnSpPr/>
          <p:nvPr/>
        </p:nvCxnSpPr>
        <p:spPr>
          <a:xfrm>
            <a:off x="2078038" y="2197100"/>
            <a:ext cx="223837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760C7D3A-80F5-424C-8B98-1089D414DFB1}"/>
              </a:ext>
            </a:extLst>
          </p:cNvPr>
          <p:cNvCxnSpPr/>
          <p:nvPr/>
        </p:nvCxnSpPr>
        <p:spPr>
          <a:xfrm>
            <a:off x="2193925" y="2473325"/>
            <a:ext cx="225425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DD2EE1E9-7CC3-42C7-9F90-6CE56A53DC6A}"/>
              </a:ext>
            </a:extLst>
          </p:cNvPr>
          <p:cNvCxnSpPr/>
          <p:nvPr/>
        </p:nvCxnSpPr>
        <p:spPr>
          <a:xfrm>
            <a:off x="2193925" y="2673350"/>
            <a:ext cx="225425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26B6CE0E-D2DD-45AE-91FE-9472F6EEC55E}"/>
              </a:ext>
            </a:extLst>
          </p:cNvPr>
          <p:cNvCxnSpPr/>
          <p:nvPr/>
        </p:nvCxnSpPr>
        <p:spPr>
          <a:xfrm>
            <a:off x="2430463" y="2997200"/>
            <a:ext cx="223837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AD65674A-5C7B-4CFE-884F-630AA22AD196}"/>
              </a:ext>
            </a:extLst>
          </p:cNvPr>
          <p:cNvCxnSpPr/>
          <p:nvPr/>
        </p:nvCxnSpPr>
        <p:spPr>
          <a:xfrm>
            <a:off x="2430463" y="3197225"/>
            <a:ext cx="223837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27AE977E-3CF5-423E-8FC9-06E9D2DFAEE9}"/>
              </a:ext>
            </a:extLst>
          </p:cNvPr>
          <p:cNvCxnSpPr/>
          <p:nvPr/>
        </p:nvCxnSpPr>
        <p:spPr>
          <a:xfrm>
            <a:off x="2725738" y="3444875"/>
            <a:ext cx="366712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2A971702-9A62-4545-9E85-D5669119260C}"/>
              </a:ext>
            </a:extLst>
          </p:cNvPr>
          <p:cNvCxnSpPr/>
          <p:nvPr/>
        </p:nvCxnSpPr>
        <p:spPr>
          <a:xfrm>
            <a:off x="2725738" y="3644900"/>
            <a:ext cx="366712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B398071D-DC21-4F84-B119-E958024776BD}"/>
              </a:ext>
            </a:extLst>
          </p:cNvPr>
          <p:cNvCxnSpPr/>
          <p:nvPr/>
        </p:nvCxnSpPr>
        <p:spPr>
          <a:xfrm>
            <a:off x="2844800" y="3844925"/>
            <a:ext cx="368300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FAD3CFA0-A8FE-4E21-9076-5E5A98B8B060}"/>
              </a:ext>
            </a:extLst>
          </p:cNvPr>
          <p:cNvCxnSpPr/>
          <p:nvPr/>
        </p:nvCxnSpPr>
        <p:spPr>
          <a:xfrm>
            <a:off x="2882900" y="4044950"/>
            <a:ext cx="368300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7261C2D4-C515-4A7B-93E6-9EF82CB7924A}"/>
              </a:ext>
            </a:extLst>
          </p:cNvPr>
          <p:cNvCxnSpPr/>
          <p:nvPr/>
        </p:nvCxnSpPr>
        <p:spPr>
          <a:xfrm>
            <a:off x="3117850" y="4273550"/>
            <a:ext cx="368300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3AC62754-69CF-4D8D-B276-F2FE343E8E1C}"/>
              </a:ext>
            </a:extLst>
          </p:cNvPr>
          <p:cNvCxnSpPr/>
          <p:nvPr/>
        </p:nvCxnSpPr>
        <p:spPr>
          <a:xfrm>
            <a:off x="3117850" y="4473575"/>
            <a:ext cx="368300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F20BEEB5-6F6F-4C72-9BB0-9CB30ED50087}"/>
              </a:ext>
            </a:extLst>
          </p:cNvPr>
          <p:cNvCxnSpPr/>
          <p:nvPr/>
        </p:nvCxnSpPr>
        <p:spPr>
          <a:xfrm>
            <a:off x="3355975" y="4625975"/>
            <a:ext cx="2665413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CC5089E4-9E14-4960-A19C-5C5F78489C25}"/>
              </a:ext>
            </a:extLst>
          </p:cNvPr>
          <p:cNvCxnSpPr/>
          <p:nvPr/>
        </p:nvCxnSpPr>
        <p:spPr>
          <a:xfrm>
            <a:off x="3327400" y="4826000"/>
            <a:ext cx="2665413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08A1B2D7-7A00-44E1-8889-1B13B7575E7A}"/>
              </a:ext>
            </a:extLst>
          </p:cNvPr>
          <p:cNvCxnSpPr/>
          <p:nvPr/>
        </p:nvCxnSpPr>
        <p:spPr>
          <a:xfrm>
            <a:off x="5386388" y="5006975"/>
            <a:ext cx="368300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DFABB42E-14BE-4420-BA20-8D070AA08D4D}"/>
              </a:ext>
            </a:extLst>
          </p:cNvPr>
          <p:cNvCxnSpPr/>
          <p:nvPr/>
        </p:nvCxnSpPr>
        <p:spPr>
          <a:xfrm>
            <a:off x="5414963" y="5207000"/>
            <a:ext cx="368300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4BE1CC97-8C0E-4F0F-8AF9-AB6A384CD56D}"/>
              </a:ext>
            </a:extLst>
          </p:cNvPr>
          <p:cNvCxnSpPr/>
          <p:nvPr/>
        </p:nvCxnSpPr>
        <p:spPr>
          <a:xfrm>
            <a:off x="5675313" y="5378450"/>
            <a:ext cx="276225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4DD693C3-4EFF-49EC-9078-037A58C3A092}"/>
              </a:ext>
            </a:extLst>
          </p:cNvPr>
          <p:cNvCxnSpPr/>
          <p:nvPr/>
        </p:nvCxnSpPr>
        <p:spPr>
          <a:xfrm>
            <a:off x="5703888" y="5578475"/>
            <a:ext cx="276225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8541F136-9A8E-47DB-9793-AB328688F51A}"/>
              </a:ext>
            </a:extLst>
          </p:cNvPr>
          <p:cNvCxnSpPr/>
          <p:nvPr/>
        </p:nvCxnSpPr>
        <p:spPr>
          <a:xfrm>
            <a:off x="5903913" y="5730875"/>
            <a:ext cx="276225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67D97FD9-182B-4EC7-9EE1-A017B730DD41}"/>
              </a:ext>
            </a:extLst>
          </p:cNvPr>
          <p:cNvCxnSpPr/>
          <p:nvPr/>
        </p:nvCxnSpPr>
        <p:spPr>
          <a:xfrm>
            <a:off x="5932488" y="5930900"/>
            <a:ext cx="276225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ADB87749-80C4-4C35-A8F4-71ABD3BC9A12}"/>
              </a:ext>
            </a:extLst>
          </p:cNvPr>
          <p:cNvCxnSpPr/>
          <p:nvPr/>
        </p:nvCxnSpPr>
        <p:spPr>
          <a:xfrm>
            <a:off x="6189663" y="6083300"/>
            <a:ext cx="644525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B88B86D3-5611-459A-B047-C1DF472C69B3}"/>
              </a:ext>
            </a:extLst>
          </p:cNvPr>
          <p:cNvCxnSpPr/>
          <p:nvPr/>
        </p:nvCxnSpPr>
        <p:spPr>
          <a:xfrm>
            <a:off x="6189663" y="6254750"/>
            <a:ext cx="644525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786" name="组合 25"/>
          <p:cNvGrpSpPr>
            <a:grpSpLocks/>
          </p:cNvGrpSpPr>
          <p:nvPr/>
        </p:nvGrpSpPr>
        <p:grpSpPr bwMode="auto">
          <a:xfrm>
            <a:off x="1958975" y="6535738"/>
            <a:ext cx="7624763" cy="307975"/>
            <a:chOff x="1401977" y="6285011"/>
            <a:chExt cx="5974079" cy="307777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xmlns="" id="{132C0099-3FCB-4FE4-909D-F5CF1FCFC4D7}"/>
                </a:ext>
              </a:extLst>
            </p:cNvPr>
            <p:cNvCxnSpPr/>
            <p:nvPr/>
          </p:nvCxnSpPr>
          <p:spPr>
            <a:xfrm>
              <a:off x="1401977" y="6438899"/>
              <a:ext cx="1266211" cy="0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xmlns="" id="{06111ADA-851E-4ABA-86DB-EF1BF1CEE2D5}"/>
                </a:ext>
              </a:extLst>
            </p:cNvPr>
            <p:cNvCxnSpPr/>
            <p:nvPr/>
          </p:nvCxnSpPr>
          <p:spPr>
            <a:xfrm>
              <a:off x="4179433" y="6438899"/>
              <a:ext cx="2088377" cy="0"/>
            </a:xfrm>
            <a:prstGeom prst="straightConnector1">
              <a:avLst/>
            </a:prstGeom>
            <a:ln w="15875">
              <a:solidFill>
                <a:srgbClr val="89C6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07" name="矩形 29"/>
            <p:cNvSpPr>
              <a:spLocks noChangeArrowheads="1"/>
            </p:cNvSpPr>
            <p:nvPr/>
          </p:nvSpPr>
          <p:spPr bwMode="auto">
            <a:xfrm>
              <a:off x="2644376" y="6285011"/>
              <a:ext cx="10823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404040"/>
                  </a:solidFill>
                  <a:latin typeface="微软雅黑" panose="020B0503020204020204" pitchFamily="34" charset="-122"/>
                </a:rPr>
                <a:t>计划用虚线</a:t>
              </a:r>
            </a:p>
          </p:txBody>
        </p:sp>
        <p:sp>
          <p:nvSpPr>
            <p:cNvPr id="47808" name="矩形 30"/>
            <p:cNvSpPr>
              <a:spLocks noChangeArrowheads="1"/>
            </p:cNvSpPr>
            <p:nvPr/>
          </p:nvSpPr>
          <p:spPr bwMode="auto">
            <a:xfrm>
              <a:off x="6293708" y="6285011"/>
              <a:ext cx="10823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89C600"/>
                  </a:solidFill>
                  <a:latin typeface="微软雅黑" panose="020B0503020204020204" pitchFamily="34" charset="-122"/>
                </a:rPr>
                <a:t>实施用实线</a:t>
              </a:r>
            </a:p>
          </p:txBody>
        </p:sp>
      </p:grpSp>
      <p:grpSp>
        <p:nvGrpSpPr>
          <p:cNvPr id="47787" name="组合 31"/>
          <p:cNvGrpSpPr>
            <a:grpSpLocks/>
          </p:cNvGrpSpPr>
          <p:nvPr/>
        </p:nvGrpSpPr>
        <p:grpSpPr bwMode="auto">
          <a:xfrm>
            <a:off x="2419350" y="1516063"/>
            <a:ext cx="1719263" cy="2951162"/>
            <a:chOff x="1911601" y="1406023"/>
            <a:chExt cx="1347819" cy="295196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F413AC1E-32BD-4B36-A75A-C7737C2D894C}"/>
                </a:ext>
              </a:extLst>
            </p:cNvPr>
            <p:cNvSpPr/>
            <p:nvPr/>
          </p:nvSpPr>
          <p:spPr>
            <a:xfrm>
              <a:off x="1911601" y="1406023"/>
              <a:ext cx="1347819" cy="2951965"/>
            </a:xfrm>
            <a:prstGeom prst="rect">
              <a:avLst/>
            </a:prstGeom>
            <a:solidFill>
              <a:schemeClr val="accent3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804" name="文本框 33"/>
            <p:cNvSpPr txBox="1">
              <a:spLocks noChangeArrowheads="1"/>
            </p:cNvSpPr>
            <p:nvPr/>
          </p:nvSpPr>
          <p:spPr bwMode="auto">
            <a:xfrm>
              <a:off x="2027753" y="1867388"/>
              <a:ext cx="977448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6600">
                  <a:solidFill>
                    <a:srgbClr val="595959"/>
                  </a:solidFill>
                </a:rPr>
                <a:t>P</a:t>
              </a:r>
            </a:p>
            <a:p>
              <a:pPr algn="ctr" eaLnBrk="1" hangingPunct="1"/>
              <a:r>
                <a:rPr lang="en-US" altLang="zh-CN" sz="4400">
                  <a:solidFill>
                    <a:srgbClr val="595959"/>
                  </a:solidFill>
                </a:rPr>
                <a:t>30%</a:t>
              </a:r>
            </a:p>
          </p:txBody>
        </p:sp>
      </p:grpSp>
      <p:grpSp>
        <p:nvGrpSpPr>
          <p:cNvPr id="47788" name="组合 34"/>
          <p:cNvGrpSpPr>
            <a:grpSpLocks/>
          </p:cNvGrpSpPr>
          <p:nvPr/>
        </p:nvGrpSpPr>
        <p:grpSpPr bwMode="auto">
          <a:xfrm>
            <a:off x="2971800" y="3976688"/>
            <a:ext cx="3725863" cy="1322387"/>
            <a:chOff x="1201471" y="3327788"/>
            <a:chExt cx="2918617" cy="1323439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A5291EB6-CC78-4858-9B95-A8C758FB3858}"/>
                </a:ext>
              </a:extLst>
            </p:cNvPr>
            <p:cNvSpPr/>
            <p:nvPr/>
          </p:nvSpPr>
          <p:spPr>
            <a:xfrm>
              <a:off x="1623036" y="3842547"/>
              <a:ext cx="2075488" cy="541768"/>
            </a:xfrm>
            <a:prstGeom prst="rect">
              <a:avLst/>
            </a:prstGeom>
            <a:solidFill>
              <a:srgbClr val="89C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802" name="文本框 36"/>
            <p:cNvSpPr txBox="1">
              <a:spLocks noChangeArrowheads="1"/>
            </p:cNvSpPr>
            <p:nvPr/>
          </p:nvSpPr>
          <p:spPr bwMode="auto">
            <a:xfrm>
              <a:off x="1201471" y="3327788"/>
              <a:ext cx="291861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8000">
                  <a:solidFill>
                    <a:srgbClr val="595959"/>
                  </a:solidFill>
                </a:rPr>
                <a:t>D</a:t>
              </a:r>
              <a:r>
                <a:rPr lang="en-US" altLang="zh-CN" sz="5400">
                  <a:solidFill>
                    <a:srgbClr val="595959"/>
                  </a:solidFill>
                </a:rPr>
                <a:t>40%</a:t>
              </a:r>
            </a:p>
          </p:txBody>
        </p:sp>
      </p:grpSp>
      <p:grpSp>
        <p:nvGrpSpPr>
          <p:cNvPr id="47789" name="组合 37"/>
          <p:cNvGrpSpPr>
            <a:grpSpLocks/>
          </p:cNvGrpSpPr>
          <p:nvPr/>
        </p:nvGrpSpPr>
        <p:grpSpPr bwMode="auto">
          <a:xfrm>
            <a:off x="4400550" y="4748213"/>
            <a:ext cx="3724275" cy="1420812"/>
            <a:chOff x="3919117" y="4518203"/>
            <a:chExt cx="2918617" cy="1421040"/>
          </a:xfrm>
        </p:grpSpPr>
        <p:grpSp>
          <p:nvGrpSpPr>
            <p:cNvPr id="47797" name="组合 38"/>
            <p:cNvGrpSpPr>
              <a:grpSpLocks/>
            </p:cNvGrpSpPr>
            <p:nvPr/>
          </p:nvGrpSpPr>
          <p:grpSpPr bwMode="auto">
            <a:xfrm>
              <a:off x="3919117" y="4518203"/>
              <a:ext cx="2918617" cy="1372702"/>
              <a:chOff x="575735" y="3589478"/>
              <a:chExt cx="2918617" cy="1372702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F9A9097F-E314-4B9B-8C8D-0BB45F6F2D49}"/>
                  </a:ext>
                </a:extLst>
              </p:cNvPr>
              <p:cNvSpPr/>
              <p:nvPr/>
            </p:nvSpPr>
            <p:spPr>
              <a:xfrm>
                <a:off x="1622009" y="3841930"/>
                <a:ext cx="798701" cy="1120955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800" name="文本框 41"/>
              <p:cNvSpPr txBox="1">
                <a:spLocks noChangeArrowheads="1"/>
              </p:cNvSpPr>
              <p:nvPr/>
            </p:nvSpPr>
            <p:spPr bwMode="auto">
              <a:xfrm>
                <a:off x="575735" y="3589478"/>
                <a:ext cx="2918617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en-US" altLang="zh-CN" sz="6600">
                    <a:solidFill>
                      <a:srgbClr val="595959"/>
                    </a:solidFill>
                  </a:rPr>
                  <a:t>C</a:t>
                </a:r>
              </a:p>
            </p:txBody>
          </p:sp>
        </p:grpSp>
        <p:sp>
          <p:nvSpPr>
            <p:cNvPr id="47798" name="矩形 39"/>
            <p:cNvSpPr>
              <a:spLocks noChangeArrowheads="1"/>
            </p:cNvSpPr>
            <p:nvPr/>
          </p:nvSpPr>
          <p:spPr bwMode="auto">
            <a:xfrm>
              <a:off x="4957340" y="5354468"/>
              <a:ext cx="8947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595959"/>
                  </a:solidFill>
                </a:rPr>
                <a:t>20%</a:t>
              </a:r>
            </a:p>
          </p:txBody>
        </p:sp>
      </p:grpSp>
      <p:grpSp>
        <p:nvGrpSpPr>
          <p:cNvPr id="47790" name="组合 42"/>
          <p:cNvGrpSpPr>
            <a:grpSpLocks/>
          </p:cNvGrpSpPr>
          <p:nvPr/>
        </p:nvGrpSpPr>
        <p:grpSpPr bwMode="auto">
          <a:xfrm>
            <a:off x="4972050" y="5657850"/>
            <a:ext cx="3724275" cy="769938"/>
            <a:chOff x="3692975" y="4769086"/>
            <a:chExt cx="2918617" cy="769441"/>
          </a:xfrm>
        </p:grpSpPr>
        <p:grpSp>
          <p:nvGrpSpPr>
            <p:cNvPr id="47793" name="组合 43"/>
            <p:cNvGrpSpPr>
              <a:grpSpLocks/>
            </p:cNvGrpSpPr>
            <p:nvPr/>
          </p:nvGrpSpPr>
          <p:grpSpPr bwMode="auto">
            <a:xfrm>
              <a:off x="3692975" y="4769086"/>
              <a:ext cx="2918617" cy="769441"/>
              <a:chOff x="349593" y="3840361"/>
              <a:chExt cx="2918617" cy="769441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BE95F5B6-DB1A-4DDE-9B8F-0F44581632F9}"/>
                  </a:ext>
                </a:extLst>
              </p:cNvPr>
              <p:cNvSpPr/>
              <p:nvPr/>
            </p:nvSpPr>
            <p:spPr>
              <a:xfrm>
                <a:off x="1622290" y="3933964"/>
                <a:ext cx="798701" cy="555266"/>
              </a:xfrm>
              <a:prstGeom prst="rect">
                <a:avLst/>
              </a:pr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796" name="文本框 46"/>
              <p:cNvSpPr txBox="1">
                <a:spLocks noChangeArrowheads="1"/>
              </p:cNvSpPr>
              <p:nvPr/>
            </p:nvSpPr>
            <p:spPr bwMode="auto">
              <a:xfrm>
                <a:off x="349593" y="3840361"/>
                <a:ext cx="2918617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en-US" altLang="zh-CN" sz="4400">
                    <a:solidFill>
                      <a:srgbClr val="595959"/>
                    </a:solidFill>
                  </a:rPr>
                  <a:t>A</a:t>
                </a:r>
              </a:p>
            </p:txBody>
          </p:sp>
        </p:grpSp>
        <p:sp>
          <p:nvSpPr>
            <p:cNvPr id="47794" name="矩形 44"/>
            <p:cNvSpPr>
              <a:spLocks noChangeArrowheads="1"/>
            </p:cNvSpPr>
            <p:nvPr/>
          </p:nvSpPr>
          <p:spPr bwMode="auto">
            <a:xfrm>
              <a:off x="5221769" y="4937954"/>
              <a:ext cx="715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595959"/>
                  </a:solidFill>
                </a:rPr>
                <a:t>10%</a:t>
              </a:r>
            </a:p>
          </p:txBody>
        </p:sp>
      </p:grp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FD09C07A-2AD1-42ED-95CF-56081B09ED0C}"/>
              </a:ext>
            </a:extLst>
          </p:cNvPr>
          <p:cNvCxnSpPr/>
          <p:nvPr/>
        </p:nvCxnSpPr>
        <p:spPr>
          <a:xfrm>
            <a:off x="2105025" y="1627188"/>
            <a:ext cx="225425" cy="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xmlns="" id="{67B14C25-CB83-4E4D-BB50-E95679C06744}"/>
              </a:ext>
            </a:extLst>
          </p:cNvPr>
          <p:cNvCxnSpPr/>
          <p:nvPr/>
        </p:nvCxnSpPr>
        <p:spPr>
          <a:xfrm>
            <a:off x="2105025" y="1827213"/>
            <a:ext cx="225425" cy="0"/>
          </a:xfrm>
          <a:prstGeom prst="straightConnector1">
            <a:avLst/>
          </a:prstGeom>
          <a:ln w="15875">
            <a:solidFill>
              <a:srgbClr val="89C6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A6C60395-51EA-44FF-82BB-4A61A6B3A4A6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8130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05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B518D00-7132-4828-9186-959C2B2EEECD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49157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B4D0965B-F17B-4355-8BEF-2A15AF79A8AA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2AD94883-3248-468F-AA4A-130B2594848D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925307BD-88F0-4B9C-AA35-D441C816454C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6B7EDA7D-A4D3-4261-9141-6D14D42A88AA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49158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49159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现状把握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现状流程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xmlns="" id="{DEDDE940-0C0C-4A76-BDF4-08A998CA20F5}"/>
              </a:ext>
            </a:extLst>
          </p:cNvPr>
          <p:cNvSpPr/>
          <p:nvPr/>
        </p:nvSpPr>
        <p:spPr>
          <a:xfrm>
            <a:off x="1643063" y="1373188"/>
            <a:ext cx="2173287" cy="561975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179" name="矩形 4"/>
          <p:cNvSpPr>
            <a:spLocks noChangeArrowheads="1"/>
          </p:cNvSpPr>
          <p:nvPr/>
        </p:nvSpPr>
        <p:spPr bwMode="auto">
          <a:xfrm>
            <a:off x="2032000" y="1498600"/>
            <a:ext cx="1477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患者分区入室</a:t>
            </a:r>
          </a:p>
        </p:txBody>
      </p:sp>
      <p:sp>
        <p:nvSpPr>
          <p:cNvPr id="6" name="燕尾形箭头 5">
            <a:extLst>
              <a:ext uri="{FF2B5EF4-FFF2-40B4-BE49-F238E27FC236}">
                <a16:creationId xmlns:a16="http://schemas.microsoft.com/office/drawing/2014/main" xmlns="" id="{12D23275-2F13-4CDD-9EE0-210C2358320A}"/>
              </a:ext>
            </a:extLst>
          </p:cNvPr>
          <p:cNvSpPr/>
          <p:nvPr/>
        </p:nvSpPr>
        <p:spPr>
          <a:xfrm>
            <a:off x="3903663" y="1425575"/>
            <a:ext cx="455612" cy="433388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xmlns="" id="{288BBD11-1239-4681-BF81-DED167A63CDE}"/>
              </a:ext>
            </a:extLst>
          </p:cNvPr>
          <p:cNvSpPr/>
          <p:nvPr/>
        </p:nvSpPr>
        <p:spPr>
          <a:xfrm>
            <a:off x="4446588" y="1373188"/>
            <a:ext cx="2117725" cy="5619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182" name="矩形 8"/>
          <p:cNvSpPr>
            <a:spLocks noChangeArrowheads="1"/>
          </p:cNvSpPr>
          <p:nvPr/>
        </p:nvSpPr>
        <p:spPr bwMode="auto">
          <a:xfrm>
            <a:off x="4559300" y="1500188"/>
            <a:ext cx="1981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患者自己称体重</a:t>
            </a:r>
          </a:p>
        </p:txBody>
      </p:sp>
      <p:sp>
        <p:nvSpPr>
          <p:cNvPr id="10" name="燕尾形箭头 9">
            <a:extLst>
              <a:ext uri="{FF2B5EF4-FFF2-40B4-BE49-F238E27FC236}">
                <a16:creationId xmlns:a16="http://schemas.microsoft.com/office/drawing/2014/main" xmlns="" id="{B7C9F383-9392-4E5C-AEE1-0BA593EBA4E9}"/>
              </a:ext>
            </a:extLst>
          </p:cNvPr>
          <p:cNvSpPr/>
          <p:nvPr/>
        </p:nvSpPr>
        <p:spPr>
          <a:xfrm>
            <a:off x="6780213" y="1425575"/>
            <a:ext cx="455612" cy="433388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xmlns="" id="{074F0911-34F6-4D54-B48B-609ADBB8A26C}"/>
              </a:ext>
            </a:extLst>
          </p:cNvPr>
          <p:cNvSpPr/>
          <p:nvPr/>
        </p:nvSpPr>
        <p:spPr>
          <a:xfrm>
            <a:off x="7613650" y="1347788"/>
            <a:ext cx="2927350" cy="5619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185" name="矩形 12"/>
          <p:cNvSpPr>
            <a:spLocks noChangeArrowheads="1"/>
          </p:cNvSpPr>
          <p:nvPr/>
        </p:nvSpPr>
        <p:spPr bwMode="auto">
          <a:xfrm>
            <a:off x="7905750" y="1360488"/>
            <a:ext cx="233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医生患者根据体重情况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设定脱水量</a:t>
            </a:r>
          </a:p>
        </p:txBody>
      </p:sp>
      <p:sp>
        <p:nvSpPr>
          <p:cNvPr id="14" name="燕尾形箭头 13">
            <a:extLst>
              <a:ext uri="{FF2B5EF4-FFF2-40B4-BE49-F238E27FC236}">
                <a16:creationId xmlns:a16="http://schemas.microsoft.com/office/drawing/2014/main" xmlns="" id="{D4571CFC-3E4E-4819-9A83-B45B1D069E7F}"/>
              </a:ext>
            </a:extLst>
          </p:cNvPr>
          <p:cNvSpPr/>
          <p:nvPr/>
        </p:nvSpPr>
        <p:spPr>
          <a:xfrm rot="5400000">
            <a:off x="9271794" y="1931194"/>
            <a:ext cx="287337" cy="49847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xmlns="" id="{91A03239-8D1B-4692-BEF2-95669CD08B95}"/>
              </a:ext>
            </a:extLst>
          </p:cNvPr>
          <p:cNvSpPr/>
          <p:nvPr/>
        </p:nvSpPr>
        <p:spPr>
          <a:xfrm>
            <a:off x="8094663" y="2373313"/>
            <a:ext cx="2381250" cy="5619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188" name="矩形 16"/>
          <p:cNvSpPr>
            <a:spLocks noChangeArrowheads="1"/>
          </p:cNvSpPr>
          <p:nvPr/>
        </p:nvSpPr>
        <p:spPr bwMode="auto">
          <a:xfrm>
            <a:off x="8239125" y="2392363"/>
            <a:ext cx="2236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患者开始血液透析，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护士按医嘱设置脱水量</a:t>
            </a:r>
          </a:p>
        </p:txBody>
      </p:sp>
      <p:sp>
        <p:nvSpPr>
          <p:cNvPr id="18" name="燕尾形箭头 17">
            <a:extLst>
              <a:ext uri="{FF2B5EF4-FFF2-40B4-BE49-F238E27FC236}">
                <a16:creationId xmlns:a16="http://schemas.microsoft.com/office/drawing/2014/main" xmlns="" id="{ED197DB5-2113-454A-B809-7D8C3344B58A}"/>
              </a:ext>
            </a:extLst>
          </p:cNvPr>
          <p:cNvSpPr/>
          <p:nvPr/>
        </p:nvSpPr>
        <p:spPr>
          <a:xfrm rot="10800000">
            <a:off x="7150100" y="2457450"/>
            <a:ext cx="455613" cy="433388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xmlns="" id="{4D8ED6FE-D00B-4ACB-8543-61DDCD5F8A9E}"/>
              </a:ext>
            </a:extLst>
          </p:cNvPr>
          <p:cNvSpPr/>
          <p:nvPr/>
        </p:nvSpPr>
        <p:spPr>
          <a:xfrm>
            <a:off x="4460875" y="2360613"/>
            <a:ext cx="2559050" cy="5619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191" name="矩形 20"/>
          <p:cNvSpPr>
            <a:spLocks noChangeArrowheads="1"/>
          </p:cNvSpPr>
          <p:nvPr/>
        </p:nvSpPr>
        <p:spPr bwMode="auto">
          <a:xfrm>
            <a:off x="4876800" y="2363788"/>
            <a:ext cx="173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由护士双人核对患者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信息后开始透析</a:t>
            </a:r>
          </a:p>
        </p:txBody>
      </p:sp>
      <p:sp>
        <p:nvSpPr>
          <p:cNvPr id="22" name="燕尾形箭头 21">
            <a:extLst>
              <a:ext uri="{FF2B5EF4-FFF2-40B4-BE49-F238E27FC236}">
                <a16:creationId xmlns:a16="http://schemas.microsoft.com/office/drawing/2014/main" xmlns="" id="{7CD08061-13E7-4F18-BF2F-3F88CF561F57}"/>
              </a:ext>
            </a:extLst>
          </p:cNvPr>
          <p:cNvSpPr/>
          <p:nvPr/>
        </p:nvSpPr>
        <p:spPr>
          <a:xfrm rot="10800000">
            <a:off x="3881438" y="2438400"/>
            <a:ext cx="455612" cy="4318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xmlns="" id="{7DD3B4D8-1A49-4C65-B13B-12937987527A}"/>
              </a:ext>
            </a:extLst>
          </p:cNvPr>
          <p:cNvSpPr/>
          <p:nvPr/>
        </p:nvSpPr>
        <p:spPr>
          <a:xfrm>
            <a:off x="1643063" y="2347913"/>
            <a:ext cx="2200275" cy="5619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194" name="矩形 24"/>
          <p:cNvSpPr>
            <a:spLocks noChangeArrowheads="1"/>
          </p:cNvSpPr>
          <p:nvPr/>
        </p:nvSpPr>
        <p:spPr bwMode="auto">
          <a:xfrm>
            <a:off x="1628775" y="2351088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开始透析后每小时监测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一次患者的生命体征</a:t>
            </a:r>
          </a:p>
        </p:txBody>
      </p:sp>
      <p:sp>
        <p:nvSpPr>
          <p:cNvPr id="26" name="燕尾形箭头 25">
            <a:extLst>
              <a:ext uri="{FF2B5EF4-FFF2-40B4-BE49-F238E27FC236}">
                <a16:creationId xmlns:a16="http://schemas.microsoft.com/office/drawing/2014/main" xmlns="" id="{AA129EEB-8466-40FB-9BA3-94CC0A5C707C}"/>
              </a:ext>
            </a:extLst>
          </p:cNvPr>
          <p:cNvSpPr/>
          <p:nvPr/>
        </p:nvSpPr>
        <p:spPr>
          <a:xfrm rot="5400000">
            <a:off x="2392362" y="2905126"/>
            <a:ext cx="428625" cy="7112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xmlns="" id="{DF66FF2E-61D0-4430-A4F9-4ADEA265D7B2}"/>
              </a:ext>
            </a:extLst>
          </p:cNvPr>
          <p:cNvSpPr/>
          <p:nvPr/>
        </p:nvSpPr>
        <p:spPr>
          <a:xfrm>
            <a:off x="1660525" y="3535363"/>
            <a:ext cx="1727200" cy="1323975"/>
          </a:xfrm>
          <a:prstGeom prst="roundRect">
            <a:avLst>
              <a:gd name="adj" fmla="val 7316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197" name="矩形 29"/>
          <p:cNvSpPr>
            <a:spLocks noChangeArrowheads="1"/>
          </p:cNvSpPr>
          <p:nvPr/>
        </p:nvSpPr>
        <p:spPr bwMode="auto">
          <a:xfrm>
            <a:off x="1528763" y="3895725"/>
            <a:ext cx="19907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透析过程中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巡视、观察</a:t>
            </a:r>
          </a:p>
        </p:txBody>
      </p:sp>
      <p:sp>
        <p:nvSpPr>
          <p:cNvPr id="31" name="燕尾形箭头 30">
            <a:extLst>
              <a:ext uri="{FF2B5EF4-FFF2-40B4-BE49-F238E27FC236}">
                <a16:creationId xmlns:a16="http://schemas.microsoft.com/office/drawing/2014/main" xmlns="" id="{8BDC205E-F34C-463D-AC8A-5D02E50332F3}"/>
              </a:ext>
            </a:extLst>
          </p:cNvPr>
          <p:cNvSpPr/>
          <p:nvPr/>
        </p:nvSpPr>
        <p:spPr>
          <a:xfrm>
            <a:off x="3509963" y="3549650"/>
            <a:ext cx="455612" cy="433388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2" name="燕尾形箭头 31">
            <a:extLst>
              <a:ext uri="{FF2B5EF4-FFF2-40B4-BE49-F238E27FC236}">
                <a16:creationId xmlns:a16="http://schemas.microsoft.com/office/drawing/2014/main" xmlns="" id="{C9271732-78FB-4F35-8206-C350229F00C5}"/>
              </a:ext>
            </a:extLst>
          </p:cNvPr>
          <p:cNvSpPr/>
          <p:nvPr/>
        </p:nvSpPr>
        <p:spPr>
          <a:xfrm>
            <a:off x="3476625" y="4343400"/>
            <a:ext cx="455613" cy="4318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xmlns="" id="{ECDFD617-E13A-43B3-A02D-A2F0E4797D93}"/>
              </a:ext>
            </a:extLst>
          </p:cNvPr>
          <p:cNvSpPr/>
          <p:nvPr/>
        </p:nvSpPr>
        <p:spPr>
          <a:xfrm>
            <a:off x="4097338" y="3484563"/>
            <a:ext cx="1443037" cy="5619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201" name="矩形 34"/>
          <p:cNvSpPr>
            <a:spLocks noChangeArrowheads="1"/>
          </p:cNvSpPr>
          <p:nvPr/>
        </p:nvSpPr>
        <p:spPr bwMode="auto">
          <a:xfrm>
            <a:off x="4171950" y="350678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正常情况下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顺利完成透析</a:t>
            </a:r>
          </a:p>
        </p:txBody>
      </p:sp>
      <p:sp>
        <p:nvSpPr>
          <p:cNvPr id="36" name="燕尾形箭头 35">
            <a:extLst>
              <a:ext uri="{FF2B5EF4-FFF2-40B4-BE49-F238E27FC236}">
                <a16:creationId xmlns:a16="http://schemas.microsoft.com/office/drawing/2014/main" xmlns="" id="{5277E5CC-7D5C-4B46-8F85-59E32353AD64}"/>
              </a:ext>
            </a:extLst>
          </p:cNvPr>
          <p:cNvSpPr/>
          <p:nvPr/>
        </p:nvSpPr>
        <p:spPr>
          <a:xfrm>
            <a:off x="5640388" y="3548063"/>
            <a:ext cx="455612" cy="433387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xmlns="" id="{797D91AB-61BD-4CC3-B299-95019D206088}"/>
              </a:ext>
            </a:extLst>
          </p:cNvPr>
          <p:cNvSpPr/>
          <p:nvPr/>
        </p:nvSpPr>
        <p:spPr>
          <a:xfrm>
            <a:off x="6186488" y="3481388"/>
            <a:ext cx="1444625" cy="5619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204" name="矩形 38"/>
          <p:cNvSpPr>
            <a:spLocks noChangeArrowheads="1"/>
          </p:cNvSpPr>
          <p:nvPr/>
        </p:nvSpPr>
        <p:spPr bwMode="auto">
          <a:xfrm>
            <a:off x="6276975" y="3635375"/>
            <a:ext cx="1262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结束血液透析</a:t>
            </a:r>
          </a:p>
        </p:txBody>
      </p:sp>
      <p:sp>
        <p:nvSpPr>
          <p:cNvPr id="40" name="燕尾形箭头 39">
            <a:extLst>
              <a:ext uri="{FF2B5EF4-FFF2-40B4-BE49-F238E27FC236}">
                <a16:creationId xmlns:a16="http://schemas.microsoft.com/office/drawing/2014/main" xmlns="" id="{9C8FD9D1-0824-4449-8650-FDEE18898B7E}"/>
              </a:ext>
            </a:extLst>
          </p:cNvPr>
          <p:cNvSpPr/>
          <p:nvPr/>
        </p:nvSpPr>
        <p:spPr>
          <a:xfrm>
            <a:off x="7953375" y="3570288"/>
            <a:ext cx="455613" cy="4318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xmlns="" id="{18D3740D-359E-435C-88FC-AFBFBA010770}"/>
              </a:ext>
            </a:extLst>
          </p:cNvPr>
          <p:cNvSpPr/>
          <p:nvPr/>
        </p:nvSpPr>
        <p:spPr>
          <a:xfrm>
            <a:off x="8637588" y="3446463"/>
            <a:ext cx="1882775" cy="561975"/>
          </a:xfrm>
          <a:prstGeom prst="roundRect">
            <a:avLst>
              <a:gd name="adj" fmla="val 1384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207" name="矩形 42"/>
          <p:cNvSpPr>
            <a:spLocks noChangeArrowheads="1"/>
          </p:cNvSpPr>
          <p:nvPr/>
        </p:nvSpPr>
        <p:spPr bwMode="auto">
          <a:xfrm>
            <a:off x="9083675" y="3500438"/>
            <a:ext cx="1430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护士记录脱水量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及透后体重</a:t>
            </a: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xmlns="" id="{405608B7-D148-4F05-B567-17416F4625DC}"/>
              </a:ext>
            </a:extLst>
          </p:cNvPr>
          <p:cNvSpPr/>
          <p:nvPr/>
        </p:nvSpPr>
        <p:spPr>
          <a:xfrm>
            <a:off x="4013200" y="4276725"/>
            <a:ext cx="1444625" cy="561975"/>
          </a:xfrm>
          <a:prstGeom prst="round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209" name="矩形 45"/>
          <p:cNvSpPr>
            <a:spLocks noChangeArrowheads="1"/>
          </p:cNvSpPr>
          <p:nvPr/>
        </p:nvSpPr>
        <p:spPr bwMode="auto">
          <a:xfrm>
            <a:off x="4178300" y="4298950"/>
            <a:ext cx="1082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透析患者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出现低血压</a:t>
            </a:r>
          </a:p>
        </p:txBody>
      </p:sp>
      <p:sp>
        <p:nvSpPr>
          <p:cNvPr id="47" name="燕尾形箭头 46">
            <a:extLst>
              <a:ext uri="{FF2B5EF4-FFF2-40B4-BE49-F238E27FC236}">
                <a16:creationId xmlns:a16="http://schemas.microsoft.com/office/drawing/2014/main" xmlns="" id="{BCB86AFD-AF72-486B-B7A3-8D0242A08506}"/>
              </a:ext>
            </a:extLst>
          </p:cNvPr>
          <p:cNvSpPr/>
          <p:nvPr/>
        </p:nvSpPr>
        <p:spPr>
          <a:xfrm>
            <a:off x="5619750" y="4343400"/>
            <a:ext cx="455613" cy="4318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xmlns="" id="{BF8B76CD-26F6-4A77-9A29-948EDADEAEDA}"/>
              </a:ext>
            </a:extLst>
          </p:cNvPr>
          <p:cNvSpPr/>
          <p:nvPr/>
        </p:nvSpPr>
        <p:spPr>
          <a:xfrm>
            <a:off x="6605588" y="4308475"/>
            <a:ext cx="2478087" cy="561975"/>
          </a:xfrm>
          <a:prstGeom prst="round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212" name="矩形 49"/>
          <p:cNvSpPr>
            <a:spLocks noChangeArrowheads="1"/>
          </p:cNvSpPr>
          <p:nvPr/>
        </p:nvSpPr>
        <p:spPr bwMode="auto">
          <a:xfrm>
            <a:off x="6696075" y="4349750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立即监测血压、严重者则停止脱水或按医嘱用药</a:t>
            </a:r>
          </a:p>
        </p:txBody>
      </p:sp>
      <p:sp>
        <p:nvSpPr>
          <p:cNvPr id="51" name="燕尾形箭头 50">
            <a:extLst>
              <a:ext uri="{FF2B5EF4-FFF2-40B4-BE49-F238E27FC236}">
                <a16:creationId xmlns:a16="http://schemas.microsoft.com/office/drawing/2014/main" xmlns="" id="{1BD9FF26-7618-4874-BEAF-F45B85F90C22}"/>
              </a:ext>
            </a:extLst>
          </p:cNvPr>
          <p:cNvSpPr/>
          <p:nvPr/>
        </p:nvSpPr>
        <p:spPr>
          <a:xfrm>
            <a:off x="9334500" y="4373563"/>
            <a:ext cx="455613" cy="4318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2" name="燕尾形箭头 51">
            <a:extLst>
              <a:ext uri="{FF2B5EF4-FFF2-40B4-BE49-F238E27FC236}">
                <a16:creationId xmlns:a16="http://schemas.microsoft.com/office/drawing/2014/main" xmlns="" id="{CA5DDC46-8ED7-4CAE-991C-C70460DCF721}"/>
              </a:ext>
            </a:extLst>
          </p:cNvPr>
          <p:cNvSpPr/>
          <p:nvPr/>
        </p:nvSpPr>
        <p:spPr>
          <a:xfrm rot="5400000">
            <a:off x="9653587" y="4719638"/>
            <a:ext cx="455613" cy="433388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xmlns="" id="{A2DE72B4-8E33-4DF3-BAC4-D6229C073DE3}"/>
              </a:ext>
            </a:extLst>
          </p:cNvPr>
          <p:cNvSpPr/>
          <p:nvPr/>
        </p:nvSpPr>
        <p:spPr>
          <a:xfrm>
            <a:off x="7997825" y="5233988"/>
            <a:ext cx="2478088" cy="561975"/>
          </a:xfrm>
          <a:prstGeom prst="round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216" name="矩形 54"/>
          <p:cNvSpPr>
            <a:spLocks noChangeArrowheads="1"/>
          </p:cNvSpPr>
          <p:nvPr/>
        </p:nvSpPr>
        <p:spPr bwMode="auto">
          <a:xfrm>
            <a:off x="8088313" y="5275263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处理患者血压正常后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继续透析</a:t>
            </a:r>
          </a:p>
        </p:txBody>
      </p:sp>
      <p:sp>
        <p:nvSpPr>
          <p:cNvPr id="56" name="燕尾形箭头 55">
            <a:extLst>
              <a:ext uri="{FF2B5EF4-FFF2-40B4-BE49-F238E27FC236}">
                <a16:creationId xmlns:a16="http://schemas.microsoft.com/office/drawing/2014/main" xmlns="" id="{A8B2AB5A-7388-433E-A16B-FBA0E0BC2922}"/>
              </a:ext>
            </a:extLst>
          </p:cNvPr>
          <p:cNvSpPr/>
          <p:nvPr/>
        </p:nvSpPr>
        <p:spPr>
          <a:xfrm rot="10800000">
            <a:off x="6564313" y="5314950"/>
            <a:ext cx="455612" cy="433388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8" name="圆角矩形 57">
            <a:extLst>
              <a:ext uri="{FF2B5EF4-FFF2-40B4-BE49-F238E27FC236}">
                <a16:creationId xmlns:a16="http://schemas.microsoft.com/office/drawing/2014/main" xmlns="" id="{E1927B1F-0C83-42DD-BC1B-7035E0A4631C}"/>
              </a:ext>
            </a:extLst>
          </p:cNvPr>
          <p:cNvSpPr/>
          <p:nvPr/>
        </p:nvSpPr>
        <p:spPr>
          <a:xfrm>
            <a:off x="4938713" y="5233988"/>
            <a:ext cx="1444625" cy="561975"/>
          </a:xfrm>
          <a:prstGeom prst="round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219" name="矩形 58"/>
          <p:cNvSpPr>
            <a:spLocks noChangeArrowheads="1"/>
          </p:cNvSpPr>
          <p:nvPr/>
        </p:nvSpPr>
        <p:spPr bwMode="auto">
          <a:xfrm>
            <a:off x="5029200" y="5345113"/>
            <a:ext cx="1262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结束血液透析</a:t>
            </a:r>
          </a:p>
        </p:txBody>
      </p:sp>
      <p:sp>
        <p:nvSpPr>
          <p:cNvPr id="60" name="燕尾形箭头 59">
            <a:extLst>
              <a:ext uri="{FF2B5EF4-FFF2-40B4-BE49-F238E27FC236}">
                <a16:creationId xmlns:a16="http://schemas.microsoft.com/office/drawing/2014/main" xmlns="" id="{D37EC3A1-2D54-4585-8851-20015FA326C8}"/>
              </a:ext>
            </a:extLst>
          </p:cNvPr>
          <p:cNvSpPr/>
          <p:nvPr/>
        </p:nvSpPr>
        <p:spPr>
          <a:xfrm rot="10800000">
            <a:off x="4279900" y="5299075"/>
            <a:ext cx="455613" cy="4318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62" name="圆角矩形 61">
            <a:extLst>
              <a:ext uri="{FF2B5EF4-FFF2-40B4-BE49-F238E27FC236}">
                <a16:creationId xmlns:a16="http://schemas.microsoft.com/office/drawing/2014/main" xmlns="" id="{AE9CA60F-9A4F-43E7-B1D3-78009101F1AE}"/>
              </a:ext>
            </a:extLst>
          </p:cNvPr>
          <p:cNvSpPr/>
          <p:nvPr/>
        </p:nvSpPr>
        <p:spPr>
          <a:xfrm>
            <a:off x="1660525" y="5237163"/>
            <a:ext cx="2405063" cy="561975"/>
          </a:xfrm>
          <a:prstGeom prst="roundRect">
            <a:avLst>
              <a:gd name="adj" fmla="val 22881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50222" name="矩形 62"/>
          <p:cNvSpPr>
            <a:spLocks noChangeArrowheads="1"/>
          </p:cNvSpPr>
          <p:nvPr/>
        </p:nvSpPr>
        <p:spPr bwMode="auto">
          <a:xfrm>
            <a:off x="1754188" y="5291138"/>
            <a:ext cx="1820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护士记录脱水量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及透后体重</a:t>
            </a:r>
          </a:p>
          <a:p>
            <a:pPr algn="ctr" eaLnBrk="1" hangingPunct="1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4" grpId="0" animBg="1"/>
      <p:bldP spid="50179" grpId="0"/>
      <p:bldP spid="6" grpId="0" animBg="1"/>
      <p:bldP spid="8" grpId="0" animBg="1"/>
      <p:bldP spid="50182" grpId="0"/>
      <p:bldP spid="10" grpId="0" animBg="1"/>
      <p:bldP spid="12" grpId="0" animBg="1"/>
      <p:bldP spid="50185" grpId="0"/>
      <p:bldP spid="14" grpId="0" animBg="1"/>
      <p:bldP spid="16" grpId="0" animBg="1"/>
      <p:bldP spid="50188" grpId="0"/>
      <p:bldP spid="18" grpId="0" animBg="1"/>
      <p:bldP spid="20" grpId="0" animBg="1"/>
      <p:bldP spid="50191" grpId="0"/>
      <p:bldP spid="22" grpId="0" animBg="1"/>
      <p:bldP spid="24" grpId="0" animBg="1"/>
      <p:bldP spid="50194" grpId="0"/>
      <p:bldP spid="26" grpId="0" animBg="1"/>
      <p:bldP spid="29" grpId="0" animBg="1"/>
      <p:bldP spid="50197" grpId="0"/>
      <p:bldP spid="31" grpId="0" animBg="1"/>
      <p:bldP spid="32" grpId="0" animBg="1"/>
      <p:bldP spid="34" grpId="0" animBg="1"/>
      <p:bldP spid="50201" grpId="0"/>
      <p:bldP spid="36" grpId="0" animBg="1"/>
      <p:bldP spid="38" grpId="0" animBg="1"/>
      <p:bldP spid="50204" grpId="0"/>
      <p:bldP spid="40" grpId="0" animBg="1"/>
      <p:bldP spid="42" grpId="0" animBg="1"/>
      <p:bldP spid="50207" grpId="0"/>
      <p:bldP spid="45" grpId="0" animBg="1"/>
      <p:bldP spid="50209" grpId="0"/>
      <p:bldP spid="47" grpId="0" animBg="1"/>
      <p:bldP spid="49" grpId="0" animBg="1"/>
      <p:bldP spid="50212" grpId="0"/>
      <p:bldP spid="51" grpId="0" animBg="1"/>
      <p:bldP spid="52" grpId="0" animBg="1"/>
      <p:bldP spid="54" grpId="0" animBg="1"/>
      <p:bldP spid="50216" grpId="0"/>
      <p:bldP spid="56" grpId="0" animBg="1"/>
      <p:bldP spid="58" grpId="0" animBg="1"/>
      <p:bldP spid="50219" grpId="0"/>
      <p:bldP spid="60" grpId="0" animBg="1"/>
      <p:bldP spid="62" grpId="0" animBg="1"/>
      <p:bldP spid="502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资料收集</a:t>
            </a:r>
          </a:p>
        </p:txBody>
      </p:sp>
      <p:graphicFrame>
        <p:nvGraphicFramePr>
          <p:cNvPr id="3" name="Group 795">
            <a:extLst>
              <a:ext uri="{FF2B5EF4-FFF2-40B4-BE49-F238E27FC236}">
                <a16:creationId xmlns:a16="http://schemas.microsoft.com/office/drawing/2014/main" xmlns="" id="{94667D4D-2894-440E-A3EC-83F452173AAD}"/>
              </a:ext>
            </a:extLst>
          </p:cNvPr>
          <p:cNvGraphicFramePr>
            <a:graphicFrameLocks noGrp="1"/>
          </p:cNvGraphicFramePr>
          <p:nvPr/>
        </p:nvGraphicFramePr>
        <p:xfrm>
          <a:off x="974725" y="1231900"/>
          <a:ext cx="10340975" cy="4902200"/>
        </p:xfrm>
        <a:graphic>
          <a:graphicData uri="http://schemas.openxmlformats.org/drawingml/2006/table">
            <a:tbl>
              <a:tblPr/>
              <a:tblGrid>
                <a:gridCol w="1523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3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688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1385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检查日期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总人数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乳胀人数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乳胀发生原因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活动不便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母乳知识缺乏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　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混合喂养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母乳喂养知识缺乏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例，活动不便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　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混合喂养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　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相关母乳喂养知识缺乏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例，混合喂养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混合喂养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例，母乳知识缺乏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相关知识缺乏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例，混合喂养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例，母乳条件差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相关知识缺乏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例，混合喂养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例，活动不便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　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混合喂养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</a:t>
                      </a:r>
                    </a:p>
                  </a:txBody>
                  <a:tcPr marL="91447" marR="91447" marT="45729" marB="45729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资料收集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8B6E6BD2-34C3-4861-A695-3022D5ADDB1F}"/>
              </a:ext>
            </a:extLst>
          </p:cNvPr>
          <p:cNvGraphicFramePr>
            <a:graphicFrameLocks noGrp="1"/>
          </p:cNvGraphicFramePr>
          <p:nvPr/>
        </p:nvGraphicFramePr>
        <p:xfrm>
          <a:off x="1638300" y="1819275"/>
          <a:ext cx="9601200" cy="37036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90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0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9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收集方式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统计工作量登记本（血液透析人数）和血透过程中发生低血压的次数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收集资料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查检表及血透记录单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收集时间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2014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日致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2014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收集血透患者人次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625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血透中低血压发生人次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93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发生率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15%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收集人员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全体圈员</a:t>
                      </a:r>
                      <a:endParaRPr lang="zh-CN" sz="11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3961" marR="839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EFBF15FB-F89A-43CD-A700-56CAF0967660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6322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06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195E206D-D6AC-4B72-8AC1-7684B6CAF531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57349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29B33381-5EF7-4645-A6A0-4F37DEF8E59D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05F70C60-F81A-4621-91ED-931565829B38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7130FA66-4CCE-4C6B-B413-AF3E5EF6CB78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2DC317D6-8ECE-4A17-BEBE-ADF4A66C58DC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57350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57351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目标设定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目标设定</a:t>
            </a:r>
          </a:p>
        </p:txBody>
      </p:sp>
      <p:sp>
        <p:nvSpPr>
          <p:cNvPr id="58370" name="矩形 2"/>
          <p:cNvSpPr>
            <a:spLocks noChangeArrowheads="1"/>
          </p:cNvSpPr>
          <p:nvPr/>
        </p:nvSpPr>
        <p:spPr bwMode="auto">
          <a:xfrm>
            <a:off x="989013" y="1474788"/>
            <a:ext cx="3852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（一）目标设定</a:t>
            </a:r>
          </a:p>
        </p:txBody>
      </p:sp>
      <p:grpSp>
        <p:nvGrpSpPr>
          <p:cNvPr id="58371" name="组合 3"/>
          <p:cNvGrpSpPr>
            <a:grpSpLocks/>
          </p:cNvGrpSpPr>
          <p:nvPr/>
        </p:nvGrpSpPr>
        <p:grpSpPr bwMode="auto">
          <a:xfrm>
            <a:off x="1114425" y="2705100"/>
            <a:ext cx="6588125" cy="2768600"/>
            <a:chOff x="988878" y="2636195"/>
            <a:chExt cx="5859394" cy="2462374"/>
          </a:xfrm>
        </p:grpSpPr>
        <p:cxnSp>
          <p:nvCxnSpPr>
            <p:cNvPr id="59403" name="直接连接符 4"/>
            <p:cNvCxnSpPr>
              <a:cxnSpLocks noChangeShapeType="1"/>
            </p:cNvCxnSpPr>
            <p:nvPr/>
          </p:nvCxnSpPr>
          <p:spPr bwMode="auto">
            <a:xfrm>
              <a:off x="988878" y="4687745"/>
              <a:ext cx="5859394" cy="0"/>
            </a:xfrm>
            <a:prstGeom prst="line">
              <a:avLst/>
            </a:prstGeom>
            <a:noFill/>
            <a:ln w="6350">
              <a:solidFill>
                <a:srgbClr val="A6A6A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811AE11-9E3C-4D94-A1EC-F3C6CBFE77B3}"/>
                </a:ext>
              </a:extLst>
            </p:cNvPr>
            <p:cNvSpPr/>
            <p:nvPr/>
          </p:nvSpPr>
          <p:spPr>
            <a:xfrm>
              <a:off x="1542344" y="2636195"/>
              <a:ext cx="1260829" cy="20515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C6F331AC-3A88-4737-B51D-69FB33C1CA54}"/>
                </a:ext>
              </a:extLst>
            </p:cNvPr>
            <p:cNvSpPr/>
            <p:nvPr/>
          </p:nvSpPr>
          <p:spPr>
            <a:xfrm>
              <a:off x="4090828" y="3813729"/>
              <a:ext cx="1259417" cy="873974"/>
            </a:xfrm>
            <a:prstGeom prst="rect">
              <a:avLst/>
            </a:prstGeom>
            <a:solidFill>
              <a:srgbClr val="019E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325A03D-7A09-4777-AADA-D15BA649024D}"/>
                </a:ext>
              </a:extLst>
            </p:cNvPr>
            <p:cNvSpPr/>
            <p:nvPr/>
          </p:nvSpPr>
          <p:spPr>
            <a:xfrm>
              <a:off x="1696241" y="4698998"/>
              <a:ext cx="953034" cy="399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708D055F-39E2-4D11-A6DC-045F1CA8ADC3}"/>
                </a:ext>
              </a:extLst>
            </p:cNvPr>
            <p:cNvSpPr/>
            <p:nvPr/>
          </p:nvSpPr>
          <p:spPr>
            <a:xfrm>
              <a:off x="4212251" y="4698998"/>
              <a:ext cx="848553" cy="355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019E97"/>
                  </a:solidFill>
                  <a:latin typeface="微软雅黑" panose="020B0503020204020204" pitchFamily="34" charset="-122"/>
                </a:rPr>
                <a:t>改善后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6679C2C-AE86-4E59-9BDC-64B55443CC27}"/>
                </a:ext>
              </a:extLst>
            </p:cNvPr>
            <p:cNvSpPr/>
            <p:nvPr/>
          </p:nvSpPr>
          <p:spPr>
            <a:xfrm>
              <a:off x="1762600" y="2713851"/>
              <a:ext cx="820316" cy="4616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15%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F69DE1FA-49D5-4F7E-90A0-07986C8126F8}"/>
                </a:ext>
              </a:extLst>
            </p:cNvPr>
            <p:cNvSpPr/>
            <p:nvPr/>
          </p:nvSpPr>
          <p:spPr>
            <a:xfrm>
              <a:off x="4241901" y="3875853"/>
              <a:ext cx="893735" cy="461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6.2%</a:t>
              </a:r>
            </a:p>
          </p:txBody>
        </p:sp>
      </p:grpSp>
      <p:grpSp>
        <p:nvGrpSpPr>
          <p:cNvPr id="58379" name="组合 11"/>
          <p:cNvGrpSpPr>
            <a:grpSpLocks/>
          </p:cNvGrpSpPr>
          <p:nvPr/>
        </p:nvGrpSpPr>
        <p:grpSpPr bwMode="auto">
          <a:xfrm>
            <a:off x="6604000" y="1952625"/>
            <a:ext cx="4406900" cy="1504950"/>
            <a:chOff x="4737861" y="2256931"/>
            <a:chExt cx="3919745" cy="133882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22ABDE99-E837-4539-815F-446034FDA3ED}"/>
                </a:ext>
              </a:extLst>
            </p:cNvPr>
            <p:cNvSpPr/>
            <p:nvPr/>
          </p:nvSpPr>
          <p:spPr>
            <a:xfrm>
              <a:off x="4737861" y="2256931"/>
              <a:ext cx="3919745" cy="13388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</a:rPr>
                <a:t>改善前血透中低血压发生率为</a:t>
              </a:r>
              <a:r>
                <a:rPr lang="en-US" altLang="zh-CN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</a:rPr>
                <a:t>15%</a:t>
              </a: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</a:rPr>
                <a:t>设立总目标值为</a:t>
              </a:r>
              <a:r>
                <a:rPr lang="en-US" altLang="zh-CN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</a:rPr>
                <a:t>=6.2%</a:t>
              </a: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</a:rPr>
                <a:t>改善幅度</a:t>
              </a:r>
              <a:r>
                <a:rPr lang="en-US" altLang="zh-CN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</a:rPr>
                <a:t>=59%</a:t>
              </a:r>
            </a:p>
          </p:txBody>
        </p:sp>
        <p:cxnSp>
          <p:nvCxnSpPr>
            <p:cNvPr id="59402" name="直接连接符 13"/>
            <p:cNvCxnSpPr>
              <a:cxnSpLocks noChangeShapeType="1"/>
            </p:cNvCxnSpPr>
            <p:nvPr/>
          </p:nvCxnSpPr>
          <p:spPr bwMode="auto">
            <a:xfrm>
              <a:off x="4737861" y="3589506"/>
              <a:ext cx="3686783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382" name="组合 15"/>
          <p:cNvGrpSpPr>
            <a:grpSpLocks/>
          </p:cNvGrpSpPr>
          <p:nvPr/>
        </p:nvGrpSpPr>
        <p:grpSpPr bwMode="auto">
          <a:xfrm>
            <a:off x="3135313" y="2235200"/>
            <a:ext cx="1836737" cy="1835150"/>
            <a:chOff x="2580644" y="2289226"/>
            <a:chExt cx="1634425" cy="1632135"/>
          </a:xfrm>
        </p:grpSpPr>
        <p:sp>
          <p:nvSpPr>
            <p:cNvPr id="59399" name="形状 16"/>
            <p:cNvSpPr>
              <a:spLocks noChangeArrowheads="1"/>
            </p:cNvSpPr>
            <p:nvPr/>
          </p:nvSpPr>
          <p:spPr bwMode="auto">
            <a:xfrm rot="4396374">
              <a:off x="2581788" y="2288080"/>
              <a:ext cx="1632135" cy="1634425"/>
            </a:xfrm>
            <a:prstGeom prst="rect">
              <a:avLst/>
            </a:prstGeom>
            <a:solidFill>
              <a:srgbClr val="21A247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32F48B4B-5E8C-4A2D-BCE0-817257FB03FD}"/>
                </a:ext>
              </a:extLst>
            </p:cNvPr>
            <p:cNvSpPr/>
            <p:nvPr/>
          </p:nvSpPr>
          <p:spPr>
            <a:xfrm>
              <a:off x="3490385" y="3061526"/>
              <a:ext cx="607436" cy="5845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下降</a:t>
              </a:r>
              <a:endParaRPr lang="en-US" altLang="zh-CN" sz="16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59%</a:t>
              </a:r>
              <a:endPara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  <p:bldP spid="583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组 3"/>
          <p:cNvGrpSpPr>
            <a:grpSpLocks/>
          </p:cNvGrpSpPr>
          <p:nvPr/>
        </p:nvGrpSpPr>
        <p:grpSpPr bwMode="auto">
          <a:xfrm flipH="1">
            <a:off x="7708900" y="1463675"/>
            <a:ext cx="4232275" cy="4197350"/>
            <a:chOff x="836142" y="2356202"/>
            <a:chExt cx="2354275" cy="2333859"/>
          </a:xfrm>
        </p:grpSpPr>
        <p:sp>
          <p:nvSpPr>
            <p:cNvPr id="61448" name="Freeform 5"/>
            <p:cNvSpPr>
              <a:spLocks noChangeArrowheads="1"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87907 w 55"/>
                <a:gd name="T1" fmla="*/ 0 h 39"/>
                <a:gd name="T2" fmla="*/ 322325 w 55"/>
                <a:gd name="T3" fmla="*/ 127178 h 39"/>
                <a:gd name="T4" fmla="*/ 527441 w 55"/>
                <a:gd name="T5" fmla="*/ 322836 h 39"/>
                <a:gd name="T6" fmla="*/ 351627 w 55"/>
                <a:gd name="T7" fmla="*/ 381533 h 39"/>
                <a:gd name="T8" fmla="*/ 87907 w 55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/>
            <a:p>
              <a:endParaRPr lang="zh-CN" altLang="en-US"/>
            </a:p>
          </p:txBody>
        </p:sp>
        <p:sp>
          <p:nvSpPr>
            <p:cNvPr id="61449" name="Freeform 6"/>
            <p:cNvSpPr>
              <a:spLocks noChangeArrowheads="1"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10195 w 52"/>
                <a:gd name="T1" fmla="*/ 0 h 48"/>
                <a:gd name="T2" fmla="*/ 439494 w 52"/>
                <a:gd name="T3" fmla="*/ 302446 h 48"/>
                <a:gd name="T4" fmla="*/ 58599 w 52"/>
                <a:gd name="T5" fmla="*/ 439034 h 48"/>
                <a:gd name="T6" fmla="*/ 48833 w 52"/>
                <a:gd name="T7" fmla="*/ 253664 h 48"/>
                <a:gd name="T8" fmla="*/ 410195 w 5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/>
            <a:p>
              <a:endParaRPr lang="zh-CN" altLang="en-US"/>
            </a:p>
          </p:txBody>
        </p:sp>
        <p:sp>
          <p:nvSpPr>
            <p:cNvPr id="61450" name="Freeform 7"/>
            <p:cNvSpPr>
              <a:spLocks noChangeArrowheads="1"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37153 w 31"/>
                <a:gd name="T1" fmla="*/ 410882 h 42"/>
                <a:gd name="T2" fmla="*/ 284102 w 31"/>
                <a:gd name="T3" fmla="*/ 215224 h 42"/>
                <a:gd name="T4" fmla="*/ 293898 w 31"/>
                <a:gd name="T5" fmla="*/ 0 h 42"/>
                <a:gd name="T6" fmla="*/ 97966 w 31"/>
                <a:gd name="T7" fmla="*/ 127178 h 42"/>
                <a:gd name="T8" fmla="*/ 137153 w 31"/>
                <a:gd name="T9" fmla="*/ 41088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39B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/>
            <a:p>
              <a:endParaRPr lang="zh-CN" altLang="en-US"/>
            </a:p>
          </p:txBody>
        </p:sp>
        <p:sp>
          <p:nvSpPr>
            <p:cNvPr id="61451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52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53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54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55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56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57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58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59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>
              <a:lvl1pPr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 defTabSz="8667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61460" name="Freeform 24"/>
            <p:cNvSpPr>
              <a:spLocks noChangeArrowheads="1"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36716 w 219"/>
                <a:gd name="T1" fmla="*/ 585698 h 60"/>
                <a:gd name="T2" fmla="*/ 1259739 w 219"/>
                <a:gd name="T3" fmla="*/ 585698 h 60"/>
                <a:gd name="T4" fmla="*/ 2040972 w 219"/>
                <a:gd name="T5" fmla="*/ 263564 h 60"/>
                <a:gd name="T6" fmla="*/ 2109330 w 219"/>
                <a:gd name="T7" fmla="*/ 97616 h 60"/>
                <a:gd name="T8" fmla="*/ 1933552 w 219"/>
                <a:gd name="T9" fmla="*/ 29285 h 60"/>
                <a:gd name="T10" fmla="*/ 1210912 w 219"/>
                <a:gd name="T11" fmla="*/ 331896 h 60"/>
                <a:gd name="T12" fmla="*/ 136716 w 219"/>
                <a:gd name="T13" fmla="*/ 331896 h 60"/>
                <a:gd name="T14" fmla="*/ 0 w 219"/>
                <a:gd name="T15" fmla="*/ 458797 h 60"/>
                <a:gd name="T16" fmla="*/ 136716 w 219"/>
                <a:gd name="T17" fmla="*/ 585698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/>
            <a:p>
              <a:endParaRPr lang="zh-CN" altLang="en-US"/>
            </a:p>
          </p:txBody>
        </p:sp>
        <p:sp>
          <p:nvSpPr>
            <p:cNvPr id="61461" name="Freeform 25"/>
            <p:cNvSpPr>
              <a:spLocks noChangeArrowheads="1"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46612 w 97"/>
                <a:gd name="T1" fmla="*/ 586974 h 60"/>
                <a:gd name="T2" fmla="*/ 195482 w 97"/>
                <a:gd name="T3" fmla="*/ 577191 h 60"/>
                <a:gd name="T4" fmla="*/ 860123 w 97"/>
                <a:gd name="T5" fmla="*/ 264138 h 60"/>
                <a:gd name="T6" fmla="*/ 918768 w 97"/>
                <a:gd name="T7" fmla="*/ 88046 h 60"/>
                <a:gd name="T8" fmla="*/ 742833 w 97"/>
                <a:gd name="T9" fmla="*/ 29349 h 60"/>
                <a:gd name="T10" fmla="*/ 97741 w 97"/>
                <a:gd name="T11" fmla="*/ 342402 h 60"/>
                <a:gd name="T12" fmla="*/ 29322 w 97"/>
                <a:gd name="T13" fmla="*/ 508711 h 60"/>
                <a:gd name="T14" fmla="*/ 146612 w 97"/>
                <a:gd name="T15" fmla="*/ 586974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/>
            <a:p>
              <a:endParaRPr lang="zh-CN" altLang="en-US"/>
            </a:p>
          </p:txBody>
        </p:sp>
        <p:sp>
          <p:nvSpPr>
            <p:cNvPr id="61462" name="Freeform 26"/>
            <p:cNvSpPr>
              <a:spLocks noChangeArrowheads="1"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69377 w 101"/>
                <a:gd name="T1" fmla="*/ 29265 h 76"/>
                <a:gd name="T2" fmla="*/ 215131 w 101"/>
                <a:gd name="T3" fmla="*/ 175589 h 76"/>
                <a:gd name="T4" fmla="*/ 0 w 101"/>
                <a:gd name="T5" fmla="*/ 487746 h 76"/>
                <a:gd name="T6" fmla="*/ 479155 w 101"/>
                <a:gd name="T7" fmla="*/ 741374 h 76"/>
                <a:gd name="T8" fmla="*/ 733401 w 101"/>
                <a:gd name="T9" fmla="*/ 312157 h 76"/>
                <a:gd name="T10" fmla="*/ 821409 w 101"/>
                <a:gd name="T11" fmla="*/ 195098 h 76"/>
                <a:gd name="T12" fmla="*/ 635614 w 101"/>
                <a:gd name="T13" fmla="*/ 214608 h 76"/>
                <a:gd name="T14" fmla="*/ 469377 w 101"/>
                <a:gd name="T15" fmla="*/ 29265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6" rIns="121913" bIns="60956"/>
            <a:lstStyle/>
            <a:p>
              <a:endParaRPr lang="zh-CN" altLang="en-US"/>
            </a:p>
          </p:txBody>
        </p:sp>
        <p:sp>
          <p:nvSpPr>
            <p:cNvPr id="61463" name="任意多边形 28"/>
            <p:cNvSpPr>
              <a:spLocks noChangeArrowheads="1"/>
            </p:cNvSpPr>
            <p:nvPr/>
          </p:nvSpPr>
          <p:spPr bwMode="auto">
            <a:xfrm>
              <a:off x="1908007" y="2496564"/>
              <a:ext cx="854940" cy="1324519"/>
            </a:xfrm>
            <a:custGeom>
              <a:avLst/>
              <a:gdLst>
                <a:gd name="T0" fmla="*/ 308799 w 1063625"/>
                <a:gd name="T1" fmla="*/ 1311759 h 1647825"/>
                <a:gd name="T2" fmla="*/ 329216 w 1063625"/>
                <a:gd name="T3" fmla="*/ 668640 h 1647825"/>
                <a:gd name="T4" fmla="*/ 0 w 1063625"/>
                <a:gd name="T5" fmla="*/ 548693 h 1647825"/>
                <a:gd name="T6" fmla="*/ 313903 w 1063625"/>
                <a:gd name="T7" fmla="*/ 638652 h 1647825"/>
                <a:gd name="T8" fmla="*/ 234789 w 1063625"/>
                <a:gd name="T9" fmla="*/ 0 h 1647825"/>
                <a:gd name="T10" fmla="*/ 423642 w 1063625"/>
                <a:gd name="T11" fmla="*/ 905981 h 1647825"/>
                <a:gd name="T12" fmla="*/ 854940 w 1063625"/>
                <a:gd name="T13" fmla="*/ 538485 h 1647825"/>
                <a:gd name="T14" fmla="*/ 431298 w 1063625"/>
                <a:gd name="T15" fmla="*/ 954470 h 1647825"/>
                <a:gd name="T16" fmla="*/ 382809 w 1063625"/>
                <a:gd name="T17" fmla="*/ 1324519 h 1647825"/>
                <a:gd name="T18" fmla="*/ 308799 w 1063625"/>
                <a:gd name="T19" fmla="*/ 1311759 h 1647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E8F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60434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目标设定</a:t>
            </a:r>
          </a:p>
        </p:txBody>
      </p:sp>
      <p:sp>
        <p:nvSpPr>
          <p:cNvPr id="60435" name="矩形 2"/>
          <p:cNvSpPr>
            <a:spLocks noChangeArrowheads="1"/>
          </p:cNvSpPr>
          <p:nvPr/>
        </p:nvSpPr>
        <p:spPr bwMode="auto">
          <a:xfrm>
            <a:off x="663575" y="1355725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（二）设定理由</a:t>
            </a:r>
          </a:p>
        </p:txBody>
      </p:sp>
      <p:sp>
        <p:nvSpPr>
          <p:cNvPr id="60436" name="矩形 3"/>
          <p:cNvSpPr>
            <a:spLocks noChangeArrowheads="1"/>
          </p:cNvSpPr>
          <p:nvPr/>
        </p:nvSpPr>
        <p:spPr bwMode="auto">
          <a:xfrm>
            <a:off x="663575" y="3871913"/>
            <a:ext cx="8393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（三）目标完成期限：</a:t>
            </a:r>
            <a:r>
              <a:rPr lang="en-US" altLang="zh-CN" sz="2400" b="1">
                <a:solidFill>
                  <a:srgbClr val="019E97"/>
                </a:solidFill>
                <a:latin typeface="微软雅黑" panose="020B0503020204020204" pitchFamily="34" charset="-122"/>
              </a:rPr>
              <a:t>2014</a:t>
            </a:r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年</a:t>
            </a:r>
            <a:r>
              <a:rPr lang="en-US" altLang="zh-CN" sz="2400" b="1">
                <a:solidFill>
                  <a:srgbClr val="019E97"/>
                </a:solidFill>
                <a:latin typeface="微软雅黑" panose="020B0503020204020204" pitchFamily="34" charset="-122"/>
              </a:rPr>
              <a:t>9</a:t>
            </a:r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月</a:t>
            </a:r>
            <a:r>
              <a:rPr lang="en-US" altLang="zh-CN" sz="2400" b="1">
                <a:solidFill>
                  <a:srgbClr val="019E97"/>
                </a:solidFill>
                <a:latin typeface="微软雅黑" panose="020B0503020204020204" pitchFamily="34" charset="-122"/>
              </a:rPr>
              <a:t>22</a:t>
            </a:r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日</a:t>
            </a:r>
          </a:p>
        </p:txBody>
      </p:sp>
      <p:sp>
        <p:nvSpPr>
          <p:cNvPr id="60437" name="矩形 5"/>
          <p:cNvSpPr>
            <a:spLocks noChangeArrowheads="1"/>
          </p:cNvSpPr>
          <p:nvPr/>
        </p:nvSpPr>
        <p:spPr bwMode="auto">
          <a:xfrm>
            <a:off x="1357313" y="1881188"/>
            <a:ext cx="332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目标值</a:t>
            </a:r>
            <a:r>
              <a:rPr lang="en-US" altLang="zh-CN" sz="2400" b="1">
                <a:solidFill>
                  <a:srgbClr val="019E97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现状值</a:t>
            </a:r>
            <a:r>
              <a:rPr lang="en-US" altLang="zh-CN" sz="2400" b="1">
                <a:solidFill>
                  <a:srgbClr val="019E97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2400" b="1">
                <a:solidFill>
                  <a:srgbClr val="019E97"/>
                </a:solidFill>
                <a:latin typeface="微软雅黑" panose="020B0503020204020204" pitchFamily="34" charset="-122"/>
              </a:rPr>
              <a:t>改善值</a:t>
            </a:r>
          </a:p>
        </p:txBody>
      </p:sp>
      <p:sp>
        <p:nvSpPr>
          <p:cNvPr id="60438" name="矩形 6"/>
          <p:cNvSpPr>
            <a:spLocks noChangeArrowheads="1"/>
          </p:cNvSpPr>
          <p:nvPr/>
        </p:nvSpPr>
        <p:spPr bwMode="auto">
          <a:xfrm>
            <a:off x="2246313" y="2241550"/>
            <a:ext cx="54625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</a:rPr>
              <a:t>现状值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</a:rPr>
              <a:t>（现况值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</a:rPr>
              <a:t>×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</a:rPr>
              <a:t>圈能力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</a:rPr>
              <a:t>×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</a:rPr>
              <a:t>改善重点）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</a:rPr>
              <a:t>=15-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</a:rPr>
              <a:t>15×0.73×0.8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</a:rPr>
              <a:t>）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</a:rPr>
              <a:t>=6.2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/>
      <p:bldP spid="60435" grpId="0"/>
      <p:bldP spid="60436" grpId="0"/>
      <p:bldP spid="60437" grpId="0"/>
      <p:bldP spid="604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23B17A8B-3ACB-4531-8CE5-5CB3F13FB28D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2466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07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C7D01AC-9E44-49FA-9701-2A19DFF4747C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63493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01A3776E-4CB6-469C-B7B5-65DA86F41A14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12564690-83BE-4834-B631-0683340ACE90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4B91CDA0-A24C-49B7-8251-20AD1E404891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036C546D-2DCF-4CF7-AE96-56AC9FFDDD9B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63494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63495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要因分析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763F2B0E-B1C4-4515-A065-2E1A0FE9517F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218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19E97"/>
                </a:solidFill>
              </a:rPr>
              <a:t>科室简介</a:t>
            </a:r>
          </a:p>
        </p:txBody>
      </p:sp>
      <p:sp>
        <p:nvSpPr>
          <p:cNvPr id="9219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94F07DD-D42A-4410-B236-79536FA07A0A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10246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9AE45A0B-4A18-40BE-B4F9-832741AFDD88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700332AC-3346-4B7E-B52E-BD693FA99FFD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3F68BE1A-6892-4FF5-9134-D8CF7D778B3F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4F668602-8CB6-403B-A305-CE5B17287473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10247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10248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要因分析</a:t>
            </a:r>
          </a:p>
        </p:txBody>
      </p:sp>
      <p:sp>
        <p:nvSpPr>
          <p:cNvPr id="3" name="AutoShape 73">
            <a:extLst>
              <a:ext uri="{FF2B5EF4-FFF2-40B4-BE49-F238E27FC236}">
                <a16:creationId xmlns:a16="http://schemas.microsoft.com/office/drawing/2014/main" xmlns="" id="{F0AD1F73-705B-489B-A85F-BB151EE30F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47925" y="1258888"/>
            <a:ext cx="7980363" cy="47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4" name="Line 72">
            <a:extLst>
              <a:ext uri="{FF2B5EF4-FFF2-40B4-BE49-F238E27FC236}">
                <a16:creationId xmlns:a16="http://schemas.microsoft.com/office/drawing/2014/main" xmlns="" id="{5F486FC2-5402-4B2A-AE41-D1AAAE0F4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450" y="3962400"/>
            <a:ext cx="8464550" cy="0"/>
          </a:xfrm>
          <a:prstGeom prst="line">
            <a:avLst/>
          </a:prstGeom>
          <a:noFill/>
          <a:ln w="53975">
            <a:solidFill>
              <a:srgbClr val="019E97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5" name="Line 71">
            <a:extLst>
              <a:ext uri="{FF2B5EF4-FFF2-40B4-BE49-F238E27FC236}">
                <a16:creationId xmlns:a16="http://schemas.microsoft.com/office/drawing/2014/main" xmlns="" id="{2CD33535-DBF2-4444-96CA-8AE998149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9613" y="1538288"/>
            <a:ext cx="2795587" cy="2422525"/>
          </a:xfrm>
          <a:prstGeom prst="line">
            <a:avLst/>
          </a:prstGeom>
          <a:noFill/>
          <a:ln w="28575">
            <a:solidFill>
              <a:srgbClr val="019E97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" name="Line 70">
            <a:extLst>
              <a:ext uri="{FF2B5EF4-FFF2-40B4-BE49-F238E27FC236}">
                <a16:creationId xmlns:a16="http://schemas.microsoft.com/office/drawing/2014/main" xmlns="" id="{6CAA22A4-8BB2-4DAA-AF17-DD12FFA375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9688" y="3960813"/>
            <a:ext cx="1971675" cy="1671637"/>
          </a:xfrm>
          <a:prstGeom prst="line">
            <a:avLst/>
          </a:prstGeom>
          <a:noFill/>
          <a:ln w="28575">
            <a:solidFill>
              <a:srgbClr val="019E97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7" name="Line 69">
            <a:extLst>
              <a:ext uri="{FF2B5EF4-FFF2-40B4-BE49-F238E27FC236}">
                <a16:creationId xmlns:a16="http://schemas.microsoft.com/office/drawing/2014/main" xmlns="" id="{EB9EFF40-3688-4D32-BDC0-D5EFB80A3C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5588" y="3960813"/>
            <a:ext cx="1770062" cy="1671637"/>
          </a:xfrm>
          <a:prstGeom prst="line">
            <a:avLst/>
          </a:prstGeom>
          <a:noFill/>
          <a:ln w="28575">
            <a:solidFill>
              <a:srgbClr val="019E97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19" name="Text Box 68"/>
          <p:cNvSpPr txBox="1">
            <a:spLocks noChangeArrowheads="1"/>
          </p:cNvSpPr>
          <p:nvPr/>
        </p:nvSpPr>
        <p:spPr bwMode="auto">
          <a:xfrm>
            <a:off x="6272213" y="5632450"/>
            <a:ext cx="742950" cy="387350"/>
          </a:xfrm>
          <a:prstGeom prst="rect">
            <a:avLst/>
          </a:prstGeom>
          <a:solidFill>
            <a:srgbClr val="019E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6675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600" b="1">
                <a:solidFill>
                  <a:srgbClr val="FFFFFF"/>
                </a:solidFill>
                <a:latin typeface="Times New Roman" panose="02020603050405020304" pitchFamily="18" charset="0"/>
              </a:rPr>
              <a:t>管理</a:t>
            </a:r>
            <a:endParaRPr lang="zh-CN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67">
            <a:extLst>
              <a:ext uri="{FF2B5EF4-FFF2-40B4-BE49-F238E27FC236}">
                <a16:creationId xmlns:a16="http://schemas.microsoft.com/office/drawing/2014/main" xmlns="" id="{9B36252C-00C2-4B61-8D3D-32AF6F9ED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475" y="2674938"/>
            <a:ext cx="1063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xmlns="" id="{11569E59-9658-48CD-8BB2-AB5523AB92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9325" y="2803525"/>
            <a:ext cx="1471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11" name="Line 65">
            <a:extLst>
              <a:ext uri="{FF2B5EF4-FFF2-40B4-BE49-F238E27FC236}">
                <a16:creationId xmlns:a16="http://schemas.microsoft.com/office/drawing/2014/main" xmlns="" id="{4502253D-FBBC-4CC2-9723-BE51F16B9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2550" y="2417763"/>
            <a:ext cx="296863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xmlns="" id="{CCBAB7CB-F291-485C-8C33-590E69232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9325" y="3575050"/>
            <a:ext cx="890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24" name="Text Box 63"/>
          <p:cNvSpPr txBox="1">
            <a:spLocks noChangeArrowheads="1"/>
          </p:cNvSpPr>
          <p:nvPr/>
        </p:nvSpPr>
        <p:spPr bwMode="auto">
          <a:xfrm>
            <a:off x="6259513" y="3446463"/>
            <a:ext cx="1187450" cy="387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护士责任心不强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25" name="Text Box 62"/>
          <p:cNvSpPr txBox="1">
            <a:spLocks noChangeArrowheads="1"/>
          </p:cNvSpPr>
          <p:nvPr/>
        </p:nvSpPr>
        <p:spPr bwMode="auto">
          <a:xfrm>
            <a:off x="5740400" y="2159000"/>
            <a:ext cx="1039813" cy="320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61">
            <a:extLst>
              <a:ext uri="{FF2B5EF4-FFF2-40B4-BE49-F238E27FC236}">
                <a16:creationId xmlns:a16="http://schemas.microsoft.com/office/drawing/2014/main" xmlns="" id="{6F46429D-7FC0-490A-8C85-DD6B619FA8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14700" y="5248275"/>
            <a:ext cx="293688" cy="174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27" name="Text Box 60"/>
          <p:cNvSpPr txBox="1">
            <a:spLocks noChangeArrowheads="1"/>
          </p:cNvSpPr>
          <p:nvPr/>
        </p:nvSpPr>
        <p:spPr bwMode="auto">
          <a:xfrm>
            <a:off x="5767388" y="2924175"/>
            <a:ext cx="892175" cy="3841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护士不在场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28" name="Text Box 58"/>
          <p:cNvSpPr txBox="1">
            <a:spLocks noChangeArrowheads="1"/>
          </p:cNvSpPr>
          <p:nvPr/>
        </p:nvSpPr>
        <p:spPr bwMode="auto">
          <a:xfrm>
            <a:off x="7991475" y="2932113"/>
            <a:ext cx="1187450" cy="576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护士对分管病人情况不够了解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xmlns="" id="{3F391F61-BC88-415B-A92C-21B8509E44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31125" y="2803525"/>
            <a:ext cx="296863" cy="258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19" name="Text Box 56">
            <a:extLst>
              <a:ext uri="{FF2B5EF4-FFF2-40B4-BE49-F238E27FC236}">
                <a16:creationId xmlns:a16="http://schemas.microsoft.com/office/drawing/2014/main" xmlns="" id="{01091CC0-3470-47B7-A6B9-2BE59B2E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4318000"/>
            <a:ext cx="1039812" cy="6429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zh-CN" sz="11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不留陪护、</a:t>
            </a:r>
            <a:endParaRPr lang="zh-CN" altLang="zh-CN" sz="105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zh-CN" altLang="zh-CN" sz="11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缺少陪护照看</a:t>
            </a:r>
            <a:endParaRPr lang="zh-CN" altLang="zh-CN" sz="36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31" name="Text Box 55"/>
          <p:cNvSpPr txBox="1">
            <a:spLocks noChangeArrowheads="1"/>
          </p:cNvSpPr>
          <p:nvPr/>
        </p:nvSpPr>
        <p:spPr bwMode="auto">
          <a:xfrm>
            <a:off x="4559300" y="4129088"/>
            <a:ext cx="1300163" cy="3857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操作流程不够完善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54">
            <a:extLst>
              <a:ext uri="{FF2B5EF4-FFF2-40B4-BE49-F238E27FC236}">
                <a16:creationId xmlns:a16="http://schemas.microsoft.com/office/drawing/2014/main" xmlns="" id="{21DBABF5-4506-4CAD-93F1-C076BF9B6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505450"/>
            <a:ext cx="1038225" cy="2571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33" name="Text Box 53"/>
          <p:cNvSpPr txBox="1">
            <a:spLocks noChangeArrowheads="1"/>
          </p:cNvSpPr>
          <p:nvPr/>
        </p:nvSpPr>
        <p:spPr bwMode="auto">
          <a:xfrm>
            <a:off x="5905500" y="4489450"/>
            <a:ext cx="13335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缺乏相关管理措施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Line 52">
            <a:extLst>
              <a:ext uri="{FF2B5EF4-FFF2-40B4-BE49-F238E27FC236}">
                <a16:creationId xmlns:a16="http://schemas.microsoft.com/office/drawing/2014/main" xmlns="" id="{A1761763-EA85-4D22-9B66-92F2D5460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3" y="4475163"/>
            <a:ext cx="744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24" name="Line 51">
            <a:extLst>
              <a:ext uri="{FF2B5EF4-FFF2-40B4-BE49-F238E27FC236}">
                <a16:creationId xmlns:a16="http://schemas.microsoft.com/office/drawing/2014/main" xmlns="" id="{5F0B84B9-6AB7-4FB0-B675-632519AF24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9888" y="4346575"/>
            <a:ext cx="4460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25" name="Line 50">
            <a:extLst>
              <a:ext uri="{FF2B5EF4-FFF2-40B4-BE49-F238E27FC236}">
                <a16:creationId xmlns:a16="http://schemas.microsoft.com/office/drawing/2014/main" xmlns="" id="{3B8F94C8-ADF6-40D0-B896-DFE39A395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588" y="4989513"/>
            <a:ext cx="493712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26" name="Line 49">
            <a:extLst>
              <a:ext uri="{FF2B5EF4-FFF2-40B4-BE49-F238E27FC236}">
                <a16:creationId xmlns:a16="http://schemas.microsoft.com/office/drawing/2014/main" xmlns="" id="{F93570F2-41AF-4349-961B-9374EF71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1213" y="4640263"/>
            <a:ext cx="446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27" name="Line 48">
            <a:extLst>
              <a:ext uri="{FF2B5EF4-FFF2-40B4-BE49-F238E27FC236}">
                <a16:creationId xmlns:a16="http://schemas.microsoft.com/office/drawing/2014/main" xmlns="" id="{825CBFC3-02B2-4169-94FB-6EDE6FC3E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5119688"/>
            <a:ext cx="693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39" name="Text Box 47"/>
          <p:cNvSpPr txBox="1">
            <a:spLocks noChangeArrowheads="1"/>
          </p:cNvSpPr>
          <p:nvPr/>
        </p:nvSpPr>
        <p:spPr bwMode="auto">
          <a:xfrm>
            <a:off x="3575050" y="5376863"/>
            <a:ext cx="1384300" cy="64293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40" name="Text Box 46"/>
          <p:cNvSpPr txBox="1">
            <a:spLocks noChangeArrowheads="1"/>
          </p:cNvSpPr>
          <p:nvPr/>
        </p:nvSpPr>
        <p:spPr bwMode="auto">
          <a:xfrm>
            <a:off x="3921125" y="5119688"/>
            <a:ext cx="1468438" cy="387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缺乏体重监测系统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45">
            <a:extLst>
              <a:ext uri="{FF2B5EF4-FFF2-40B4-BE49-F238E27FC236}">
                <a16:creationId xmlns:a16="http://schemas.microsoft.com/office/drawing/2014/main" xmlns="" id="{655FC52A-8BA8-4E46-90F5-3894E0B73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25" y="4989513"/>
            <a:ext cx="520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32" name="Line 44">
            <a:extLst>
              <a:ext uri="{FF2B5EF4-FFF2-40B4-BE49-F238E27FC236}">
                <a16:creationId xmlns:a16="http://schemas.microsoft.com/office/drawing/2014/main" xmlns="" id="{2A239513-C832-4613-9044-AB91A36371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5263" y="4491038"/>
            <a:ext cx="593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43" name="Text Box 41"/>
          <p:cNvSpPr txBox="1">
            <a:spLocks noChangeArrowheads="1"/>
          </p:cNvSpPr>
          <p:nvPr/>
        </p:nvSpPr>
        <p:spPr bwMode="auto">
          <a:xfrm>
            <a:off x="2703513" y="4194175"/>
            <a:ext cx="11874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护士具体指导不到位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Line 40">
            <a:extLst>
              <a:ext uri="{FF2B5EF4-FFF2-40B4-BE49-F238E27FC236}">
                <a16:creationId xmlns:a16="http://schemas.microsoft.com/office/drawing/2014/main" xmlns="" id="{CD45C480-096C-40D4-8A85-13BB7750E0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4350" y="5248275"/>
            <a:ext cx="865188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45" name="Text Box 39"/>
          <p:cNvSpPr txBox="1">
            <a:spLocks noChangeArrowheads="1"/>
          </p:cNvSpPr>
          <p:nvPr/>
        </p:nvSpPr>
        <p:spPr bwMode="auto">
          <a:xfrm>
            <a:off x="5133975" y="2546350"/>
            <a:ext cx="1035050" cy="3841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工作安排不当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38">
            <a:extLst>
              <a:ext uri="{FF2B5EF4-FFF2-40B4-BE49-F238E27FC236}">
                <a16:creationId xmlns:a16="http://schemas.microsoft.com/office/drawing/2014/main" xmlns="" id="{8C736957-6D0B-4A92-B896-BF462D9B9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9863" y="2674938"/>
            <a:ext cx="295275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47" name="Text Box 37"/>
          <p:cNvSpPr txBox="1">
            <a:spLocks noChangeArrowheads="1"/>
          </p:cNvSpPr>
          <p:nvPr/>
        </p:nvSpPr>
        <p:spPr bwMode="auto">
          <a:xfrm>
            <a:off x="8769350" y="2657475"/>
            <a:ext cx="88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交接不到位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xmlns="" id="{933C468B-0436-468F-98EB-AF2472DAE9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0775" y="2417763"/>
            <a:ext cx="458788" cy="392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49" name="Text Box 35"/>
          <p:cNvSpPr txBox="1">
            <a:spLocks noChangeArrowheads="1"/>
          </p:cNvSpPr>
          <p:nvPr/>
        </p:nvSpPr>
        <p:spPr bwMode="auto">
          <a:xfrm>
            <a:off x="8001000" y="1887538"/>
            <a:ext cx="890588" cy="3857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护士情绪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xmlns="" id="{D69C61B9-2368-430C-B85E-F1F576ED81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51663" y="2030413"/>
            <a:ext cx="298450" cy="257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xmlns="" id="{1F02E74D-6DD8-4D0E-B60D-4602E3B7C9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8975" y="1774825"/>
            <a:ext cx="296863" cy="255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52" name="Text Box 32"/>
          <p:cNvSpPr txBox="1">
            <a:spLocks noChangeArrowheads="1"/>
          </p:cNvSpPr>
          <p:nvPr/>
        </p:nvSpPr>
        <p:spPr bwMode="auto">
          <a:xfrm>
            <a:off x="7212013" y="1387475"/>
            <a:ext cx="1039812" cy="387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工作热情不高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53" name="Text Box 31"/>
          <p:cNvSpPr txBox="1">
            <a:spLocks noChangeArrowheads="1"/>
          </p:cNvSpPr>
          <p:nvPr/>
        </p:nvSpPr>
        <p:spPr bwMode="auto">
          <a:xfrm>
            <a:off x="7038975" y="2159000"/>
            <a:ext cx="892175" cy="387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心情不好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Line 28">
            <a:extLst>
              <a:ext uri="{FF2B5EF4-FFF2-40B4-BE49-F238E27FC236}">
                <a16:creationId xmlns:a16="http://schemas.microsoft.com/office/drawing/2014/main" xmlns="" id="{D64B86FA-98DE-4C13-8858-4E2341E4EC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2550" y="2030413"/>
            <a:ext cx="1631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55" name="Text Box 27"/>
          <p:cNvSpPr txBox="1">
            <a:spLocks noChangeArrowheads="1"/>
          </p:cNvSpPr>
          <p:nvPr/>
        </p:nvSpPr>
        <p:spPr bwMode="auto">
          <a:xfrm>
            <a:off x="7815263" y="4945063"/>
            <a:ext cx="1125537" cy="385762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护理人员不足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Line 26">
            <a:extLst>
              <a:ext uri="{FF2B5EF4-FFF2-40B4-BE49-F238E27FC236}">
                <a16:creationId xmlns:a16="http://schemas.microsoft.com/office/drawing/2014/main" xmlns="" id="{EE9F7CEB-524A-4B2A-BF93-E2DF1C6C51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78700" y="5127625"/>
            <a:ext cx="277813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48" name="Line 25">
            <a:extLst>
              <a:ext uri="{FF2B5EF4-FFF2-40B4-BE49-F238E27FC236}">
                <a16:creationId xmlns:a16="http://schemas.microsoft.com/office/drawing/2014/main" xmlns="" id="{93444245-FE29-4F21-B6CD-3723A1A98F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5050" y="4989513"/>
            <a:ext cx="346075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58" name="Text Box 24"/>
          <p:cNvSpPr txBox="1">
            <a:spLocks noChangeArrowheads="1"/>
          </p:cNvSpPr>
          <p:nvPr/>
        </p:nvSpPr>
        <p:spPr bwMode="auto">
          <a:xfrm>
            <a:off x="7589838" y="5311775"/>
            <a:ext cx="1039812" cy="385763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护理人员缺编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Line 23">
            <a:extLst>
              <a:ext uri="{FF2B5EF4-FFF2-40B4-BE49-F238E27FC236}">
                <a16:creationId xmlns:a16="http://schemas.microsoft.com/office/drawing/2014/main" xmlns="" id="{C53BE523-C73C-4716-BD3C-6B27514B7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7925" y="1387475"/>
            <a:ext cx="2252663" cy="2573338"/>
          </a:xfrm>
          <a:prstGeom prst="line">
            <a:avLst/>
          </a:prstGeom>
          <a:noFill/>
          <a:ln w="28575">
            <a:solidFill>
              <a:srgbClr val="019E97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xmlns="" id="{84ACE5B0-7418-4F1D-BC3D-A559DAD19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8088" y="3575050"/>
            <a:ext cx="5191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61" name="Text Box 20"/>
          <p:cNvSpPr txBox="1">
            <a:spLocks noChangeArrowheads="1"/>
          </p:cNvSpPr>
          <p:nvPr/>
        </p:nvSpPr>
        <p:spPr bwMode="auto">
          <a:xfrm>
            <a:off x="3698875" y="2039938"/>
            <a:ext cx="1038225" cy="38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护士设置错误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xmlns="" id="{400749CD-E0EC-4C96-A3D6-F2706DCDEF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663" y="2159000"/>
            <a:ext cx="606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xmlns="" id="{F9CC1923-50BA-4DE6-B44E-143660785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275" y="2417763"/>
            <a:ext cx="779463" cy="51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55" name="Line 17">
            <a:extLst>
              <a:ext uri="{FF2B5EF4-FFF2-40B4-BE49-F238E27FC236}">
                <a16:creationId xmlns:a16="http://schemas.microsoft.com/office/drawing/2014/main" xmlns="" id="{765CE087-685C-4DE8-8292-8CA54E780A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8625" y="2932113"/>
            <a:ext cx="346075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56" name="Line 16">
            <a:extLst>
              <a:ext uri="{FF2B5EF4-FFF2-40B4-BE49-F238E27FC236}">
                <a16:creationId xmlns:a16="http://schemas.microsoft.com/office/drawing/2014/main" xmlns="" id="{95FDEBF5-2445-4B81-B9E3-24D56BE92B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4700" y="1760538"/>
            <a:ext cx="482600" cy="398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66" name="Text Box 15"/>
          <p:cNvSpPr txBox="1">
            <a:spLocks noChangeArrowheads="1"/>
          </p:cNvSpPr>
          <p:nvPr/>
        </p:nvSpPr>
        <p:spPr bwMode="auto">
          <a:xfrm>
            <a:off x="2773363" y="3444875"/>
            <a:ext cx="1125537" cy="387350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患者衣物更换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67" name="Text Box 14"/>
          <p:cNvSpPr txBox="1">
            <a:spLocks noChangeArrowheads="1"/>
          </p:cNvSpPr>
          <p:nvPr/>
        </p:nvSpPr>
        <p:spPr bwMode="auto">
          <a:xfrm>
            <a:off x="4643438" y="3375025"/>
            <a:ext cx="1300162" cy="3857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透析间隔时间太长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Line 13">
            <a:extLst>
              <a:ext uri="{FF2B5EF4-FFF2-40B4-BE49-F238E27FC236}">
                <a16:creationId xmlns:a16="http://schemas.microsoft.com/office/drawing/2014/main" xmlns="" id="{564B2320-1E75-4454-A7FE-DE1524BE0B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2138" y="3560763"/>
            <a:ext cx="260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69" name="Text Box 12"/>
          <p:cNvSpPr txBox="1">
            <a:spLocks noChangeArrowheads="1"/>
          </p:cNvSpPr>
          <p:nvPr/>
        </p:nvSpPr>
        <p:spPr bwMode="auto">
          <a:xfrm>
            <a:off x="3938588" y="2581275"/>
            <a:ext cx="1212850" cy="385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称后未及时记录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Line 11">
            <a:extLst>
              <a:ext uri="{FF2B5EF4-FFF2-40B4-BE49-F238E27FC236}">
                <a16:creationId xmlns:a16="http://schemas.microsoft.com/office/drawing/2014/main" xmlns="" id="{2486DE9A-1A34-4EB5-AF25-0D6BE1004A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4163" y="3189288"/>
            <a:ext cx="346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xmlns="" id="{070431E7-7E73-4228-B2E5-F292F0181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7925" y="2932113"/>
            <a:ext cx="1301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72" name="Text Box 9"/>
          <p:cNvSpPr txBox="1">
            <a:spLocks noChangeArrowheads="1"/>
          </p:cNvSpPr>
          <p:nvPr/>
        </p:nvSpPr>
        <p:spPr bwMode="auto">
          <a:xfrm>
            <a:off x="2432050" y="3052763"/>
            <a:ext cx="1368425" cy="322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护士指导不到位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73" name="Text Box 8"/>
          <p:cNvSpPr txBox="1">
            <a:spLocks noChangeArrowheads="1"/>
          </p:cNvSpPr>
          <p:nvPr/>
        </p:nvSpPr>
        <p:spPr bwMode="auto">
          <a:xfrm>
            <a:off x="4440238" y="3055938"/>
            <a:ext cx="1300162" cy="3857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患者自理能力差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xmlns="" id="{F6CC9276-ECC7-4FB1-998E-7F1DC6A279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803525"/>
            <a:ext cx="260350" cy="38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kern="0">
              <a:solidFill>
                <a:srgbClr val="000000"/>
              </a:solidFill>
            </a:endParaRPr>
          </a:p>
        </p:txBody>
      </p:sp>
      <p:sp>
        <p:nvSpPr>
          <p:cNvPr id="64575" name="Text Box 6"/>
          <p:cNvSpPr txBox="1">
            <a:spLocks noChangeArrowheads="1"/>
          </p:cNvSpPr>
          <p:nvPr/>
        </p:nvSpPr>
        <p:spPr bwMode="auto">
          <a:xfrm>
            <a:off x="2251075" y="5603875"/>
            <a:ext cx="741363" cy="387350"/>
          </a:xfrm>
          <a:prstGeom prst="rect">
            <a:avLst/>
          </a:prstGeom>
          <a:solidFill>
            <a:srgbClr val="019E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6675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600" b="1">
                <a:solidFill>
                  <a:srgbClr val="FFFFFF"/>
                </a:solidFill>
                <a:latin typeface="Times New Roman" panose="02020603050405020304" pitchFamily="18" charset="0"/>
              </a:rPr>
              <a:t>方法</a:t>
            </a:r>
            <a:endParaRPr lang="zh-CN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576" name="Text Box 2"/>
          <p:cNvSpPr txBox="1">
            <a:spLocks noChangeArrowheads="1"/>
          </p:cNvSpPr>
          <p:nvPr/>
        </p:nvSpPr>
        <p:spPr bwMode="auto">
          <a:xfrm>
            <a:off x="5913438" y="4860925"/>
            <a:ext cx="952500" cy="387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1100">
                <a:solidFill>
                  <a:srgbClr val="000000"/>
                </a:solidFill>
                <a:latin typeface="Times New Roman" panose="02020603050405020304" pitchFamily="18" charset="0"/>
              </a:rPr>
              <a:t>无专人记录</a:t>
            </a:r>
            <a:endParaRPr lang="zh-CN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4577" name="组合 67"/>
          <p:cNvGrpSpPr>
            <a:grpSpLocks/>
          </p:cNvGrpSpPr>
          <p:nvPr/>
        </p:nvGrpSpPr>
        <p:grpSpPr bwMode="auto">
          <a:xfrm>
            <a:off x="2227263" y="1138238"/>
            <a:ext cx="741362" cy="388937"/>
            <a:chOff x="527524" y="1205144"/>
            <a:chExt cx="741657" cy="388163"/>
          </a:xfrm>
        </p:grpSpPr>
        <p:sp>
          <p:nvSpPr>
            <p:cNvPr id="65637" name="Text Box 6"/>
            <p:cNvSpPr txBox="1">
              <a:spLocks noChangeArrowheads="1"/>
            </p:cNvSpPr>
            <p:nvPr/>
          </p:nvSpPr>
          <p:spPr bwMode="auto">
            <a:xfrm>
              <a:off x="527524" y="1205144"/>
              <a:ext cx="741657" cy="388163"/>
            </a:xfrm>
            <a:prstGeom prst="rect">
              <a:avLst/>
            </a:prstGeom>
            <a:solidFill>
              <a:srgbClr val="01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indent="666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zh-CN" sz="16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638" name="矩形 69"/>
            <p:cNvSpPr>
              <a:spLocks noChangeArrowheads="1"/>
            </p:cNvSpPr>
            <p:nvPr/>
          </p:nvSpPr>
          <p:spPr bwMode="auto">
            <a:xfrm>
              <a:off x="540774" y="1230494"/>
              <a:ext cx="6623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666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患者</a:t>
              </a:r>
              <a:endParaRPr lang="zh-CN" altLang="zh-CN" sz="16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580" name="组合 70"/>
          <p:cNvGrpSpPr>
            <a:grpSpLocks/>
          </p:cNvGrpSpPr>
          <p:nvPr/>
        </p:nvGrpSpPr>
        <p:grpSpPr bwMode="auto">
          <a:xfrm>
            <a:off x="5353050" y="1162050"/>
            <a:ext cx="741363" cy="388938"/>
            <a:chOff x="527524" y="1205144"/>
            <a:chExt cx="741657" cy="388163"/>
          </a:xfrm>
        </p:grpSpPr>
        <p:sp>
          <p:nvSpPr>
            <p:cNvPr id="65635" name="Text Box 6"/>
            <p:cNvSpPr txBox="1">
              <a:spLocks noChangeArrowheads="1"/>
            </p:cNvSpPr>
            <p:nvPr/>
          </p:nvSpPr>
          <p:spPr bwMode="auto">
            <a:xfrm>
              <a:off x="527524" y="1205144"/>
              <a:ext cx="741657" cy="388163"/>
            </a:xfrm>
            <a:prstGeom prst="rect">
              <a:avLst/>
            </a:prstGeom>
            <a:solidFill>
              <a:srgbClr val="01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indent="666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zh-CN" sz="16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636" name="矩形 72"/>
            <p:cNvSpPr>
              <a:spLocks noChangeArrowheads="1"/>
            </p:cNvSpPr>
            <p:nvPr/>
          </p:nvSpPr>
          <p:spPr bwMode="auto">
            <a:xfrm>
              <a:off x="540774" y="1230494"/>
              <a:ext cx="6623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66675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</a:rPr>
                <a:t>护士</a:t>
              </a:r>
              <a:endParaRPr lang="zh-CN" altLang="zh-CN" sz="1600" b="1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583" name="组合 73"/>
          <p:cNvGrpSpPr>
            <a:grpSpLocks/>
          </p:cNvGrpSpPr>
          <p:nvPr/>
        </p:nvGrpSpPr>
        <p:grpSpPr bwMode="auto">
          <a:xfrm>
            <a:off x="1166813" y="3300413"/>
            <a:ext cx="415925" cy="1350962"/>
            <a:chOff x="-658924" y="2723627"/>
            <a:chExt cx="762614" cy="2472522"/>
          </a:xfrm>
        </p:grpSpPr>
        <p:sp>
          <p:nvSpPr>
            <p:cNvPr id="75" name="等腰三角形 20">
              <a:extLst>
                <a:ext uri="{FF2B5EF4-FFF2-40B4-BE49-F238E27FC236}">
                  <a16:creationId xmlns:a16="http://schemas.microsoft.com/office/drawing/2014/main" xmlns="" id="{06100F24-39E3-41E0-987D-DBF2AE56AD49}"/>
                </a:ext>
              </a:extLst>
            </p:cNvPr>
            <p:cNvSpPr/>
            <p:nvPr/>
          </p:nvSpPr>
          <p:spPr>
            <a:xfrm rot="5400000">
              <a:off x="-1481868" y="3601874"/>
              <a:ext cx="2463807" cy="707311"/>
            </a:xfrm>
            <a:custGeom>
              <a:avLst/>
              <a:gdLst>
                <a:gd name="connsiteX0" fmla="*/ 0 w 1942032"/>
                <a:gd name="connsiteY0" fmla="*/ 418117 h 418117"/>
                <a:gd name="connsiteX1" fmla="*/ 971016 w 1942032"/>
                <a:gd name="connsiteY1" fmla="*/ 0 h 418117"/>
                <a:gd name="connsiteX2" fmla="*/ 1942032 w 1942032"/>
                <a:gd name="connsiteY2" fmla="*/ 418117 h 418117"/>
                <a:gd name="connsiteX3" fmla="*/ 0 w 1942032"/>
                <a:gd name="connsiteY3" fmla="*/ 418117 h 418117"/>
                <a:gd name="connsiteX0-1" fmla="*/ 0 w 1942032"/>
                <a:gd name="connsiteY0-2" fmla="*/ 418117 h 419489"/>
                <a:gd name="connsiteX1-3" fmla="*/ 971016 w 1942032"/>
                <a:gd name="connsiteY1-4" fmla="*/ 0 h 419489"/>
                <a:gd name="connsiteX2-5" fmla="*/ 1942032 w 1942032"/>
                <a:gd name="connsiteY2-6" fmla="*/ 418117 h 419489"/>
                <a:gd name="connsiteX3-7" fmla="*/ 950865 w 1942032"/>
                <a:gd name="connsiteY3-8" fmla="*/ 419489 h 419489"/>
                <a:gd name="connsiteX4" fmla="*/ 0 w 1942032"/>
                <a:gd name="connsiteY4" fmla="*/ 418117 h 419489"/>
                <a:gd name="connsiteX0-9" fmla="*/ 0 w 1942032"/>
                <a:gd name="connsiteY0-10" fmla="*/ 418117 h 418117"/>
                <a:gd name="connsiteX1-11" fmla="*/ 971016 w 1942032"/>
                <a:gd name="connsiteY1-12" fmla="*/ 0 h 418117"/>
                <a:gd name="connsiteX2-13" fmla="*/ 1942032 w 1942032"/>
                <a:gd name="connsiteY2-14" fmla="*/ 418117 h 418117"/>
                <a:gd name="connsiteX3-15" fmla="*/ 970119 w 1942032"/>
                <a:gd name="connsiteY3-16" fmla="*/ 323237 h 418117"/>
                <a:gd name="connsiteX4-17" fmla="*/ 0 w 1942032"/>
                <a:gd name="connsiteY4-18" fmla="*/ 418117 h 418117"/>
                <a:gd name="connsiteX0-19" fmla="*/ 0 w 1942032"/>
                <a:gd name="connsiteY0-20" fmla="*/ 418117 h 418117"/>
                <a:gd name="connsiteX1-21" fmla="*/ 971016 w 1942032"/>
                <a:gd name="connsiteY1-22" fmla="*/ 0 h 418117"/>
                <a:gd name="connsiteX2-23" fmla="*/ 1942032 w 1942032"/>
                <a:gd name="connsiteY2-24" fmla="*/ 418117 h 418117"/>
                <a:gd name="connsiteX3-25" fmla="*/ 960497 w 1942032"/>
                <a:gd name="connsiteY3-26" fmla="*/ 246234 h 418117"/>
                <a:gd name="connsiteX4-27" fmla="*/ 0 w 1942032"/>
                <a:gd name="connsiteY4-28" fmla="*/ 418117 h 418117"/>
                <a:gd name="connsiteX0-29" fmla="*/ 0 w 1942032"/>
                <a:gd name="connsiteY0-30" fmla="*/ 418117 h 418117"/>
                <a:gd name="connsiteX1-31" fmla="*/ 971016 w 1942032"/>
                <a:gd name="connsiteY1-32" fmla="*/ 0 h 418117"/>
                <a:gd name="connsiteX2-33" fmla="*/ 1942032 w 1942032"/>
                <a:gd name="connsiteY2-34" fmla="*/ 418117 h 418117"/>
                <a:gd name="connsiteX3-35" fmla="*/ 960497 w 1942032"/>
                <a:gd name="connsiteY3-36" fmla="*/ 246234 h 418117"/>
                <a:gd name="connsiteX4-37" fmla="*/ 0 w 1942032"/>
                <a:gd name="connsiteY4-38" fmla="*/ 418117 h 418117"/>
                <a:gd name="connsiteX0-39" fmla="*/ 0 w 1942032"/>
                <a:gd name="connsiteY0-40" fmla="*/ 418117 h 418117"/>
                <a:gd name="connsiteX1-41" fmla="*/ 971016 w 1942032"/>
                <a:gd name="connsiteY1-42" fmla="*/ 0 h 418117"/>
                <a:gd name="connsiteX2-43" fmla="*/ 1942032 w 1942032"/>
                <a:gd name="connsiteY2-44" fmla="*/ 418117 h 418117"/>
                <a:gd name="connsiteX3-45" fmla="*/ 960497 w 1942032"/>
                <a:gd name="connsiteY3-46" fmla="*/ 246234 h 418117"/>
                <a:gd name="connsiteX4-47" fmla="*/ 0 w 1942032"/>
                <a:gd name="connsiteY4-48" fmla="*/ 418117 h 418117"/>
                <a:gd name="connsiteX0-49" fmla="*/ 0 w 1942032"/>
                <a:gd name="connsiteY0-50" fmla="*/ 418117 h 418117"/>
                <a:gd name="connsiteX1-51" fmla="*/ 971016 w 1942032"/>
                <a:gd name="connsiteY1-52" fmla="*/ 0 h 418117"/>
                <a:gd name="connsiteX2-53" fmla="*/ 1942032 w 1942032"/>
                <a:gd name="connsiteY2-54" fmla="*/ 418117 h 418117"/>
                <a:gd name="connsiteX3-55" fmla="*/ 960497 w 1942032"/>
                <a:gd name="connsiteY3-56" fmla="*/ 246234 h 418117"/>
                <a:gd name="connsiteX4-57" fmla="*/ 0 w 1942032"/>
                <a:gd name="connsiteY4-58" fmla="*/ 418117 h 418117"/>
                <a:gd name="connsiteX0-59" fmla="*/ 0 w 1942032"/>
                <a:gd name="connsiteY0-60" fmla="*/ 418117 h 418117"/>
                <a:gd name="connsiteX1-61" fmla="*/ 971016 w 1942032"/>
                <a:gd name="connsiteY1-62" fmla="*/ 0 h 418117"/>
                <a:gd name="connsiteX2-63" fmla="*/ 1942032 w 1942032"/>
                <a:gd name="connsiteY2-64" fmla="*/ 418117 h 418117"/>
                <a:gd name="connsiteX3-65" fmla="*/ 960497 w 1942032"/>
                <a:gd name="connsiteY3-66" fmla="*/ 246234 h 418117"/>
                <a:gd name="connsiteX4-67" fmla="*/ 0 w 1942032"/>
                <a:gd name="connsiteY4-68" fmla="*/ 418117 h 418117"/>
                <a:gd name="connsiteX0-69" fmla="*/ 0 w 1942032"/>
                <a:gd name="connsiteY0-70" fmla="*/ 418117 h 418117"/>
                <a:gd name="connsiteX1-71" fmla="*/ 971016 w 1942032"/>
                <a:gd name="connsiteY1-72" fmla="*/ 0 h 418117"/>
                <a:gd name="connsiteX2-73" fmla="*/ 1942032 w 1942032"/>
                <a:gd name="connsiteY2-74" fmla="*/ 418117 h 418117"/>
                <a:gd name="connsiteX3-75" fmla="*/ 960497 w 1942032"/>
                <a:gd name="connsiteY3-76" fmla="*/ 246234 h 418117"/>
                <a:gd name="connsiteX4-77" fmla="*/ 0 w 1942032"/>
                <a:gd name="connsiteY4-78" fmla="*/ 418117 h 418117"/>
                <a:gd name="connsiteX0-79" fmla="*/ 0 w 1942032"/>
                <a:gd name="connsiteY0-80" fmla="*/ 418117 h 418117"/>
                <a:gd name="connsiteX1-81" fmla="*/ 971016 w 1942032"/>
                <a:gd name="connsiteY1-82" fmla="*/ 0 h 418117"/>
                <a:gd name="connsiteX2-83" fmla="*/ 1942032 w 1942032"/>
                <a:gd name="connsiteY2-84" fmla="*/ 418117 h 418117"/>
                <a:gd name="connsiteX3-85" fmla="*/ 960497 w 1942032"/>
                <a:gd name="connsiteY3-86" fmla="*/ 246234 h 418117"/>
                <a:gd name="connsiteX4-87" fmla="*/ 0 w 1942032"/>
                <a:gd name="connsiteY4-88" fmla="*/ 418117 h 418117"/>
                <a:gd name="connsiteX0-89" fmla="*/ 0 w 1942032"/>
                <a:gd name="connsiteY0-90" fmla="*/ 418117 h 418117"/>
                <a:gd name="connsiteX1-91" fmla="*/ 971016 w 1942032"/>
                <a:gd name="connsiteY1-92" fmla="*/ 0 h 418117"/>
                <a:gd name="connsiteX2-93" fmla="*/ 1942032 w 1942032"/>
                <a:gd name="connsiteY2-94" fmla="*/ 418117 h 418117"/>
                <a:gd name="connsiteX3-95" fmla="*/ 960497 w 1942032"/>
                <a:gd name="connsiteY3-96" fmla="*/ 246234 h 418117"/>
                <a:gd name="connsiteX4-97" fmla="*/ 0 w 1942032"/>
                <a:gd name="connsiteY4-98" fmla="*/ 418117 h 418117"/>
                <a:gd name="connsiteX0-99" fmla="*/ 0 w 1942032"/>
                <a:gd name="connsiteY0-100" fmla="*/ 418117 h 418117"/>
                <a:gd name="connsiteX1-101" fmla="*/ 971016 w 1942032"/>
                <a:gd name="connsiteY1-102" fmla="*/ 0 h 418117"/>
                <a:gd name="connsiteX2-103" fmla="*/ 1942032 w 1942032"/>
                <a:gd name="connsiteY2-104" fmla="*/ 418117 h 418117"/>
                <a:gd name="connsiteX3-105" fmla="*/ 960497 w 1942032"/>
                <a:gd name="connsiteY3-106" fmla="*/ 246234 h 418117"/>
                <a:gd name="connsiteX4-107" fmla="*/ 0 w 1942032"/>
                <a:gd name="connsiteY4-108" fmla="*/ 418117 h 418117"/>
                <a:gd name="connsiteX0-109" fmla="*/ 0 w 1942032"/>
                <a:gd name="connsiteY0-110" fmla="*/ 418117 h 418117"/>
                <a:gd name="connsiteX1-111" fmla="*/ 971016 w 1942032"/>
                <a:gd name="connsiteY1-112" fmla="*/ 0 h 418117"/>
                <a:gd name="connsiteX2-113" fmla="*/ 1942032 w 1942032"/>
                <a:gd name="connsiteY2-114" fmla="*/ 418117 h 418117"/>
                <a:gd name="connsiteX3-115" fmla="*/ 960497 w 1942032"/>
                <a:gd name="connsiteY3-116" fmla="*/ 246234 h 418117"/>
                <a:gd name="connsiteX4-117" fmla="*/ 0 w 1942032"/>
                <a:gd name="connsiteY4-118" fmla="*/ 418117 h 418117"/>
                <a:gd name="connsiteX0-119" fmla="*/ 0 w 1942032"/>
                <a:gd name="connsiteY0-120" fmla="*/ 418117 h 418117"/>
                <a:gd name="connsiteX1-121" fmla="*/ 971016 w 1942032"/>
                <a:gd name="connsiteY1-122" fmla="*/ 0 h 418117"/>
                <a:gd name="connsiteX2-123" fmla="*/ 1942032 w 1942032"/>
                <a:gd name="connsiteY2-124" fmla="*/ 418117 h 418117"/>
                <a:gd name="connsiteX3-125" fmla="*/ 960497 w 1942032"/>
                <a:gd name="connsiteY3-126" fmla="*/ 246234 h 418117"/>
                <a:gd name="connsiteX4-127" fmla="*/ 0 w 1942032"/>
                <a:gd name="connsiteY4-128" fmla="*/ 418117 h 418117"/>
                <a:gd name="connsiteX0-129" fmla="*/ 0 w 1942032"/>
                <a:gd name="connsiteY0-130" fmla="*/ 418117 h 418117"/>
                <a:gd name="connsiteX1-131" fmla="*/ 971016 w 1942032"/>
                <a:gd name="connsiteY1-132" fmla="*/ 0 h 418117"/>
                <a:gd name="connsiteX2-133" fmla="*/ 1942032 w 1942032"/>
                <a:gd name="connsiteY2-134" fmla="*/ 418117 h 418117"/>
                <a:gd name="connsiteX3-135" fmla="*/ 960497 w 1942032"/>
                <a:gd name="connsiteY3-136" fmla="*/ 246234 h 418117"/>
                <a:gd name="connsiteX4-137" fmla="*/ 0 w 1942032"/>
                <a:gd name="connsiteY4-138" fmla="*/ 418117 h 4181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942032" h="418117">
                  <a:moveTo>
                    <a:pt x="0" y="418117"/>
                  </a:moveTo>
                  <a:lnTo>
                    <a:pt x="971016" y="0"/>
                  </a:lnTo>
                  <a:lnTo>
                    <a:pt x="1942032" y="418117"/>
                  </a:lnTo>
                  <a:cubicBezTo>
                    <a:pt x="1614854" y="360823"/>
                    <a:pt x="1325625" y="240955"/>
                    <a:pt x="960497" y="246234"/>
                  </a:cubicBezTo>
                  <a:cubicBezTo>
                    <a:pt x="632741" y="240955"/>
                    <a:pt x="320166" y="360823"/>
                    <a:pt x="0" y="418117"/>
                  </a:cubicBezTo>
                  <a:close/>
                </a:path>
              </a:pathLst>
            </a:custGeom>
            <a:solidFill>
              <a:srgbClr val="019E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等腰三角形 20">
              <a:extLst>
                <a:ext uri="{FF2B5EF4-FFF2-40B4-BE49-F238E27FC236}">
                  <a16:creationId xmlns:a16="http://schemas.microsoft.com/office/drawing/2014/main" xmlns="" id="{DDE7BAA5-68B5-4E29-9885-0843DDAD9D63}"/>
                </a:ext>
              </a:extLst>
            </p:cNvPr>
            <p:cNvSpPr/>
            <p:nvPr/>
          </p:nvSpPr>
          <p:spPr>
            <a:xfrm rot="5400000">
              <a:off x="-1537173" y="3610591"/>
              <a:ext cx="2463807" cy="707309"/>
            </a:xfrm>
            <a:custGeom>
              <a:avLst/>
              <a:gdLst>
                <a:gd name="connsiteX0" fmla="*/ 0 w 1942032"/>
                <a:gd name="connsiteY0" fmla="*/ 418117 h 418117"/>
                <a:gd name="connsiteX1" fmla="*/ 971016 w 1942032"/>
                <a:gd name="connsiteY1" fmla="*/ 0 h 418117"/>
                <a:gd name="connsiteX2" fmla="*/ 1942032 w 1942032"/>
                <a:gd name="connsiteY2" fmla="*/ 418117 h 418117"/>
                <a:gd name="connsiteX3" fmla="*/ 0 w 1942032"/>
                <a:gd name="connsiteY3" fmla="*/ 418117 h 418117"/>
                <a:gd name="connsiteX0-1" fmla="*/ 0 w 1942032"/>
                <a:gd name="connsiteY0-2" fmla="*/ 418117 h 419489"/>
                <a:gd name="connsiteX1-3" fmla="*/ 971016 w 1942032"/>
                <a:gd name="connsiteY1-4" fmla="*/ 0 h 419489"/>
                <a:gd name="connsiteX2-5" fmla="*/ 1942032 w 1942032"/>
                <a:gd name="connsiteY2-6" fmla="*/ 418117 h 419489"/>
                <a:gd name="connsiteX3-7" fmla="*/ 950865 w 1942032"/>
                <a:gd name="connsiteY3-8" fmla="*/ 419489 h 419489"/>
                <a:gd name="connsiteX4" fmla="*/ 0 w 1942032"/>
                <a:gd name="connsiteY4" fmla="*/ 418117 h 419489"/>
                <a:gd name="connsiteX0-9" fmla="*/ 0 w 1942032"/>
                <a:gd name="connsiteY0-10" fmla="*/ 418117 h 418117"/>
                <a:gd name="connsiteX1-11" fmla="*/ 971016 w 1942032"/>
                <a:gd name="connsiteY1-12" fmla="*/ 0 h 418117"/>
                <a:gd name="connsiteX2-13" fmla="*/ 1942032 w 1942032"/>
                <a:gd name="connsiteY2-14" fmla="*/ 418117 h 418117"/>
                <a:gd name="connsiteX3-15" fmla="*/ 970119 w 1942032"/>
                <a:gd name="connsiteY3-16" fmla="*/ 323237 h 418117"/>
                <a:gd name="connsiteX4-17" fmla="*/ 0 w 1942032"/>
                <a:gd name="connsiteY4-18" fmla="*/ 418117 h 418117"/>
                <a:gd name="connsiteX0-19" fmla="*/ 0 w 1942032"/>
                <a:gd name="connsiteY0-20" fmla="*/ 418117 h 418117"/>
                <a:gd name="connsiteX1-21" fmla="*/ 971016 w 1942032"/>
                <a:gd name="connsiteY1-22" fmla="*/ 0 h 418117"/>
                <a:gd name="connsiteX2-23" fmla="*/ 1942032 w 1942032"/>
                <a:gd name="connsiteY2-24" fmla="*/ 418117 h 418117"/>
                <a:gd name="connsiteX3-25" fmla="*/ 960497 w 1942032"/>
                <a:gd name="connsiteY3-26" fmla="*/ 246234 h 418117"/>
                <a:gd name="connsiteX4-27" fmla="*/ 0 w 1942032"/>
                <a:gd name="connsiteY4-28" fmla="*/ 418117 h 418117"/>
                <a:gd name="connsiteX0-29" fmla="*/ 0 w 1942032"/>
                <a:gd name="connsiteY0-30" fmla="*/ 418117 h 418117"/>
                <a:gd name="connsiteX1-31" fmla="*/ 971016 w 1942032"/>
                <a:gd name="connsiteY1-32" fmla="*/ 0 h 418117"/>
                <a:gd name="connsiteX2-33" fmla="*/ 1942032 w 1942032"/>
                <a:gd name="connsiteY2-34" fmla="*/ 418117 h 418117"/>
                <a:gd name="connsiteX3-35" fmla="*/ 960497 w 1942032"/>
                <a:gd name="connsiteY3-36" fmla="*/ 246234 h 418117"/>
                <a:gd name="connsiteX4-37" fmla="*/ 0 w 1942032"/>
                <a:gd name="connsiteY4-38" fmla="*/ 418117 h 418117"/>
                <a:gd name="connsiteX0-39" fmla="*/ 0 w 1942032"/>
                <a:gd name="connsiteY0-40" fmla="*/ 418117 h 418117"/>
                <a:gd name="connsiteX1-41" fmla="*/ 971016 w 1942032"/>
                <a:gd name="connsiteY1-42" fmla="*/ 0 h 418117"/>
                <a:gd name="connsiteX2-43" fmla="*/ 1942032 w 1942032"/>
                <a:gd name="connsiteY2-44" fmla="*/ 418117 h 418117"/>
                <a:gd name="connsiteX3-45" fmla="*/ 960497 w 1942032"/>
                <a:gd name="connsiteY3-46" fmla="*/ 246234 h 418117"/>
                <a:gd name="connsiteX4-47" fmla="*/ 0 w 1942032"/>
                <a:gd name="connsiteY4-48" fmla="*/ 418117 h 418117"/>
                <a:gd name="connsiteX0-49" fmla="*/ 0 w 1942032"/>
                <a:gd name="connsiteY0-50" fmla="*/ 418117 h 418117"/>
                <a:gd name="connsiteX1-51" fmla="*/ 971016 w 1942032"/>
                <a:gd name="connsiteY1-52" fmla="*/ 0 h 418117"/>
                <a:gd name="connsiteX2-53" fmla="*/ 1942032 w 1942032"/>
                <a:gd name="connsiteY2-54" fmla="*/ 418117 h 418117"/>
                <a:gd name="connsiteX3-55" fmla="*/ 960497 w 1942032"/>
                <a:gd name="connsiteY3-56" fmla="*/ 246234 h 418117"/>
                <a:gd name="connsiteX4-57" fmla="*/ 0 w 1942032"/>
                <a:gd name="connsiteY4-58" fmla="*/ 418117 h 418117"/>
                <a:gd name="connsiteX0-59" fmla="*/ 0 w 1942032"/>
                <a:gd name="connsiteY0-60" fmla="*/ 418117 h 418117"/>
                <a:gd name="connsiteX1-61" fmla="*/ 971016 w 1942032"/>
                <a:gd name="connsiteY1-62" fmla="*/ 0 h 418117"/>
                <a:gd name="connsiteX2-63" fmla="*/ 1942032 w 1942032"/>
                <a:gd name="connsiteY2-64" fmla="*/ 418117 h 418117"/>
                <a:gd name="connsiteX3-65" fmla="*/ 960497 w 1942032"/>
                <a:gd name="connsiteY3-66" fmla="*/ 246234 h 418117"/>
                <a:gd name="connsiteX4-67" fmla="*/ 0 w 1942032"/>
                <a:gd name="connsiteY4-68" fmla="*/ 418117 h 418117"/>
                <a:gd name="connsiteX0-69" fmla="*/ 0 w 1942032"/>
                <a:gd name="connsiteY0-70" fmla="*/ 418117 h 418117"/>
                <a:gd name="connsiteX1-71" fmla="*/ 971016 w 1942032"/>
                <a:gd name="connsiteY1-72" fmla="*/ 0 h 418117"/>
                <a:gd name="connsiteX2-73" fmla="*/ 1942032 w 1942032"/>
                <a:gd name="connsiteY2-74" fmla="*/ 418117 h 418117"/>
                <a:gd name="connsiteX3-75" fmla="*/ 960497 w 1942032"/>
                <a:gd name="connsiteY3-76" fmla="*/ 246234 h 418117"/>
                <a:gd name="connsiteX4-77" fmla="*/ 0 w 1942032"/>
                <a:gd name="connsiteY4-78" fmla="*/ 418117 h 418117"/>
                <a:gd name="connsiteX0-79" fmla="*/ 0 w 1942032"/>
                <a:gd name="connsiteY0-80" fmla="*/ 418117 h 418117"/>
                <a:gd name="connsiteX1-81" fmla="*/ 971016 w 1942032"/>
                <a:gd name="connsiteY1-82" fmla="*/ 0 h 418117"/>
                <a:gd name="connsiteX2-83" fmla="*/ 1942032 w 1942032"/>
                <a:gd name="connsiteY2-84" fmla="*/ 418117 h 418117"/>
                <a:gd name="connsiteX3-85" fmla="*/ 960497 w 1942032"/>
                <a:gd name="connsiteY3-86" fmla="*/ 246234 h 418117"/>
                <a:gd name="connsiteX4-87" fmla="*/ 0 w 1942032"/>
                <a:gd name="connsiteY4-88" fmla="*/ 418117 h 418117"/>
                <a:gd name="connsiteX0-89" fmla="*/ 0 w 1942032"/>
                <a:gd name="connsiteY0-90" fmla="*/ 418117 h 418117"/>
                <a:gd name="connsiteX1-91" fmla="*/ 971016 w 1942032"/>
                <a:gd name="connsiteY1-92" fmla="*/ 0 h 418117"/>
                <a:gd name="connsiteX2-93" fmla="*/ 1942032 w 1942032"/>
                <a:gd name="connsiteY2-94" fmla="*/ 418117 h 418117"/>
                <a:gd name="connsiteX3-95" fmla="*/ 960497 w 1942032"/>
                <a:gd name="connsiteY3-96" fmla="*/ 246234 h 418117"/>
                <a:gd name="connsiteX4-97" fmla="*/ 0 w 1942032"/>
                <a:gd name="connsiteY4-98" fmla="*/ 418117 h 418117"/>
                <a:gd name="connsiteX0-99" fmla="*/ 0 w 1942032"/>
                <a:gd name="connsiteY0-100" fmla="*/ 418117 h 418117"/>
                <a:gd name="connsiteX1-101" fmla="*/ 971016 w 1942032"/>
                <a:gd name="connsiteY1-102" fmla="*/ 0 h 418117"/>
                <a:gd name="connsiteX2-103" fmla="*/ 1942032 w 1942032"/>
                <a:gd name="connsiteY2-104" fmla="*/ 418117 h 418117"/>
                <a:gd name="connsiteX3-105" fmla="*/ 960497 w 1942032"/>
                <a:gd name="connsiteY3-106" fmla="*/ 246234 h 418117"/>
                <a:gd name="connsiteX4-107" fmla="*/ 0 w 1942032"/>
                <a:gd name="connsiteY4-108" fmla="*/ 418117 h 418117"/>
                <a:gd name="connsiteX0-109" fmla="*/ 0 w 1942032"/>
                <a:gd name="connsiteY0-110" fmla="*/ 418117 h 418117"/>
                <a:gd name="connsiteX1-111" fmla="*/ 971016 w 1942032"/>
                <a:gd name="connsiteY1-112" fmla="*/ 0 h 418117"/>
                <a:gd name="connsiteX2-113" fmla="*/ 1942032 w 1942032"/>
                <a:gd name="connsiteY2-114" fmla="*/ 418117 h 418117"/>
                <a:gd name="connsiteX3-115" fmla="*/ 960497 w 1942032"/>
                <a:gd name="connsiteY3-116" fmla="*/ 246234 h 418117"/>
                <a:gd name="connsiteX4-117" fmla="*/ 0 w 1942032"/>
                <a:gd name="connsiteY4-118" fmla="*/ 418117 h 418117"/>
                <a:gd name="connsiteX0-119" fmla="*/ 0 w 1942032"/>
                <a:gd name="connsiteY0-120" fmla="*/ 418117 h 418117"/>
                <a:gd name="connsiteX1-121" fmla="*/ 971016 w 1942032"/>
                <a:gd name="connsiteY1-122" fmla="*/ 0 h 418117"/>
                <a:gd name="connsiteX2-123" fmla="*/ 1942032 w 1942032"/>
                <a:gd name="connsiteY2-124" fmla="*/ 418117 h 418117"/>
                <a:gd name="connsiteX3-125" fmla="*/ 960497 w 1942032"/>
                <a:gd name="connsiteY3-126" fmla="*/ 246234 h 418117"/>
                <a:gd name="connsiteX4-127" fmla="*/ 0 w 1942032"/>
                <a:gd name="connsiteY4-128" fmla="*/ 418117 h 418117"/>
                <a:gd name="connsiteX0-129" fmla="*/ 0 w 1942032"/>
                <a:gd name="connsiteY0-130" fmla="*/ 418117 h 418117"/>
                <a:gd name="connsiteX1-131" fmla="*/ 971016 w 1942032"/>
                <a:gd name="connsiteY1-132" fmla="*/ 0 h 418117"/>
                <a:gd name="connsiteX2-133" fmla="*/ 1942032 w 1942032"/>
                <a:gd name="connsiteY2-134" fmla="*/ 418117 h 418117"/>
                <a:gd name="connsiteX3-135" fmla="*/ 960497 w 1942032"/>
                <a:gd name="connsiteY3-136" fmla="*/ 246234 h 418117"/>
                <a:gd name="connsiteX4-137" fmla="*/ 0 w 1942032"/>
                <a:gd name="connsiteY4-138" fmla="*/ 418117 h 4181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942032" h="418117">
                  <a:moveTo>
                    <a:pt x="0" y="418117"/>
                  </a:moveTo>
                  <a:lnTo>
                    <a:pt x="971016" y="0"/>
                  </a:lnTo>
                  <a:lnTo>
                    <a:pt x="1942032" y="418117"/>
                  </a:lnTo>
                  <a:cubicBezTo>
                    <a:pt x="1614854" y="360823"/>
                    <a:pt x="1325625" y="240955"/>
                    <a:pt x="960497" y="246234"/>
                  </a:cubicBezTo>
                  <a:cubicBezTo>
                    <a:pt x="632741" y="240955"/>
                    <a:pt x="320166" y="360823"/>
                    <a:pt x="0" y="4181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24704">
                    <a:lumMod val="0"/>
                    <a:lumOff val="100000"/>
                  </a:srgbClr>
                </a:gs>
                <a:gs pos="49000">
                  <a:srgbClr val="FFFFFF">
                    <a:alpha val="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4586" name="组合 76"/>
          <p:cNvGrpSpPr>
            <a:grpSpLocks/>
          </p:cNvGrpSpPr>
          <p:nvPr/>
        </p:nvGrpSpPr>
        <p:grpSpPr bwMode="auto">
          <a:xfrm>
            <a:off x="9701213" y="3333750"/>
            <a:ext cx="1455737" cy="1131888"/>
            <a:chOff x="7573157" y="3311891"/>
            <a:chExt cx="1455807" cy="1132405"/>
          </a:xfrm>
        </p:grpSpPr>
        <p:grpSp>
          <p:nvGrpSpPr>
            <p:cNvPr id="65621" name="组合 77"/>
            <p:cNvGrpSpPr>
              <a:grpSpLocks/>
            </p:cNvGrpSpPr>
            <p:nvPr/>
          </p:nvGrpSpPr>
          <p:grpSpPr bwMode="auto">
            <a:xfrm>
              <a:off x="7573157" y="3311891"/>
              <a:ext cx="1455807" cy="1132405"/>
              <a:chOff x="7801934" y="2876138"/>
              <a:chExt cx="2272123" cy="1767381"/>
            </a:xfrm>
          </p:grpSpPr>
          <p:grpSp>
            <p:nvGrpSpPr>
              <p:cNvPr id="65623" name="组合 79"/>
              <p:cNvGrpSpPr>
                <a:grpSpLocks/>
              </p:cNvGrpSpPr>
              <p:nvPr/>
            </p:nvGrpSpPr>
            <p:grpSpPr bwMode="auto">
              <a:xfrm>
                <a:off x="7801934" y="2876138"/>
                <a:ext cx="2272123" cy="1767381"/>
                <a:chOff x="5788729" y="-120829"/>
                <a:chExt cx="2880181" cy="2240363"/>
              </a:xfrm>
            </p:grpSpPr>
            <p:grpSp>
              <p:nvGrpSpPr>
                <p:cNvPr id="65627" name="组合 83"/>
                <p:cNvGrpSpPr>
                  <a:grpSpLocks/>
                </p:cNvGrpSpPr>
                <p:nvPr/>
              </p:nvGrpSpPr>
              <p:grpSpPr bwMode="auto">
                <a:xfrm>
                  <a:off x="5788729" y="-120829"/>
                  <a:ext cx="2880181" cy="2240363"/>
                  <a:chOff x="8285643" y="745547"/>
                  <a:chExt cx="2880181" cy="2240363"/>
                </a:xfrm>
              </p:grpSpPr>
              <p:sp>
                <p:nvSpPr>
                  <p:cNvPr id="86" name="等腰三角形 6">
                    <a:extLst>
                      <a:ext uri="{FF2B5EF4-FFF2-40B4-BE49-F238E27FC236}">
                        <a16:creationId xmlns:a16="http://schemas.microsoft.com/office/drawing/2014/main" xmlns="" id="{4A2E2470-6515-4863-83BD-BFEF200B87D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662091" y="482179"/>
                    <a:ext cx="2218367" cy="2789097"/>
                  </a:xfrm>
                  <a:custGeom>
                    <a:avLst/>
                    <a:gdLst>
                      <a:gd name="connsiteX0" fmla="*/ 0 w 2218637"/>
                      <a:gd name="connsiteY0" fmla="*/ 1912618 h 1912618"/>
                      <a:gd name="connsiteX1" fmla="*/ 1109319 w 2218637"/>
                      <a:gd name="connsiteY1" fmla="*/ 0 h 1912618"/>
                      <a:gd name="connsiteX2" fmla="*/ 2218637 w 2218637"/>
                      <a:gd name="connsiteY2" fmla="*/ 1912618 h 1912618"/>
                      <a:gd name="connsiteX3" fmla="*/ 0 w 2218637"/>
                      <a:gd name="connsiteY3" fmla="*/ 1912618 h 1912618"/>
                      <a:gd name="connsiteX0-1" fmla="*/ 0 w 2218637"/>
                      <a:gd name="connsiteY0-2" fmla="*/ 1912618 h 1912618"/>
                      <a:gd name="connsiteX1-3" fmla="*/ 1109319 w 2218637"/>
                      <a:gd name="connsiteY1-4" fmla="*/ 0 h 1912618"/>
                      <a:gd name="connsiteX2-5" fmla="*/ 2218637 w 2218637"/>
                      <a:gd name="connsiteY2-6" fmla="*/ 1912618 h 1912618"/>
                      <a:gd name="connsiteX3-7" fmla="*/ 0 w 2218637"/>
                      <a:gd name="connsiteY3-8" fmla="*/ 1912618 h 1912618"/>
                      <a:gd name="connsiteX0-9" fmla="*/ 0 w 2218637"/>
                      <a:gd name="connsiteY0-10" fmla="*/ 1912618 h 1912618"/>
                      <a:gd name="connsiteX1-11" fmla="*/ 1109319 w 2218637"/>
                      <a:gd name="connsiteY1-12" fmla="*/ 0 h 1912618"/>
                      <a:gd name="connsiteX2-13" fmla="*/ 2218637 w 2218637"/>
                      <a:gd name="connsiteY2-14" fmla="*/ 1912618 h 1912618"/>
                      <a:gd name="connsiteX3-15" fmla="*/ 0 w 2218637"/>
                      <a:gd name="connsiteY3-16" fmla="*/ 1912618 h 1912618"/>
                      <a:gd name="connsiteX0-17" fmla="*/ 0 w 2218637"/>
                      <a:gd name="connsiteY0-18" fmla="*/ 1912618 h 1912618"/>
                      <a:gd name="connsiteX1-19" fmla="*/ 1109319 w 2218637"/>
                      <a:gd name="connsiteY1-20" fmla="*/ 0 h 1912618"/>
                      <a:gd name="connsiteX2-21" fmla="*/ 2218637 w 2218637"/>
                      <a:gd name="connsiteY2-22" fmla="*/ 1912618 h 1912618"/>
                      <a:gd name="connsiteX3-23" fmla="*/ 0 w 2218637"/>
                      <a:gd name="connsiteY3-24" fmla="*/ 1912618 h 1912618"/>
                      <a:gd name="connsiteX0-25" fmla="*/ 0 w 2218637"/>
                      <a:gd name="connsiteY0-26" fmla="*/ 1912618 h 1912618"/>
                      <a:gd name="connsiteX1-27" fmla="*/ 1109319 w 2218637"/>
                      <a:gd name="connsiteY1-28" fmla="*/ 0 h 1912618"/>
                      <a:gd name="connsiteX2-29" fmla="*/ 2218637 w 2218637"/>
                      <a:gd name="connsiteY2-30" fmla="*/ 1912618 h 1912618"/>
                      <a:gd name="connsiteX3-31" fmla="*/ 0 w 2218637"/>
                      <a:gd name="connsiteY3-32" fmla="*/ 1912618 h 1912618"/>
                      <a:gd name="connsiteX0-33" fmla="*/ 0 w 2218637"/>
                      <a:gd name="connsiteY0-34" fmla="*/ 1912618 h 1912618"/>
                      <a:gd name="connsiteX1-35" fmla="*/ 1109319 w 2218637"/>
                      <a:gd name="connsiteY1-36" fmla="*/ 0 h 1912618"/>
                      <a:gd name="connsiteX2-37" fmla="*/ 2218637 w 2218637"/>
                      <a:gd name="connsiteY2-38" fmla="*/ 1912618 h 1912618"/>
                      <a:gd name="connsiteX3-39" fmla="*/ 0 w 2218637"/>
                      <a:gd name="connsiteY3-40" fmla="*/ 1912618 h 1912618"/>
                      <a:gd name="connsiteX0-41" fmla="*/ 0 w 2218637"/>
                      <a:gd name="connsiteY0-42" fmla="*/ 1912618 h 1912618"/>
                      <a:gd name="connsiteX1-43" fmla="*/ 1109319 w 2218637"/>
                      <a:gd name="connsiteY1-44" fmla="*/ 0 h 1912618"/>
                      <a:gd name="connsiteX2-45" fmla="*/ 2218637 w 2218637"/>
                      <a:gd name="connsiteY2-46" fmla="*/ 1912618 h 1912618"/>
                      <a:gd name="connsiteX3-47" fmla="*/ 0 w 2218637"/>
                      <a:gd name="connsiteY3-48" fmla="*/ 1912618 h 1912618"/>
                      <a:gd name="connsiteX0-49" fmla="*/ 0 w 2218637"/>
                      <a:gd name="connsiteY0-50" fmla="*/ 1912618 h 1912618"/>
                      <a:gd name="connsiteX1-51" fmla="*/ 1109319 w 2218637"/>
                      <a:gd name="connsiteY1-52" fmla="*/ 0 h 1912618"/>
                      <a:gd name="connsiteX2-53" fmla="*/ 2218637 w 2218637"/>
                      <a:gd name="connsiteY2-54" fmla="*/ 1912618 h 1912618"/>
                      <a:gd name="connsiteX3-55" fmla="*/ 0 w 2218637"/>
                      <a:gd name="connsiteY3-56" fmla="*/ 1912618 h 191261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2218637" h="1912618">
                        <a:moveTo>
                          <a:pt x="0" y="1912618"/>
                        </a:moveTo>
                        <a:cubicBezTo>
                          <a:pt x="283152" y="1149951"/>
                          <a:pt x="614426" y="88899"/>
                          <a:pt x="1109319" y="0"/>
                        </a:cubicBezTo>
                        <a:cubicBezTo>
                          <a:pt x="1613849" y="40773"/>
                          <a:pt x="1935495" y="1159576"/>
                          <a:pt x="2218637" y="1912618"/>
                        </a:cubicBezTo>
                        <a:lnTo>
                          <a:pt x="0" y="1912618"/>
                        </a:lnTo>
                        <a:close/>
                      </a:path>
                    </a:pathLst>
                  </a:custGeom>
                  <a:solidFill>
                    <a:srgbClr val="21A24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7" name="等腰三角形 6">
                    <a:extLst>
                      <a:ext uri="{FF2B5EF4-FFF2-40B4-BE49-F238E27FC236}">
                        <a16:creationId xmlns:a16="http://schemas.microsoft.com/office/drawing/2014/main" xmlns="" id="{0342A598-00A8-46E9-AACA-8B056720A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571007" y="460183"/>
                    <a:ext cx="2218367" cy="2789097"/>
                  </a:xfrm>
                  <a:custGeom>
                    <a:avLst/>
                    <a:gdLst>
                      <a:gd name="connsiteX0" fmla="*/ 0 w 2218637"/>
                      <a:gd name="connsiteY0" fmla="*/ 1912618 h 1912618"/>
                      <a:gd name="connsiteX1" fmla="*/ 1109319 w 2218637"/>
                      <a:gd name="connsiteY1" fmla="*/ 0 h 1912618"/>
                      <a:gd name="connsiteX2" fmla="*/ 2218637 w 2218637"/>
                      <a:gd name="connsiteY2" fmla="*/ 1912618 h 1912618"/>
                      <a:gd name="connsiteX3" fmla="*/ 0 w 2218637"/>
                      <a:gd name="connsiteY3" fmla="*/ 1912618 h 1912618"/>
                      <a:gd name="connsiteX0-1" fmla="*/ 0 w 2218637"/>
                      <a:gd name="connsiteY0-2" fmla="*/ 1912618 h 1912618"/>
                      <a:gd name="connsiteX1-3" fmla="*/ 1109319 w 2218637"/>
                      <a:gd name="connsiteY1-4" fmla="*/ 0 h 1912618"/>
                      <a:gd name="connsiteX2-5" fmla="*/ 2218637 w 2218637"/>
                      <a:gd name="connsiteY2-6" fmla="*/ 1912618 h 1912618"/>
                      <a:gd name="connsiteX3-7" fmla="*/ 0 w 2218637"/>
                      <a:gd name="connsiteY3-8" fmla="*/ 1912618 h 1912618"/>
                      <a:gd name="connsiteX0-9" fmla="*/ 0 w 2218637"/>
                      <a:gd name="connsiteY0-10" fmla="*/ 1912618 h 1912618"/>
                      <a:gd name="connsiteX1-11" fmla="*/ 1109319 w 2218637"/>
                      <a:gd name="connsiteY1-12" fmla="*/ 0 h 1912618"/>
                      <a:gd name="connsiteX2-13" fmla="*/ 2218637 w 2218637"/>
                      <a:gd name="connsiteY2-14" fmla="*/ 1912618 h 1912618"/>
                      <a:gd name="connsiteX3-15" fmla="*/ 0 w 2218637"/>
                      <a:gd name="connsiteY3-16" fmla="*/ 1912618 h 1912618"/>
                      <a:gd name="connsiteX0-17" fmla="*/ 0 w 2218637"/>
                      <a:gd name="connsiteY0-18" fmla="*/ 1912618 h 1912618"/>
                      <a:gd name="connsiteX1-19" fmla="*/ 1109319 w 2218637"/>
                      <a:gd name="connsiteY1-20" fmla="*/ 0 h 1912618"/>
                      <a:gd name="connsiteX2-21" fmla="*/ 2218637 w 2218637"/>
                      <a:gd name="connsiteY2-22" fmla="*/ 1912618 h 1912618"/>
                      <a:gd name="connsiteX3-23" fmla="*/ 0 w 2218637"/>
                      <a:gd name="connsiteY3-24" fmla="*/ 1912618 h 1912618"/>
                      <a:gd name="connsiteX0-25" fmla="*/ 0 w 2218637"/>
                      <a:gd name="connsiteY0-26" fmla="*/ 1912618 h 1912618"/>
                      <a:gd name="connsiteX1-27" fmla="*/ 1109319 w 2218637"/>
                      <a:gd name="connsiteY1-28" fmla="*/ 0 h 1912618"/>
                      <a:gd name="connsiteX2-29" fmla="*/ 2218637 w 2218637"/>
                      <a:gd name="connsiteY2-30" fmla="*/ 1912618 h 1912618"/>
                      <a:gd name="connsiteX3-31" fmla="*/ 0 w 2218637"/>
                      <a:gd name="connsiteY3-32" fmla="*/ 1912618 h 1912618"/>
                      <a:gd name="connsiteX0-33" fmla="*/ 0 w 2218637"/>
                      <a:gd name="connsiteY0-34" fmla="*/ 1912618 h 1912618"/>
                      <a:gd name="connsiteX1-35" fmla="*/ 1109319 w 2218637"/>
                      <a:gd name="connsiteY1-36" fmla="*/ 0 h 1912618"/>
                      <a:gd name="connsiteX2-37" fmla="*/ 2218637 w 2218637"/>
                      <a:gd name="connsiteY2-38" fmla="*/ 1912618 h 1912618"/>
                      <a:gd name="connsiteX3-39" fmla="*/ 0 w 2218637"/>
                      <a:gd name="connsiteY3-40" fmla="*/ 1912618 h 1912618"/>
                      <a:gd name="connsiteX0-41" fmla="*/ 0 w 2218637"/>
                      <a:gd name="connsiteY0-42" fmla="*/ 1912618 h 1912618"/>
                      <a:gd name="connsiteX1-43" fmla="*/ 1109319 w 2218637"/>
                      <a:gd name="connsiteY1-44" fmla="*/ 0 h 1912618"/>
                      <a:gd name="connsiteX2-45" fmla="*/ 2218637 w 2218637"/>
                      <a:gd name="connsiteY2-46" fmla="*/ 1912618 h 1912618"/>
                      <a:gd name="connsiteX3-47" fmla="*/ 0 w 2218637"/>
                      <a:gd name="connsiteY3-48" fmla="*/ 1912618 h 1912618"/>
                      <a:gd name="connsiteX0-49" fmla="*/ 0 w 2218637"/>
                      <a:gd name="connsiteY0-50" fmla="*/ 1912618 h 1912618"/>
                      <a:gd name="connsiteX1-51" fmla="*/ 1109319 w 2218637"/>
                      <a:gd name="connsiteY1-52" fmla="*/ 0 h 1912618"/>
                      <a:gd name="connsiteX2-53" fmla="*/ 2218637 w 2218637"/>
                      <a:gd name="connsiteY2-54" fmla="*/ 1912618 h 1912618"/>
                      <a:gd name="connsiteX3-55" fmla="*/ 0 w 2218637"/>
                      <a:gd name="connsiteY3-56" fmla="*/ 1912618 h 191261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2218637" h="1912618">
                        <a:moveTo>
                          <a:pt x="0" y="1912618"/>
                        </a:moveTo>
                        <a:cubicBezTo>
                          <a:pt x="283152" y="1149951"/>
                          <a:pt x="614426" y="88899"/>
                          <a:pt x="1109319" y="0"/>
                        </a:cubicBezTo>
                        <a:cubicBezTo>
                          <a:pt x="1613849" y="40773"/>
                          <a:pt x="1935495" y="1159576"/>
                          <a:pt x="2218637" y="1912618"/>
                        </a:cubicBezTo>
                        <a:lnTo>
                          <a:pt x="0" y="1912618"/>
                        </a:lnTo>
                        <a:close/>
                      </a:path>
                    </a:pathLst>
                  </a:custGeom>
                  <a:solidFill>
                    <a:srgbClr val="019E9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85" name="等腰三角形 26">
                  <a:extLst>
                    <a:ext uri="{FF2B5EF4-FFF2-40B4-BE49-F238E27FC236}">
                      <a16:creationId xmlns:a16="http://schemas.microsoft.com/office/drawing/2014/main" xmlns="" id="{D8737B10-725F-4ADA-AF5D-49063D0141AC}"/>
                    </a:ext>
                  </a:extLst>
                </p:cNvPr>
                <p:cNvSpPr/>
                <p:nvPr/>
              </p:nvSpPr>
              <p:spPr>
                <a:xfrm rot="20050251">
                  <a:off x="8122398" y="1359131"/>
                  <a:ext cx="160186" cy="157108"/>
                </a:xfrm>
                <a:custGeom>
                  <a:avLst/>
                  <a:gdLst>
                    <a:gd name="connsiteX0" fmla="*/ 0 w 586399"/>
                    <a:gd name="connsiteY0" fmla="*/ 421203 h 421203"/>
                    <a:gd name="connsiteX1" fmla="*/ 293200 w 586399"/>
                    <a:gd name="connsiteY1" fmla="*/ 0 h 421203"/>
                    <a:gd name="connsiteX2" fmla="*/ 586399 w 586399"/>
                    <a:gd name="connsiteY2" fmla="*/ 421203 h 421203"/>
                    <a:gd name="connsiteX3" fmla="*/ 0 w 586399"/>
                    <a:gd name="connsiteY3" fmla="*/ 421203 h 421203"/>
                    <a:gd name="connsiteX0-1" fmla="*/ 34059 w 293199"/>
                    <a:gd name="connsiteY0-2" fmla="*/ 344201 h 421203"/>
                    <a:gd name="connsiteX1-3" fmla="*/ 0 w 293199"/>
                    <a:gd name="connsiteY1-4" fmla="*/ 0 h 421203"/>
                    <a:gd name="connsiteX2-5" fmla="*/ 293199 w 293199"/>
                    <a:gd name="connsiteY2-6" fmla="*/ 421203 h 421203"/>
                    <a:gd name="connsiteX3-7" fmla="*/ 34059 w 293199"/>
                    <a:gd name="connsiteY3-8" fmla="*/ 344201 h 421203"/>
                    <a:gd name="connsiteX0-9" fmla="*/ 34059 w 293199"/>
                    <a:gd name="connsiteY0-10" fmla="*/ 344201 h 421203"/>
                    <a:gd name="connsiteX1-11" fmla="*/ 0 w 293199"/>
                    <a:gd name="connsiteY1-12" fmla="*/ 0 h 421203"/>
                    <a:gd name="connsiteX2-13" fmla="*/ 293199 w 293199"/>
                    <a:gd name="connsiteY2-14" fmla="*/ 421203 h 421203"/>
                    <a:gd name="connsiteX3-15" fmla="*/ 34059 w 293199"/>
                    <a:gd name="connsiteY3-16" fmla="*/ 344201 h 421203"/>
                    <a:gd name="connsiteX0-17" fmla="*/ 5087 w 293199"/>
                    <a:gd name="connsiteY0-18" fmla="*/ 144262 h 421203"/>
                    <a:gd name="connsiteX1-19" fmla="*/ 0 w 293199"/>
                    <a:gd name="connsiteY1-20" fmla="*/ 0 h 421203"/>
                    <a:gd name="connsiteX2-21" fmla="*/ 293199 w 293199"/>
                    <a:gd name="connsiteY2-22" fmla="*/ 421203 h 421203"/>
                    <a:gd name="connsiteX3-23" fmla="*/ 5087 w 293199"/>
                    <a:gd name="connsiteY3-24" fmla="*/ 144262 h 421203"/>
                    <a:gd name="connsiteX0-25" fmla="*/ 5087 w 102713"/>
                    <a:gd name="connsiteY0-26" fmla="*/ 144262 h 157683"/>
                    <a:gd name="connsiteX1-27" fmla="*/ 0 w 102713"/>
                    <a:gd name="connsiteY1-28" fmla="*/ 0 h 157683"/>
                    <a:gd name="connsiteX2-29" fmla="*/ 102713 w 102713"/>
                    <a:gd name="connsiteY2-30" fmla="*/ 157683 h 157683"/>
                    <a:gd name="connsiteX3-31" fmla="*/ 5087 w 102713"/>
                    <a:gd name="connsiteY3-32" fmla="*/ 144262 h 15768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02713" h="157683">
                      <a:moveTo>
                        <a:pt x="5087" y="144262"/>
                      </a:moveTo>
                      <a:lnTo>
                        <a:pt x="0" y="0"/>
                      </a:lnTo>
                      <a:lnTo>
                        <a:pt x="102713" y="157683"/>
                      </a:lnTo>
                      <a:lnTo>
                        <a:pt x="5087" y="1442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5624" name="组合 80"/>
              <p:cNvGrpSpPr>
                <a:grpSpLocks/>
              </p:cNvGrpSpPr>
              <p:nvPr/>
            </p:nvGrpSpPr>
            <p:grpSpPr bwMode="auto">
              <a:xfrm>
                <a:off x="9517022" y="3631020"/>
                <a:ext cx="280452" cy="280452"/>
                <a:chOff x="10971844" y="3639406"/>
                <a:chExt cx="280452" cy="280452"/>
              </a:xfrm>
            </p:grpSpPr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xmlns="" id="{1AA09802-A8F9-4A06-8C16-7D67EB520F1B}"/>
                    </a:ext>
                  </a:extLst>
                </p:cNvPr>
                <p:cNvSpPr/>
                <p:nvPr/>
              </p:nvSpPr>
              <p:spPr>
                <a:xfrm>
                  <a:off x="10971379" y="3640557"/>
                  <a:ext cx="279988" cy="280102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xmlns="" id="{03E40912-A18B-42AF-AF1C-74542A7A63BE}"/>
                    </a:ext>
                  </a:extLst>
                </p:cNvPr>
                <p:cNvSpPr/>
                <p:nvPr/>
              </p:nvSpPr>
              <p:spPr>
                <a:xfrm>
                  <a:off x="11060579" y="3749623"/>
                  <a:ext cx="136277" cy="136333"/>
                </a:xfrm>
                <a:prstGeom prst="ellipse">
                  <a:avLst/>
                </a:prstGeom>
                <a:solidFill>
                  <a:srgbClr val="000000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xmlns="" id="{6A9F1F50-F95F-4482-A2BA-50A7878E6D18}"/>
                </a:ext>
              </a:extLst>
            </p:cNvPr>
            <p:cNvSpPr/>
            <p:nvPr/>
          </p:nvSpPr>
          <p:spPr>
            <a:xfrm>
              <a:off x="7616021" y="3616830"/>
              <a:ext cx="1224022" cy="7385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为什么患者超滤过多过快</a:t>
              </a:r>
            </a:p>
          </p:txBody>
        </p:sp>
      </p:grpSp>
      <p:grpSp>
        <p:nvGrpSpPr>
          <p:cNvPr id="64597" name="组合 87"/>
          <p:cNvGrpSpPr>
            <a:grpSpLocks/>
          </p:cNvGrpSpPr>
          <p:nvPr/>
        </p:nvGrpSpPr>
        <p:grpSpPr bwMode="auto">
          <a:xfrm>
            <a:off x="7915275" y="2128838"/>
            <a:ext cx="1422400" cy="681037"/>
            <a:chOff x="7355131" y="2040477"/>
            <a:chExt cx="1423563" cy="681708"/>
          </a:xfrm>
        </p:grpSpPr>
        <p:sp>
          <p:nvSpPr>
            <p:cNvPr id="89" name="Oval 30">
              <a:extLst>
                <a:ext uri="{FF2B5EF4-FFF2-40B4-BE49-F238E27FC236}">
                  <a16:creationId xmlns:a16="http://schemas.microsoft.com/office/drawing/2014/main" xmlns="" id="{84529114-277A-4094-8643-E0405F2FB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131" y="2040477"/>
              <a:ext cx="1423563" cy="53233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</a:endParaRPr>
            </a:p>
          </p:txBody>
        </p:sp>
        <p:sp>
          <p:nvSpPr>
            <p:cNvPr id="90" name="Text Box 59">
              <a:extLst>
                <a:ext uri="{FF2B5EF4-FFF2-40B4-BE49-F238E27FC236}">
                  <a16:creationId xmlns:a16="http://schemas.microsoft.com/office/drawing/2014/main" xmlns="" id="{CF251CCE-242C-4994-934D-9F7D63C26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8218" y="2083381"/>
              <a:ext cx="973933" cy="6388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r>
                <a: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缺乏相关的宣教资料</a:t>
              </a:r>
              <a:endParaRPr lang="zh-CN" altLang="zh-CN" sz="4000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600" name="组合 90"/>
          <p:cNvGrpSpPr>
            <a:grpSpLocks/>
          </p:cNvGrpSpPr>
          <p:nvPr/>
        </p:nvGrpSpPr>
        <p:grpSpPr bwMode="auto">
          <a:xfrm>
            <a:off x="5375275" y="2079625"/>
            <a:ext cx="1138238" cy="576263"/>
            <a:chOff x="7355131" y="2040477"/>
            <a:chExt cx="1423563" cy="720540"/>
          </a:xfrm>
        </p:grpSpPr>
        <p:sp>
          <p:nvSpPr>
            <p:cNvPr id="92" name="Oval 30">
              <a:extLst>
                <a:ext uri="{FF2B5EF4-FFF2-40B4-BE49-F238E27FC236}">
                  <a16:creationId xmlns:a16="http://schemas.microsoft.com/office/drawing/2014/main" xmlns="" id="{90390EF0-90E8-4639-B34B-7F372575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131" y="2040477"/>
              <a:ext cx="1423563" cy="53395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</a:endParaRPr>
            </a:p>
          </p:txBody>
        </p:sp>
        <p:sp>
          <p:nvSpPr>
            <p:cNvPr id="93" name="Text Box 59">
              <a:extLst>
                <a:ext uri="{FF2B5EF4-FFF2-40B4-BE49-F238E27FC236}">
                  <a16:creationId xmlns:a16="http://schemas.microsoft.com/office/drawing/2014/main" xmlns="" id="{FB12904F-AEB7-4D98-B2ED-A958BC05A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4331" y="2121861"/>
              <a:ext cx="1254800" cy="6391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未及时记录</a:t>
              </a:r>
            </a:p>
          </p:txBody>
        </p:sp>
      </p:grpSp>
      <p:grpSp>
        <p:nvGrpSpPr>
          <p:cNvPr id="64603" name="组合 93"/>
          <p:cNvGrpSpPr>
            <a:grpSpLocks/>
          </p:cNvGrpSpPr>
          <p:nvPr/>
        </p:nvGrpSpPr>
        <p:grpSpPr bwMode="auto">
          <a:xfrm>
            <a:off x="3043238" y="1352550"/>
            <a:ext cx="1673225" cy="520700"/>
            <a:chOff x="7355131" y="2040477"/>
            <a:chExt cx="1423563" cy="681708"/>
          </a:xfrm>
        </p:grpSpPr>
        <p:sp>
          <p:nvSpPr>
            <p:cNvPr id="95" name="Oval 30">
              <a:extLst>
                <a:ext uri="{FF2B5EF4-FFF2-40B4-BE49-F238E27FC236}">
                  <a16:creationId xmlns:a16="http://schemas.microsoft.com/office/drawing/2014/main" xmlns="" id="{63C5A8E9-F1EE-4D4B-AA59-9A6C48FD0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131" y="2040477"/>
              <a:ext cx="1423563" cy="5341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</a:endParaRPr>
            </a:p>
          </p:txBody>
        </p:sp>
        <p:sp>
          <p:nvSpPr>
            <p:cNvPr id="96" name="Text Box 59">
              <a:extLst>
                <a:ext uri="{FF2B5EF4-FFF2-40B4-BE49-F238E27FC236}">
                  <a16:creationId xmlns:a16="http://schemas.microsoft.com/office/drawing/2014/main" xmlns="" id="{CE6ECBF3-7CF4-4EB1-B0AC-867FD11B3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9594" y="2084124"/>
              <a:ext cx="972453" cy="63806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透析时间缩短</a:t>
              </a:r>
            </a:p>
          </p:txBody>
        </p:sp>
      </p:grpSp>
      <p:grpSp>
        <p:nvGrpSpPr>
          <p:cNvPr id="64606" name="组合 96"/>
          <p:cNvGrpSpPr>
            <a:grpSpLocks/>
          </p:cNvGrpSpPr>
          <p:nvPr/>
        </p:nvGrpSpPr>
        <p:grpSpPr bwMode="auto">
          <a:xfrm>
            <a:off x="3846513" y="4640263"/>
            <a:ext cx="1323975" cy="636587"/>
            <a:chOff x="7355131" y="2040477"/>
            <a:chExt cx="1423563" cy="685790"/>
          </a:xfrm>
        </p:grpSpPr>
        <p:sp>
          <p:nvSpPr>
            <p:cNvPr id="98" name="Oval 30">
              <a:extLst>
                <a:ext uri="{FF2B5EF4-FFF2-40B4-BE49-F238E27FC236}">
                  <a16:creationId xmlns:a16="http://schemas.microsoft.com/office/drawing/2014/main" xmlns="" id="{AA1D1B63-85BE-49A4-B299-004DAE550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131" y="2040477"/>
              <a:ext cx="1423563" cy="53358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</a:endParaRPr>
            </a:p>
          </p:txBody>
        </p:sp>
        <p:sp>
          <p:nvSpPr>
            <p:cNvPr id="99" name="Text Box 59">
              <a:extLst>
                <a:ext uri="{FF2B5EF4-FFF2-40B4-BE49-F238E27FC236}">
                  <a16:creationId xmlns:a16="http://schemas.microsoft.com/office/drawing/2014/main" xmlns="" id="{47AE3771-298D-41F4-801C-8AECD714D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9994" y="2086652"/>
              <a:ext cx="1254578" cy="6396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干体重设置</a:t>
              </a:r>
              <a:endParaRPr lang="en-US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过低</a:t>
              </a:r>
            </a:p>
          </p:txBody>
        </p:sp>
      </p:grpSp>
      <p:grpSp>
        <p:nvGrpSpPr>
          <p:cNvPr id="64609" name="组合 99"/>
          <p:cNvGrpSpPr>
            <a:grpSpLocks/>
          </p:cNvGrpSpPr>
          <p:nvPr/>
        </p:nvGrpSpPr>
        <p:grpSpPr bwMode="auto">
          <a:xfrm>
            <a:off x="3387725" y="5383213"/>
            <a:ext cx="1490663" cy="717550"/>
            <a:chOff x="7355131" y="2040477"/>
            <a:chExt cx="1423563" cy="685790"/>
          </a:xfrm>
        </p:grpSpPr>
        <p:sp>
          <p:nvSpPr>
            <p:cNvPr id="101" name="Oval 30">
              <a:extLst>
                <a:ext uri="{FF2B5EF4-FFF2-40B4-BE49-F238E27FC236}">
                  <a16:creationId xmlns:a16="http://schemas.microsoft.com/office/drawing/2014/main" xmlns="" id="{20A3627B-4A82-446C-8B2C-1491A00C7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131" y="2040477"/>
              <a:ext cx="1423563" cy="53254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kern="0">
                <a:solidFill>
                  <a:srgbClr val="000000"/>
                </a:solidFill>
              </a:endParaRPr>
            </a:p>
          </p:txBody>
        </p:sp>
        <p:sp>
          <p:nvSpPr>
            <p:cNvPr id="102" name="Text Box 59">
              <a:extLst>
                <a:ext uri="{FF2B5EF4-FFF2-40B4-BE49-F238E27FC236}">
                  <a16:creationId xmlns:a16="http://schemas.microsoft.com/office/drawing/2014/main" xmlns="" id="{3FB7D12F-4209-4AB2-A6CD-24000DFDA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8805" y="2087511"/>
              <a:ext cx="1256798" cy="6387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cs typeface="Times New Roman" panose="02020603050405020304" pitchFamily="18" charset="0"/>
                </a:rPr>
                <a:t>称重流程部合理及执行不到位</a:t>
              </a:r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64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6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6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64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64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4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64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  <p:bldP spid="64519" grpId="0" animBg="1"/>
      <p:bldP spid="64524" grpId="0" animBg="1"/>
      <p:bldP spid="64525" grpId="0" animBg="1"/>
      <p:bldP spid="64527" grpId="0" animBg="1"/>
      <p:bldP spid="64528" grpId="0" animBg="1"/>
      <p:bldP spid="19" grpId="0" animBg="1"/>
      <p:bldP spid="64531" grpId="0" animBg="1"/>
      <p:bldP spid="21" grpId="0" animBg="1"/>
      <p:bldP spid="64533" grpId="0"/>
      <p:bldP spid="64539" grpId="0" animBg="1"/>
      <p:bldP spid="64540" grpId="0" animBg="1"/>
      <p:bldP spid="64543" grpId="0"/>
      <p:bldP spid="64545" grpId="0" animBg="1"/>
      <p:bldP spid="64547" grpId="0"/>
      <p:bldP spid="64549" grpId="0" animBg="1"/>
      <p:bldP spid="64552" grpId="0" animBg="1"/>
      <p:bldP spid="64553" grpId="0" animBg="1"/>
      <p:bldP spid="64555" grpId="0" animBg="1"/>
      <p:bldP spid="64558" grpId="0" animBg="1"/>
      <p:bldP spid="64561" grpId="0" animBg="1"/>
      <p:bldP spid="64566" grpId="0" animBg="1"/>
      <p:bldP spid="64567" grpId="0" animBg="1"/>
      <p:bldP spid="64569" grpId="0" animBg="1"/>
      <p:bldP spid="64572" grpId="0" animBg="1"/>
      <p:bldP spid="64573" grpId="0" animBg="1"/>
      <p:bldP spid="64575" grpId="0" animBg="1"/>
      <p:bldP spid="645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真因验证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96938" y="2357438"/>
          <a:ext cx="10240962" cy="3370262"/>
        </p:xfrm>
        <a:graphic>
          <a:graphicData uri="http://schemas.openxmlformats.org/drawingml/2006/table">
            <a:tbl>
              <a:tblPr/>
              <a:tblGrid>
                <a:gridCol w="1843087"/>
                <a:gridCol w="1922463"/>
                <a:gridCol w="2597150"/>
                <a:gridCol w="1428750"/>
                <a:gridCol w="1058862"/>
                <a:gridCol w="1390650"/>
              </a:tblGrid>
              <a:tr h="4905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要因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确认内容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确认方法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确认时间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负责人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确认地点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缺乏相关的宣教资料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护士是否制定相关资料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观察护士是否制定相关资料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8.28~10.28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李某某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产科病房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喂养知识缺乏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是否制定称重流程及是否认真执行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每天由护长观察两组护士是否按规范记录体重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5.26-5.30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张某某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产科病房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产妇进补不当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记录干体重数据是否正确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明天长由护士观察护士是否正确记录患者干体重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8.28~10.28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胡某某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产科病房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产后术后切口疼痛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向患者宣教对饮食、水分的控制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护士长监督分管护士是否宣教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8.28~10.28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魏某某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产科病房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6606" name="矩形 3"/>
          <p:cNvSpPr>
            <a:spLocks noChangeArrowheads="1"/>
          </p:cNvSpPr>
          <p:nvPr/>
        </p:nvSpPr>
        <p:spPr bwMode="auto">
          <a:xfrm>
            <a:off x="896938" y="1557338"/>
            <a:ext cx="10240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根据全体圈员投票选定以下四个要因：</a:t>
            </a:r>
            <a:r>
              <a:rPr lang="en-US" altLang="zh-CN" sz="1200" b="1">
                <a:solidFill>
                  <a:srgbClr val="7F7F7F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、护士知识掌握不全；</a:t>
            </a:r>
            <a:r>
              <a:rPr lang="en-US" altLang="zh-CN" sz="1200" b="1">
                <a:solidFill>
                  <a:srgbClr val="7F7F7F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、产妇母乳喂养知识缺乏；</a:t>
            </a:r>
            <a:r>
              <a:rPr lang="en-US" altLang="zh-CN" sz="1200" b="1">
                <a:solidFill>
                  <a:srgbClr val="7F7F7F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、产妇进补不当；</a:t>
            </a:r>
            <a:r>
              <a:rPr lang="en-US" altLang="zh-CN" sz="1200" b="1">
                <a:solidFill>
                  <a:srgbClr val="7F7F7F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200" b="1">
                <a:solidFill>
                  <a:srgbClr val="7F7F7F"/>
                </a:solidFill>
                <a:latin typeface="微软雅黑" panose="020B0503020204020204" pitchFamily="34" charset="-122"/>
              </a:rPr>
              <a:t>、产后术后切口疼痛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真因验证</a:t>
            </a:r>
          </a:p>
        </p:txBody>
      </p:sp>
      <p:graphicFrame>
        <p:nvGraphicFramePr>
          <p:cNvPr id="68610" name="对象 1"/>
          <p:cNvGraphicFramePr>
            <a:graphicFrameLocks/>
          </p:cNvGraphicFramePr>
          <p:nvPr/>
        </p:nvGraphicFramePr>
        <p:xfrm>
          <a:off x="866775" y="1492250"/>
          <a:ext cx="10152063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r:id="rId5" imgW="10142857" imgH="5361905" progId="excel.sheet.8">
                  <p:embed/>
                </p:oleObj>
              </mc:Choice>
              <mc:Fallback>
                <p:oleObj r:id="rId5" imgW="10142857" imgH="5361905" progId="excel.sheet.8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492250"/>
                        <a:ext cx="10152063" cy="536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611" name="直接连接符 6"/>
          <p:cNvCxnSpPr>
            <a:cxnSpLocks noChangeShapeType="1"/>
          </p:cNvCxnSpPr>
          <p:nvPr/>
        </p:nvCxnSpPr>
        <p:spPr bwMode="auto">
          <a:xfrm>
            <a:off x="4359275" y="2763838"/>
            <a:ext cx="0" cy="1452562"/>
          </a:xfrm>
          <a:prstGeom prst="line">
            <a:avLst/>
          </a:prstGeom>
          <a:noFill/>
          <a:ln w="31750">
            <a:solidFill>
              <a:srgbClr val="F75F35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2" name="直接连接符 7"/>
          <p:cNvCxnSpPr>
            <a:cxnSpLocks noChangeShapeType="1"/>
          </p:cNvCxnSpPr>
          <p:nvPr/>
        </p:nvCxnSpPr>
        <p:spPr bwMode="auto">
          <a:xfrm>
            <a:off x="4359275" y="2771775"/>
            <a:ext cx="4797425" cy="0"/>
          </a:xfrm>
          <a:prstGeom prst="line">
            <a:avLst/>
          </a:prstGeom>
          <a:noFill/>
          <a:ln w="31750">
            <a:solidFill>
              <a:srgbClr val="F75F35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3" name="矩形 8"/>
          <p:cNvSpPr>
            <a:spLocks noChangeArrowheads="1"/>
          </p:cNvSpPr>
          <p:nvPr/>
        </p:nvSpPr>
        <p:spPr bwMode="auto">
          <a:xfrm>
            <a:off x="4054475" y="1252538"/>
            <a:ext cx="2757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9999"/>
                </a:solidFill>
                <a:latin typeface="微软雅黑" panose="020B0503020204020204" pitchFamily="34" charset="-122"/>
              </a:rPr>
              <a:t>真因验证柏拉图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71699B2E-E2D1-469C-AF90-28CF95FE5AFD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0658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08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80077A76-C7D3-48A4-A388-AF89F8AC872C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71685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678E3410-7BE6-4283-B5C9-D215A10873B3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E67E7832-16A3-4DA1-9440-A59910763E84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573E0D57-0B68-480C-AB39-7F886BEA7F41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00A092A1-8D44-44F8-9708-95D64A4AC72A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71686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71687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对策拟定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对策设定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15975" y="939800"/>
          <a:ext cx="10793413" cy="5349875"/>
        </p:xfrm>
        <a:graphic>
          <a:graphicData uri="http://schemas.openxmlformats.org/drawingml/2006/table">
            <a:tbl>
              <a:tblPr/>
              <a:tblGrid>
                <a:gridCol w="1206500"/>
                <a:gridCol w="3468688"/>
                <a:gridCol w="450850"/>
                <a:gridCol w="431800"/>
                <a:gridCol w="492125"/>
                <a:gridCol w="490537"/>
                <a:gridCol w="912813"/>
                <a:gridCol w="911225"/>
                <a:gridCol w="727075"/>
                <a:gridCol w="850900"/>
                <a:gridCol w="850900"/>
              </a:tblGrid>
              <a:tr h="24447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原因分析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对策方案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总分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纳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提案人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</a:tr>
              <a:tr h="7318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可行性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经济性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效益性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9B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9900">
                <a:tc row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</a:rPr>
                        <a:t>缺乏相关的宣教资料</a:t>
                      </a:r>
                      <a:endParaRPr kumimoji="0" 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、责任护士加强宣教次数：透析前后各一次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、分管护士对病人的情况要全面了解，做到心中有数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06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、制作低血压患者防治手册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6.9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-6.21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对策一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、责任护士利用笔记本对患者的体重做好记录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9900">
                <a:tc row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、健康教育不到位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、落实护士责任制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、对每个透析病人均应做好饮食、注意事项的宣教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111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、由两班护士对透析病人进行抽查、了解健康教育效果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×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、加强对患者及家属的健康教育</a:t>
                      </a: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</a:t>
                      </a: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6.9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-6.21</a:t>
                      </a: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对策二</a:t>
                      </a:r>
                      <a:endParaRPr kumimoji="0" 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8663" marR="58663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7282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2992438"/>
            <a:ext cx="46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2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5745163"/>
            <a:ext cx="46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对策设定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506C6597-DB6F-4DFF-AF13-83F24C019870}"/>
              </a:ext>
            </a:extLst>
          </p:cNvPr>
          <p:cNvGraphicFramePr>
            <a:graphicFrameLocks noGrp="1"/>
          </p:cNvGraphicFramePr>
          <p:nvPr/>
        </p:nvGraphicFramePr>
        <p:xfrm>
          <a:off x="635000" y="982663"/>
          <a:ext cx="11022013" cy="50958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57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7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76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对策一</a:t>
                      </a:r>
                    </a:p>
                  </a:txBody>
                  <a:tcPr marL="29187" marR="29187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A24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制作低血压患者防治手册</a:t>
                      </a:r>
                    </a:p>
                  </a:txBody>
                  <a:tcPr marL="29187" marR="29187" marT="0" marB="0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A2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主要原因</a:t>
                      </a:r>
                    </a:p>
                  </a:txBody>
                  <a:tcPr marL="29187" marR="29187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护士对患者低血压的宣教力度不够</a:t>
                      </a:r>
                    </a:p>
                  </a:txBody>
                  <a:tcPr marL="29187" marR="29187" marT="0" marB="0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283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改善前：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护士未制作低血压防治手册，未做好相关知识的宣教。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护士宣教力度不够。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、改善计划（简要）：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）由圈员共同讨论、制定防治手册内容、由梁秀制定出相应的手册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）由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负责培训防治手册的使用规范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）由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负责检查培训效果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）责任护士按照规范进行宣教、班班宣教，并记录患者掌握的情况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）由</a:t>
                      </a:r>
                      <a:r>
                        <a:rPr lang="en-US" altLang="zh-CN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负责督促执行情况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）由护士长负责全面督查</a:t>
                      </a:r>
                    </a:p>
                  </a:txBody>
                  <a:tcPr marL="29187" marR="29187" marT="0" marB="0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/>
                      </a:r>
                      <a:b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、具体改善方法的实施过程（详细）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）对策实施：血透室护士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）实施负责人：</a:t>
                      </a:r>
                      <a:r>
                        <a:rPr lang="en-US" altLang="zh-CN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xxxxx</a:t>
                      </a:r>
                      <a:endParaRPr lang="zh-CN" alt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）实施地点：血透室透析区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）实施时间：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2014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 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 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 6 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</a:t>
                      </a:r>
                      <a:r>
                        <a:rPr lang="zh-CN" alt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9187" marR="29187" marT="0" marB="0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288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、检讨与标准化 </a:t>
                      </a:r>
                      <a:r>
                        <a:rPr lang="en-US" sz="14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）经由效果确认该对策为有效对策。</a:t>
                      </a:r>
                    </a:p>
                    <a:p>
                      <a:pPr indent="65405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）将上述规范列入各组各组职责中。</a:t>
                      </a:r>
                    </a:p>
                    <a:p>
                      <a:pPr indent="65405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）上述规程列入对新入科护士岗前培训内容，考核合格后方可独立排班。</a:t>
                      </a:r>
                    </a:p>
                    <a:p>
                      <a:pPr indent="65405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）每年对全体护士进行上述操作规范进行强化考核一次。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）每月随机抽查纳入绩效考核范畴。</a:t>
                      </a:r>
                    </a:p>
                  </a:txBody>
                  <a:tcPr marL="29187" marR="29187" marT="0" marB="0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、效果确认与比较 </a:t>
                      </a:r>
                      <a:r>
                        <a:rPr lang="en-US" sz="14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90855" algn="l"/>
                        </a:tabLst>
                      </a:pP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	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血透中低血压的发生率由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15%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下降至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6%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9187" marR="29187" marT="0" marB="0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8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实施日期：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2014.06.09    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负责人：</a:t>
                      </a:r>
                      <a:r>
                        <a:rPr lang="en-US" altLang="zh-CN" sz="1400" b="1" kern="100" dirty="0" err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9187" marR="29187" marT="0" marB="0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18C5A2D7-C37B-434F-9A8D-F639F6263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2266950"/>
            <a:ext cx="26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C45F1055-D00D-434D-A8E8-27483FD1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2268538"/>
            <a:ext cx="333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C5591C4B-C665-4514-B52D-2D17B720F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2089150"/>
            <a:ext cx="2286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03AA7C74-6403-4188-8E6D-CC6B40C5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2089150"/>
            <a:ext cx="3333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grpSp>
        <p:nvGrpSpPr>
          <p:cNvPr id="74778" name="组合 22"/>
          <p:cNvGrpSpPr>
            <a:grpSpLocks/>
          </p:cNvGrpSpPr>
          <p:nvPr/>
        </p:nvGrpSpPr>
        <p:grpSpPr bwMode="auto">
          <a:xfrm>
            <a:off x="9232900" y="4556125"/>
            <a:ext cx="2197100" cy="1028700"/>
            <a:chOff x="833236" y="2744468"/>
            <a:chExt cx="5859394" cy="3024231"/>
          </a:xfrm>
        </p:grpSpPr>
        <p:grpSp>
          <p:nvGrpSpPr>
            <p:cNvPr id="75804" name="组合 23"/>
            <p:cNvGrpSpPr>
              <a:grpSpLocks/>
            </p:cNvGrpSpPr>
            <p:nvPr/>
          </p:nvGrpSpPr>
          <p:grpSpPr bwMode="auto">
            <a:xfrm>
              <a:off x="833236" y="2856526"/>
              <a:ext cx="5859394" cy="2912173"/>
              <a:chOff x="988878" y="2636195"/>
              <a:chExt cx="5859394" cy="2912173"/>
            </a:xfrm>
          </p:grpSpPr>
          <p:cxnSp>
            <p:nvCxnSpPr>
              <p:cNvPr id="75806" name="直接连接符 25"/>
              <p:cNvCxnSpPr>
                <a:cxnSpLocks noChangeShapeType="1"/>
              </p:cNvCxnSpPr>
              <p:nvPr/>
            </p:nvCxnSpPr>
            <p:spPr bwMode="auto">
              <a:xfrm>
                <a:off x="988878" y="4687744"/>
                <a:ext cx="5859394" cy="0"/>
              </a:xfrm>
              <a:prstGeom prst="line">
                <a:avLst/>
              </a:prstGeom>
              <a:noFill/>
              <a:ln w="6350">
                <a:solidFill>
                  <a:srgbClr val="A6A6A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13C101FC-E2D8-4C98-BEC7-FDC7A80EFDF3}"/>
                  </a:ext>
                </a:extLst>
              </p:cNvPr>
              <p:cNvSpPr/>
              <p:nvPr/>
            </p:nvSpPr>
            <p:spPr>
              <a:xfrm>
                <a:off x="1543490" y="2636145"/>
                <a:ext cx="1257398" cy="205349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6E989087-C406-4E6D-8E5C-43231751CA1F}"/>
                  </a:ext>
                </a:extLst>
              </p:cNvPr>
              <p:cNvSpPr/>
              <p:nvPr/>
            </p:nvSpPr>
            <p:spPr>
              <a:xfrm>
                <a:off x="4092157" y="3812235"/>
                <a:ext cx="1257398" cy="877401"/>
              </a:xfrm>
              <a:prstGeom prst="rect">
                <a:avLst/>
              </a:prstGeom>
              <a:solidFill>
                <a:srgbClr val="89C6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4E34087F-9E29-4CFD-8F2D-22AD49B253AE}"/>
                  </a:ext>
                </a:extLst>
              </p:cNvPr>
              <p:cNvSpPr/>
              <p:nvPr/>
            </p:nvSpPr>
            <p:spPr>
              <a:xfrm>
                <a:off x="1306404" y="4736306"/>
                <a:ext cx="1621493" cy="695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100" b="1" kern="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微软雅黑" panose="020B0503020204020204" pitchFamily="34" charset="-122"/>
                  </a:rPr>
                  <a:t>改善前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DDF6E759-E55F-43D7-B377-E9F157E08B57}"/>
                  </a:ext>
                </a:extLst>
              </p:cNvPr>
              <p:cNvSpPr/>
              <p:nvPr/>
            </p:nvSpPr>
            <p:spPr>
              <a:xfrm>
                <a:off x="3918575" y="4736306"/>
                <a:ext cx="1723103" cy="812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b="1" kern="0" dirty="0">
                    <a:latin typeface="微软雅黑" panose="020B0503020204020204" pitchFamily="34" charset="-122"/>
                  </a:rPr>
                  <a:t>改善后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F192BDC5-6FC4-46BE-AD57-F3855A2E6595}"/>
                  </a:ext>
                </a:extLst>
              </p:cNvPr>
              <p:cNvSpPr/>
              <p:nvPr/>
            </p:nvSpPr>
            <p:spPr>
              <a:xfrm>
                <a:off x="1429179" y="2715486"/>
                <a:ext cx="1486018" cy="821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15%</a:t>
                </a: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="" id="{2C7A0C66-4FE2-4A48-AE28-0A8680C55A84}"/>
                  </a:ext>
                </a:extLst>
              </p:cNvPr>
              <p:cNvSpPr/>
              <p:nvPr/>
            </p:nvSpPr>
            <p:spPr>
              <a:xfrm>
                <a:off x="4087922" y="3877573"/>
                <a:ext cx="1202361" cy="816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6%</a:t>
                </a:r>
              </a:p>
            </p:txBody>
          </p:sp>
        </p:grpSp>
        <p:sp>
          <p:nvSpPr>
            <p:cNvPr id="75805" name="形状 24"/>
            <p:cNvSpPr>
              <a:spLocks noChangeArrowheads="1"/>
            </p:cNvSpPr>
            <p:nvPr/>
          </p:nvSpPr>
          <p:spPr bwMode="auto">
            <a:xfrm rot="4396374">
              <a:off x="3143079" y="2743592"/>
              <a:ext cx="1250213" cy="1251966"/>
            </a:xfrm>
            <a:prstGeom prst="rect">
              <a:avLst/>
            </a:prstGeom>
            <a:solidFill>
              <a:srgbClr val="40404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58894954-C645-40A4-9AA6-85DD8634DDCC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6802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09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3E8705C0-0948-46BB-A4D5-510C02A193AB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77829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37E86C3F-3976-44A7-8217-92FC4DC2A51D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9E60B0A7-5B4C-43AD-BBAA-1F2BE429ABF7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3442B73F-50AE-4905-A824-24633ED313BB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77F577AC-32EA-4475-8117-97071867007F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77830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77831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4706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对策实施与讨论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对策实施与讨论</a:t>
            </a:r>
          </a:p>
        </p:txBody>
      </p:sp>
      <p:sp>
        <p:nvSpPr>
          <p:cNvPr id="4" name="原创设计师QQ598969553      _2">
            <a:extLst>
              <a:ext uri="{FF2B5EF4-FFF2-40B4-BE49-F238E27FC236}">
                <a16:creationId xmlns:a16="http://schemas.microsoft.com/office/drawing/2014/main" xmlns="" id="{C76F93E5-BBB7-4C82-9F77-A674F51CB41D}"/>
              </a:ext>
            </a:extLst>
          </p:cNvPr>
          <p:cNvSpPr/>
          <p:nvPr/>
        </p:nvSpPr>
        <p:spPr>
          <a:xfrm>
            <a:off x="3538538" y="4065588"/>
            <a:ext cx="2495550" cy="2495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78851" name="原创设计师QQ598969553      _5"/>
          <p:cNvGrpSpPr>
            <a:grpSpLocks/>
          </p:cNvGrpSpPr>
          <p:nvPr/>
        </p:nvGrpSpPr>
        <p:grpSpPr bwMode="auto">
          <a:xfrm>
            <a:off x="6157913" y="4049713"/>
            <a:ext cx="2495550" cy="2495550"/>
            <a:chOff x="4617829" y="2899241"/>
            <a:chExt cx="1872051" cy="187205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662D740-33F0-4C37-A164-07EE4351EC39}"/>
                </a:ext>
              </a:extLst>
            </p:cNvPr>
            <p:cNvSpPr/>
            <p:nvPr/>
          </p:nvSpPr>
          <p:spPr>
            <a:xfrm>
              <a:off x="4617829" y="2899241"/>
              <a:ext cx="1872051" cy="1872051"/>
            </a:xfrm>
            <a:prstGeom prst="rect">
              <a:avLst/>
            </a:pr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noProof="1"/>
            </a:p>
          </p:txBody>
        </p:sp>
        <p:grpSp>
          <p:nvGrpSpPr>
            <p:cNvPr id="79896" name="组合 41"/>
            <p:cNvGrpSpPr>
              <a:grpSpLocks/>
            </p:cNvGrpSpPr>
            <p:nvPr/>
          </p:nvGrpSpPr>
          <p:grpSpPr bwMode="auto">
            <a:xfrm>
              <a:off x="4814599" y="2953593"/>
              <a:ext cx="1563112" cy="1578819"/>
              <a:chOff x="4814599" y="2953593"/>
              <a:chExt cx="1563112" cy="1578819"/>
            </a:xfrm>
          </p:grpSpPr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xmlns="" id="{8B929451-6C2B-4291-8902-EA2655760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4322" y="3639964"/>
                <a:ext cx="1563615" cy="89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108712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108712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108712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108712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 eaLnBrk="1" fontAlgn="auto" hangingPunct="1">
                  <a:defRPr/>
                </a:pPr>
                <a:r>
                  <a:rPr lang="en-US" altLang="zh-CN" sz="1465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Please click here to modify the text for example Please click here to modify the text for example</a:t>
                </a:r>
                <a:endParaRPr lang="en-US" altLang="zh-CN" sz="1465" noProof="1">
                  <a:solidFill>
                    <a:schemeClr val="bg1"/>
                  </a:solidFill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文本框 40">
                <a:extLst>
                  <a:ext uri="{FF2B5EF4-FFF2-40B4-BE49-F238E27FC236}">
                    <a16:creationId xmlns:a16="http://schemas.microsoft.com/office/drawing/2014/main" xmlns="" id="{452A9981-3669-4DFE-BB42-172B320B31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9609" y="2954021"/>
                <a:ext cx="1157528" cy="684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 algn="ctr" eaLnBrk="1" fontAlgn="auto" hangingPunct="1">
                  <a:defRPr/>
                </a:pPr>
                <a:r>
                  <a:rPr lang="en-US" altLang="zh-CN" sz="5335" noProof="1">
                    <a:solidFill>
                      <a:schemeClr val="bg1"/>
                    </a:solidFill>
                    <a:latin typeface="FontAwesome" pitchFamily="2" charset="0"/>
                  </a:rPr>
                  <a:t>03</a:t>
                </a:r>
                <a:endParaRPr lang="zh-CN" altLang="en-US" sz="5335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856" name="原创设计师QQ598969553      _6"/>
          <p:cNvGrpSpPr>
            <a:grpSpLocks/>
          </p:cNvGrpSpPr>
          <p:nvPr/>
        </p:nvGrpSpPr>
        <p:grpSpPr bwMode="auto">
          <a:xfrm>
            <a:off x="8802688" y="1570038"/>
            <a:ext cx="2495550" cy="2495550"/>
            <a:chOff x="6581536" y="941981"/>
            <a:chExt cx="1872051" cy="187205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087D116C-1EA4-4604-81D3-406A6AFEF717}"/>
                </a:ext>
              </a:extLst>
            </p:cNvPr>
            <p:cNvSpPr/>
            <p:nvPr/>
          </p:nvSpPr>
          <p:spPr>
            <a:xfrm>
              <a:off x="6581536" y="941981"/>
              <a:ext cx="1872051" cy="18720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noProof="1"/>
            </a:p>
          </p:txBody>
        </p:sp>
        <p:grpSp>
          <p:nvGrpSpPr>
            <p:cNvPr id="79892" name="组合 42"/>
            <p:cNvGrpSpPr>
              <a:grpSpLocks/>
            </p:cNvGrpSpPr>
            <p:nvPr/>
          </p:nvGrpSpPr>
          <p:grpSpPr bwMode="auto">
            <a:xfrm>
              <a:off x="6761003" y="1050337"/>
              <a:ext cx="1563112" cy="1578819"/>
              <a:chOff x="4814599" y="2953593"/>
              <a:chExt cx="1563112" cy="1578819"/>
            </a:xfrm>
          </p:grpSpPr>
          <p:sp>
            <p:nvSpPr>
              <p:cNvPr id="15" name="Text Box 10">
                <a:extLst>
                  <a:ext uri="{FF2B5EF4-FFF2-40B4-BE49-F238E27FC236}">
                    <a16:creationId xmlns:a16="http://schemas.microsoft.com/office/drawing/2014/main" xmlns="" id="{9DF02BF7-6936-47E6-BD13-EA6EE1AC4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4953" y="3639548"/>
                <a:ext cx="1562424" cy="89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 defTabSz="108712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108712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108712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108712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108712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 eaLnBrk="1" fontAlgn="auto" hangingPunct="1">
                  <a:defRPr/>
                </a:pPr>
                <a:r>
                  <a:rPr lang="en-US" altLang="zh-CN" sz="1465" noProof="1">
                    <a:solidFill>
                      <a:schemeClr val="bg1"/>
                    </a:solidFill>
                    <a:cs typeface="Arial" panose="020B0604020202020204" pitchFamily="34" charset="0"/>
                  </a:rPr>
                  <a:t>Please click here to modify the text for example Please click here to modify the text for example</a:t>
                </a:r>
                <a:endParaRPr lang="en-US" altLang="zh-CN" sz="1465" noProof="1">
                  <a:solidFill>
                    <a:schemeClr val="bg1"/>
                  </a:solidFill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文本框 44">
                <a:extLst>
                  <a:ext uri="{FF2B5EF4-FFF2-40B4-BE49-F238E27FC236}">
                    <a16:creationId xmlns:a16="http://schemas.microsoft.com/office/drawing/2014/main" xmlns="" id="{91339E28-D24E-4CA9-B4D7-596091EE53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0239" y="2953606"/>
                <a:ext cx="1157528" cy="68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 algn="ctr" eaLnBrk="1" fontAlgn="auto" hangingPunct="1">
                  <a:defRPr/>
                </a:pPr>
                <a:r>
                  <a:rPr lang="en-US" altLang="zh-CN" sz="5335" noProof="1">
                    <a:solidFill>
                      <a:schemeClr val="bg1"/>
                    </a:solidFill>
                    <a:latin typeface="FontAwesome" pitchFamily="2" charset="0"/>
                  </a:rPr>
                  <a:t>04</a:t>
                </a:r>
                <a:endParaRPr lang="zh-CN" altLang="en-US" sz="5335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861" name="原创设计师QQ598969553      _7"/>
          <p:cNvGrpSpPr>
            <a:grpSpLocks/>
          </p:cNvGrpSpPr>
          <p:nvPr/>
        </p:nvGrpSpPr>
        <p:grpSpPr bwMode="auto">
          <a:xfrm>
            <a:off x="3538538" y="1570038"/>
            <a:ext cx="2495550" cy="2495550"/>
            <a:chOff x="2654121" y="941981"/>
            <a:chExt cx="1872051" cy="187205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E29E4CF-C0BE-4768-85E0-82AD64EC6535}"/>
                </a:ext>
              </a:extLst>
            </p:cNvPr>
            <p:cNvSpPr/>
            <p:nvPr/>
          </p:nvSpPr>
          <p:spPr>
            <a:xfrm>
              <a:off x="2654121" y="941981"/>
              <a:ext cx="1872051" cy="18720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noProof="1"/>
            </a:p>
          </p:txBody>
        </p:sp>
        <p:grpSp>
          <p:nvGrpSpPr>
            <p:cNvPr id="79888" name="组合 45"/>
            <p:cNvGrpSpPr>
              <a:grpSpLocks/>
            </p:cNvGrpSpPr>
            <p:nvPr/>
          </p:nvGrpSpPr>
          <p:grpSpPr bwMode="auto">
            <a:xfrm>
              <a:off x="2802890" y="1040661"/>
              <a:ext cx="1563112" cy="1286130"/>
              <a:chOff x="4814599" y="2953593"/>
              <a:chExt cx="1563112" cy="1286130"/>
            </a:xfrm>
          </p:grpSpPr>
          <p:sp>
            <p:nvSpPr>
              <p:cNvPr id="79889" name="Text Box 10"/>
              <p:cNvSpPr txBox="1">
                <a:spLocks noChangeArrowheads="1"/>
              </p:cNvSpPr>
              <p:nvPr/>
            </p:nvSpPr>
            <p:spPr bwMode="auto">
              <a:xfrm>
                <a:off x="4814599" y="3639434"/>
                <a:ext cx="1563112" cy="600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自制宣教读物，发放宣传资料进行重点知识教育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文本框 47">
                <a:extLst>
                  <a:ext uri="{FF2B5EF4-FFF2-40B4-BE49-F238E27FC236}">
                    <a16:creationId xmlns:a16="http://schemas.microsoft.com/office/drawing/2014/main" xmlns="" id="{06B8D468-96CD-4641-825A-4D1381BC9C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9975" y="2953755"/>
                <a:ext cx="1157528" cy="684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 algn="ctr" eaLnBrk="1" fontAlgn="auto" hangingPunct="1">
                  <a:defRPr/>
                </a:pPr>
                <a:r>
                  <a:rPr lang="en-US" altLang="zh-CN" sz="5335" noProof="1">
                    <a:solidFill>
                      <a:schemeClr val="bg1"/>
                    </a:solidFill>
                    <a:latin typeface="FontAwesome" pitchFamily="2" charset="0"/>
                  </a:rPr>
                  <a:t>02</a:t>
                </a:r>
                <a:endParaRPr lang="zh-CN" altLang="en-US" sz="5335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866" name="原创设计师QQ598969553      _8"/>
          <p:cNvGrpSpPr>
            <a:grpSpLocks/>
          </p:cNvGrpSpPr>
          <p:nvPr/>
        </p:nvGrpSpPr>
        <p:grpSpPr bwMode="auto">
          <a:xfrm>
            <a:off x="920750" y="4049713"/>
            <a:ext cx="2495550" cy="2495550"/>
            <a:chOff x="690413" y="2899241"/>
            <a:chExt cx="1872051" cy="187205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7F681B53-0111-449C-91E4-B47D20CE36F9}"/>
                </a:ext>
              </a:extLst>
            </p:cNvPr>
            <p:cNvSpPr/>
            <p:nvPr/>
          </p:nvSpPr>
          <p:spPr>
            <a:xfrm>
              <a:off x="690413" y="2899241"/>
              <a:ext cx="1872051" cy="1872051"/>
            </a:xfrm>
            <a:prstGeom prst="rect">
              <a:avLst/>
            </a:pr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noProof="1"/>
            </a:p>
          </p:txBody>
        </p:sp>
        <p:grpSp>
          <p:nvGrpSpPr>
            <p:cNvPr id="79884" name="组合 48"/>
            <p:cNvGrpSpPr>
              <a:grpSpLocks/>
            </p:cNvGrpSpPr>
            <p:nvPr/>
          </p:nvGrpSpPr>
          <p:grpSpPr bwMode="auto">
            <a:xfrm>
              <a:off x="875732" y="2945080"/>
              <a:ext cx="1563112" cy="1286130"/>
              <a:chOff x="4814599" y="2953593"/>
              <a:chExt cx="1563112" cy="1286130"/>
            </a:xfrm>
          </p:grpSpPr>
          <p:sp>
            <p:nvSpPr>
              <p:cNvPr id="79885" name="Text Box 10"/>
              <p:cNvSpPr txBox="1">
                <a:spLocks noChangeArrowheads="1"/>
              </p:cNvSpPr>
              <p:nvPr/>
            </p:nvSpPr>
            <p:spPr bwMode="auto">
              <a:xfrm>
                <a:off x="4814599" y="3639434"/>
                <a:ext cx="1563112" cy="600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每月开展</a:t>
                </a:r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2~3</a:t>
                </a: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次健康血糖，为并有讲解相关知识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6" name="文本框 50">
                <a:extLst>
                  <a:ext uri="{FF2B5EF4-FFF2-40B4-BE49-F238E27FC236}">
                    <a16:creationId xmlns:a16="http://schemas.microsoft.com/office/drawing/2014/main" xmlns="" id="{0756C996-6CB5-49D9-BD00-F94381230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0342" y="2953007"/>
                <a:ext cx="1157528" cy="684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5pPr>
                <a:lvl6pPr marL="25146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6pPr>
                <a:lvl7pPr marL="29718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7pPr>
                <a:lvl8pPr marL="34290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8pPr>
                <a:lvl9pPr marL="3886200" indent="-228600" defTabSz="683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9pPr>
              </a:lstStyle>
              <a:p>
                <a:pPr algn="ctr" eaLnBrk="1" fontAlgn="auto" hangingPunct="1">
                  <a:defRPr/>
                </a:pPr>
                <a:r>
                  <a:rPr lang="en-US" altLang="zh-CN" sz="5335" noProof="1">
                    <a:solidFill>
                      <a:schemeClr val="bg1"/>
                    </a:solidFill>
                    <a:latin typeface="FontAwesome" pitchFamily="2" charset="0"/>
                  </a:rPr>
                  <a:t>01</a:t>
                </a:r>
                <a:endParaRPr lang="zh-CN" altLang="en-US" sz="5335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原创设计师QQ598969553      _1">
            <a:extLst>
              <a:ext uri="{FF2B5EF4-FFF2-40B4-BE49-F238E27FC236}">
                <a16:creationId xmlns:a16="http://schemas.microsoft.com/office/drawing/2014/main" xmlns="" id="{BFF16633-B45E-451A-8838-6B13E32311E4}"/>
              </a:ext>
            </a:extLst>
          </p:cNvPr>
          <p:cNvSpPr/>
          <p:nvPr/>
        </p:nvSpPr>
        <p:spPr>
          <a:xfrm>
            <a:off x="920750" y="1570038"/>
            <a:ext cx="2495550" cy="2495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原创设计师QQ598969553      _3">
            <a:extLst>
              <a:ext uri="{FF2B5EF4-FFF2-40B4-BE49-F238E27FC236}">
                <a16:creationId xmlns:a16="http://schemas.microsoft.com/office/drawing/2014/main" xmlns="" id="{4265C0AD-E832-47EE-97DA-85B9F975253D}"/>
              </a:ext>
            </a:extLst>
          </p:cNvPr>
          <p:cNvSpPr/>
          <p:nvPr/>
        </p:nvSpPr>
        <p:spPr>
          <a:xfrm>
            <a:off x="6157913" y="1570038"/>
            <a:ext cx="2495550" cy="24955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defRPr/>
            </a:pPr>
            <a:endParaRPr lang="zh-CN" altLang="en-US" noProof="1"/>
          </a:p>
        </p:txBody>
      </p:sp>
      <p:sp>
        <p:nvSpPr>
          <p:cNvPr id="6" name="原创设计师QQ598969553      _4">
            <a:extLst>
              <a:ext uri="{FF2B5EF4-FFF2-40B4-BE49-F238E27FC236}">
                <a16:creationId xmlns:a16="http://schemas.microsoft.com/office/drawing/2014/main" xmlns="" id="{E7B83DB7-4E89-48E0-BD36-F300216CEF7E}"/>
              </a:ext>
            </a:extLst>
          </p:cNvPr>
          <p:cNvSpPr/>
          <p:nvPr/>
        </p:nvSpPr>
        <p:spPr>
          <a:xfrm>
            <a:off x="8801100" y="4049713"/>
            <a:ext cx="2497138" cy="24955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eaLnBrk="1" fontAlgn="auto" hangingPunct="1">
              <a:defRPr/>
            </a:pPr>
            <a:endParaRPr lang="zh-CN" altLang="en-US" noProof="1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/>
      <p:bldP spid="4" grpId="0" animBg="1"/>
      <p:bldP spid="3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对策实施与讨论</a:t>
            </a:r>
          </a:p>
        </p:txBody>
      </p:sp>
      <p:sp>
        <p:nvSpPr>
          <p:cNvPr id="80898" name="矩形 31"/>
          <p:cNvSpPr>
            <a:spLocks noChangeArrowheads="1"/>
          </p:cNvSpPr>
          <p:nvPr/>
        </p:nvSpPr>
        <p:spPr bwMode="auto">
          <a:xfrm>
            <a:off x="922338" y="1677988"/>
            <a:ext cx="2800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en-US" altLang="zh-CN" sz="12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ENTER YOUR TITLE</a:t>
            </a:r>
          </a:p>
          <a:p>
            <a:pPr algn="r"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zh-CN" altLang="en-US" sz="10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为客户服务是我们存在的唯一理由，客户需求是我们发展的原动力。我们坚持以客户为中心</a:t>
            </a:r>
            <a:endParaRPr lang="en-US" altLang="zh-CN" sz="1000">
              <a:solidFill>
                <a:srgbClr val="595959"/>
              </a:solidFill>
              <a:latin typeface="小米兰亭_GB外压缩"/>
              <a:ea typeface="小米兰亭_GB外压缩"/>
              <a:cs typeface="小米兰亭_GB外压缩"/>
            </a:endParaRPr>
          </a:p>
        </p:txBody>
      </p:sp>
      <p:sp>
        <p:nvSpPr>
          <p:cNvPr id="80899" name="矩形 32"/>
          <p:cNvSpPr>
            <a:spLocks noChangeArrowheads="1"/>
          </p:cNvSpPr>
          <p:nvPr/>
        </p:nvSpPr>
        <p:spPr bwMode="auto">
          <a:xfrm>
            <a:off x="922338" y="3081338"/>
            <a:ext cx="2800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en-US" altLang="zh-CN" sz="12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ENTER YOUR TITLE</a:t>
            </a:r>
          </a:p>
          <a:p>
            <a:pPr algn="r"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zh-CN" altLang="en-US" sz="10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为客户服务是我们存在的唯一理由，客户需求是我们发展的原动力。我们坚持以客户为中心</a:t>
            </a:r>
            <a:endParaRPr lang="en-US" altLang="zh-CN" sz="1000">
              <a:solidFill>
                <a:srgbClr val="595959"/>
              </a:solidFill>
              <a:latin typeface="小米兰亭_GB外压缩"/>
              <a:ea typeface="小米兰亭_GB外压缩"/>
              <a:cs typeface="小米兰亭_GB外压缩"/>
            </a:endParaRPr>
          </a:p>
        </p:txBody>
      </p:sp>
      <p:sp>
        <p:nvSpPr>
          <p:cNvPr id="80900" name="矩形 33"/>
          <p:cNvSpPr>
            <a:spLocks noChangeArrowheads="1"/>
          </p:cNvSpPr>
          <p:nvPr/>
        </p:nvSpPr>
        <p:spPr bwMode="auto">
          <a:xfrm>
            <a:off x="922338" y="4486275"/>
            <a:ext cx="28003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en-US" altLang="zh-CN" sz="12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ENTER YOUR TITLE</a:t>
            </a:r>
          </a:p>
          <a:p>
            <a:pPr algn="r"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zh-CN" altLang="en-US" sz="10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为客户服务是我们存在的唯一理由，客户需求是我们发展的原动力。我们坚持以客户为中心</a:t>
            </a:r>
            <a:endParaRPr lang="en-US" altLang="zh-CN" sz="1000">
              <a:solidFill>
                <a:srgbClr val="595959"/>
              </a:solidFill>
              <a:latin typeface="小米兰亭_GB外压缩"/>
              <a:ea typeface="小米兰亭_GB外压缩"/>
              <a:cs typeface="小米兰亭_GB外压缩"/>
            </a:endParaRPr>
          </a:p>
        </p:txBody>
      </p:sp>
      <p:sp>
        <p:nvSpPr>
          <p:cNvPr id="80901" name="矩形 34"/>
          <p:cNvSpPr>
            <a:spLocks noChangeArrowheads="1"/>
          </p:cNvSpPr>
          <p:nvPr/>
        </p:nvSpPr>
        <p:spPr bwMode="auto">
          <a:xfrm>
            <a:off x="8469313" y="1677988"/>
            <a:ext cx="2800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en-US" altLang="zh-CN" sz="12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ENTER YOUR TITLE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zh-CN" altLang="en-US" sz="10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为客户服务是我们存在的唯一理由，客户需求是我们发展的原动力。我们坚持以客户为中心</a:t>
            </a:r>
            <a:endParaRPr lang="en-US" altLang="zh-CN" sz="1000">
              <a:solidFill>
                <a:srgbClr val="595959"/>
              </a:solidFill>
              <a:latin typeface="小米兰亭_GB外压缩"/>
              <a:ea typeface="小米兰亭_GB外压缩"/>
              <a:cs typeface="小米兰亭_GB外压缩"/>
            </a:endParaRPr>
          </a:p>
        </p:txBody>
      </p:sp>
      <p:sp>
        <p:nvSpPr>
          <p:cNvPr id="80902" name="矩形 35"/>
          <p:cNvSpPr>
            <a:spLocks noChangeArrowheads="1"/>
          </p:cNvSpPr>
          <p:nvPr/>
        </p:nvSpPr>
        <p:spPr bwMode="auto">
          <a:xfrm>
            <a:off x="8469313" y="3081338"/>
            <a:ext cx="2800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en-US" altLang="zh-CN" sz="12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ENTER YOUR TITLE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zh-CN" altLang="en-US" sz="10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为客户服务是我们存在的唯一理由，客户需求是我们发展的原动力。我们坚持以客户为中心</a:t>
            </a:r>
            <a:endParaRPr lang="en-US" altLang="zh-CN" sz="1000">
              <a:solidFill>
                <a:srgbClr val="595959"/>
              </a:solidFill>
              <a:latin typeface="小米兰亭_GB外压缩"/>
              <a:ea typeface="小米兰亭_GB外压缩"/>
              <a:cs typeface="小米兰亭_GB外压缩"/>
            </a:endParaRPr>
          </a:p>
        </p:txBody>
      </p:sp>
      <p:sp>
        <p:nvSpPr>
          <p:cNvPr id="80903" name="矩形 36"/>
          <p:cNvSpPr>
            <a:spLocks noChangeArrowheads="1"/>
          </p:cNvSpPr>
          <p:nvPr/>
        </p:nvSpPr>
        <p:spPr bwMode="auto">
          <a:xfrm>
            <a:off x="8469313" y="4486275"/>
            <a:ext cx="28003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en-US" altLang="zh-CN" sz="12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ENTER YOUR TITLE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Clr>
                <a:srgbClr val="006EA0"/>
              </a:buClr>
            </a:pPr>
            <a:r>
              <a:rPr lang="zh-CN" altLang="en-US" sz="1000">
                <a:solidFill>
                  <a:srgbClr val="595959"/>
                </a:solidFill>
                <a:latin typeface="小米兰亭_GB外压缩"/>
                <a:ea typeface="小米兰亭_GB外压缩"/>
                <a:cs typeface="小米兰亭_GB外压缩"/>
              </a:rPr>
              <a:t>为客户服务是我们存在的唯一理由，客户需求是我们发展的原动力。我们坚持以客户为中心</a:t>
            </a:r>
            <a:endParaRPr lang="en-US" altLang="zh-CN" sz="1000">
              <a:solidFill>
                <a:srgbClr val="595959"/>
              </a:solidFill>
              <a:latin typeface="小米兰亭_GB外压缩"/>
              <a:ea typeface="小米兰亭_GB外压缩"/>
              <a:cs typeface="小米兰亭_GB外压缩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47D19921-F2CE-4601-A4A5-0455B7FDEB10}"/>
              </a:ext>
            </a:extLst>
          </p:cNvPr>
          <p:cNvGrpSpPr/>
          <p:nvPr/>
        </p:nvGrpSpPr>
        <p:grpSpPr>
          <a:xfrm>
            <a:off x="4355780" y="1533503"/>
            <a:ext cx="3480440" cy="3753313"/>
            <a:chOff x="10279063" y="681038"/>
            <a:chExt cx="1397000" cy="1506538"/>
          </a:xfrm>
          <a:solidFill>
            <a:srgbClr val="0A3960"/>
          </a:solidFill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D28F268B-3000-40E1-811A-AFFA48418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9063" y="681038"/>
              <a:ext cx="1397000" cy="1038225"/>
            </a:xfrm>
            <a:custGeom>
              <a:avLst/>
              <a:gdLst>
                <a:gd name="T0" fmla="*/ 83 w 489"/>
                <a:gd name="T1" fmla="*/ 363 h 363"/>
                <a:gd name="T2" fmla="*/ 0 w 489"/>
                <a:gd name="T3" fmla="*/ 280 h 363"/>
                <a:gd name="T4" fmla="*/ 0 w 489"/>
                <a:gd name="T5" fmla="*/ 280 h 363"/>
                <a:gd name="T6" fmla="*/ 0 w 489"/>
                <a:gd name="T7" fmla="*/ 83 h 363"/>
                <a:gd name="T8" fmla="*/ 83 w 489"/>
                <a:gd name="T9" fmla="*/ 0 h 363"/>
                <a:gd name="T10" fmla="*/ 83 w 489"/>
                <a:gd name="T11" fmla="*/ 0 h 363"/>
                <a:gd name="T12" fmla="*/ 406 w 489"/>
                <a:gd name="T13" fmla="*/ 0 h 363"/>
                <a:gd name="T14" fmla="*/ 489 w 489"/>
                <a:gd name="T15" fmla="*/ 83 h 363"/>
                <a:gd name="T16" fmla="*/ 489 w 489"/>
                <a:gd name="T17" fmla="*/ 83 h 363"/>
                <a:gd name="T18" fmla="*/ 489 w 489"/>
                <a:gd name="T19" fmla="*/ 280 h 363"/>
                <a:gd name="T20" fmla="*/ 406 w 489"/>
                <a:gd name="T21" fmla="*/ 363 h 363"/>
                <a:gd name="T22" fmla="*/ 406 w 489"/>
                <a:gd name="T23" fmla="*/ 363 h 363"/>
                <a:gd name="T24" fmla="*/ 83 w 489"/>
                <a:gd name="T25" fmla="*/ 363 h 363"/>
                <a:gd name="T26" fmla="*/ 43 w 489"/>
                <a:gd name="T27" fmla="*/ 83 h 363"/>
                <a:gd name="T28" fmla="*/ 43 w 489"/>
                <a:gd name="T29" fmla="*/ 280 h 363"/>
                <a:gd name="T30" fmla="*/ 83 w 489"/>
                <a:gd name="T31" fmla="*/ 320 h 363"/>
                <a:gd name="T32" fmla="*/ 83 w 489"/>
                <a:gd name="T33" fmla="*/ 320 h 363"/>
                <a:gd name="T34" fmla="*/ 406 w 489"/>
                <a:gd name="T35" fmla="*/ 320 h 363"/>
                <a:gd name="T36" fmla="*/ 446 w 489"/>
                <a:gd name="T37" fmla="*/ 280 h 363"/>
                <a:gd name="T38" fmla="*/ 446 w 489"/>
                <a:gd name="T39" fmla="*/ 280 h 363"/>
                <a:gd name="T40" fmla="*/ 446 w 489"/>
                <a:gd name="T41" fmla="*/ 83 h 363"/>
                <a:gd name="T42" fmla="*/ 406 w 489"/>
                <a:gd name="T43" fmla="*/ 43 h 363"/>
                <a:gd name="T44" fmla="*/ 406 w 489"/>
                <a:gd name="T45" fmla="*/ 43 h 363"/>
                <a:gd name="T46" fmla="*/ 83 w 489"/>
                <a:gd name="T47" fmla="*/ 43 h 363"/>
                <a:gd name="T48" fmla="*/ 43 w 489"/>
                <a:gd name="T49" fmla="*/ 8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9" h="363">
                  <a:moveTo>
                    <a:pt x="83" y="363"/>
                  </a:moveTo>
                  <a:cubicBezTo>
                    <a:pt x="37" y="363"/>
                    <a:pt x="0" y="326"/>
                    <a:pt x="0" y="28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8"/>
                    <a:pt x="37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51" y="0"/>
                    <a:pt x="489" y="38"/>
                    <a:pt x="489" y="83"/>
                  </a:cubicBezTo>
                  <a:cubicBezTo>
                    <a:pt x="489" y="83"/>
                    <a:pt x="489" y="83"/>
                    <a:pt x="489" y="83"/>
                  </a:cubicBezTo>
                  <a:cubicBezTo>
                    <a:pt x="489" y="280"/>
                    <a:pt x="489" y="280"/>
                    <a:pt x="489" y="280"/>
                  </a:cubicBezTo>
                  <a:cubicBezTo>
                    <a:pt x="489" y="326"/>
                    <a:pt x="451" y="363"/>
                    <a:pt x="406" y="363"/>
                  </a:cubicBezTo>
                  <a:cubicBezTo>
                    <a:pt x="406" y="363"/>
                    <a:pt x="406" y="363"/>
                    <a:pt x="406" y="363"/>
                  </a:cubicBezTo>
                  <a:cubicBezTo>
                    <a:pt x="83" y="363"/>
                    <a:pt x="83" y="363"/>
                    <a:pt x="83" y="363"/>
                  </a:cubicBezTo>
                  <a:close/>
                  <a:moveTo>
                    <a:pt x="43" y="83"/>
                  </a:moveTo>
                  <a:cubicBezTo>
                    <a:pt x="43" y="280"/>
                    <a:pt x="43" y="280"/>
                    <a:pt x="43" y="280"/>
                  </a:cubicBezTo>
                  <a:cubicBezTo>
                    <a:pt x="43" y="302"/>
                    <a:pt x="61" y="320"/>
                    <a:pt x="83" y="320"/>
                  </a:cubicBezTo>
                  <a:cubicBezTo>
                    <a:pt x="83" y="320"/>
                    <a:pt x="83" y="320"/>
                    <a:pt x="83" y="320"/>
                  </a:cubicBezTo>
                  <a:cubicBezTo>
                    <a:pt x="406" y="320"/>
                    <a:pt x="406" y="320"/>
                    <a:pt x="406" y="320"/>
                  </a:cubicBezTo>
                  <a:cubicBezTo>
                    <a:pt x="428" y="320"/>
                    <a:pt x="446" y="302"/>
                    <a:pt x="446" y="280"/>
                  </a:cubicBezTo>
                  <a:cubicBezTo>
                    <a:pt x="446" y="280"/>
                    <a:pt x="446" y="280"/>
                    <a:pt x="446" y="280"/>
                  </a:cubicBezTo>
                  <a:cubicBezTo>
                    <a:pt x="446" y="83"/>
                    <a:pt x="446" y="83"/>
                    <a:pt x="446" y="83"/>
                  </a:cubicBezTo>
                  <a:cubicBezTo>
                    <a:pt x="446" y="61"/>
                    <a:pt x="428" y="43"/>
                    <a:pt x="406" y="43"/>
                  </a:cubicBezTo>
                  <a:cubicBezTo>
                    <a:pt x="406" y="43"/>
                    <a:pt x="406" y="43"/>
                    <a:pt x="406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61" y="43"/>
                    <a:pt x="43" y="61"/>
                    <a:pt x="43" y="8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CD994B60-2C55-4B9F-BF90-FF5FE7E4FD45}"/>
                </a:ext>
              </a:extLst>
            </p:cNvPr>
            <p:cNvSpPr/>
            <p:nvPr/>
          </p:nvSpPr>
          <p:spPr bwMode="auto">
            <a:xfrm>
              <a:off x="10655300" y="1741488"/>
              <a:ext cx="639763" cy="446088"/>
            </a:xfrm>
            <a:custGeom>
              <a:avLst/>
              <a:gdLst>
                <a:gd name="T0" fmla="*/ 219 w 224"/>
                <a:gd name="T1" fmla="*/ 119 h 156"/>
                <a:gd name="T2" fmla="*/ 130 w 224"/>
                <a:gd name="T3" fmla="*/ 15 h 156"/>
                <a:gd name="T4" fmla="*/ 112 w 224"/>
                <a:gd name="T5" fmla="*/ 0 h 156"/>
                <a:gd name="T6" fmla="*/ 95 w 224"/>
                <a:gd name="T7" fmla="*/ 15 h 156"/>
                <a:gd name="T8" fmla="*/ 6 w 224"/>
                <a:gd name="T9" fmla="*/ 119 h 156"/>
                <a:gd name="T10" fmla="*/ 8 w 224"/>
                <a:gd name="T11" fmla="*/ 140 h 156"/>
                <a:gd name="T12" fmla="*/ 30 w 224"/>
                <a:gd name="T13" fmla="*/ 138 h 156"/>
                <a:gd name="T14" fmla="*/ 96 w 224"/>
                <a:gd name="T15" fmla="*/ 64 h 156"/>
                <a:gd name="T16" fmla="*/ 96 w 224"/>
                <a:gd name="T17" fmla="*/ 140 h 156"/>
                <a:gd name="T18" fmla="*/ 112 w 224"/>
                <a:gd name="T19" fmla="*/ 156 h 156"/>
                <a:gd name="T20" fmla="*/ 129 w 224"/>
                <a:gd name="T21" fmla="*/ 140 h 156"/>
                <a:gd name="T22" fmla="*/ 129 w 224"/>
                <a:gd name="T23" fmla="*/ 64 h 156"/>
                <a:gd name="T24" fmla="*/ 195 w 224"/>
                <a:gd name="T25" fmla="*/ 138 h 156"/>
                <a:gd name="T26" fmla="*/ 216 w 224"/>
                <a:gd name="T27" fmla="*/ 140 h 156"/>
                <a:gd name="T28" fmla="*/ 219 w 224"/>
                <a:gd name="T29" fmla="*/ 11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56">
                  <a:moveTo>
                    <a:pt x="219" y="119"/>
                  </a:moveTo>
                  <a:cubicBezTo>
                    <a:pt x="130" y="15"/>
                    <a:pt x="130" y="15"/>
                    <a:pt x="130" y="15"/>
                  </a:cubicBezTo>
                  <a:cubicBezTo>
                    <a:pt x="130" y="15"/>
                    <a:pt x="118" y="0"/>
                    <a:pt x="112" y="0"/>
                  </a:cubicBezTo>
                  <a:cubicBezTo>
                    <a:pt x="107" y="0"/>
                    <a:pt x="95" y="15"/>
                    <a:pt x="95" y="15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26"/>
                    <a:pt x="2" y="135"/>
                    <a:pt x="8" y="140"/>
                  </a:cubicBezTo>
                  <a:cubicBezTo>
                    <a:pt x="15" y="146"/>
                    <a:pt x="25" y="144"/>
                    <a:pt x="30" y="138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9"/>
                    <a:pt x="103" y="156"/>
                    <a:pt x="112" y="156"/>
                  </a:cubicBezTo>
                  <a:cubicBezTo>
                    <a:pt x="121" y="156"/>
                    <a:pt x="129" y="149"/>
                    <a:pt x="129" y="140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00" y="144"/>
                    <a:pt x="210" y="146"/>
                    <a:pt x="216" y="140"/>
                  </a:cubicBezTo>
                  <a:cubicBezTo>
                    <a:pt x="223" y="135"/>
                    <a:pt x="224" y="126"/>
                    <a:pt x="219" y="1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CBC34130-588A-43E3-BBDB-B6ECAB22511F}"/>
                </a:ext>
              </a:extLst>
            </p:cNvPr>
            <p:cNvSpPr/>
            <p:nvPr/>
          </p:nvSpPr>
          <p:spPr bwMode="auto">
            <a:xfrm>
              <a:off x="10493375" y="952501"/>
              <a:ext cx="968375" cy="503238"/>
            </a:xfrm>
            <a:custGeom>
              <a:avLst/>
              <a:gdLst>
                <a:gd name="T0" fmla="*/ 3 w 339"/>
                <a:gd name="T1" fmla="*/ 169 h 176"/>
                <a:gd name="T2" fmla="*/ 4 w 339"/>
                <a:gd name="T3" fmla="*/ 155 h 176"/>
                <a:gd name="T4" fmla="*/ 4 w 339"/>
                <a:gd name="T5" fmla="*/ 155 h 176"/>
                <a:gd name="T6" fmla="*/ 57 w 339"/>
                <a:gd name="T7" fmla="*/ 102 h 176"/>
                <a:gd name="T8" fmla="*/ 66 w 339"/>
                <a:gd name="T9" fmla="*/ 99 h 176"/>
                <a:gd name="T10" fmla="*/ 66 w 339"/>
                <a:gd name="T11" fmla="*/ 99 h 176"/>
                <a:gd name="T12" fmla="*/ 72 w 339"/>
                <a:gd name="T13" fmla="*/ 105 h 176"/>
                <a:gd name="T14" fmla="*/ 72 w 339"/>
                <a:gd name="T15" fmla="*/ 105 h 176"/>
                <a:gd name="T16" fmla="*/ 83 w 339"/>
                <a:gd name="T17" fmla="*/ 144 h 176"/>
                <a:gd name="T18" fmla="*/ 166 w 339"/>
                <a:gd name="T19" fmla="*/ 12 h 176"/>
                <a:gd name="T20" fmla="*/ 176 w 339"/>
                <a:gd name="T21" fmla="*/ 7 h 176"/>
                <a:gd name="T22" fmla="*/ 176 w 339"/>
                <a:gd name="T23" fmla="*/ 7 h 176"/>
                <a:gd name="T24" fmla="*/ 182 w 339"/>
                <a:gd name="T25" fmla="*/ 16 h 176"/>
                <a:gd name="T26" fmla="*/ 182 w 339"/>
                <a:gd name="T27" fmla="*/ 16 h 176"/>
                <a:gd name="T28" fmla="*/ 181 w 339"/>
                <a:gd name="T29" fmla="*/ 99 h 176"/>
                <a:gd name="T30" fmla="*/ 221 w 339"/>
                <a:gd name="T31" fmla="*/ 59 h 176"/>
                <a:gd name="T32" fmla="*/ 228 w 339"/>
                <a:gd name="T33" fmla="*/ 57 h 176"/>
                <a:gd name="T34" fmla="*/ 228 w 339"/>
                <a:gd name="T35" fmla="*/ 57 h 176"/>
                <a:gd name="T36" fmla="*/ 234 w 339"/>
                <a:gd name="T37" fmla="*/ 61 h 176"/>
                <a:gd name="T38" fmla="*/ 234 w 339"/>
                <a:gd name="T39" fmla="*/ 61 h 176"/>
                <a:gd name="T40" fmla="*/ 246 w 339"/>
                <a:gd name="T41" fmla="*/ 84 h 176"/>
                <a:gd name="T42" fmla="*/ 322 w 339"/>
                <a:gd name="T43" fmla="*/ 5 h 176"/>
                <a:gd name="T44" fmla="*/ 335 w 339"/>
                <a:gd name="T45" fmla="*/ 4 h 176"/>
                <a:gd name="T46" fmla="*/ 335 w 339"/>
                <a:gd name="T47" fmla="*/ 4 h 176"/>
                <a:gd name="T48" fmla="*/ 335 w 339"/>
                <a:gd name="T49" fmla="*/ 18 h 176"/>
                <a:gd name="T50" fmla="*/ 335 w 339"/>
                <a:gd name="T51" fmla="*/ 18 h 176"/>
                <a:gd name="T52" fmla="*/ 251 w 339"/>
                <a:gd name="T53" fmla="*/ 106 h 176"/>
                <a:gd name="T54" fmla="*/ 243 w 339"/>
                <a:gd name="T55" fmla="*/ 110 h 176"/>
                <a:gd name="T56" fmla="*/ 243 w 339"/>
                <a:gd name="T57" fmla="*/ 110 h 176"/>
                <a:gd name="T58" fmla="*/ 236 w 339"/>
                <a:gd name="T59" fmla="*/ 106 h 176"/>
                <a:gd name="T60" fmla="*/ 236 w 339"/>
                <a:gd name="T61" fmla="*/ 106 h 176"/>
                <a:gd name="T62" fmla="*/ 224 w 339"/>
                <a:gd name="T63" fmla="*/ 81 h 176"/>
                <a:gd name="T64" fmla="*/ 177 w 339"/>
                <a:gd name="T65" fmla="*/ 126 h 176"/>
                <a:gd name="T66" fmla="*/ 168 w 339"/>
                <a:gd name="T67" fmla="*/ 127 h 176"/>
                <a:gd name="T68" fmla="*/ 168 w 339"/>
                <a:gd name="T69" fmla="*/ 127 h 176"/>
                <a:gd name="T70" fmla="*/ 163 w 339"/>
                <a:gd name="T71" fmla="*/ 119 h 176"/>
                <a:gd name="T72" fmla="*/ 163 w 339"/>
                <a:gd name="T73" fmla="*/ 119 h 176"/>
                <a:gd name="T74" fmla="*/ 164 w 339"/>
                <a:gd name="T75" fmla="*/ 49 h 176"/>
                <a:gd name="T76" fmla="*/ 88 w 339"/>
                <a:gd name="T77" fmla="*/ 171 h 176"/>
                <a:gd name="T78" fmla="*/ 79 w 339"/>
                <a:gd name="T79" fmla="*/ 176 h 176"/>
                <a:gd name="T80" fmla="*/ 79 w 339"/>
                <a:gd name="T81" fmla="*/ 176 h 176"/>
                <a:gd name="T82" fmla="*/ 71 w 339"/>
                <a:gd name="T83" fmla="*/ 170 h 176"/>
                <a:gd name="T84" fmla="*/ 71 w 339"/>
                <a:gd name="T85" fmla="*/ 170 h 176"/>
                <a:gd name="T86" fmla="*/ 59 w 339"/>
                <a:gd name="T87" fmla="*/ 126 h 176"/>
                <a:gd name="T88" fmla="*/ 16 w 339"/>
                <a:gd name="T89" fmla="*/ 170 h 176"/>
                <a:gd name="T90" fmla="*/ 16 w 339"/>
                <a:gd name="T91" fmla="*/ 170 h 176"/>
                <a:gd name="T92" fmla="*/ 7 w 339"/>
                <a:gd name="T93" fmla="*/ 172 h 176"/>
                <a:gd name="T94" fmla="*/ 7 w 339"/>
                <a:gd name="T95" fmla="*/ 172 h 176"/>
                <a:gd name="T96" fmla="*/ 3 w 339"/>
                <a:gd name="T9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9" h="176">
                  <a:moveTo>
                    <a:pt x="3" y="169"/>
                  </a:moveTo>
                  <a:cubicBezTo>
                    <a:pt x="0" y="166"/>
                    <a:pt x="0" y="159"/>
                    <a:pt x="4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99"/>
                    <a:pt x="63" y="98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9" y="100"/>
                    <a:pt x="71" y="102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8" y="8"/>
                    <a:pt x="172" y="6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80" y="8"/>
                    <a:pt x="182" y="12"/>
                    <a:pt x="182" y="16"/>
                  </a:cubicBezTo>
                  <a:cubicBezTo>
                    <a:pt x="182" y="16"/>
                    <a:pt x="182" y="16"/>
                    <a:pt x="182" y="16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3" y="57"/>
                    <a:pt x="226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31" y="58"/>
                    <a:pt x="233" y="59"/>
                    <a:pt x="234" y="61"/>
                  </a:cubicBezTo>
                  <a:cubicBezTo>
                    <a:pt x="234" y="61"/>
                    <a:pt x="234" y="61"/>
                    <a:pt x="234" y="61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322" y="5"/>
                    <a:pt x="322" y="5"/>
                    <a:pt x="322" y="5"/>
                  </a:cubicBezTo>
                  <a:cubicBezTo>
                    <a:pt x="326" y="1"/>
                    <a:pt x="331" y="0"/>
                    <a:pt x="335" y="4"/>
                  </a:cubicBezTo>
                  <a:cubicBezTo>
                    <a:pt x="335" y="4"/>
                    <a:pt x="335" y="4"/>
                    <a:pt x="335" y="4"/>
                  </a:cubicBezTo>
                  <a:cubicBezTo>
                    <a:pt x="339" y="8"/>
                    <a:pt x="339" y="14"/>
                    <a:pt x="335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49" y="109"/>
                    <a:pt x="246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0" y="110"/>
                    <a:pt x="238" y="108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177" y="126"/>
                    <a:pt x="177" y="126"/>
                    <a:pt x="177" y="126"/>
                  </a:cubicBezTo>
                  <a:cubicBezTo>
                    <a:pt x="174" y="128"/>
                    <a:pt x="171" y="129"/>
                    <a:pt x="168" y="127"/>
                  </a:cubicBezTo>
                  <a:cubicBezTo>
                    <a:pt x="168" y="127"/>
                    <a:pt x="168" y="127"/>
                    <a:pt x="168" y="127"/>
                  </a:cubicBezTo>
                  <a:cubicBezTo>
                    <a:pt x="165" y="126"/>
                    <a:pt x="163" y="123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88" y="171"/>
                    <a:pt x="88" y="171"/>
                    <a:pt x="88" y="171"/>
                  </a:cubicBezTo>
                  <a:cubicBezTo>
                    <a:pt x="86" y="174"/>
                    <a:pt x="82" y="176"/>
                    <a:pt x="79" y="176"/>
                  </a:cubicBezTo>
                  <a:cubicBezTo>
                    <a:pt x="79" y="176"/>
                    <a:pt x="79" y="176"/>
                    <a:pt x="79" y="176"/>
                  </a:cubicBezTo>
                  <a:cubicBezTo>
                    <a:pt x="75" y="176"/>
                    <a:pt x="72" y="173"/>
                    <a:pt x="71" y="170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4" y="172"/>
                    <a:pt x="10" y="173"/>
                    <a:pt x="7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6" y="172"/>
                    <a:pt x="4" y="171"/>
                    <a:pt x="3" y="16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endParaRPr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80898" grpId="0"/>
      <p:bldP spid="80899" grpId="0"/>
      <p:bldP spid="80900" grpId="0"/>
      <p:bldP spid="80901" grpId="0"/>
      <p:bldP spid="80902" grpId="0"/>
      <p:bldP spid="809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FDE76590-ED00-4BC2-A938-3B345C823843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2946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8094FBE-74A3-4E94-9632-E52D81062259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83973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0A1685BE-9132-4DC5-B95D-DA591DBA0EEA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6606AFD1-1FFC-4CEC-A828-470CEC2A0095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5EAA8406-88AF-45AF-8C85-9D2CF7B7CE49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348797D9-A24E-4435-A570-AF0F25FAA271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83974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82952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4706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效果确认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科室简介</a:t>
            </a:r>
          </a:p>
        </p:txBody>
      </p:sp>
      <p:sp>
        <p:nvSpPr>
          <p:cNvPr id="11266" name="AutoShape 1" descr="PIC3.jpg"/>
          <p:cNvSpPr>
            <a:spLocks noChangeArrowheads="1"/>
          </p:cNvSpPr>
          <p:nvPr/>
        </p:nvSpPr>
        <p:spPr bwMode="auto">
          <a:xfrm flipH="1">
            <a:off x="5727700" y="2201863"/>
            <a:ext cx="5194300" cy="2533650"/>
          </a:xfrm>
          <a:custGeom>
            <a:avLst/>
            <a:gdLst>
              <a:gd name="T0" fmla="*/ 0 w 21600"/>
              <a:gd name="T1" fmla="*/ 0 h 21600"/>
              <a:gd name="T2" fmla="*/ 5194060 w 21600"/>
              <a:gd name="T3" fmla="*/ 0 h 21600"/>
              <a:gd name="T4" fmla="*/ 5194060 w 21600"/>
              <a:gd name="T5" fmla="*/ 2533650 h 21600"/>
              <a:gd name="T6" fmla="*/ 0 w 21600"/>
              <a:gd name="T7" fmla="*/ 253365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1355725" y="2201863"/>
            <a:ext cx="4333875" cy="2533650"/>
          </a:xfrm>
          <a:custGeom>
            <a:avLst/>
            <a:gdLst>
              <a:gd name="T0" fmla="*/ 0 w 21600"/>
              <a:gd name="T1" fmla="*/ 0 h 21600"/>
              <a:gd name="T2" fmla="*/ 4333875 w 21600"/>
              <a:gd name="T3" fmla="*/ 0 h 21600"/>
              <a:gd name="T4" fmla="*/ 4333875 w 21600"/>
              <a:gd name="T5" fmla="*/ 2533650 h 21600"/>
              <a:gd name="T6" fmla="*/ 0 w 21600"/>
              <a:gd name="T7" fmla="*/ 253365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E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8BFCB2A5-2F24-480F-829D-E774CDD129E3}"/>
              </a:ext>
            </a:extLst>
          </p:cNvPr>
          <p:cNvSpPr/>
          <p:nvPr/>
        </p:nvSpPr>
        <p:spPr bwMode="auto">
          <a:xfrm>
            <a:off x="1362075" y="1069975"/>
            <a:ext cx="9559925" cy="8112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fontAlgn="auto" hangingPunct="1">
              <a:lnSpc>
                <a:spcPct val="150000"/>
              </a:lnSpc>
              <a:defRPr/>
            </a:pPr>
            <a:r>
              <a:rPr lang="zh-CN" altLang="en-US" sz="1050" b="1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科室组建于</a:t>
            </a:r>
            <a:r>
              <a:rPr lang="en-US" altLang="zh-CN" sz="1050" b="1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1985</a:t>
            </a:r>
            <a:r>
              <a:rPr lang="zh-CN" altLang="en-US" sz="1050" b="1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年，在各级领导的关怀下，不断发展壮大，现已经形成具有一定规模和专科医疗特色的医教研全面发展的科室。现有床位</a:t>
            </a:r>
            <a:r>
              <a:rPr lang="en-US" altLang="zh-CN" sz="1050" b="1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90</a:t>
            </a:r>
            <a:r>
              <a:rPr lang="zh-CN" altLang="en-US" sz="1050" b="1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张，医护人员</a:t>
            </a:r>
            <a:r>
              <a:rPr lang="en-US" altLang="zh-CN" sz="1050" b="1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69</a:t>
            </a:r>
            <a:r>
              <a:rPr lang="zh-CN" altLang="en-US" sz="1050" b="1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名。</a:t>
            </a: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zh-CN" altLang="en-US" sz="1050" b="1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　　科室具有国内一流的先进设备，目前服役的医疗设备达两千多万元。能开展疾病分析、听诱发电位、全自动化诊断与复位、视频眼震图、耳声发射、重心平衡功能、鼻窥镜、耳窥镜、电子鼻咽喉镜、纤维喉镜等各项专科检查，并具有先进的手术设备。具有良好的门诊就诊环境和独立的专科病房。</a:t>
            </a: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>
            <a:off x="1563688" y="3073400"/>
            <a:ext cx="2801937" cy="965200"/>
          </a:xfrm>
          <a:custGeom>
            <a:avLst/>
            <a:gdLst>
              <a:gd name="T0" fmla="*/ 0 w 21600"/>
              <a:gd name="T1" fmla="*/ 0 h 21600"/>
              <a:gd name="T2" fmla="*/ 2801807 w 21600"/>
              <a:gd name="T3" fmla="*/ 0 h 21600"/>
              <a:gd name="T4" fmla="*/ 2801807 w 21600"/>
              <a:gd name="T5" fmla="*/ 965200 h 21600"/>
              <a:gd name="T6" fmla="*/ 0 w 21600"/>
              <a:gd name="T7" fmla="*/ 965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392" tIns="25392" rIns="25392" bIns="25392" anchor="ctr"/>
          <a:lstStyle/>
          <a:p>
            <a:endParaRPr lang="zh-CN" altLang="en-US"/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535113" y="4984750"/>
            <a:ext cx="571500" cy="571500"/>
            <a:chOff x="0" y="0"/>
            <a:chExt cx="1143001" cy="1143001"/>
          </a:xfrm>
        </p:grpSpPr>
        <p:sp>
          <p:nvSpPr>
            <p:cNvPr id="12319" name="AutoShape 12" descr="tile_paper_medgray.jpeg"/>
            <p:cNvSpPr>
              <a:spLocks noChangeArrowheads="1"/>
            </p:cNvSpPr>
            <p:nvPr/>
          </p:nvSpPr>
          <p:spPr bwMode="auto">
            <a:xfrm>
              <a:off x="0" y="0"/>
              <a:ext cx="1143001" cy="1143001"/>
            </a:xfrm>
            <a:custGeom>
              <a:avLst/>
              <a:gdLst>
                <a:gd name="T0" fmla="*/ 975550 w 19679"/>
                <a:gd name="T1" fmla="*/ 167335 h 19679"/>
                <a:gd name="T2" fmla="*/ 975550 w 19679"/>
                <a:gd name="T3" fmla="*/ 975550 h 19679"/>
                <a:gd name="T4" fmla="*/ 167335 w 19679"/>
                <a:gd name="T5" fmla="*/ 975550 h 19679"/>
                <a:gd name="T6" fmla="*/ 167335 w 19679"/>
                <a:gd name="T7" fmla="*/ 167335 h 19679"/>
                <a:gd name="T8" fmla="*/ 975550 w 19679"/>
                <a:gd name="T9" fmla="*/ 167335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320" name="AutoShape 13"/>
            <p:cNvSpPr>
              <a:spLocks noChangeArrowheads="1"/>
            </p:cNvSpPr>
            <p:nvPr/>
          </p:nvSpPr>
          <p:spPr bwMode="auto">
            <a:xfrm>
              <a:off x="347662" y="334962"/>
              <a:ext cx="466725" cy="466725"/>
            </a:xfrm>
            <a:custGeom>
              <a:avLst/>
              <a:gdLst>
                <a:gd name="T0" fmla="*/ 233233 w 21600"/>
                <a:gd name="T1" fmla="*/ 0 h 21588"/>
                <a:gd name="T2" fmla="*/ 324050 w 21600"/>
                <a:gd name="T3" fmla="*/ 16215 h 21588"/>
                <a:gd name="T4" fmla="*/ 398056 w 21600"/>
                <a:gd name="T5" fmla="*/ 60124 h 21588"/>
                <a:gd name="T6" fmla="*/ 448207 w 21600"/>
                <a:gd name="T7" fmla="*/ 125026 h 21588"/>
                <a:gd name="T8" fmla="*/ 466703 w 21600"/>
                <a:gd name="T9" fmla="*/ 204695 h 21588"/>
                <a:gd name="T10" fmla="*/ 448207 w 21600"/>
                <a:gd name="T11" fmla="*/ 284104 h 21588"/>
                <a:gd name="T12" fmla="*/ 398056 w 21600"/>
                <a:gd name="T13" fmla="*/ 349136 h 21588"/>
                <a:gd name="T14" fmla="*/ 324050 w 21600"/>
                <a:gd name="T15" fmla="*/ 393045 h 21588"/>
                <a:gd name="T16" fmla="*/ 233233 w 21600"/>
                <a:gd name="T17" fmla="*/ 409087 h 21588"/>
                <a:gd name="T18" fmla="*/ 189434 w 21600"/>
                <a:gd name="T19" fmla="*/ 405606 h 21588"/>
                <a:gd name="T20" fmla="*/ 89348 w 21600"/>
                <a:gd name="T21" fmla="*/ 461666 h 21588"/>
                <a:gd name="T22" fmla="*/ 77031 w 21600"/>
                <a:gd name="T23" fmla="*/ 464109 h 21588"/>
                <a:gd name="T24" fmla="*/ 63764 w 21600"/>
                <a:gd name="T25" fmla="*/ 466617 h 21588"/>
                <a:gd name="T26" fmla="*/ 57109 w 21600"/>
                <a:gd name="T27" fmla="*/ 464714 h 21588"/>
                <a:gd name="T28" fmla="*/ 53284 w 21600"/>
                <a:gd name="T29" fmla="*/ 457580 h 21588"/>
                <a:gd name="T30" fmla="*/ 54516 w 21600"/>
                <a:gd name="T31" fmla="*/ 449840 h 21588"/>
                <a:gd name="T32" fmla="*/ 59399 w 21600"/>
                <a:gd name="T33" fmla="*/ 443851 h 21588"/>
                <a:gd name="T34" fmla="*/ 69857 w 21600"/>
                <a:gd name="T35" fmla="*/ 430858 h 21588"/>
                <a:gd name="T36" fmla="*/ 78760 w 21600"/>
                <a:gd name="T37" fmla="*/ 415984 h 21588"/>
                <a:gd name="T38" fmla="*/ 86042 w 21600"/>
                <a:gd name="T39" fmla="*/ 395661 h 21588"/>
                <a:gd name="T40" fmla="*/ 91789 w 21600"/>
                <a:gd name="T41" fmla="*/ 367361 h 21588"/>
                <a:gd name="T42" fmla="*/ 24698 w 21600"/>
                <a:gd name="T43" fmla="*/ 296859 h 21588"/>
                <a:gd name="T44" fmla="*/ 0 w 21600"/>
                <a:gd name="T45" fmla="*/ 204695 h 21588"/>
                <a:gd name="T46" fmla="*/ 18496 w 21600"/>
                <a:gd name="T47" fmla="*/ 125156 h 21588"/>
                <a:gd name="T48" fmla="*/ 68647 w 21600"/>
                <a:gd name="T49" fmla="*/ 60124 h 21588"/>
                <a:gd name="T50" fmla="*/ 142546 w 21600"/>
                <a:gd name="T51" fmla="*/ 16215 h 21588"/>
                <a:gd name="T52" fmla="*/ 233233 w 21600"/>
                <a:gd name="T53" fmla="*/ 0 h 215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599" y="8156"/>
                    <a:pt x="21599" y="9468"/>
                  </a:cubicBezTo>
                  <a:cubicBezTo>
                    <a:pt x="21599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84" tIns="50784" rIns="50784" bIns="50784" anchor="ctr"/>
            <a:lstStyle/>
            <a:p>
              <a:endParaRPr lang="zh-CN" altLang="en-US"/>
            </a:p>
          </p:txBody>
        </p:sp>
      </p:grpSp>
      <p:grpSp>
        <p:nvGrpSpPr>
          <p:cNvPr id="11273" name="Group 14"/>
          <p:cNvGrpSpPr>
            <a:grpSpLocks/>
          </p:cNvGrpSpPr>
          <p:nvPr/>
        </p:nvGrpSpPr>
        <p:grpSpPr bwMode="auto">
          <a:xfrm>
            <a:off x="3197225" y="4984750"/>
            <a:ext cx="569913" cy="571500"/>
            <a:chOff x="0" y="0"/>
            <a:chExt cx="1143001" cy="1143001"/>
          </a:xfrm>
        </p:grpSpPr>
        <p:sp>
          <p:nvSpPr>
            <p:cNvPr id="12317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1143001" cy="1143001"/>
            </a:xfrm>
            <a:custGeom>
              <a:avLst/>
              <a:gdLst>
                <a:gd name="T0" fmla="*/ 975550 w 19679"/>
                <a:gd name="T1" fmla="*/ 167335 h 19679"/>
                <a:gd name="T2" fmla="*/ 975550 w 19679"/>
                <a:gd name="T3" fmla="*/ 975550 h 19679"/>
                <a:gd name="T4" fmla="*/ 167335 w 19679"/>
                <a:gd name="T5" fmla="*/ 975550 h 19679"/>
                <a:gd name="T6" fmla="*/ 167335 w 19679"/>
                <a:gd name="T7" fmla="*/ 167335 h 19679"/>
                <a:gd name="T8" fmla="*/ 975550 w 19679"/>
                <a:gd name="T9" fmla="*/ 167335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318" name="AutoShape 16"/>
            <p:cNvSpPr>
              <a:spLocks noChangeArrowheads="1"/>
            </p:cNvSpPr>
            <p:nvPr/>
          </p:nvSpPr>
          <p:spPr bwMode="auto">
            <a:xfrm>
              <a:off x="338138" y="334962"/>
              <a:ext cx="466725" cy="466725"/>
            </a:xfrm>
            <a:custGeom>
              <a:avLst/>
              <a:gdLst>
                <a:gd name="T0" fmla="*/ 459301 w 21376"/>
                <a:gd name="T1" fmla="*/ 401989 h 21600"/>
                <a:gd name="T2" fmla="*/ 461441 w 21376"/>
                <a:gd name="T3" fmla="*/ 444815 h 21600"/>
                <a:gd name="T4" fmla="*/ 446004 w 21376"/>
                <a:gd name="T5" fmla="*/ 461064 h 21600"/>
                <a:gd name="T6" fmla="*/ 424782 w 21376"/>
                <a:gd name="T7" fmla="*/ 466703 h 21600"/>
                <a:gd name="T8" fmla="*/ 42096 w 21376"/>
                <a:gd name="T9" fmla="*/ 466703 h 21600"/>
                <a:gd name="T10" fmla="*/ 21070 w 21376"/>
                <a:gd name="T11" fmla="*/ 461064 h 21600"/>
                <a:gd name="T12" fmla="*/ 5415 w 21376"/>
                <a:gd name="T13" fmla="*/ 444815 h 21600"/>
                <a:gd name="T14" fmla="*/ 7511 w 21376"/>
                <a:gd name="T15" fmla="*/ 401989 h 21600"/>
                <a:gd name="T16" fmla="*/ 163952 w 21376"/>
                <a:gd name="T17" fmla="*/ 158017 h 21600"/>
                <a:gd name="T18" fmla="*/ 163952 w 21376"/>
                <a:gd name="T19" fmla="*/ 46824 h 21600"/>
                <a:gd name="T20" fmla="*/ 140328 w 21376"/>
                <a:gd name="T21" fmla="*/ 46824 h 21600"/>
                <a:gd name="T22" fmla="*/ 123799 w 21376"/>
                <a:gd name="T23" fmla="*/ 39974 h 21600"/>
                <a:gd name="T24" fmla="*/ 117271 w 21376"/>
                <a:gd name="T25" fmla="*/ 23163 h 21600"/>
                <a:gd name="T26" fmla="*/ 123799 w 21376"/>
                <a:gd name="T27" fmla="*/ 6914 h 21600"/>
                <a:gd name="T28" fmla="*/ 140328 w 21376"/>
                <a:gd name="T29" fmla="*/ 0 h 21600"/>
                <a:gd name="T30" fmla="*/ 326485 w 21376"/>
                <a:gd name="T31" fmla="*/ 0 h 21600"/>
                <a:gd name="T32" fmla="*/ 343319 w 21376"/>
                <a:gd name="T33" fmla="*/ 6914 h 21600"/>
                <a:gd name="T34" fmla="*/ 350175 w 21376"/>
                <a:gd name="T35" fmla="*/ 23163 h 21600"/>
                <a:gd name="T36" fmla="*/ 343319 w 21376"/>
                <a:gd name="T37" fmla="*/ 39974 h 21600"/>
                <a:gd name="T38" fmla="*/ 326485 w 21376"/>
                <a:gd name="T39" fmla="*/ 46824 h 21600"/>
                <a:gd name="T40" fmla="*/ 303494 w 21376"/>
                <a:gd name="T41" fmla="*/ 46824 h 21600"/>
                <a:gd name="T42" fmla="*/ 303494 w 21376"/>
                <a:gd name="T43" fmla="*/ 158578 h 21600"/>
                <a:gd name="T44" fmla="*/ 459301 w 21376"/>
                <a:gd name="T45" fmla="*/ 401989 h 21600"/>
                <a:gd name="T46" fmla="*/ 114869 w 21376"/>
                <a:gd name="T47" fmla="*/ 321198 h 21600"/>
                <a:gd name="T48" fmla="*/ 352009 w 21376"/>
                <a:gd name="T49" fmla="*/ 321198 h 21600"/>
                <a:gd name="T50" fmla="*/ 257052 w 21376"/>
                <a:gd name="T51" fmla="*/ 172299 h 21600"/>
                <a:gd name="T52" fmla="*/ 257052 w 21376"/>
                <a:gd name="T53" fmla="*/ 46824 h 21600"/>
                <a:gd name="T54" fmla="*/ 210371 w 21376"/>
                <a:gd name="T55" fmla="*/ 46824 h 21600"/>
                <a:gd name="T56" fmla="*/ 210371 w 21376"/>
                <a:gd name="T57" fmla="*/ 171716 h 21600"/>
                <a:gd name="T58" fmla="*/ 114869 w 21376"/>
                <a:gd name="T59" fmla="*/ 321198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84" tIns="50784" rIns="50784" bIns="50784" anchor="ctr"/>
            <a:lstStyle/>
            <a:p>
              <a:endParaRPr lang="zh-CN" altLang="en-US"/>
            </a:p>
          </p:txBody>
        </p:sp>
      </p:grpSp>
      <p:grpSp>
        <p:nvGrpSpPr>
          <p:cNvPr id="11276" name="Group 17"/>
          <p:cNvGrpSpPr>
            <a:grpSpLocks/>
          </p:cNvGrpSpPr>
          <p:nvPr/>
        </p:nvGrpSpPr>
        <p:grpSpPr bwMode="auto">
          <a:xfrm>
            <a:off x="4921250" y="4984750"/>
            <a:ext cx="571500" cy="571500"/>
            <a:chOff x="0" y="0"/>
            <a:chExt cx="1143001" cy="1143001"/>
          </a:xfrm>
        </p:grpSpPr>
        <p:sp>
          <p:nvSpPr>
            <p:cNvPr id="12315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1143001" cy="1143001"/>
            </a:xfrm>
            <a:custGeom>
              <a:avLst/>
              <a:gdLst>
                <a:gd name="T0" fmla="*/ 975550 w 19679"/>
                <a:gd name="T1" fmla="*/ 167335 h 19679"/>
                <a:gd name="T2" fmla="*/ 975550 w 19679"/>
                <a:gd name="T3" fmla="*/ 975550 h 19679"/>
                <a:gd name="T4" fmla="*/ 167335 w 19679"/>
                <a:gd name="T5" fmla="*/ 975550 h 19679"/>
                <a:gd name="T6" fmla="*/ 167335 w 19679"/>
                <a:gd name="T7" fmla="*/ 167335 h 19679"/>
                <a:gd name="T8" fmla="*/ 975550 w 19679"/>
                <a:gd name="T9" fmla="*/ 167335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316" name="AutoShape 19"/>
            <p:cNvSpPr>
              <a:spLocks noChangeArrowheads="1"/>
            </p:cNvSpPr>
            <p:nvPr/>
          </p:nvSpPr>
          <p:spPr bwMode="auto">
            <a:xfrm>
              <a:off x="338138" y="334962"/>
              <a:ext cx="466725" cy="466725"/>
            </a:xfrm>
            <a:custGeom>
              <a:avLst/>
              <a:gdLst>
                <a:gd name="T0" fmla="*/ 466098 w 21600"/>
                <a:gd name="T1" fmla="*/ 275670 h 21600"/>
                <a:gd name="T2" fmla="*/ 452118 w 21600"/>
                <a:gd name="T3" fmla="*/ 351880 h 21600"/>
                <a:gd name="T4" fmla="*/ 422019 w 21600"/>
                <a:gd name="T5" fmla="*/ 423078 h 21600"/>
                <a:gd name="T6" fmla="*/ 352658 w 21600"/>
                <a:gd name="T7" fmla="*/ 462814 h 21600"/>
                <a:gd name="T8" fmla="*/ 268453 w 21600"/>
                <a:gd name="T9" fmla="*/ 463722 h 21600"/>
                <a:gd name="T10" fmla="*/ 186042 w 21600"/>
                <a:gd name="T11" fmla="*/ 442805 h 21600"/>
                <a:gd name="T12" fmla="*/ 34723 w 21600"/>
                <a:gd name="T13" fmla="*/ 436085 h 21600"/>
                <a:gd name="T14" fmla="*/ 0 w 21600"/>
                <a:gd name="T15" fmla="*/ 401297 h 21600"/>
                <a:gd name="T16" fmla="*/ 10177 w 21600"/>
                <a:gd name="T17" fmla="*/ 189153 h 21600"/>
                <a:gd name="T18" fmla="*/ 136452 w 21600"/>
                <a:gd name="T19" fmla="*/ 179019 h 21600"/>
                <a:gd name="T20" fmla="*/ 159227 w 21600"/>
                <a:gd name="T21" fmla="*/ 158643 h 21600"/>
                <a:gd name="T22" fmla="*/ 178825 w 21600"/>
                <a:gd name="T23" fmla="*/ 136366 h 21600"/>
                <a:gd name="T24" fmla="*/ 220290 w 21600"/>
                <a:gd name="T25" fmla="*/ 94620 h 21600"/>
                <a:gd name="T26" fmla="*/ 230662 w 21600"/>
                <a:gd name="T27" fmla="*/ 54840 h 21600"/>
                <a:gd name="T28" fmla="*/ 241163 w 21600"/>
                <a:gd name="T29" fmla="*/ 16768 h 21600"/>
                <a:gd name="T30" fmla="*/ 278782 w 21600"/>
                <a:gd name="T31" fmla="*/ 0 h 21600"/>
                <a:gd name="T32" fmla="*/ 336366 w 21600"/>
                <a:gd name="T33" fmla="*/ 27442 h 21600"/>
                <a:gd name="T34" fmla="*/ 358039 w 21600"/>
                <a:gd name="T35" fmla="*/ 89088 h 21600"/>
                <a:gd name="T36" fmla="*/ 340515 w 21600"/>
                <a:gd name="T37" fmla="*/ 153328 h 21600"/>
                <a:gd name="T38" fmla="*/ 381418 w 21600"/>
                <a:gd name="T39" fmla="*/ 151253 h 21600"/>
                <a:gd name="T40" fmla="*/ 439845 w 21600"/>
                <a:gd name="T41" fmla="*/ 164564 h 21600"/>
                <a:gd name="T42" fmla="*/ 466703 w 21600"/>
                <a:gd name="T43" fmla="*/ 216120 h 21600"/>
                <a:gd name="T44" fmla="*/ 460848 w 21600"/>
                <a:gd name="T45" fmla="*/ 249417 h 21600"/>
                <a:gd name="T46" fmla="*/ 108557 w 21600"/>
                <a:gd name="T47" fmla="*/ 393562 h 21600"/>
                <a:gd name="T48" fmla="*/ 108557 w 21600"/>
                <a:gd name="T49" fmla="*/ 360545 h 21600"/>
                <a:gd name="T50" fmla="*/ 75324 w 21600"/>
                <a:gd name="T51" fmla="*/ 360545 h 21600"/>
                <a:gd name="T52" fmla="*/ 75324 w 21600"/>
                <a:gd name="T53" fmla="*/ 393734 h 21600"/>
                <a:gd name="T54" fmla="*/ 414089 w 21600"/>
                <a:gd name="T55" fmla="*/ 309897 h 21600"/>
                <a:gd name="T56" fmla="*/ 427939 w 21600"/>
                <a:gd name="T57" fmla="*/ 261388 h 21600"/>
                <a:gd name="T58" fmla="*/ 428544 w 21600"/>
                <a:gd name="T59" fmla="*/ 234421 h 21600"/>
                <a:gd name="T60" fmla="*/ 427097 w 21600"/>
                <a:gd name="T61" fmla="*/ 199892 h 21600"/>
                <a:gd name="T62" fmla="*/ 397969 w 21600"/>
                <a:gd name="T63" fmla="*/ 187187 h 21600"/>
                <a:gd name="T64" fmla="*/ 354862 w 21600"/>
                <a:gd name="T65" fmla="*/ 187489 h 21600"/>
                <a:gd name="T66" fmla="*/ 310415 w 21600"/>
                <a:gd name="T67" fmla="*/ 187489 h 21600"/>
                <a:gd name="T68" fmla="*/ 298013 w 21600"/>
                <a:gd name="T69" fmla="*/ 160350 h 21600"/>
                <a:gd name="T70" fmla="*/ 318648 w 21600"/>
                <a:gd name="T71" fmla="*/ 115622 h 21600"/>
                <a:gd name="T72" fmla="*/ 320052 w 21600"/>
                <a:gd name="T73" fmla="*/ 69922 h 21600"/>
                <a:gd name="T74" fmla="*/ 297645 w 21600"/>
                <a:gd name="T75" fmla="*/ 39823 h 21600"/>
                <a:gd name="T76" fmla="*/ 275368 w 21600"/>
                <a:gd name="T77" fmla="*/ 34702 h 21600"/>
                <a:gd name="T78" fmla="*/ 269490 w 21600"/>
                <a:gd name="T79" fmla="*/ 37641 h 21600"/>
                <a:gd name="T80" fmla="*/ 262057 w 21600"/>
                <a:gd name="T81" fmla="*/ 77485 h 21600"/>
                <a:gd name="T82" fmla="*/ 228955 w 21600"/>
                <a:gd name="T83" fmla="*/ 137576 h 21600"/>
                <a:gd name="T84" fmla="*/ 189521 w 21600"/>
                <a:gd name="T85" fmla="*/ 176815 h 21600"/>
                <a:gd name="T86" fmla="*/ 163267 w 21600"/>
                <a:gd name="T87" fmla="*/ 203112 h 21600"/>
                <a:gd name="T88" fmla="*/ 143604 w 21600"/>
                <a:gd name="T89" fmla="*/ 213483 h 21600"/>
                <a:gd name="T90" fmla="*/ 183341 w 21600"/>
                <a:gd name="T91" fmla="*/ 406116 h 21600"/>
                <a:gd name="T92" fmla="*/ 263764 w 21600"/>
                <a:gd name="T93" fmla="*/ 426556 h 21600"/>
                <a:gd name="T94" fmla="*/ 339218 w 21600"/>
                <a:gd name="T95" fmla="*/ 429668 h 21600"/>
                <a:gd name="T96" fmla="*/ 391120 w 21600"/>
                <a:gd name="T97" fmla="*/ 405403 h 21600"/>
                <a:gd name="T98" fmla="*/ 400109 w 21600"/>
                <a:gd name="T99" fmla="*/ 372192 h 21600"/>
                <a:gd name="T100" fmla="*/ 414759 w 21600"/>
                <a:gd name="T101" fmla="*/ 351383 h 21600"/>
                <a:gd name="T102" fmla="*/ 414089 w 21600"/>
                <a:gd name="T103" fmla="*/ 309897 h 21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599" y="9409"/>
                    <a:pt x="21599" y="10002"/>
                  </a:cubicBezTo>
                  <a:cubicBezTo>
                    <a:pt x="21599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84" tIns="50784" rIns="50784" bIns="50784" anchor="ctr"/>
            <a:lstStyle/>
            <a:p>
              <a:endParaRPr lang="zh-CN" altLang="en-US"/>
            </a:p>
          </p:txBody>
        </p:sp>
      </p:grpSp>
      <p:grpSp>
        <p:nvGrpSpPr>
          <p:cNvPr id="11279" name="Group 20"/>
          <p:cNvGrpSpPr>
            <a:grpSpLocks/>
          </p:cNvGrpSpPr>
          <p:nvPr/>
        </p:nvGrpSpPr>
        <p:grpSpPr bwMode="auto">
          <a:xfrm>
            <a:off x="6645275" y="4984750"/>
            <a:ext cx="571500" cy="571500"/>
            <a:chOff x="0" y="0"/>
            <a:chExt cx="1143001" cy="1143001"/>
          </a:xfrm>
        </p:grpSpPr>
        <p:sp>
          <p:nvSpPr>
            <p:cNvPr id="12313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1143001" cy="1143001"/>
            </a:xfrm>
            <a:custGeom>
              <a:avLst/>
              <a:gdLst>
                <a:gd name="T0" fmla="*/ 975550 w 19679"/>
                <a:gd name="T1" fmla="*/ 167335 h 19679"/>
                <a:gd name="T2" fmla="*/ 975550 w 19679"/>
                <a:gd name="T3" fmla="*/ 975550 h 19679"/>
                <a:gd name="T4" fmla="*/ 167335 w 19679"/>
                <a:gd name="T5" fmla="*/ 975550 h 19679"/>
                <a:gd name="T6" fmla="*/ 167335 w 19679"/>
                <a:gd name="T7" fmla="*/ 167335 h 19679"/>
                <a:gd name="T8" fmla="*/ 975550 w 19679"/>
                <a:gd name="T9" fmla="*/ 167335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314" name="AutoShape 22"/>
            <p:cNvSpPr>
              <a:spLocks noChangeArrowheads="1"/>
            </p:cNvSpPr>
            <p:nvPr/>
          </p:nvSpPr>
          <p:spPr bwMode="auto">
            <a:xfrm>
              <a:off x="347662" y="312737"/>
              <a:ext cx="466725" cy="466725"/>
            </a:xfrm>
            <a:custGeom>
              <a:avLst/>
              <a:gdLst>
                <a:gd name="T0" fmla="*/ 454128 w 21600"/>
                <a:gd name="T1" fmla="*/ 189737 h 21600"/>
                <a:gd name="T2" fmla="*/ 370765 w 21600"/>
                <a:gd name="T3" fmla="*/ 261085 h 21600"/>
                <a:gd name="T4" fmla="*/ 284162 w 21600"/>
                <a:gd name="T5" fmla="*/ 293389 h 21600"/>
                <a:gd name="T6" fmla="*/ 277982 w 21600"/>
                <a:gd name="T7" fmla="*/ 330446 h 21600"/>
                <a:gd name="T8" fmla="*/ 299784 w 21600"/>
                <a:gd name="T9" fmla="*/ 349374 h 21600"/>
                <a:gd name="T10" fmla="*/ 305381 w 21600"/>
                <a:gd name="T11" fmla="*/ 379517 h 21600"/>
                <a:gd name="T12" fmla="*/ 330489 w 21600"/>
                <a:gd name="T13" fmla="*/ 392265 h 21600"/>
                <a:gd name="T14" fmla="*/ 370874 w 21600"/>
                <a:gd name="T15" fmla="*/ 409530 h 21600"/>
                <a:gd name="T16" fmla="*/ 378890 w 21600"/>
                <a:gd name="T17" fmla="*/ 441142 h 21600"/>
                <a:gd name="T18" fmla="*/ 369253 w 21600"/>
                <a:gd name="T19" fmla="*/ 466703 h 21600"/>
                <a:gd name="T20" fmla="*/ 89240 w 21600"/>
                <a:gd name="T21" fmla="*/ 458968 h 21600"/>
                <a:gd name="T22" fmla="*/ 90104 w 21600"/>
                <a:gd name="T23" fmla="*/ 421587 h 21600"/>
                <a:gd name="T24" fmla="*/ 113202 w 21600"/>
                <a:gd name="T25" fmla="*/ 399180 h 21600"/>
                <a:gd name="T26" fmla="*/ 154387 w 21600"/>
                <a:gd name="T27" fmla="*/ 386798 h 21600"/>
                <a:gd name="T28" fmla="*/ 160156 w 21600"/>
                <a:gd name="T29" fmla="*/ 371759 h 21600"/>
                <a:gd name="T30" fmla="*/ 166098 w 21600"/>
                <a:gd name="T31" fmla="*/ 349374 h 21600"/>
                <a:gd name="T32" fmla="*/ 188613 w 21600"/>
                <a:gd name="T33" fmla="*/ 330446 h 21600"/>
                <a:gd name="T34" fmla="*/ 182368 w 21600"/>
                <a:gd name="T35" fmla="*/ 293389 h 21600"/>
                <a:gd name="T36" fmla="*/ 95830 w 21600"/>
                <a:gd name="T37" fmla="*/ 260631 h 21600"/>
                <a:gd name="T38" fmla="*/ 12403 w 21600"/>
                <a:gd name="T39" fmla="*/ 189737 h 21600"/>
                <a:gd name="T40" fmla="*/ 0 w 21600"/>
                <a:gd name="T41" fmla="*/ 93345 h 21600"/>
                <a:gd name="T42" fmla="*/ 21564 w 21600"/>
                <a:gd name="T43" fmla="*/ 70311 h 21600"/>
                <a:gd name="T44" fmla="*/ 110134 w 21600"/>
                <a:gd name="T45" fmla="*/ 62684 h 21600"/>
                <a:gd name="T46" fmla="*/ 110134 w 21600"/>
                <a:gd name="T47" fmla="*/ 54127 h 21600"/>
                <a:gd name="T48" fmla="*/ 115666 w 21600"/>
                <a:gd name="T49" fmla="*/ 10782 h 21600"/>
                <a:gd name="T50" fmla="*/ 139672 w 21600"/>
                <a:gd name="T51" fmla="*/ 0 h 21600"/>
                <a:gd name="T52" fmla="*/ 342027 w 21600"/>
                <a:gd name="T53" fmla="*/ 2398 h 21600"/>
                <a:gd name="T54" fmla="*/ 355122 w 21600"/>
                <a:gd name="T55" fmla="*/ 27334 h 21600"/>
                <a:gd name="T56" fmla="*/ 356224 w 21600"/>
                <a:gd name="T57" fmla="*/ 61863 h 21600"/>
                <a:gd name="T58" fmla="*/ 445182 w 21600"/>
                <a:gd name="T59" fmla="*/ 70246 h 21600"/>
                <a:gd name="T60" fmla="*/ 466703 w 21600"/>
                <a:gd name="T61" fmla="*/ 93280 h 21600"/>
                <a:gd name="T62" fmla="*/ 135761 w 21600"/>
                <a:gd name="T63" fmla="*/ 227961 h 21600"/>
                <a:gd name="T64" fmla="*/ 114240 w 21600"/>
                <a:gd name="T65" fmla="*/ 117005 h 21600"/>
                <a:gd name="T66" fmla="*/ 42394 w 21600"/>
                <a:gd name="T67" fmla="*/ 150151 h 21600"/>
                <a:gd name="T68" fmla="*/ 67545 w 21600"/>
                <a:gd name="T69" fmla="*/ 187965 h 21600"/>
                <a:gd name="T70" fmla="*/ 135761 w 21600"/>
                <a:gd name="T71" fmla="*/ 227961 h 21600"/>
                <a:gd name="T72" fmla="*/ 351772 w 21600"/>
                <a:gd name="T73" fmla="*/ 117005 h 21600"/>
                <a:gd name="T74" fmla="*/ 330770 w 21600"/>
                <a:gd name="T75" fmla="*/ 227961 h 21600"/>
                <a:gd name="T76" fmla="*/ 399028 w 21600"/>
                <a:gd name="T77" fmla="*/ 187965 h 21600"/>
                <a:gd name="T78" fmla="*/ 424136 w 21600"/>
                <a:gd name="T79" fmla="*/ 150151 h 216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84" tIns="50784" rIns="50784" bIns="50784" anchor="ctr"/>
            <a:lstStyle/>
            <a:p>
              <a:endParaRPr lang="zh-CN" altLang="en-US"/>
            </a:p>
          </p:txBody>
        </p:sp>
      </p:grpSp>
      <p:grpSp>
        <p:nvGrpSpPr>
          <p:cNvPr id="11282" name="Group 23"/>
          <p:cNvGrpSpPr>
            <a:grpSpLocks/>
          </p:cNvGrpSpPr>
          <p:nvPr/>
        </p:nvGrpSpPr>
        <p:grpSpPr bwMode="auto">
          <a:xfrm>
            <a:off x="8370888" y="4984750"/>
            <a:ext cx="569912" cy="571500"/>
            <a:chOff x="0" y="0"/>
            <a:chExt cx="1143001" cy="1143001"/>
          </a:xfrm>
        </p:grpSpPr>
        <p:sp>
          <p:nvSpPr>
            <p:cNvPr id="12311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1143001" cy="1143001"/>
            </a:xfrm>
            <a:custGeom>
              <a:avLst/>
              <a:gdLst>
                <a:gd name="T0" fmla="*/ 975550 w 19679"/>
                <a:gd name="T1" fmla="*/ 167335 h 19679"/>
                <a:gd name="T2" fmla="*/ 975550 w 19679"/>
                <a:gd name="T3" fmla="*/ 975550 h 19679"/>
                <a:gd name="T4" fmla="*/ 167335 w 19679"/>
                <a:gd name="T5" fmla="*/ 975550 h 19679"/>
                <a:gd name="T6" fmla="*/ 167335 w 19679"/>
                <a:gd name="T7" fmla="*/ 167335 h 19679"/>
                <a:gd name="T8" fmla="*/ 975550 w 19679"/>
                <a:gd name="T9" fmla="*/ 167335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312" name="AutoShape 25"/>
            <p:cNvSpPr>
              <a:spLocks noChangeArrowheads="1"/>
            </p:cNvSpPr>
            <p:nvPr/>
          </p:nvSpPr>
          <p:spPr bwMode="auto">
            <a:xfrm>
              <a:off x="346075" y="373062"/>
              <a:ext cx="450850" cy="363538"/>
            </a:xfrm>
            <a:custGeom>
              <a:avLst/>
              <a:gdLst>
                <a:gd name="T0" fmla="*/ 422943 w 21600"/>
                <a:gd name="T1" fmla="*/ 54228 h 21600"/>
                <a:gd name="T2" fmla="*/ 442668 w 21600"/>
                <a:gd name="T3" fmla="*/ 62492 h 21600"/>
                <a:gd name="T4" fmla="*/ 450829 w 21600"/>
                <a:gd name="T5" fmla="*/ 81880 h 21600"/>
                <a:gd name="T6" fmla="*/ 450829 w 21600"/>
                <a:gd name="T7" fmla="*/ 336340 h 21600"/>
                <a:gd name="T8" fmla="*/ 442668 w 21600"/>
                <a:gd name="T9" fmla="*/ 355476 h 21600"/>
                <a:gd name="T10" fmla="*/ 422943 w 21600"/>
                <a:gd name="T11" fmla="*/ 363521 h 21600"/>
                <a:gd name="T12" fmla="*/ 28136 w 21600"/>
                <a:gd name="T13" fmla="*/ 363521 h 21600"/>
                <a:gd name="T14" fmla="*/ 8328 w 21600"/>
                <a:gd name="T15" fmla="*/ 355476 h 21600"/>
                <a:gd name="T16" fmla="*/ 0 w 21600"/>
                <a:gd name="T17" fmla="*/ 336340 h 21600"/>
                <a:gd name="T18" fmla="*/ 0 w 21600"/>
                <a:gd name="T19" fmla="*/ 81880 h 21600"/>
                <a:gd name="T20" fmla="*/ 8328 w 21600"/>
                <a:gd name="T21" fmla="*/ 62492 h 21600"/>
                <a:gd name="T22" fmla="*/ 28136 w 21600"/>
                <a:gd name="T23" fmla="*/ 54228 h 21600"/>
                <a:gd name="T24" fmla="*/ 117680 w 21600"/>
                <a:gd name="T25" fmla="*/ 54228 h 21600"/>
                <a:gd name="T26" fmla="*/ 131874 w 21600"/>
                <a:gd name="T27" fmla="*/ 24572 h 21600"/>
                <a:gd name="T28" fmla="*/ 147966 w 21600"/>
                <a:gd name="T29" fmla="*/ 7153 h 21600"/>
                <a:gd name="T30" fmla="*/ 171219 w 21600"/>
                <a:gd name="T31" fmla="*/ 0 h 21600"/>
                <a:gd name="T32" fmla="*/ 279610 w 21600"/>
                <a:gd name="T33" fmla="*/ 0 h 21600"/>
                <a:gd name="T34" fmla="*/ 302863 w 21600"/>
                <a:gd name="T35" fmla="*/ 7153 h 21600"/>
                <a:gd name="T36" fmla="*/ 319206 w 21600"/>
                <a:gd name="T37" fmla="*/ 24572 h 21600"/>
                <a:gd name="T38" fmla="*/ 333149 w 21600"/>
                <a:gd name="T39" fmla="*/ 54228 h 21600"/>
                <a:gd name="T40" fmla="*/ 422943 w 21600"/>
                <a:gd name="T41" fmla="*/ 54228 h 21600"/>
                <a:gd name="T42" fmla="*/ 225550 w 21600"/>
                <a:gd name="T43" fmla="*/ 322892 h 21600"/>
                <a:gd name="T44" fmla="*/ 271074 w 21600"/>
                <a:gd name="T45" fmla="*/ 313888 h 21600"/>
                <a:gd name="T46" fmla="*/ 308373 w 21600"/>
                <a:gd name="T47" fmla="*/ 289417 h 21600"/>
                <a:gd name="T48" fmla="*/ 333420 w 21600"/>
                <a:gd name="T49" fmla="*/ 253265 h 21600"/>
                <a:gd name="T50" fmla="*/ 342709 w 21600"/>
                <a:gd name="T51" fmla="*/ 209051 h 21600"/>
                <a:gd name="T52" fmla="*/ 333420 w 21600"/>
                <a:gd name="T53" fmla="*/ 164854 h 21600"/>
                <a:gd name="T54" fmla="*/ 308373 w 21600"/>
                <a:gd name="T55" fmla="*/ 128652 h 21600"/>
                <a:gd name="T56" fmla="*/ 271074 w 21600"/>
                <a:gd name="T57" fmla="*/ 104332 h 21600"/>
                <a:gd name="T58" fmla="*/ 225550 w 21600"/>
                <a:gd name="T59" fmla="*/ 95378 h 21600"/>
                <a:gd name="T60" fmla="*/ 179902 w 21600"/>
                <a:gd name="T61" fmla="*/ 104332 h 21600"/>
                <a:gd name="T62" fmla="*/ 142498 w 21600"/>
                <a:gd name="T63" fmla="*/ 128652 h 21600"/>
                <a:gd name="T64" fmla="*/ 117409 w 21600"/>
                <a:gd name="T65" fmla="*/ 164753 h 21600"/>
                <a:gd name="T66" fmla="*/ 108121 w 21600"/>
                <a:gd name="T67" fmla="*/ 209051 h 21600"/>
                <a:gd name="T68" fmla="*/ 117409 w 21600"/>
                <a:gd name="T69" fmla="*/ 253265 h 21600"/>
                <a:gd name="T70" fmla="*/ 142498 w 21600"/>
                <a:gd name="T71" fmla="*/ 289417 h 21600"/>
                <a:gd name="T72" fmla="*/ 179902 w 21600"/>
                <a:gd name="T73" fmla="*/ 313888 h 21600"/>
                <a:gd name="T74" fmla="*/ 225550 w 21600"/>
                <a:gd name="T75" fmla="*/ 322892 h 21600"/>
                <a:gd name="T76" fmla="*/ 225550 w 21600"/>
                <a:gd name="T77" fmla="*/ 131816 h 21600"/>
                <a:gd name="T78" fmla="*/ 256609 w 21600"/>
                <a:gd name="T79" fmla="*/ 137858 h 21600"/>
                <a:gd name="T80" fmla="*/ 281802 w 21600"/>
                <a:gd name="T81" fmla="*/ 154319 h 21600"/>
                <a:gd name="T82" fmla="*/ 298813 w 21600"/>
                <a:gd name="T83" fmla="*/ 178790 h 21600"/>
                <a:gd name="T84" fmla="*/ 305054 w 21600"/>
                <a:gd name="T85" fmla="*/ 209051 h 21600"/>
                <a:gd name="T86" fmla="*/ 298813 w 21600"/>
                <a:gd name="T87" fmla="*/ 239077 h 21600"/>
                <a:gd name="T88" fmla="*/ 281802 w 21600"/>
                <a:gd name="T89" fmla="*/ 263700 h 21600"/>
                <a:gd name="T90" fmla="*/ 256504 w 21600"/>
                <a:gd name="T91" fmla="*/ 280412 h 21600"/>
                <a:gd name="T92" fmla="*/ 225550 w 21600"/>
                <a:gd name="T93" fmla="*/ 286387 h 21600"/>
                <a:gd name="T94" fmla="*/ 194366 w 21600"/>
                <a:gd name="T95" fmla="*/ 280412 h 21600"/>
                <a:gd name="T96" fmla="*/ 169069 w 21600"/>
                <a:gd name="T97" fmla="*/ 263700 h 21600"/>
                <a:gd name="T98" fmla="*/ 152058 w 21600"/>
                <a:gd name="T99" fmla="*/ 238976 h 21600"/>
                <a:gd name="T100" fmla="*/ 145775 w 21600"/>
                <a:gd name="T101" fmla="*/ 209051 h 21600"/>
                <a:gd name="T102" fmla="*/ 152058 w 21600"/>
                <a:gd name="T103" fmla="*/ 178790 h 21600"/>
                <a:gd name="T104" fmla="*/ 169069 w 21600"/>
                <a:gd name="T105" fmla="*/ 154319 h 21600"/>
                <a:gd name="T106" fmla="*/ 194366 w 21600"/>
                <a:gd name="T107" fmla="*/ 137858 h 21600"/>
                <a:gd name="T108" fmla="*/ 225550 w 21600"/>
                <a:gd name="T109" fmla="*/ 131816 h 216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599" y="4427"/>
                    <a:pt x="21599" y="4865"/>
                  </a:cubicBezTo>
                  <a:lnTo>
                    <a:pt x="21599" y="19984"/>
                  </a:lnTo>
                  <a:cubicBezTo>
                    <a:pt x="21599" y="20421"/>
                    <a:pt x="21470" y="20803"/>
                    <a:pt x="21208" y="21121"/>
                  </a:cubicBezTo>
                  <a:cubicBezTo>
                    <a:pt x="20946" y="21441"/>
                    <a:pt x="20632" y="21599"/>
                    <a:pt x="20263" y="21599"/>
                  </a:cubicBezTo>
                  <a:lnTo>
                    <a:pt x="1348" y="21599"/>
                  </a:lnTo>
                  <a:cubicBezTo>
                    <a:pt x="981" y="21599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84" tIns="50784" rIns="50784" bIns="50784" anchor="ctr"/>
            <a:lstStyle/>
            <a:p>
              <a:endParaRPr lang="zh-CN" altLang="en-US"/>
            </a:p>
          </p:txBody>
        </p:sp>
      </p:grpSp>
      <p:grpSp>
        <p:nvGrpSpPr>
          <p:cNvPr id="11285" name="Group 26"/>
          <p:cNvGrpSpPr>
            <a:grpSpLocks/>
          </p:cNvGrpSpPr>
          <p:nvPr/>
        </p:nvGrpSpPr>
        <p:grpSpPr bwMode="auto">
          <a:xfrm>
            <a:off x="10094913" y="4984750"/>
            <a:ext cx="571500" cy="571500"/>
            <a:chOff x="0" y="0"/>
            <a:chExt cx="1143001" cy="1143001"/>
          </a:xfrm>
        </p:grpSpPr>
        <p:sp>
          <p:nvSpPr>
            <p:cNvPr id="12309" name="AutoShape 27"/>
            <p:cNvSpPr>
              <a:spLocks noChangeArrowheads="1"/>
            </p:cNvSpPr>
            <p:nvPr/>
          </p:nvSpPr>
          <p:spPr bwMode="auto">
            <a:xfrm>
              <a:off x="0" y="0"/>
              <a:ext cx="1143001" cy="1143001"/>
            </a:xfrm>
            <a:custGeom>
              <a:avLst/>
              <a:gdLst>
                <a:gd name="T0" fmla="*/ 975550 w 19679"/>
                <a:gd name="T1" fmla="*/ 167335 h 19679"/>
                <a:gd name="T2" fmla="*/ 975550 w 19679"/>
                <a:gd name="T3" fmla="*/ 975550 h 19679"/>
                <a:gd name="T4" fmla="*/ 167335 w 19679"/>
                <a:gd name="T5" fmla="*/ 975550 h 19679"/>
                <a:gd name="T6" fmla="*/ 167335 w 19679"/>
                <a:gd name="T7" fmla="*/ 167335 h 19679"/>
                <a:gd name="T8" fmla="*/ 975550 w 19679"/>
                <a:gd name="T9" fmla="*/ 167335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310" name="AutoShape 28"/>
            <p:cNvSpPr>
              <a:spLocks noChangeArrowheads="1"/>
            </p:cNvSpPr>
            <p:nvPr/>
          </p:nvSpPr>
          <p:spPr bwMode="auto">
            <a:xfrm>
              <a:off x="347663" y="392112"/>
              <a:ext cx="450850" cy="350838"/>
            </a:xfrm>
            <a:custGeom>
              <a:avLst/>
              <a:gdLst>
                <a:gd name="T0" fmla="*/ 225049 w 21600"/>
                <a:gd name="T1" fmla="*/ 253919 h 21600"/>
                <a:gd name="T2" fmla="*/ 250702 w 21600"/>
                <a:gd name="T3" fmla="*/ 250394 h 21600"/>
                <a:gd name="T4" fmla="*/ 274225 w 21600"/>
                <a:gd name="T5" fmla="*/ 241282 h 21600"/>
                <a:gd name="T6" fmla="*/ 295996 w 21600"/>
                <a:gd name="T7" fmla="*/ 228581 h 21600"/>
                <a:gd name="T8" fmla="*/ 316597 w 21600"/>
                <a:gd name="T9" fmla="*/ 213751 h 21600"/>
                <a:gd name="T10" fmla="*/ 378213 w 21600"/>
                <a:gd name="T11" fmla="*/ 169084 h 21600"/>
                <a:gd name="T12" fmla="*/ 440831 w 21600"/>
                <a:gd name="T13" fmla="*/ 125295 h 21600"/>
                <a:gd name="T14" fmla="*/ 445841 w 21600"/>
                <a:gd name="T15" fmla="*/ 121754 h 21600"/>
                <a:gd name="T16" fmla="*/ 450829 w 21600"/>
                <a:gd name="T17" fmla="*/ 117758 h 21600"/>
                <a:gd name="T18" fmla="*/ 450829 w 21600"/>
                <a:gd name="T19" fmla="*/ 324541 h 21600"/>
                <a:gd name="T20" fmla="*/ 442668 w 21600"/>
                <a:gd name="T21" fmla="*/ 343009 h 21600"/>
                <a:gd name="T22" fmla="*/ 422985 w 21600"/>
                <a:gd name="T23" fmla="*/ 350838 h 21600"/>
                <a:gd name="T24" fmla="*/ 28095 w 21600"/>
                <a:gd name="T25" fmla="*/ 350838 h 21600"/>
                <a:gd name="T26" fmla="*/ 8266 w 21600"/>
                <a:gd name="T27" fmla="*/ 343009 h 21600"/>
                <a:gd name="T28" fmla="*/ 0 w 21600"/>
                <a:gd name="T29" fmla="*/ 324541 h 21600"/>
                <a:gd name="T30" fmla="*/ 0 w 21600"/>
                <a:gd name="T31" fmla="*/ 117758 h 21600"/>
                <a:gd name="T32" fmla="*/ 4989 w 21600"/>
                <a:gd name="T33" fmla="*/ 121754 h 21600"/>
                <a:gd name="T34" fmla="*/ 9998 w 21600"/>
                <a:gd name="T35" fmla="*/ 125295 h 21600"/>
                <a:gd name="T36" fmla="*/ 72658 w 21600"/>
                <a:gd name="T37" fmla="*/ 169084 h 21600"/>
                <a:gd name="T38" fmla="*/ 134295 w 21600"/>
                <a:gd name="T39" fmla="*/ 213751 h 21600"/>
                <a:gd name="T40" fmla="*/ 154333 w 21600"/>
                <a:gd name="T41" fmla="*/ 228012 h 21600"/>
                <a:gd name="T42" fmla="*/ 176103 w 21600"/>
                <a:gd name="T43" fmla="*/ 241039 h 21600"/>
                <a:gd name="T44" fmla="*/ 199710 w 21600"/>
                <a:gd name="T45" fmla="*/ 250346 h 21600"/>
                <a:gd name="T46" fmla="*/ 225049 w 21600"/>
                <a:gd name="T47" fmla="*/ 253919 h 21600"/>
                <a:gd name="T48" fmla="*/ 225049 w 21600"/>
                <a:gd name="T49" fmla="*/ 201618 h 21600"/>
                <a:gd name="T50" fmla="*/ 208643 w 21600"/>
                <a:gd name="T51" fmla="*/ 197622 h 21600"/>
                <a:gd name="T52" fmla="*/ 191423 w 21600"/>
                <a:gd name="T53" fmla="*/ 188023 h 21600"/>
                <a:gd name="T54" fmla="*/ 174913 w 21600"/>
                <a:gd name="T55" fmla="*/ 176296 h 21600"/>
                <a:gd name="T56" fmla="*/ 160720 w 21600"/>
                <a:gd name="T57" fmla="*/ 166031 h 21600"/>
                <a:gd name="T58" fmla="*/ 102088 w 21600"/>
                <a:gd name="T59" fmla="*/ 124483 h 21600"/>
                <a:gd name="T60" fmla="*/ 43019 w 21600"/>
                <a:gd name="T61" fmla="*/ 82626 h 21600"/>
                <a:gd name="T62" fmla="*/ 29931 w 21600"/>
                <a:gd name="T63" fmla="*/ 71564 h 21600"/>
                <a:gd name="T64" fmla="*/ 15988 w 21600"/>
                <a:gd name="T65" fmla="*/ 56199 h 21600"/>
                <a:gd name="T66" fmla="*/ 4989 w 21600"/>
                <a:gd name="T67" fmla="*/ 39063 h 21600"/>
                <a:gd name="T68" fmla="*/ 459 w 21600"/>
                <a:gd name="T69" fmla="*/ 23324 h 21600"/>
                <a:gd name="T70" fmla="*/ 9247 w 21600"/>
                <a:gd name="T71" fmla="*/ 6903 h 21600"/>
                <a:gd name="T72" fmla="*/ 28095 w 21600"/>
                <a:gd name="T73" fmla="*/ 0 h 21600"/>
                <a:gd name="T74" fmla="*/ 422985 w 21600"/>
                <a:gd name="T75" fmla="*/ 0 h 21600"/>
                <a:gd name="T76" fmla="*/ 441687 w 21600"/>
                <a:gd name="T77" fmla="*/ 6903 h 21600"/>
                <a:gd name="T78" fmla="*/ 450370 w 21600"/>
                <a:gd name="T79" fmla="*/ 23324 h 21600"/>
                <a:gd name="T80" fmla="*/ 445841 w 21600"/>
                <a:gd name="T81" fmla="*/ 39063 h 21600"/>
                <a:gd name="T82" fmla="*/ 434841 w 21600"/>
                <a:gd name="T83" fmla="*/ 56199 h 21600"/>
                <a:gd name="T84" fmla="*/ 420898 w 21600"/>
                <a:gd name="T85" fmla="*/ 71564 h 21600"/>
                <a:gd name="T86" fmla="*/ 407811 w 21600"/>
                <a:gd name="T87" fmla="*/ 82626 h 21600"/>
                <a:gd name="T88" fmla="*/ 348741 w 21600"/>
                <a:gd name="T89" fmla="*/ 124288 h 21600"/>
                <a:gd name="T90" fmla="*/ 290109 w 21600"/>
                <a:gd name="T91" fmla="*/ 166031 h 21600"/>
                <a:gd name="T92" fmla="*/ 276062 w 21600"/>
                <a:gd name="T93" fmla="*/ 176296 h 21600"/>
                <a:gd name="T94" fmla="*/ 259552 w 21600"/>
                <a:gd name="T95" fmla="*/ 188023 h 21600"/>
                <a:gd name="T96" fmla="*/ 242186 w 21600"/>
                <a:gd name="T97" fmla="*/ 197622 h 21600"/>
                <a:gd name="T98" fmla="*/ 226030 w 21600"/>
                <a:gd name="T99" fmla="*/ 201618 h 21600"/>
                <a:gd name="T100" fmla="*/ 225508 w 21600"/>
                <a:gd name="T101" fmla="*/ 201618 h 21600"/>
                <a:gd name="T102" fmla="*/ 225049 w 21600"/>
                <a:gd name="T103" fmla="*/ 201618 h 21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599" y="7250"/>
                  </a:cubicBezTo>
                  <a:lnTo>
                    <a:pt x="21599" y="19981"/>
                  </a:lnTo>
                  <a:cubicBezTo>
                    <a:pt x="21599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784" tIns="50784" rIns="50784" bIns="50784" anchor="ctr"/>
            <a:lstStyle/>
            <a:p>
              <a:endParaRPr lang="zh-CN" altLang="en-US"/>
            </a:p>
          </p:txBody>
        </p:sp>
      </p:grpSp>
      <p:sp>
        <p:nvSpPr>
          <p:cNvPr id="11288" name="AutoShape 29"/>
          <p:cNvSpPr>
            <a:spLocks noChangeArrowheads="1"/>
          </p:cNvSpPr>
          <p:nvPr/>
        </p:nvSpPr>
        <p:spPr bwMode="auto">
          <a:xfrm>
            <a:off x="1319213" y="5775325"/>
            <a:ext cx="958850" cy="317500"/>
          </a:xfrm>
          <a:custGeom>
            <a:avLst/>
            <a:gdLst>
              <a:gd name="T0" fmla="*/ 21275683 w 21600"/>
              <a:gd name="T1" fmla="*/ 2339314 h 21600"/>
              <a:gd name="T2" fmla="*/ 21275683 w 21600"/>
              <a:gd name="T3" fmla="*/ 2339314 h 21600"/>
              <a:gd name="T4" fmla="*/ 21275683 w 21600"/>
              <a:gd name="T5" fmla="*/ 2339314 h 21600"/>
              <a:gd name="T6" fmla="*/ 21275683 w 21600"/>
              <a:gd name="T7" fmla="*/ 23393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5" tIns="19045" rIns="19045" bIns="19045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s-ES" altLang="zh-CN" sz="1400">
                <a:solidFill>
                  <a:srgbClr val="53585F"/>
                </a:solidFill>
                <a:sym typeface="Century Gothic" panose="020B0502020202020204" pitchFamily="34" charset="0"/>
              </a:rPr>
              <a:t>COMMENTS</a:t>
            </a:r>
            <a:endParaRPr lang="es-ES" altLang="zh-CN" sz="2000">
              <a:sym typeface="Century Gothic" panose="020B0502020202020204" pitchFamily="34" charset="0"/>
            </a:endParaRPr>
          </a:p>
        </p:txBody>
      </p:sp>
      <p:sp>
        <p:nvSpPr>
          <p:cNvPr id="11289" name="AutoShape 30"/>
          <p:cNvSpPr>
            <a:spLocks noChangeArrowheads="1"/>
          </p:cNvSpPr>
          <p:nvPr/>
        </p:nvSpPr>
        <p:spPr bwMode="auto">
          <a:xfrm>
            <a:off x="3013075" y="5775325"/>
            <a:ext cx="957263" cy="317500"/>
          </a:xfrm>
          <a:custGeom>
            <a:avLst/>
            <a:gdLst>
              <a:gd name="T0" fmla="*/ 21222875 w 21600"/>
              <a:gd name="T1" fmla="*/ 2339314 h 21600"/>
              <a:gd name="T2" fmla="*/ 21222875 w 21600"/>
              <a:gd name="T3" fmla="*/ 2339314 h 21600"/>
              <a:gd name="T4" fmla="*/ 21222875 w 21600"/>
              <a:gd name="T5" fmla="*/ 2339314 h 21600"/>
              <a:gd name="T6" fmla="*/ 21222875 w 21600"/>
              <a:gd name="T7" fmla="*/ 23393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5" tIns="19045" rIns="19045" bIns="19045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s-ES" altLang="zh-CN" sz="1400">
                <a:solidFill>
                  <a:srgbClr val="53585F"/>
                </a:solidFill>
                <a:sym typeface="Century Gothic" panose="020B0502020202020204" pitchFamily="34" charset="0"/>
              </a:rPr>
              <a:t>CHEMICAL</a:t>
            </a:r>
            <a:endParaRPr lang="es-ES" altLang="zh-CN" sz="2000">
              <a:sym typeface="Century Gothic" panose="020B0502020202020204" pitchFamily="34" charset="0"/>
            </a:endParaRPr>
          </a:p>
        </p:txBody>
      </p:sp>
      <p:sp>
        <p:nvSpPr>
          <p:cNvPr id="11290" name="AutoShape 31"/>
          <p:cNvSpPr>
            <a:spLocks noChangeArrowheads="1"/>
          </p:cNvSpPr>
          <p:nvPr/>
        </p:nvSpPr>
        <p:spPr bwMode="auto">
          <a:xfrm>
            <a:off x="4768850" y="5775325"/>
            <a:ext cx="958850" cy="317500"/>
          </a:xfrm>
          <a:custGeom>
            <a:avLst/>
            <a:gdLst>
              <a:gd name="T0" fmla="*/ 21258060 w 21600"/>
              <a:gd name="T1" fmla="*/ 2339314 h 21600"/>
              <a:gd name="T2" fmla="*/ 21258060 w 21600"/>
              <a:gd name="T3" fmla="*/ 2339314 h 21600"/>
              <a:gd name="T4" fmla="*/ 21258060 w 21600"/>
              <a:gd name="T5" fmla="*/ 2339314 h 21600"/>
              <a:gd name="T6" fmla="*/ 21258060 w 21600"/>
              <a:gd name="T7" fmla="*/ 23393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5" tIns="19045" rIns="19045" bIns="19045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s-ES" altLang="zh-CN" sz="1400">
                <a:solidFill>
                  <a:srgbClr val="53585F"/>
                </a:solidFill>
                <a:sym typeface="Century Gothic" panose="020B0502020202020204" pitchFamily="34" charset="0"/>
              </a:rPr>
              <a:t>SOCIAL</a:t>
            </a:r>
            <a:endParaRPr lang="es-ES" altLang="zh-CN" sz="2000">
              <a:sym typeface="Century Gothic" panose="020B0502020202020204" pitchFamily="34" charset="0"/>
            </a:endParaRPr>
          </a:p>
        </p:txBody>
      </p:sp>
      <p:sp>
        <p:nvSpPr>
          <p:cNvPr id="11291" name="AutoShape 32"/>
          <p:cNvSpPr>
            <a:spLocks noChangeArrowheads="1"/>
          </p:cNvSpPr>
          <p:nvPr/>
        </p:nvSpPr>
        <p:spPr bwMode="auto">
          <a:xfrm>
            <a:off x="6457950" y="5775325"/>
            <a:ext cx="958850" cy="317500"/>
          </a:xfrm>
          <a:custGeom>
            <a:avLst/>
            <a:gdLst>
              <a:gd name="T0" fmla="*/ 21275683 w 21600"/>
              <a:gd name="T1" fmla="*/ 2339314 h 21600"/>
              <a:gd name="T2" fmla="*/ 21275683 w 21600"/>
              <a:gd name="T3" fmla="*/ 2339314 h 21600"/>
              <a:gd name="T4" fmla="*/ 21275683 w 21600"/>
              <a:gd name="T5" fmla="*/ 2339314 h 21600"/>
              <a:gd name="T6" fmla="*/ 21275683 w 21600"/>
              <a:gd name="T7" fmla="*/ 23393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5" tIns="19045" rIns="19045" bIns="19045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s-ES" altLang="zh-CN" sz="1400">
                <a:solidFill>
                  <a:srgbClr val="53585F"/>
                </a:solidFill>
                <a:sym typeface="Century Gothic" panose="020B0502020202020204" pitchFamily="34" charset="0"/>
              </a:rPr>
              <a:t>AWARDS</a:t>
            </a:r>
            <a:endParaRPr lang="es-ES" altLang="zh-CN" sz="2000">
              <a:sym typeface="Century Gothic" panose="020B0502020202020204" pitchFamily="34" charset="0"/>
            </a:endParaRPr>
          </a:p>
        </p:txBody>
      </p:sp>
      <p:sp>
        <p:nvSpPr>
          <p:cNvPr id="11292" name="AutoShape 33"/>
          <p:cNvSpPr>
            <a:spLocks noChangeArrowheads="1"/>
          </p:cNvSpPr>
          <p:nvPr/>
        </p:nvSpPr>
        <p:spPr bwMode="auto">
          <a:xfrm>
            <a:off x="8185150" y="5789613"/>
            <a:ext cx="957263" cy="317500"/>
          </a:xfrm>
          <a:custGeom>
            <a:avLst/>
            <a:gdLst>
              <a:gd name="T0" fmla="*/ 21222875 w 21600"/>
              <a:gd name="T1" fmla="*/ 2339314 h 21600"/>
              <a:gd name="T2" fmla="*/ 21222875 w 21600"/>
              <a:gd name="T3" fmla="*/ 2339314 h 21600"/>
              <a:gd name="T4" fmla="*/ 21222875 w 21600"/>
              <a:gd name="T5" fmla="*/ 2339314 h 21600"/>
              <a:gd name="T6" fmla="*/ 21222875 w 21600"/>
              <a:gd name="T7" fmla="*/ 23393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5" tIns="19045" rIns="19045" bIns="19045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s-ES" altLang="zh-CN" sz="1400">
                <a:solidFill>
                  <a:srgbClr val="53585F"/>
                </a:solidFill>
                <a:sym typeface="Century Gothic" panose="020B0502020202020204" pitchFamily="34" charset="0"/>
              </a:rPr>
              <a:t>HOBBIES</a:t>
            </a:r>
            <a:endParaRPr lang="es-ES" altLang="zh-CN" sz="2000">
              <a:sym typeface="Century Gothic" panose="020B0502020202020204" pitchFamily="34" charset="0"/>
            </a:endParaRPr>
          </a:p>
        </p:txBody>
      </p:sp>
      <p:sp>
        <p:nvSpPr>
          <p:cNvPr id="11293" name="AutoShape 34"/>
          <p:cNvSpPr>
            <a:spLocks noChangeArrowheads="1"/>
          </p:cNvSpPr>
          <p:nvPr/>
        </p:nvSpPr>
        <p:spPr bwMode="auto">
          <a:xfrm>
            <a:off x="9917113" y="5775325"/>
            <a:ext cx="958850" cy="317500"/>
          </a:xfrm>
          <a:custGeom>
            <a:avLst/>
            <a:gdLst>
              <a:gd name="T0" fmla="*/ 21258060 w 21600"/>
              <a:gd name="T1" fmla="*/ 2339314 h 21600"/>
              <a:gd name="T2" fmla="*/ 21258060 w 21600"/>
              <a:gd name="T3" fmla="*/ 2339314 h 21600"/>
              <a:gd name="T4" fmla="*/ 21258060 w 21600"/>
              <a:gd name="T5" fmla="*/ 2339314 h 21600"/>
              <a:gd name="T6" fmla="*/ 21258060 w 21600"/>
              <a:gd name="T7" fmla="*/ 23393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5" tIns="19045" rIns="19045" bIns="19045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s-ES" altLang="zh-CN" sz="1400">
                <a:solidFill>
                  <a:srgbClr val="53585F"/>
                </a:solidFill>
                <a:sym typeface="Century Gothic" panose="020B0502020202020204" pitchFamily="34" charset="0"/>
              </a:rPr>
              <a:t>CONTACT</a:t>
            </a:r>
            <a:endParaRPr lang="es-ES" altLang="zh-CN" sz="2000">
              <a:sym typeface="Century Gothic" panose="020B0502020202020204" pitchFamily="34" charset="0"/>
            </a:endParaRPr>
          </a:p>
        </p:txBody>
      </p:sp>
      <p:sp>
        <p:nvSpPr>
          <p:cNvPr id="11294" name="Text Box 552"/>
          <p:cNvSpPr txBox="1">
            <a:spLocks noChangeArrowheads="1"/>
          </p:cNvSpPr>
          <p:nvPr/>
        </p:nvSpPr>
        <p:spPr bwMode="auto">
          <a:xfrm>
            <a:off x="1411288" y="2233613"/>
            <a:ext cx="4278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600">
                <a:solidFill>
                  <a:srgbClr val="FFFFFF"/>
                </a:solidFill>
                <a:sym typeface="Century Gothic" panose="020B0502020202020204" pitchFamily="34" charset="0"/>
              </a:rPr>
              <a:t>科室</a:t>
            </a:r>
            <a:endParaRPr lang="en-US" altLang="zh-CN" sz="6600">
              <a:solidFill>
                <a:srgbClr val="FFFFFF"/>
              </a:solidFill>
              <a:sym typeface="Century Gothic" panose="020B0502020202020204" pitchFamily="34" charset="0"/>
            </a:endParaRPr>
          </a:p>
        </p:txBody>
      </p:sp>
      <p:sp>
        <p:nvSpPr>
          <p:cNvPr id="11295" name="Text Box 552"/>
          <p:cNvSpPr txBox="1">
            <a:spLocks noChangeArrowheads="1"/>
          </p:cNvSpPr>
          <p:nvPr/>
        </p:nvSpPr>
        <p:spPr bwMode="auto">
          <a:xfrm>
            <a:off x="1409700" y="2843213"/>
            <a:ext cx="35258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800">
                <a:solidFill>
                  <a:srgbClr val="FFFFFF"/>
                </a:solidFill>
                <a:sym typeface="Century Gothic" panose="020B0502020202020204" pitchFamily="34" charset="0"/>
              </a:rPr>
              <a:t>NAME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 animBg="1"/>
      <p:bldP spid="11267" grpId="0" animBg="1"/>
      <p:bldP spid="5" grpId="0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</a:rPr>
              <a:t>改善后数据收集</a:t>
            </a:r>
          </a:p>
        </p:txBody>
      </p:sp>
      <p:graphicFrame>
        <p:nvGraphicFramePr>
          <p:cNvPr id="3" name="Group 62">
            <a:extLst>
              <a:ext uri="{FF2B5EF4-FFF2-40B4-BE49-F238E27FC236}">
                <a16:creationId xmlns:a16="http://schemas.microsoft.com/office/drawing/2014/main" xmlns="" id="{A03E15E9-2D56-4378-9BF5-3D306921DCA7}"/>
              </a:ext>
            </a:extLst>
          </p:cNvPr>
          <p:cNvGraphicFramePr>
            <a:graphicFrameLocks noGrp="1"/>
          </p:cNvGraphicFramePr>
          <p:nvPr/>
        </p:nvGraphicFramePr>
        <p:xfrm>
          <a:off x="1022350" y="1081088"/>
          <a:ext cx="10217150" cy="2592387"/>
        </p:xfrm>
        <a:graphic>
          <a:graphicData uri="http://schemas.openxmlformats.org/drawingml/2006/table">
            <a:tbl>
              <a:tblPr/>
              <a:tblGrid>
                <a:gridCol w="3153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7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5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64">
                <a:tc gridSpan="5"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改善后数据收集总和表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不良数量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累计不良数量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百分比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累计百分比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相关母乳喂养知识缺乏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26.32%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26.32%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混合喂养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26.32%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52.64%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活动不便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15.79%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68.43%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乳头条件差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21.05%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89.48%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5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家庭因素及其他因素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10.53%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100.00%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Group 314">
            <a:extLst>
              <a:ext uri="{FF2B5EF4-FFF2-40B4-BE49-F238E27FC236}">
                <a16:creationId xmlns:a16="http://schemas.microsoft.com/office/drawing/2014/main" xmlns="" id="{99BA90EF-4C3F-4B93-9CE4-87FB130B7EB5}"/>
              </a:ext>
            </a:extLst>
          </p:cNvPr>
          <p:cNvGraphicFramePr/>
          <p:nvPr/>
        </p:nvGraphicFramePr>
        <p:xfrm>
          <a:off x="1022350" y="4097338"/>
          <a:ext cx="10217150" cy="2065337"/>
        </p:xfrm>
        <a:graphic>
          <a:graphicData uri="http://schemas.openxmlformats.org/drawingml/2006/table">
            <a:tbl>
              <a:tblPr/>
              <a:tblGrid>
                <a:gridCol w="1080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2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94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9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7549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改善后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数据收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集表</a:t>
                      </a:r>
                    </a:p>
                  </a:txBody>
                  <a:tcPr marT="45727" marB="4572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896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改善前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改善后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4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调查时间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-9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-12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4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资料来源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住院产妇乳房肿胀发生原因登记表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7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分娩人数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136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210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8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乳胀人数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乳胀率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25%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hlink"/>
                        </a:buClr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9.07%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7" marB="4572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</a:rPr>
              <a:t>改善后数据收集</a:t>
            </a:r>
          </a:p>
        </p:txBody>
      </p:sp>
      <p:graphicFrame>
        <p:nvGraphicFramePr>
          <p:cNvPr id="87042" name="对象 1"/>
          <p:cNvGraphicFramePr>
            <a:graphicFrameLocks noChangeAspect="1"/>
          </p:cNvGraphicFramePr>
          <p:nvPr/>
        </p:nvGraphicFramePr>
        <p:xfrm>
          <a:off x="2349500" y="3821113"/>
          <a:ext cx="922020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r:id="rId5" imgW="9209524" imgH="2619048" progId="excel.sheet.8">
                  <p:embed/>
                </p:oleObj>
              </mc:Choice>
              <mc:Fallback>
                <p:oleObj r:id="rId5" imgW="9209524" imgH="2619048" progId="excel.shee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821113"/>
                        <a:ext cx="9220200" cy="262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对象 10"/>
          <p:cNvGraphicFramePr>
            <a:graphicFrameLocks noChangeAspect="1"/>
          </p:cNvGraphicFramePr>
          <p:nvPr/>
        </p:nvGraphicFramePr>
        <p:xfrm>
          <a:off x="2349500" y="1093788"/>
          <a:ext cx="92202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r:id="rId8" imgW="9209524" imgH="2619048" progId="excel.sheet.8">
                  <p:embed/>
                </p:oleObj>
              </mc:Choice>
              <mc:Fallback>
                <p:oleObj r:id="rId8" imgW="9209524" imgH="2619048" progId="excel.sheet.8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093788"/>
                        <a:ext cx="92202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044" name="组合 4"/>
          <p:cNvGrpSpPr>
            <a:grpSpLocks/>
          </p:cNvGrpSpPr>
          <p:nvPr/>
        </p:nvGrpSpPr>
        <p:grpSpPr bwMode="auto">
          <a:xfrm>
            <a:off x="1141413" y="1093788"/>
            <a:ext cx="1079500" cy="2619375"/>
            <a:chOff x="7639049" y="4010025"/>
            <a:chExt cx="761999" cy="262060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9B94AE0-EC2E-4748-8C12-6FEF35B6EDD2}"/>
                </a:ext>
              </a:extLst>
            </p:cNvPr>
            <p:cNvSpPr/>
            <p:nvPr/>
          </p:nvSpPr>
          <p:spPr>
            <a:xfrm>
              <a:off x="7639049" y="4010025"/>
              <a:ext cx="761999" cy="2620606"/>
            </a:xfrm>
            <a:prstGeom prst="rect">
              <a:avLst/>
            </a:pr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8074" name="矩形 6"/>
            <p:cNvSpPr>
              <a:spLocks noChangeArrowheads="1"/>
            </p:cNvSpPr>
            <p:nvPr/>
          </p:nvSpPr>
          <p:spPr bwMode="auto">
            <a:xfrm>
              <a:off x="7817573" y="4443165"/>
              <a:ext cx="404949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</a:rPr>
                <a:t>改善前柏拉图</a:t>
              </a:r>
            </a:p>
          </p:txBody>
        </p:sp>
      </p:grpSp>
      <p:grpSp>
        <p:nvGrpSpPr>
          <p:cNvPr id="87047" name="组合 7"/>
          <p:cNvGrpSpPr>
            <a:grpSpLocks/>
          </p:cNvGrpSpPr>
          <p:nvPr/>
        </p:nvGrpSpPr>
        <p:grpSpPr bwMode="auto">
          <a:xfrm>
            <a:off x="1141413" y="3814763"/>
            <a:ext cx="1079500" cy="2620962"/>
            <a:chOff x="7639049" y="4010025"/>
            <a:chExt cx="761999" cy="262060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797EF438-07F7-436C-BBFA-C26B346AE54E}"/>
                </a:ext>
              </a:extLst>
            </p:cNvPr>
            <p:cNvSpPr/>
            <p:nvPr/>
          </p:nvSpPr>
          <p:spPr>
            <a:xfrm>
              <a:off x="7639049" y="4010025"/>
              <a:ext cx="761999" cy="2620606"/>
            </a:xfrm>
            <a:prstGeom prst="rect">
              <a:avLst/>
            </a:prstGeom>
            <a:solidFill>
              <a:srgbClr val="00C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8072" name="矩形 9"/>
            <p:cNvSpPr>
              <a:spLocks noChangeArrowheads="1"/>
            </p:cNvSpPr>
            <p:nvPr/>
          </p:nvSpPr>
          <p:spPr bwMode="auto">
            <a:xfrm>
              <a:off x="7817573" y="4443165"/>
              <a:ext cx="404949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</a:rPr>
                <a:t>改善后柏拉图</a:t>
              </a:r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</a:rPr>
              <a:t>改善后的达标与进步</a:t>
            </a:r>
          </a:p>
        </p:txBody>
      </p:sp>
      <p:sp>
        <p:nvSpPr>
          <p:cNvPr id="89090" name="矩形 2"/>
          <p:cNvSpPr>
            <a:spLocks noChangeArrowheads="1"/>
          </p:cNvSpPr>
          <p:nvPr/>
        </p:nvSpPr>
        <p:spPr bwMode="auto">
          <a:xfrm>
            <a:off x="2565400" y="3116263"/>
            <a:ext cx="7569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进步率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（改善前数据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改善后数据）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改善前数据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×100%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          =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25%-9.07%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）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/25%×100%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          </a:t>
            </a:r>
            <a:r>
              <a:rPr lang="en-US" altLang="zh-CN" sz="1400" b="1">
                <a:solidFill>
                  <a:srgbClr val="21A247"/>
                </a:solidFill>
                <a:latin typeface="微软雅黑" panose="020B0503020204020204" pitchFamily="34" charset="-122"/>
              </a:rPr>
              <a:t>=63.72%</a:t>
            </a:r>
          </a:p>
        </p:txBody>
      </p:sp>
      <p:sp>
        <p:nvSpPr>
          <p:cNvPr id="89091" name="矩形 3"/>
          <p:cNvSpPr>
            <a:spLocks noChangeArrowheads="1"/>
          </p:cNvSpPr>
          <p:nvPr/>
        </p:nvSpPr>
        <p:spPr bwMode="auto">
          <a:xfrm>
            <a:off x="2565400" y="1611313"/>
            <a:ext cx="7569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目标达标率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=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（改善后数据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改善前数据）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（目标值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改善前数据）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×100%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                 =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9.07%-25%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）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7.35%-25%</a:t>
            </a:r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</a:rPr>
              <a:t>）</a:t>
            </a: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×100%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400" b="1">
                <a:solidFill>
                  <a:srgbClr val="595959"/>
                </a:solidFill>
                <a:latin typeface="微软雅黑" panose="020B0503020204020204" pitchFamily="34" charset="-122"/>
              </a:rPr>
              <a:t>                 </a:t>
            </a:r>
            <a:r>
              <a:rPr lang="en-US" altLang="zh-CN" sz="1400" b="1">
                <a:solidFill>
                  <a:srgbClr val="019E97"/>
                </a:solidFill>
                <a:latin typeface="微软雅黑" panose="020B0503020204020204" pitchFamily="34" charset="-122"/>
              </a:rPr>
              <a:t>=90.25%</a:t>
            </a:r>
          </a:p>
        </p:txBody>
      </p:sp>
      <p:grpSp>
        <p:nvGrpSpPr>
          <p:cNvPr id="89092" name="组合 4"/>
          <p:cNvGrpSpPr>
            <a:grpSpLocks/>
          </p:cNvGrpSpPr>
          <p:nvPr/>
        </p:nvGrpSpPr>
        <p:grpSpPr bwMode="auto">
          <a:xfrm>
            <a:off x="896938" y="1435100"/>
            <a:ext cx="1258887" cy="1260475"/>
            <a:chOff x="896466" y="1435612"/>
            <a:chExt cx="1260000" cy="126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F6A8281-6BF0-4470-AD29-DCD529B51AF5}"/>
                </a:ext>
              </a:extLst>
            </p:cNvPr>
            <p:cNvSpPr/>
            <p:nvPr/>
          </p:nvSpPr>
          <p:spPr>
            <a:xfrm>
              <a:off x="896466" y="1435612"/>
              <a:ext cx="1260000" cy="1260000"/>
            </a:xfrm>
            <a:prstGeom prst="rect">
              <a:avLst/>
            </a:pr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0124" name="矩形 6"/>
            <p:cNvSpPr>
              <a:spLocks noChangeArrowheads="1"/>
            </p:cNvSpPr>
            <p:nvPr/>
          </p:nvSpPr>
          <p:spPr bwMode="auto">
            <a:xfrm>
              <a:off x="896466" y="2079894"/>
              <a:ext cx="1260000" cy="4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目标达标率</a:t>
              </a:r>
            </a:p>
          </p:txBody>
        </p:sp>
        <p:pic>
          <p:nvPicPr>
            <p:cNvPr id="90125" name="图片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089" y="1636480"/>
              <a:ext cx="440754" cy="44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096" name="组合 8"/>
          <p:cNvGrpSpPr>
            <a:grpSpLocks/>
          </p:cNvGrpSpPr>
          <p:nvPr/>
        </p:nvGrpSpPr>
        <p:grpSpPr bwMode="auto">
          <a:xfrm>
            <a:off x="896938" y="2984500"/>
            <a:ext cx="1258887" cy="1258888"/>
            <a:chOff x="896467" y="2984118"/>
            <a:chExt cx="1260000" cy="1260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3A87A6F-1AFF-4B0F-81B9-6784EB8448C8}"/>
                </a:ext>
              </a:extLst>
            </p:cNvPr>
            <p:cNvSpPr/>
            <p:nvPr/>
          </p:nvSpPr>
          <p:spPr>
            <a:xfrm>
              <a:off x="896467" y="2984118"/>
              <a:ext cx="1260000" cy="1260000"/>
            </a:xfrm>
            <a:prstGeom prst="rect">
              <a:avLst/>
            </a:prstGeom>
            <a:solidFill>
              <a:srgbClr val="006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0121" name="矩形 10"/>
            <p:cNvSpPr>
              <a:spLocks noChangeArrowheads="1"/>
            </p:cNvSpPr>
            <p:nvPr/>
          </p:nvSpPr>
          <p:spPr bwMode="auto">
            <a:xfrm>
              <a:off x="896467" y="3628400"/>
              <a:ext cx="1260000" cy="4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进步率</a:t>
              </a:r>
            </a:p>
          </p:txBody>
        </p:sp>
        <p:pic>
          <p:nvPicPr>
            <p:cNvPr id="90122" name="图片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089" y="3179051"/>
              <a:ext cx="440754" cy="44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9100" name="对象 1"/>
          <p:cNvGraphicFramePr>
            <a:graphicFrameLocks/>
          </p:cNvGraphicFramePr>
          <p:nvPr/>
        </p:nvGraphicFramePr>
        <p:xfrm>
          <a:off x="2155825" y="4271963"/>
          <a:ext cx="7737475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r:id="rId7" imgW="7733333" imgH="2390476" progId="excel.sheet.8">
                  <p:embed/>
                </p:oleObj>
              </mc:Choice>
              <mc:Fallback>
                <p:oleObj r:id="rId7" imgW="7733333" imgH="2390476" progId="excel.sheet.8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4271963"/>
                        <a:ext cx="7737475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</a:rPr>
              <a:t>成果汇报情况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7D921AC-1898-4717-B674-9FEF24D55FA3}"/>
              </a:ext>
            </a:extLst>
          </p:cNvPr>
          <p:cNvSpPr/>
          <p:nvPr/>
        </p:nvSpPr>
        <p:spPr>
          <a:xfrm>
            <a:off x="6604000" y="1174750"/>
            <a:ext cx="4348163" cy="48212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1139" name="组合 3"/>
          <p:cNvGrpSpPr>
            <a:grpSpLocks/>
          </p:cNvGrpSpPr>
          <p:nvPr/>
        </p:nvGrpSpPr>
        <p:grpSpPr bwMode="auto">
          <a:xfrm>
            <a:off x="1295400" y="1441450"/>
            <a:ext cx="5081588" cy="2200275"/>
            <a:chOff x="2128741" y="1722189"/>
            <a:chExt cx="3000114" cy="2200603"/>
          </a:xfrm>
        </p:grpSpPr>
        <p:sp>
          <p:nvSpPr>
            <p:cNvPr id="92168" name="矩形 4"/>
            <p:cNvSpPr>
              <a:spLocks noChangeArrowheads="1"/>
            </p:cNvSpPr>
            <p:nvPr/>
          </p:nvSpPr>
          <p:spPr bwMode="auto">
            <a:xfrm>
              <a:off x="2128741" y="1722189"/>
              <a:ext cx="2125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Aft>
                  <a:spcPts val="600"/>
                </a:spcAft>
                <a:buClr>
                  <a:srgbClr val="99CB38"/>
                </a:buClr>
              </a:pPr>
              <a:r>
                <a:rPr lang="en-US" altLang="zh-CN">
                  <a:solidFill>
                    <a:srgbClr val="262626"/>
                  </a:solidFill>
                  <a:sym typeface="Century Gothic" panose="020B0502020202020204" pitchFamily="34" charset="0"/>
                </a:rPr>
                <a:t>ENTER YOUR TITLE</a:t>
              </a:r>
              <a:endParaRPr lang="zh-CN" altLang="en-US" sz="1200">
                <a:solidFill>
                  <a:srgbClr val="262626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92169" name="矩形 5"/>
            <p:cNvSpPr>
              <a:spLocks noChangeArrowheads="1"/>
            </p:cNvSpPr>
            <p:nvPr/>
          </p:nvSpPr>
          <p:spPr bwMode="auto">
            <a:xfrm>
              <a:off x="2128741" y="2091521"/>
              <a:ext cx="3000114" cy="183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Aft>
                  <a:spcPts val="600"/>
                </a:spcAft>
                <a:buClr>
                  <a:srgbClr val="99CB38"/>
                </a:buClr>
              </a:pPr>
              <a:r>
                <a:rPr lang="zh-CN" altLang="en-US" sz="1200">
                  <a:solidFill>
                    <a:srgbClr val="262626"/>
                  </a:solidFill>
                  <a:sym typeface="Century Gothic" panose="020B0502020202020204" pitchFamily="34" charset="0"/>
                </a:rPr>
                <a:t>为客户提供有效服务，是我们工作的方向和价值评价的标尺，成就客户就是成就我们自己。为客户提供有效服务，是我们工作的方向和价值评价的标尺，成就客户就是成就我们自己。</a:t>
              </a:r>
            </a:p>
            <a:p>
              <a:pPr eaLnBrk="1" hangingPunct="1">
                <a:lnSpc>
                  <a:spcPct val="150000"/>
                </a:lnSpc>
                <a:spcAft>
                  <a:spcPts val="600"/>
                </a:spcAft>
                <a:buClr>
                  <a:srgbClr val="99CB38"/>
                </a:buClr>
              </a:pPr>
              <a:r>
                <a:rPr lang="zh-CN" altLang="en-US" sz="1200">
                  <a:solidFill>
                    <a:srgbClr val="262626"/>
                  </a:solidFill>
                  <a:sym typeface="Century Gothic" panose="020B0502020202020204" pitchFamily="34" charset="0"/>
                </a:rPr>
                <a:t>为客户提供有效服务，是我们工作的方向和价值评价的标尺，成就客户就是成就我们自己。</a:t>
              </a:r>
            </a:p>
          </p:txBody>
        </p:sp>
      </p:grpSp>
      <p:grpSp>
        <p:nvGrpSpPr>
          <p:cNvPr id="91142" name="组合 6"/>
          <p:cNvGrpSpPr>
            <a:grpSpLocks/>
          </p:cNvGrpSpPr>
          <p:nvPr/>
        </p:nvGrpSpPr>
        <p:grpSpPr bwMode="auto">
          <a:xfrm>
            <a:off x="1295400" y="3843338"/>
            <a:ext cx="5081588" cy="2201862"/>
            <a:chOff x="2128741" y="1722189"/>
            <a:chExt cx="3000114" cy="2200603"/>
          </a:xfrm>
        </p:grpSpPr>
        <p:sp>
          <p:nvSpPr>
            <p:cNvPr id="92166" name="矩形 7"/>
            <p:cNvSpPr>
              <a:spLocks noChangeArrowheads="1"/>
            </p:cNvSpPr>
            <p:nvPr/>
          </p:nvSpPr>
          <p:spPr bwMode="auto">
            <a:xfrm>
              <a:off x="2128741" y="1722189"/>
              <a:ext cx="2125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Aft>
                  <a:spcPts val="600"/>
                </a:spcAft>
                <a:buClr>
                  <a:srgbClr val="99CB38"/>
                </a:buClr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262626"/>
                  </a:solidFill>
                  <a:sym typeface="Century Gothic" panose="020B0502020202020204" pitchFamily="34" charset="0"/>
                </a:rPr>
                <a:t>ENTER YOUR TITLE</a:t>
              </a:r>
              <a:endParaRPr lang="zh-CN" altLang="en-US" sz="1200">
                <a:solidFill>
                  <a:srgbClr val="262626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92167" name="矩形 8"/>
            <p:cNvSpPr>
              <a:spLocks noChangeArrowheads="1"/>
            </p:cNvSpPr>
            <p:nvPr/>
          </p:nvSpPr>
          <p:spPr bwMode="auto">
            <a:xfrm>
              <a:off x="2128741" y="2091521"/>
              <a:ext cx="3000114" cy="183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Aft>
                  <a:spcPts val="600"/>
                </a:spcAft>
                <a:buClr>
                  <a:srgbClr val="99CB38"/>
                </a:buClr>
              </a:pPr>
              <a:r>
                <a:rPr lang="zh-CN" altLang="en-US" sz="1200">
                  <a:solidFill>
                    <a:srgbClr val="262626"/>
                  </a:solidFill>
                  <a:sym typeface="Century Gothic" panose="020B0502020202020204" pitchFamily="34" charset="0"/>
                </a:rPr>
                <a:t>为客户提供有效服务，是我们工作的方向和价值评价的标尺，成就客户就是成就我们自己。为客户提供有效服务，是我们工作的方向和价值评价的标尺，成就客户就是成就我们自己。</a:t>
              </a:r>
            </a:p>
            <a:p>
              <a:pPr eaLnBrk="1" hangingPunct="1">
                <a:lnSpc>
                  <a:spcPct val="150000"/>
                </a:lnSpc>
                <a:spcAft>
                  <a:spcPts val="600"/>
                </a:spcAft>
                <a:buClr>
                  <a:srgbClr val="99CB38"/>
                </a:buClr>
              </a:pPr>
              <a:r>
                <a:rPr lang="zh-CN" altLang="en-US" sz="1200">
                  <a:solidFill>
                    <a:srgbClr val="262626"/>
                  </a:solidFill>
                  <a:sym typeface="Century Gothic" panose="020B0502020202020204" pitchFamily="34" charset="0"/>
                </a:rPr>
                <a:t>为客户提供有效服务，是我们工作的方向和价值评价的标尺，成就客户就是成就我们自己。</a:t>
              </a:r>
            </a:p>
          </p:txBody>
        </p:sp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</a:rPr>
              <a:t>无形成果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5E2083A-2BCA-4C5A-967A-4AD1C575BE27}"/>
              </a:ext>
            </a:extLst>
          </p:cNvPr>
          <p:cNvSpPr/>
          <p:nvPr/>
        </p:nvSpPr>
        <p:spPr>
          <a:xfrm>
            <a:off x="650875" y="963613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009999"/>
                </a:solidFill>
                <a:latin typeface="微软雅黑" panose="020B0503020204020204" pitchFamily="34" charset="-122"/>
              </a:rPr>
              <a:t>（一）有形成果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DFCAEE6-BC89-4859-9633-A6CC35CEC2C7}"/>
              </a:ext>
            </a:extLst>
          </p:cNvPr>
          <p:cNvSpPr/>
          <p:nvPr/>
        </p:nvSpPr>
        <p:spPr>
          <a:xfrm>
            <a:off x="1023938" y="1352550"/>
            <a:ext cx="41735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</a:rPr>
              <a:t>、改善前、中、后数据：（查检表）</a:t>
            </a:r>
            <a:endParaRPr lang="zh-CN" altLang="en-US" kern="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3188" name="矩形 5"/>
          <p:cNvSpPr>
            <a:spLocks noChangeArrowheads="1"/>
          </p:cNvSpPr>
          <p:nvPr/>
        </p:nvSpPr>
        <p:spPr bwMode="auto">
          <a:xfrm>
            <a:off x="1354138" y="1752600"/>
            <a:ext cx="427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</a:rPr>
              <a:t>2014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年血液净化科品管活动  </a:t>
            </a:r>
            <a:r>
              <a:rPr lang="zh-CN" altLang="en-US" sz="1600" b="1">
                <a:solidFill>
                  <a:srgbClr val="009999"/>
                </a:solidFill>
                <a:latin typeface="微软雅黑" panose="020B0503020204020204" pitchFamily="34" charset="-122"/>
              </a:rPr>
              <a:t>改善后</a:t>
            </a:r>
            <a:r>
              <a:rPr lang="zh-CN" altLang="en-US" sz="1600" b="1">
                <a:solidFill>
                  <a:srgbClr val="E05326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检查表 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13AA25A6-1C8E-4CE5-AA63-1B2058ED2565}"/>
              </a:ext>
            </a:extLst>
          </p:cNvPr>
          <p:cNvGraphicFramePr>
            <a:graphicFrameLocks noGrp="1"/>
          </p:cNvGraphicFramePr>
          <p:nvPr/>
        </p:nvGraphicFramePr>
        <p:xfrm>
          <a:off x="650875" y="2176463"/>
          <a:ext cx="10664825" cy="3968750"/>
        </p:xfrm>
        <a:graphic>
          <a:graphicData uri="http://schemas.openxmlformats.org/drawingml/2006/table">
            <a:tbl>
              <a:tblPr/>
              <a:tblGrid>
                <a:gridCol w="1277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6348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6348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707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查检内容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                        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126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血透中患者低血压发生的次数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超滤过多过快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01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心功能不全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44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透前口服降压药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8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透析中进食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9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透析膜反应式过敏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8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严重营养不良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9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当天调查总次数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当天调查人签名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318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</a:rPr>
              <a:t>无形成果</a:t>
            </a:r>
          </a:p>
        </p:txBody>
      </p:sp>
      <p:graphicFrame>
        <p:nvGraphicFramePr>
          <p:cNvPr id="3" name="Group 2">
            <a:extLst>
              <a:ext uri="{FF2B5EF4-FFF2-40B4-BE49-F238E27FC236}">
                <a16:creationId xmlns:a16="http://schemas.microsoft.com/office/drawing/2014/main" xmlns="" id="{A8D4DAAC-636F-45B5-93C5-02CD78512E7C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1465263"/>
          <a:ext cx="8191500" cy="4319587"/>
        </p:xfrm>
        <a:graphic>
          <a:graphicData uri="http://schemas.openxmlformats.org/drawingml/2006/table">
            <a:tbl>
              <a:tblPr/>
              <a:tblGrid>
                <a:gridCol w="2151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4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72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5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24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93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1959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评价项目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活动前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活动后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活动成长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负向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合计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平均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合计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平均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和谐程度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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积 极 性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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责 任 感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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沟通配合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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愉 悦 感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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凝 聚 力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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1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解决问题能力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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1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品管手法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</a:t>
                      </a: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5319" name="Rectangle 97"/>
          <p:cNvSpPr>
            <a:spLocks noChangeArrowheads="1"/>
          </p:cNvSpPr>
          <p:nvPr/>
        </p:nvSpPr>
        <p:spPr bwMode="auto">
          <a:xfrm>
            <a:off x="2405063" y="5930900"/>
            <a:ext cx="819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</a:rPr>
              <a:t>注：由圈员 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</a:rPr>
              <a:t>人评分，每项每人最高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</a:rPr>
              <a:t>分，最低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</a:rPr>
              <a:t>分，总分为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</a:rPr>
              <a:t>45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</a:rPr>
              <a:t>分</a:t>
            </a:r>
          </a:p>
        </p:txBody>
      </p:sp>
      <p:grpSp>
        <p:nvGrpSpPr>
          <p:cNvPr id="95320" name="组合 4"/>
          <p:cNvGrpSpPr>
            <a:grpSpLocks/>
          </p:cNvGrpSpPr>
          <p:nvPr/>
        </p:nvGrpSpPr>
        <p:grpSpPr bwMode="auto">
          <a:xfrm>
            <a:off x="5819775" y="1465263"/>
            <a:ext cx="5876925" cy="4319587"/>
            <a:chOff x="5324009" y="1554354"/>
            <a:chExt cx="3819990" cy="43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B1D0C72-E4F0-4BFC-BBF0-894FBAF5AB23}"/>
                </a:ext>
              </a:extLst>
            </p:cNvPr>
            <p:cNvSpPr/>
            <p:nvPr/>
          </p:nvSpPr>
          <p:spPr>
            <a:xfrm>
              <a:off x="5324009" y="1554354"/>
              <a:ext cx="3819990" cy="43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graphicFrame>
          <p:nvGraphicFramePr>
            <p:cNvPr id="96347" name="对象 1"/>
            <p:cNvGraphicFramePr>
              <a:graphicFrameLocks/>
            </p:cNvGraphicFramePr>
            <p:nvPr/>
          </p:nvGraphicFramePr>
          <p:xfrm>
            <a:off x="5324010" y="1554354"/>
            <a:ext cx="3819989" cy="43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48" r:id="rId5" imgW="5876190" imgH="4314286" progId="excel.sheet.8">
                    <p:embed/>
                  </p:oleObj>
                </mc:Choice>
                <mc:Fallback>
                  <p:oleObj r:id="rId5" imgW="5876190" imgH="4314286" progId="excel.sheet.8">
                    <p:embed/>
                    <p:pic>
                      <p:nvPicPr>
                        <p:cNvPr id="0" name="对象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4010" y="1554354"/>
                          <a:ext cx="3819989" cy="432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7FE64F0A-8534-4F67-BEB8-010641E0BA82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7282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595959"/>
                </a:solidFill>
              </a:rPr>
              <a:t>11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348CC2EC-BB34-4998-96FE-EFE3195F056F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98309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28ADB269-65B0-4AD2-BF8E-A030670C181D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6CA9D710-373D-4792-A4AD-1F1D02AA9692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B3588189-1AF4-4D09-91FB-4901A5EE2CD5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EAD1AFBB-8B93-4C50-B10B-C11FC0170DA0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98310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97288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4706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标准化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</a:rPr>
              <a:t>标准化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F5CA7573-7628-413F-9DE8-C75DD115659A}"/>
              </a:ext>
            </a:extLst>
          </p:cNvPr>
          <p:cNvGraphicFramePr>
            <a:graphicFrameLocks noGrp="1"/>
          </p:cNvGraphicFramePr>
          <p:nvPr/>
        </p:nvGraphicFramePr>
        <p:xfrm>
          <a:off x="866775" y="1458913"/>
          <a:ext cx="10409238" cy="41116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6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4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1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9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有效对策方案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标准化项目及内容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6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、制作低血压患者防治手册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透析中低血压的防治流程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6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6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、对每个血液透析的病人均应做好低血压发生注意事项的宣教</a:t>
                      </a:r>
                      <a:endParaRPr lang="zh-CN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宣教有重点、重点说明低血压的危害程度</a:t>
                      </a:r>
                      <a:endParaRPr lang="zh-CN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透析中低血压的防治流程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6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称重流程重新修改，更细化、更合理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透析中低血压的防治流程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8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6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避免透析中进食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透析期间合理进食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透析中低血压的防治流程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A7355A86-479E-49CB-8337-168D06241434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1378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595959"/>
                </a:solidFill>
              </a:rPr>
              <a:t>12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6BA6E5D-C75D-49FB-A8D9-927524E49378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102405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1C224E71-9C90-489D-9DD4-F9209DD2C65B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7D9EB2E8-2365-47CC-850A-F78FB976EDA1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6F95F12F-19F4-407A-B778-1CA6F99DBF13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D2C8986B-064D-455D-9A21-04860B597D19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102406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102407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4706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9999"/>
                </a:solidFill>
              </a:rPr>
              <a:t>检讨与改进</a:t>
            </a: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72B8F-708B-4422-9C48-B8D415D09B2E}"/>
              </a:ext>
            </a:extLst>
          </p:cNvPr>
          <p:cNvSpPr/>
          <p:nvPr/>
        </p:nvSpPr>
        <p:spPr>
          <a:xfrm>
            <a:off x="0" y="1531938"/>
            <a:ext cx="12192000" cy="232886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defRPr/>
            </a:pPr>
            <a:endParaRPr lang="zh-CN" altLang="en-US" sz="1200" noProof="1">
              <a:latin typeface="微软雅黑" panose="020B0503020204020204" pitchFamily="34" charset="-122"/>
            </a:endParaRPr>
          </a:p>
        </p:txBody>
      </p:sp>
      <p:grpSp>
        <p:nvGrpSpPr>
          <p:cNvPr id="103426" name="组合 3"/>
          <p:cNvGrpSpPr>
            <a:grpSpLocks/>
          </p:cNvGrpSpPr>
          <p:nvPr/>
        </p:nvGrpSpPr>
        <p:grpSpPr bwMode="auto">
          <a:xfrm>
            <a:off x="4319588" y="825500"/>
            <a:ext cx="3552825" cy="3551238"/>
            <a:chOff x="4320125" y="730477"/>
            <a:chExt cx="3551750" cy="355175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xmlns="" id="{57A6BC91-D173-40F1-955E-5F629D09C2EF}"/>
                </a:ext>
              </a:extLst>
            </p:cNvPr>
            <p:cNvSpPr/>
            <p:nvPr/>
          </p:nvSpPr>
          <p:spPr>
            <a:xfrm>
              <a:off x="4320125" y="730477"/>
              <a:ext cx="3551750" cy="3551750"/>
            </a:xfrm>
            <a:prstGeom prst="ellipse">
              <a:avLst/>
            </a:prstGeom>
            <a:solidFill>
              <a:srgbClr val="019E97"/>
            </a:solidFill>
            <a:ln w="254000">
              <a:solidFill>
                <a:schemeClr val="bg1">
                  <a:lumMod val="95000"/>
                </a:schemeClr>
              </a:solidFill>
              <a:round/>
            </a:ln>
            <a:effectLst>
              <a:outerShdw blurRad="876300" dist="38100" dir="8100000" algn="tr" rotWithShape="0">
                <a:prstClr val="black">
                  <a:alpha val="21000"/>
                </a:prstClr>
              </a:outerShdw>
            </a:effectLst>
            <a:sp3d extrusionH="762000">
              <a:bevelT w="38100" h="38100"/>
            </a:sp3d>
          </p:spPr>
          <p:txBody>
            <a:bodyPr lIns="0" tIns="0" rIns="0" bIns="0" anchor="ctr"/>
            <a:lstStyle/>
            <a:p>
              <a:pPr algn="ctr" eaLnBrk="1" fontAlgn="auto" hangingPunct="1">
                <a:defRPr/>
              </a:pPr>
              <a:endParaRPr lang="zh-CN" altLang="en-US" sz="3200" b="1" noProof="1">
                <a:solidFill>
                  <a:prstClr val="white">
                    <a:lumMod val="95000"/>
                  </a:prstClr>
                </a:solidFill>
              </a:endParaRPr>
            </a:p>
          </p:txBody>
        </p:sp>
        <p:pic>
          <p:nvPicPr>
            <p:cNvPr id="104457" name="图片 2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303" y="1130300"/>
              <a:ext cx="2525394" cy="247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: 圆角 2">
            <a:extLst>
              <a:ext uri="{FF2B5EF4-FFF2-40B4-BE49-F238E27FC236}">
                <a16:creationId xmlns:a16="http://schemas.microsoft.com/office/drawing/2014/main" xmlns="" id="{4EA22F3C-24EC-4CE3-A909-993A4468D70F}"/>
              </a:ext>
            </a:extLst>
          </p:cNvPr>
          <p:cNvSpPr/>
          <p:nvPr/>
        </p:nvSpPr>
        <p:spPr>
          <a:xfrm>
            <a:off x="3509963" y="5984875"/>
            <a:ext cx="5172075" cy="29368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defRPr/>
            </a:pPr>
            <a:endParaRPr lang="zh-CN" altLang="en-US" sz="1200" noProof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3430" name="文本框 5"/>
          <p:cNvSpPr txBox="1">
            <a:spLocks noChangeArrowheads="1"/>
          </p:cNvSpPr>
          <p:nvPr/>
        </p:nvSpPr>
        <p:spPr bwMode="auto">
          <a:xfrm>
            <a:off x="4197350" y="5984875"/>
            <a:ext cx="37973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DejaVu Sans" pitchFamily="34" charset="0"/>
              </a:rPr>
              <a:t>汇报</a:t>
            </a:r>
            <a:r>
              <a:rPr lang="en-US" altLang="zh-CN" sz="1400" dirty="0">
                <a:solidFill>
                  <a:schemeClr val="bg1"/>
                </a:solidFill>
                <a:latin typeface="DejaVu Sans" pitchFamily="34" charset="0"/>
              </a:rPr>
              <a:t> :  </a:t>
            </a:r>
            <a:r>
              <a:rPr lang="zh-CN" altLang="en-US" sz="1400" smtClean="0">
                <a:solidFill>
                  <a:schemeClr val="bg1"/>
                </a:solidFill>
                <a:latin typeface="DejaVu Sans" pitchFamily="34" charset="0"/>
              </a:rPr>
              <a:t>可心 时间</a:t>
            </a:r>
            <a:r>
              <a:rPr lang="zh-CN" altLang="en-US" sz="1400" dirty="0">
                <a:solidFill>
                  <a:schemeClr val="bg1"/>
                </a:solidFill>
                <a:latin typeface="DejaVu Sans" pitchFamily="34" charset="0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latin typeface="DejaVu Sans" pitchFamily="34" charset="0"/>
              </a:rPr>
              <a:t>2020</a:t>
            </a:r>
            <a:endParaRPr lang="zh-CN" altLang="en-US" sz="1400" dirty="0">
              <a:solidFill>
                <a:schemeClr val="bg1"/>
              </a:solidFill>
              <a:latin typeface="DejaVu Sans" pitchFamily="34" charset="0"/>
            </a:endParaRPr>
          </a:p>
        </p:txBody>
      </p:sp>
      <p:sp>
        <p:nvSpPr>
          <p:cNvPr id="103431" name="矩形 6"/>
          <p:cNvSpPr>
            <a:spLocks noChangeArrowheads="1"/>
          </p:cNvSpPr>
          <p:nvPr/>
        </p:nvSpPr>
        <p:spPr bwMode="auto">
          <a:xfrm>
            <a:off x="3268663" y="5541963"/>
            <a:ext cx="565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019E97"/>
                </a:solidFill>
                <a:latin typeface="DejaVu Sans" pitchFamily="34" charset="0"/>
              </a:rPr>
              <a:t>THANKS FOR WATCHING</a:t>
            </a:r>
            <a:endParaRPr lang="zh-CN" altLang="en-US" sz="2000" b="1">
              <a:solidFill>
                <a:srgbClr val="019E97"/>
              </a:solidFill>
              <a:latin typeface="DejaVu Sans" pitchFamily="34" charset="0"/>
            </a:endParaRPr>
          </a:p>
        </p:txBody>
      </p:sp>
      <p:sp>
        <p:nvSpPr>
          <p:cNvPr id="103432" name="文本框 24"/>
          <p:cNvSpPr txBox="1">
            <a:spLocks noChangeArrowheads="1"/>
          </p:cNvSpPr>
          <p:nvPr/>
        </p:nvSpPr>
        <p:spPr bwMode="auto">
          <a:xfrm>
            <a:off x="3171825" y="4930775"/>
            <a:ext cx="5848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57" tIns="54029" rIns="108057" bIns="54029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019E97"/>
                </a:solidFill>
                <a:latin typeface="微软雅黑" panose="020B0503020204020204" pitchFamily="34" charset="-122"/>
              </a:rPr>
              <a:t>感谢观看</a:t>
            </a:r>
          </a:p>
        </p:txBody>
      </p:sp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3430" grpId="0"/>
      <p:bldP spid="103431" grpId="0"/>
      <p:bldP spid="1034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科室组成</a:t>
            </a:r>
          </a:p>
        </p:txBody>
      </p:sp>
      <p:grpSp>
        <p:nvGrpSpPr>
          <p:cNvPr id="13314" name="组合 20"/>
          <p:cNvGrpSpPr>
            <a:grpSpLocks/>
          </p:cNvGrpSpPr>
          <p:nvPr/>
        </p:nvGrpSpPr>
        <p:grpSpPr bwMode="auto">
          <a:xfrm rot="5400000">
            <a:off x="9356726" y="2601912"/>
            <a:ext cx="506412" cy="684213"/>
            <a:chOff x="3871609" y="320993"/>
            <a:chExt cx="904672" cy="904672"/>
          </a:xfrm>
        </p:grpSpPr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77AA5D52-045F-4824-86C5-D3AF6D8A75CD}"/>
                </a:ext>
              </a:extLst>
            </p:cNvPr>
            <p:cNvCxnSpPr/>
            <p:nvPr/>
          </p:nvCxnSpPr>
          <p:spPr>
            <a:xfrm>
              <a:off x="3871611" y="770181"/>
              <a:ext cx="6040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0D81A336-8ADE-4F63-B4F7-A0C8C43B7952}"/>
                </a:ext>
              </a:extLst>
            </p:cNvPr>
            <p:cNvCxnSpPr/>
            <p:nvPr/>
          </p:nvCxnSpPr>
          <p:spPr>
            <a:xfrm rot="5400000">
              <a:off x="4023334" y="773330"/>
              <a:ext cx="9046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46281982-E7DC-4D79-ABEF-A6A9008BA9D4}"/>
                </a:ext>
              </a:extLst>
            </p:cNvPr>
            <p:cNvCxnSpPr/>
            <p:nvPr/>
          </p:nvCxnSpPr>
          <p:spPr>
            <a:xfrm>
              <a:off x="4475670" y="316796"/>
              <a:ext cx="30061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08733F04-66D0-47F2-8292-B2D2BC515C89}"/>
                </a:ext>
              </a:extLst>
            </p:cNvPr>
            <p:cNvCxnSpPr/>
            <p:nvPr/>
          </p:nvCxnSpPr>
          <p:spPr>
            <a:xfrm>
              <a:off x="4475670" y="1221468"/>
              <a:ext cx="30061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组合 2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429125"/>
            <a:ext cx="690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组合 22"/>
          <p:cNvGrpSpPr>
            <a:grpSpLocks/>
          </p:cNvGrpSpPr>
          <p:nvPr/>
        </p:nvGrpSpPr>
        <p:grpSpPr bwMode="auto">
          <a:xfrm rot="5400000">
            <a:off x="5825331" y="-1531143"/>
            <a:ext cx="669925" cy="6897688"/>
            <a:chOff x="3871609" y="320993"/>
            <a:chExt cx="904672" cy="904672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FA9E2A6B-D47B-4446-B131-90548CDB67BA}"/>
                </a:ext>
              </a:extLst>
            </p:cNvPr>
            <p:cNvCxnSpPr/>
            <p:nvPr/>
          </p:nvCxnSpPr>
          <p:spPr>
            <a:xfrm>
              <a:off x="3871609" y="773017"/>
              <a:ext cx="9046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AD3D6129-3DA9-4F49-AE70-89CAFDF87426}"/>
                </a:ext>
              </a:extLst>
            </p:cNvPr>
            <p:cNvCxnSpPr/>
            <p:nvPr/>
          </p:nvCxnSpPr>
          <p:spPr>
            <a:xfrm rot="5400000">
              <a:off x="4023816" y="773329"/>
              <a:ext cx="9046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1D6D8D2B-D1AA-40FA-9313-AB79C7BEAF1A}"/>
                </a:ext>
              </a:extLst>
            </p:cNvPr>
            <p:cNvCxnSpPr/>
            <p:nvPr/>
          </p:nvCxnSpPr>
          <p:spPr>
            <a:xfrm>
              <a:off x="4471865" y="320993"/>
              <a:ext cx="3001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67C7BE2F-AF11-4D28-ABB9-303AD891457C}"/>
                </a:ext>
              </a:extLst>
            </p:cNvPr>
            <p:cNvCxnSpPr/>
            <p:nvPr/>
          </p:nvCxnSpPr>
          <p:spPr>
            <a:xfrm>
              <a:off x="4476152" y="1225249"/>
              <a:ext cx="3001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: 圆角 13">
            <a:extLst>
              <a:ext uri="{FF2B5EF4-FFF2-40B4-BE49-F238E27FC236}">
                <a16:creationId xmlns:a16="http://schemas.microsoft.com/office/drawing/2014/main" xmlns="" id="{9DA1E9ED-336A-4984-8F15-F4CD33D20002}"/>
              </a:ext>
            </a:extLst>
          </p:cNvPr>
          <p:cNvSpPr/>
          <p:nvPr/>
        </p:nvSpPr>
        <p:spPr>
          <a:xfrm>
            <a:off x="5381625" y="1089025"/>
            <a:ext cx="1798638" cy="511175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</a:rPr>
              <a:t>某某科室</a:t>
            </a:r>
          </a:p>
        </p:txBody>
      </p:sp>
      <p:sp>
        <p:nvSpPr>
          <p:cNvPr id="25" name="矩形: 圆角 97">
            <a:extLst>
              <a:ext uri="{FF2B5EF4-FFF2-40B4-BE49-F238E27FC236}">
                <a16:creationId xmlns:a16="http://schemas.microsoft.com/office/drawing/2014/main" xmlns="" id="{4041ACDC-8C16-4CBB-9F6A-63C8E6597B9B}"/>
              </a:ext>
            </a:extLst>
          </p:cNvPr>
          <p:cNvSpPr/>
          <p:nvPr/>
        </p:nvSpPr>
        <p:spPr>
          <a:xfrm>
            <a:off x="1882775" y="2255838"/>
            <a:ext cx="1655763" cy="473075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</a:rPr>
              <a:t>门诊</a:t>
            </a:r>
          </a:p>
        </p:txBody>
      </p:sp>
      <p:sp>
        <p:nvSpPr>
          <p:cNvPr id="26" name="矩形: 圆角 98">
            <a:extLst>
              <a:ext uri="{FF2B5EF4-FFF2-40B4-BE49-F238E27FC236}">
                <a16:creationId xmlns:a16="http://schemas.microsoft.com/office/drawing/2014/main" xmlns="" id="{63F0CB51-5D30-45F6-9D08-8A77525F63ED}"/>
              </a:ext>
            </a:extLst>
          </p:cNvPr>
          <p:cNvSpPr/>
          <p:nvPr/>
        </p:nvSpPr>
        <p:spPr>
          <a:xfrm>
            <a:off x="5456238" y="2252663"/>
            <a:ext cx="1654175" cy="471487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</a:rPr>
              <a:t>病房</a:t>
            </a:r>
          </a:p>
        </p:txBody>
      </p:sp>
      <p:sp>
        <p:nvSpPr>
          <p:cNvPr id="27" name="矩形: 圆角 99">
            <a:extLst>
              <a:ext uri="{FF2B5EF4-FFF2-40B4-BE49-F238E27FC236}">
                <a16:creationId xmlns:a16="http://schemas.microsoft.com/office/drawing/2014/main" xmlns="" id="{F1062A3A-6CE4-4CA0-A721-B2012CDC9003}"/>
              </a:ext>
            </a:extLst>
          </p:cNvPr>
          <p:cNvSpPr/>
          <p:nvPr/>
        </p:nvSpPr>
        <p:spPr>
          <a:xfrm>
            <a:off x="8799513" y="2252663"/>
            <a:ext cx="1655762" cy="471487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</a:rPr>
              <a:t>检验中心</a:t>
            </a:r>
          </a:p>
        </p:txBody>
      </p:sp>
      <p:sp>
        <p:nvSpPr>
          <p:cNvPr id="29" name="矩形: 圆角 105">
            <a:extLst>
              <a:ext uri="{FF2B5EF4-FFF2-40B4-BE49-F238E27FC236}">
                <a16:creationId xmlns:a16="http://schemas.microsoft.com/office/drawing/2014/main" xmlns="" id="{E8C2A836-F925-4361-B751-AECC136AFB68}"/>
              </a:ext>
            </a:extLst>
          </p:cNvPr>
          <p:cNvSpPr/>
          <p:nvPr/>
        </p:nvSpPr>
        <p:spPr>
          <a:xfrm>
            <a:off x="2508250" y="3163888"/>
            <a:ext cx="412750" cy="1265237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专家门诊</a:t>
            </a:r>
          </a:p>
        </p:txBody>
      </p:sp>
      <p:sp>
        <p:nvSpPr>
          <p:cNvPr id="30" name="矩形: 圆角 106">
            <a:extLst>
              <a:ext uri="{FF2B5EF4-FFF2-40B4-BE49-F238E27FC236}">
                <a16:creationId xmlns:a16="http://schemas.microsoft.com/office/drawing/2014/main" xmlns="" id="{D850F1DE-2518-4407-A3E6-BBDB81557260}"/>
              </a:ext>
            </a:extLst>
          </p:cNvPr>
          <p:cNvSpPr/>
          <p:nvPr/>
        </p:nvSpPr>
        <p:spPr>
          <a:xfrm>
            <a:off x="3184525" y="3163888"/>
            <a:ext cx="411163" cy="1265237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普通门诊</a:t>
            </a:r>
          </a:p>
        </p:txBody>
      </p:sp>
      <p:sp>
        <p:nvSpPr>
          <p:cNvPr id="48" name="矩形: 圆角 107">
            <a:extLst>
              <a:ext uri="{FF2B5EF4-FFF2-40B4-BE49-F238E27FC236}">
                <a16:creationId xmlns:a16="http://schemas.microsoft.com/office/drawing/2014/main" xmlns="" id="{DD52D8EF-F8D7-43B2-96C4-AF756527741E}"/>
              </a:ext>
            </a:extLst>
          </p:cNvPr>
          <p:cNvSpPr/>
          <p:nvPr/>
        </p:nvSpPr>
        <p:spPr>
          <a:xfrm>
            <a:off x="1835150" y="3163888"/>
            <a:ext cx="411163" cy="1265237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专家门诊</a:t>
            </a:r>
          </a:p>
        </p:txBody>
      </p:sp>
      <p:grpSp>
        <p:nvGrpSpPr>
          <p:cNvPr id="13332" name="组合 48"/>
          <p:cNvGrpSpPr>
            <a:grpSpLocks/>
          </p:cNvGrpSpPr>
          <p:nvPr/>
        </p:nvGrpSpPr>
        <p:grpSpPr bwMode="auto">
          <a:xfrm rot="5400000">
            <a:off x="2490788" y="2265362"/>
            <a:ext cx="439738" cy="1357313"/>
            <a:chOff x="3871609" y="320993"/>
            <a:chExt cx="904672" cy="904672"/>
          </a:xfrm>
        </p:grpSpPr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E3621FEA-54D9-4680-8697-59BA08D4629A}"/>
                </a:ext>
              </a:extLst>
            </p:cNvPr>
            <p:cNvCxnSpPr/>
            <p:nvPr/>
          </p:nvCxnSpPr>
          <p:spPr>
            <a:xfrm>
              <a:off x="3871610" y="771742"/>
              <a:ext cx="9046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E86942B4-641E-4182-B44C-AD5CF8FCC7D6}"/>
                </a:ext>
              </a:extLst>
            </p:cNvPr>
            <p:cNvCxnSpPr/>
            <p:nvPr/>
          </p:nvCxnSpPr>
          <p:spPr>
            <a:xfrm rot="5400000">
              <a:off x="4023478" y="773329"/>
              <a:ext cx="9046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0A58A4CF-8A65-4E1D-91FE-97EDD2267ABF}"/>
                </a:ext>
              </a:extLst>
            </p:cNvPr>
            <p:cNvCxnSpPr/>
            <p:nvPr/>
          </p:nvCxnSpPr>
          <p:spPr>
            <a:xfrm>
              <a:off x="4475814" y="318877"/>
              <a:ext cx="3004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C4877824-9938-4615-8762-54423737DA37}"/>
                </a:ext>
              </a:extLst>
            </p:cNvPr>
            <p:cNvCxnSpPr/>
            <p:nvPr/>
          </p:nvCxnSpPr>
          <p:spPr>
            <a:xfrm>
              <a:off x="4475814" y="1223549"/>
              <a:ext cx="3004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组合 49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4419600"/>
            <a:ext cx="1573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: 圆角 120">
            <a:extLst>
              <a:ext uri="{FF2B5EF4-FFF2-40B4-BE49-F238E27FC236}">
                <a16:creationId xmlns:a16="http://schemas.microsoft.com/office/drawing/2014/main" xmlns="" id="{1D6F1DBC-9B33-4E20-AE8F-FE987FDFFC05}"/>
              </a:ext>
            </a:extLst>
          </p:cNvPr>
          <p:cNvSpPr/>
          <p:nvPr/>
        </p:nvSpPr>
        <p:spPr>
          <a:xfrm>
            <a:off x="3298825" y="4810125"/>
            <a:ext cx="412750" cy="126523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普通门诊</a:t>
            </a:r>
          </a:p>
        </p:txBody>
      </p:sp>
      <p:sp>
        <p:nvSpPr>
          <p:cNvPr id="52" name="矩形: 圆角 121">
            <a:extLst>
              <a:ext uri="{FF2B5EF4-FFF2-40B4-BE49-F238E27FC236}">
                <a16:creationId xmlns:a16="http://schemas.microsoft.com/office/drawing/2014/main" xmlns="" id="{540F312A-38AE-4E48-A3E0-12AC5DBC460B}"/>
              </a:ext>
            </a:extLst>
          </p:cNvPr>
          <p:cNvSpPr/>
          <p:nvPr/>
        </p:nvSpPr>
        <p:spPr>
          <a:xfrm>
            <a:off x="2765425" y="4822825"/>
            <a:ext cx="412750" cy="126523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普通门诊</a:t>
            </a:r>
          </a:p>
        </p:txBody>
      </p:sp>
      <p:sp>
        <p:nvSpPr>
          <p:cNvPr id="53" name="矩形: 圆角 122">
            <a:extLst>
              <a:ext uri="{FF2B5EF4-FFF2-40B4-BE49-F238E27FC236}">
                <a16:creationId xmlns:a16="http://schemas.microsoft.com/office/drawing/2014/main" xmlns="" id="{F9D51D93-39B1-44C2-AF64-FB8DE3FDFC67}"/>
              </a:ext>
            </a:extLst>
          </p:cNvPr>
          <p:cNvSpPr/>
          <p:nvPr/>
        </p:nvSpPr>
        <p:spPr>
          <a:xfrm>
            <a:off x="2257425" y="4810125"/>
            <a:ext cx="411163" cy="126523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普通门诊</a:t>
            </a:r>
          </a:p>
        </p:txBody>
      </p:sp>
      <p:sp>
        <p:nvSpPr>
          <p:cNvPr id="54" name="矩形: 圆角 123">
            <a:extLst>
              <a:ext uri="{FF2B5EF4-FFF2-40B4-BE49-F238E27FC236}">
                <a16:creationId xmlns:a16="http://schemas.microsoft.com/office/drawing/2014/main" xmlns="" id="{6B4D5657-2BD5-458D-95DE-97D0BFAC9CC3}"/>
              </a:ext>
            </a:extLst>
          </p:cNvPr>
          <p:cNvSpPr/>
          <p:nvPr/>
        </p:nvSpPr>
        <p:spPr>
          <a:xfrm>
            <a:off x="1722438" y="4822825"/>
            <a:ext cx="412750" cy="126523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普通门诊</a:t>
            </a:r>
          </a:p>
        </p:txBody>
      </p:sp>
      <p:grpSp>
        <p:nvGrpSpPr>
          <p:cNvPr id="13342" name="组合 54"/>
          <p:cNvGrpSpPr>
            <a:grpSpLocks/>
          </p:cNvGrpSpPr>
          <p:nvPr/>
        </p:nvGrpSpPr>
        <p:grpSpPr bwMode="auto">
          <a:xfrm rot="5400000">
            <a:off x="6051550" y="2265363"/>
            <a:ext cx="439738" cy="1357312"/>
            <a:chOff x="3871609" y="320993"/>
            <a:chExt cx="904672" cy="904672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E18AB682-A3A4-4A98-B808-C65A8BFC8A59}"/>
                </a:ext>
              </a:extLst>
            </p:cNvPr>
            <p:cNvCxnSpPr/>
            <p:nvPr/>
          </p:nvCxnSpPr>
          <p:spPr>
            <a:xfrm>
              <a:off x="3871609" y="771742"/>
              <a:ext cx="9046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4AF613F2-8D08-495C-8B1B-1079839943C1}"/>
                </a:ext>
              </a:extLst>
            </p:cNvPr>
            <p:cNvCxnSpPr/>
            <p:nvPr/>
          </p:nvCxnSpPr>
          <p:spPr>
            <a:xfrm rot="5400000">
              <a:off x="4023477" y="773329"/>
              <a:ext cx="9046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57DC627-6E66-4A0D-8E64-EF62152F7372}"/>
                </a:ext>
              </a:extLst>
            </p:cNvPr>
            <p:cNvCxnSpPr/>
            <p:nvPr/>
          </p:nvCxnSpPr>
          <p:spPr>
            <a:xfrm>
              <a:off x="4475813" y="318877"/>
              <a:ext cx="3004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30AD2492-DFE4-412B-AF88-8FFA2210661A}"/>
                </a:ext>
              </a:extLst>
            </p:cNvPr>
            <p:cNvCxnSpPr/>
            <p:nvPr/>
          </p:nvCxnSpPr>
          <p:spPr>
            <a:xfrm>
              <a:off x="4475813" y="1223549"/>
              <a:ext cx="3004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矩形: 圆角 129">
            <a:extLst>
              <a:ext uri="{FF2B5EF4-FFF2-40B4-BE49-F238E27FC236}">
                <a16:creationId xmlns:a16="http://schemas.microsoft.com/office/drawing/2014/main" xmlns="" id="{24DA19D1-1D82-445A-8F49-449C0F99EA62}"/>
              </a:ext>
            </a:extLst>
          </p:cNvPr>
          <p:cNvSpPr/>
          <p:nvPr/>
        </p:nvSpPr>
        <p:spPr>
          <a:xfrm>
            <a:off x="5386388" y="3163888"/>
            <a:ext cx="412750" cy="1265237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病区</a:t>
            </a:r>
          </a:p>
        </p:txBody>
      </p:sp>
      <p:sp>
        <p:nvSpPr>
          <p:cNvPr id="57" name="矩形: 圆角 130">
            <a:extLst>
              <a:ext uri="{FF2B5EF4-FFF2-40B4-BE49-F238E27FC236}">
                <a16:creationId xmlns:a16="http://schemas.microsoft.com/office/drawing/2014/main" xmlns="" id="{BC8094E7-F490-431D-B01D-6F8092D08752}"/>
              </a:ext>
            </a:extLst>
          </p:cNvPr>
          <p:cNvSpPr/>
          <p:nvPr/>
        </p:nvSpPr>
        <p:spPr>
          <a:xfrm>
            <a:off x="6065838" y="3163888"/>
            <a:ext cx="411162" cy="1265237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加护门诊</a:t>
            </a:r>
          </a:p>
        </p:txBody>
      </p:sp>
      <p:sp>
        <p:nvSpPr>
          <p:cNvPr id="58" name="矩形: 圆角 131">
            <a:extLst>
              <a:ext uri="{FF2B5EF4-FFF2-40B4-BE49-F238E27FC236}">
                <a16:creationId xmlns:a16="http://schemas.microsoft.com/office/drawing/2014/main" xmlns="" id="{0924FAC1-792A-463F-974B-4C90BEBE1155}"/>
              </a:ext>
            </a:extLst>
          </p:cNvPr>
          <p:cNvSpPr/>
          <p:nvPr/>
        </p:nvSpPr>
        <p:spPr>
          <a:xfrm>
            <a:off x="6731000" y="3163888"/>
            <a:ext cx="411163" cy="1265237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B</a:t>
            </a: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病区</a:t>
            </a:r>
          </a:p>
        </p:txBody>
      </p:sp>
      <p:sp>
        <p:nvSpPr>
          <p:cNvPr id="59" name="矩形: 圆角 135">
            <a:extLst>
              <a:ext uri="{FF2B5EF4-FFF2-40B4-BE49-F238E27FC236}">
                <a16:creationId xmlns:a16="http://schemas.microsoft.com/office/drawing/2014/main" xmlns="" id="{C5F2B82A-90FA-4503-B579-F7CA0ABF6E1D}"/>
              </a:ext>
            </a:extLst>
          </p:cNvPr>
          <p:cNvSpPr/>
          <p:nvPr/>
        </p:nvSpPr>
        <p:spPr>
          <a:xfrm>
            <a:off x="5386388" y="4803775"/>
            <a:ext cx="411162" cy="126523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一号病房</a:t>
            </a:r>
          </a:p>
        </p:txBody>
      </p:sp>
      <p:sp>
        <p:nvSpPr>
          <p:cNvPr id="60" name="矩形: 圆角 136">
            <a:extLst>
              <a:ext uri="{FF2B5EF4-FFF2-40B4-BE49-F238E27FC236}">
                <a16:creationId xmlns:a16="http://schemas.microsoft.com/office/drawing/2014/main" xmlns="" id="{18AE3F5C-3452-4632-BC98-AEB3BBB294B5}"/>
              </a:ext>
            </a:extLst>
          </p:cNvPr>
          <p:cNvSpPr/>
          <p:nvPr/>
        </p:nvSpPr>
        <p:spPr>
          <a:xfrm>
            <a:off x="6056313" y="4806950"/>
            <a:ext cx="412750" cy="126523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二号病房</a:t>
            </a:r>
          </a:p>
        </p:txBody>
      </p:sp>
      <p:sp>
        <p:nvSpPr>
          <p:cNvPr id="61" name="矩形: 圆角 138">
            <a:extLst>
              <a:ext uri="{FF2B5EF4-FFF2-40B4-BE49-F238E27FC236}">
                <a16:creationId xmlns:a16="http://schemas.microsoft.com/office/drawing/2014/main" xmlns="" id="{390B06C1-5351-4855-9E87-02C371F2BAB8}"/>
              </a:ext>
            </a:extLst>
          </p:cNvPr>
          <p:cNvSpPr/>
          <p:nvPr/>
        </p:nvSpPr>
        <p:spPr>
          <a:xfrm>
            <a:off x="6731000" y="4818063"/>
            <a:ext cx="411163" cy="1265237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普通病房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xmlns="" id="{DB5476FF-38AB-4AFE-96D8-344624953858}"/>
              </a:ext>
            </a:extLst>
          </p:cNvPr>
          <p:cNvCxnSpPr>
            <a:stCxn id="58" idx="2"/>
            <a:endCxn id="61" idx="0"/>
          </p:cNvCxnSpPr>
          <p:nvPr/>
        </p:nvCxnSpPr>
        <p:spPr>
          <a:xfrm flipH="1">
            <a:off x="6937375" y="4429125"/>
            <a:ext cx="0" cy="3889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: 圆角 143">
            <a:extLst>
              <a:ext uri="{FF2B5EF4-FFF2-40B4-BE49-F238E27FC236}">
                <a16:creationId xmlns:a16="http://schemas.microsoft.com/office/drawing/2014/main" xmlns="" id="{5F268A8D-00D1-48CF-88E6-479538F59C75}"/>
              </a:ext>
            </a:extLst>
          </p:cNvPr>
          <p:cNvSpPr/>
          <p:nvPr/>
        </p:nvSpPr>
        <p:spPr>
          <a:xfrm>
            <a:off x="9069388" y="3167063"/>
            <a:ext cx="412750" cy="1265237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检验一区</a:t>
            </a:r>
          </a:p>
        </p:txBody>
      </p:sp>
      <p:sp>
        <p:nvSpPr>
          <p:cNvPr id="64" name="矩形: 圆角 219">
            <a:extLst>
              <a:ext uri="{FF2B5EF4-FFF2-40B4-BE49-F238E27FC236}">
                <a16:creationId xmlns:a16="http://schemas.microsoft.com/office/drawing/2014/main" xmlns="" id="{B523DC05-CC5F-4A21-8713-951138F7826B}"/>
              </a:ext>
            </a:extLst>
          </p:cNvPr>
          <p:cNvSpPr/>
          <p:nvPr/>
        </p:nvSpPr>
        <p:spPr>
          <a:xfrm>
            <a:off x="9745663" y="3163888"/>
            <a:ext cx="411162" cy="1265237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检验二区</a:t>
            </a:r>
          </a:p>
        </p:txBody>
      </p:sp>
      <p:sp>
        <p:nvSpPr>
          <p:cNvPr id="65" name="矩形: 圆角 221">
            <a:extLst>
              <a:ext uri="{FF2B5EF4-FFF2-40B4-BE49-F238E27FC236}">
                <a16:creationId xmlns:a16="http://schemas.microsoft.com/office/drawing/2014/main" xmlns="" id="{E5A86236-D6DC-4B99-9F9D-B37885A84FF3}"/>
              </a:ext>
            </a:extLst>
          </p:cNvPr>
          <p:cNvSpPr/>
          <p:nvPr/>
        </p:nvSpPr>
        <p:spPr>
          <a:xfrm>
            <a:off x="9061450" y="4803775"/>
            <a:ext cx="412750" cy="126523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某某病区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6A268FCD-E161-418A-A4DD-22A0FBEFFAAA}"/>
              </a:ext>
            </a:extLst>
          </p:cNvPr>
          <p:cNvCxnSpPr>
            <a:stCxn id="58" idx="2"/>
            <a:endCxn id="61" idx="0"/>
          </p:cNvCxnSpPr>
          <p:nvPr/>
        </p:nvCxnSpPr>
        <p:spPr>
          <a:xfrm flipH="1">
            <a:off x="9274175" y="4429125"/>
            <a:ext cx="0" cy="3889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: 圆角 226">
            <a:extLst>
              <a:ext uri="{FF2B5EF4-FFF2-40B4-BE49-F238E27FC236}">
                <a16:creationId xmlns:a16="http://schemas.microsoft.com/office/drawing/2014/main" xmlns="" id="{BEE988CE-F021-4EC5-A63B-B9952A425CB7}"/>
              </a:ext>
            </a:extLst>
          </p:cNvPr>
          <p:cNvSpPr/>
          <p:nvPr/>
        </p:nvSpPr>
        <p:spPr>
          <a:xfrm>
            <a:off x="9745663" y="4803775"/>
            <a:ext cx="411162" cy="1265238"/>
          </a:xfrm>
          <a:prstGeom prst="roundRect">
            <a:avLst>
              <a:gd name="adj" fmla="val 50000"/>
            </a:avLst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微软雅黑" panose="020B0503020204020204" pitchFamily="34" charset="-122"/>
              </a:rPr>
              <a:t>某某病区</a:t>
            </a: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xmlns="" id="{6A5EA303-E120-4F96-B63D-36D9D3C54542}"/>
              </a:ext>
            </a:extLst>
          </p:cNvPr>
          <p:cNvCxnSpPr>
            <a:stCxn id="58" idx="2"/>
            <a:endCxn id="61" idx="0"/>
          </p:cNvCxnSpPr>
          <p:nvPr/>
        </p:nvCxnSpPr>
        <p:spPr>
          <a:xfrm flipH="1">
            <a:off x="9956800" y="4429125"/>
            <a:ext cx="0" cy="3889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科室荣誉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33A8B6-FEE6-422C-81BA-3303C59299ED}"/>
              </a:ext>
            </a:extLst>
          </p:cNvPr>
          <p:cNvSpPr/>
          <p:nvPr/>
        </p:nvSpPr>
        <p:spPr>
          <a:xfrm>
            <a:off x="4605338" y="1214438"/>
            <a:ext cx="2735262" cy="1584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kern="0">
              <a:solidFill>
                <a:schemeClr val="tx1">
                  <a:lumMod val="75000"/>
                  <a:lumOff val="25000"/>
                </a:schemeClr>
              </a:solidFill>
              <a:latin typeface="小米兰亭_GB外压缩"/>
              <a:ea typeface="小米兰亭_GB外压缩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99E29079-5101-4948-9ADD-BB9AC6E7CE9B}"/>
              </a:ext>
            </a:extLst>
          </p:cNvPr>
          <p:cNvSpPr/>
          <p:nvPr/>
        </p:nvSpPr>
        <p:spPr>
          <a:xfrm>
            <a:off x="4605338" y="2798763"/>
            <a:ext cx="2735262" cy="957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>
                <a:solidFill>
                  <a:srgbClr val="15692D"/>
                </a:solidFill>
                <a:latin typeface="小米兰亭_GB外压缩"/>
                <a:ea typeface="小米兰亭_GB外压缩"/>
              </a:rPr>
              <a:t>Please insert title here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米兰亭_GB外压缩"/>
                <a:ea typeface="小米兰亭_GB外压缩"/>
              </a:rPr>
              <a:t>为客户服务是我们存在的唯一理由，客户需求是我们发展的原动力。我们坚持持续为客户创造长期价值</a:t>
            </a:r>
            <a:endParaRPr lang="en-US" altLang="zh-CN" sz="900" kern="0" dirty="0">
              <a:solidFill>
                <a:schemeClr val="tx1">
                  <a:lumMod val="75000"/>
                  <a:lumOff val="25000"/>
                </a:schemeClr>
              </a:solidFill>
              <a:latin typeface="小米兰亭_GB外压缩"/>
              <a:ea typeface="小米兰亭_GB外压缩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EB46D598-BEC4-42DA-95DC-0C8490C8B2A2}"/>
              </a:ext>
            </a:extLst>
          </p:cNvPr>
          <p:cNvSpPr/>
          <p:nvPr/>
        </p:nvSpPr>
        <p:spPr>
          <a:xfrm>
            <a:off x="8188325" y="1214438"/>
            <a:ext cx="2735263" cy="1584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kern="0">
              <a:solidFill>
                <a:schemeClr val="tx1">
                  <a:lumMod val="75000"/>
                  <a:lumOff val="25000"/>
                </a:schemeClr>
              </a:solidFill>
              <a:latin typeface="小米兰亭_GB外压缩"/>
              <a:ea typeface="小米兰亭_GB外压缩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087A5699-5327-45CA-A938-7016F4370A83}"/>
              </a:ext>
            </a:extLst>
          </p:cNvPr>
          <p:cNvSpPr/>
          <p:nvPr/>
        </p:nvSpPr>
        <p:spPr>
          <a:xfrm>
            <a:off x="8188325" y="2798763"/>
            <a:ext cx="2735263" cy="957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>
                <a:solidFill>
                  <a:srgbClr val="15692D"/>
                </a:solidFill>
                <a:latin typeface="小米兰亭_GB外压缩"/>
                <a:ea typeface="小米兰亭_GB外压缩"/>
              </a:rPr>
              <a:t>Please insert title here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米兰亭_GB外压缩"/>
                <a:ea typeface="小米兰亭_GB外压缩"/>
              </a:rPr>
              <a:t>为客户服务是我们存在的唯一理由，客户需求是我们发展的原动力。我们坚持持续为客户创造长期价值</a:t>
            </a:r>
            <a:endParaRPr lang="en-US" altLang="zh-CN" sz="900" kern="0" dirty="0">
              <a:solidFill>
                <a:schemeClr val="tx1">
                  <a:lumMod val="75000"/>
                  <a:lumOff val="25000"/>
                </a:schemeClr>
              </a:solidFill>
              <a:latin typeface="小米兰亭_GB外压缩"/>
              <a:ea typeface="小米兰亭_GB外压缩"/>
            </a:endParaRPr>
          </a:p>
        </p:txBody>
      </p:sp>
      <p:sp>
        <p:nvSpPr>
          <p:cNvPr id="15366" name="矩形 38"/>
          <p:cNvSpPr>
            <a:spLocks noChangeArrowheads="1"/>
          </p:cNvSpPr>
          <p:nvPr/>
        </p:nvSpPr>
        <p:spPr bwMode="auto">
          <a:xfrm>
            <a:off x="4605338" y="3779838"/>
            <a:ext cx="2735262" cy="1584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04040"/>
              </a:solidFill>
              <a:latin typeface="小米兰亭_GB外压缩"/>
              <a:ea typeface="小米兰亭_GB外压缩"/>
              <a:cs typeface="小米兰亭_GB外压缩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E77FD852-7F4D-4BC1-B175-65A13F9EA1D2}"/>
              </a:ext>
            </a:extLst>
          </p:cNvPr>
          <p:cNvSpPr/>
          <p:nvPr/>
        </p:nvSpPr>
        <p:spPr>
          <a:xfrm>
            <a:off x="4605338" y="5364163"/>
            <a:ext cx="2735262" cy="957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>
                <a:solidFill>
                  <a:srgbClr val="15692D"/>
                </a:solidFill>
                <a:latin typeface="小米兰亭_GB外压缩"/>
                <a:ea typeface="小米兰亭_GB外压缩"/>
              </a:rPr>
              <a:t>Please insert title here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米兰亭_GB外压缩"/>
                <a:ea typeface="小米兰亭_GB外压缩"/>
              </a:rPr>
              <a:t>为客户服务是我们存在的唯一理由，客户需求是我们发展的原动力。我们坚持持续为客户创造长期价值</a:t>
            </a:r>
            <a:endParaRPr lang="en-US" altLang="zh-CN" sz="900" kern="0" dirty="0">
              <a:solidFill>
                <a:schemeClr val="tx1">
                  <a:lumMod val="75000"/>
                  <a:lumOff val="25000"/>
                </a:schemeClr>
              </a:solidFill>
              <a:latin typeface="小米兰亭_GB外压缩"/>
              <a:ea typeface="小米兰亭_GB外压缩"/>
            </a:endParaRPr>
          </a:p>
        </p:txBody>
      </p:sp>
      <p:sp>
        <p:nvSpPr>
          <p:cNvPr id="15368" name="矩形 41"/>
          <p:cNvSpPr>
            <a:spLocks noChangeArrowheads="1"/>
          </p:cNvSpPr>
          <p:nvPr/>
        </p:nvSpPr>
        <p:spPr bwMode="auto">
          <a:xfrm>
            <a:off x="8188325" y="3779838"/>
            <a:ext cx="2735263" cy="1584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04040"/>
              </a:solidFill>
              <a:latin typeface="小米兰亭_GB外压缩"/>
              <a:ea typeface="小米兰亭_GB外压缩"/>
              <a:cs typeface="小米兰亭_GB外压缩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65EB9851-3389-4E2B-B195-659D81C54523}"/>
              </a:ext>
            </a:extLst>
          </p:cNvPr>
          <p:cNvSpPr/>
          <p:nvPr/>
        </p:nvSpPr>
        <p:spPr>
          <a:xfrm>
            <a:off x="8188325" y="5364163"/>
            <a:ext cx="2735263" cy="957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>
                <a:solidFill>
                  <a:srgbClr val="15692D"/>
                </a:solidFill>
                <a:latin typeface="小米兰亭_GB外压缩"/>
                <a:ea typeface="小米兰亭_GB外压缩"/>
              </a:rPr>
              <a:t>Please insert title here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小米兰亭_GB外压缩"/>
                <a:ea typeface="小米兰亭_GB外压缩"/>
              </a:rPr>
              <a:t>为客户服务是我们存在的唯一理由，客户需求是我们发展的原动力。我们坚持持续为客户创造长期价值</a:t>
            </a:r>
            <a:endParaRPr lang="en-US" altLang="zh-CN" sz="900" kern="0" dirty="0">
              <a:solidFill>
                <a:schemeClr val="tx1">
                  <a:lumMod val="75000"/>
                  <a:lumOff val="25000"/>
                </a:schemeClr>
              </a:solidFill>
              <a:latin typeface="小米兰亭_GB外压缩"/>
              <a:ea typeface="小米兰亭_GB外压缩"/>
            </a:endParaRPr>
          </a:p>
        </p:txBody>
      </p:sp>
      <p:sp>
        <p:nvSpPr>
          <p:cNvPr id="16395" name="任意多边形 129"/>
          <p:cNvSpPr>
            <a:spLocks noChangeArrowheads="1"/>
          </p:cNvSpPr>
          <p:nvPr/>
        </p:nvSpPr>
        <p:spPr bwMode="auto">
          <a:xfrm>
            <a:off x="346075" y="1477963"/>
            <a:ext cx="3621088" cy="4025900"/>
          </a:xfrm>
          <a:custGeom>
            <a:avLst/>
            <a:gdLst>
              <a:gd name="T0" fmla="*/ 914120 w 1555750"/>
              <a:gd name="T1" fmla="*/ 3862350 h 1728611"/>
              <a:gd name="T2" fmla="*/ 2707899 w 1555750"/>
              <a:gd name="T3" fmla="*/ 3836722 h 1728611"/>
              <a:gd name="T4" fmla="*/ 3128401 w 1555750"/>
              <a:gd name="T5" fmla="*/ 3837187 h 1728611"/>
              <a:gd name="T6" fmla="*/ 3521432 w 1555750"/>
              <a:gd name="T7" fmla="*/ 3903354 h 1728611"/>
              <a:gd name="T8" fmla="*/ 3515843 w 1555750"/>
              <a:gd name="T9" fmla="*/ 4013785 h 1728611"/>
              <a:gd name="T10" fmla="*/ 79630 w 1555750"/>
              <a:gd name="T11" fmla="*/ 3983964 h 1728611"/>
              <a:gd name="T12" fmla="*/ 136443 w 1555750"/>
              <a:gd name="T13" fmla="*/ 3888441 h 1728611"/>
              <a:gd name="T14" fmla="*/ 1616110 w 1555750"/>
              <a:gd name="T15" fmla="*/ 2123848 h 1728611"/>
              <a:gd name="T16" fmla="*/ 1859851 w 1555750"/>
              <a:gd name="T17" fmla="*/ 2165772 h 1728611"/>
              <a:gd name="T18" fmla="*/ 2116619 w 1555750"/>
              <a:gd name="T19" fmla="*/ 2139219 h 1728611"/>
              <a:gd name="T20" fmla="*/ 2228721 w 1555750"/>
              <a:gd name="T21" fmla="*/ 3347526 h 1728611"/>
              <a:gd name="T22" fmla="*/ 2148248 w 1555750"/>
              <a:gd name="T23" fmla="*/ 3506833 h 1728611"/>
              <a:gd name="T24" fmla="*/ 1959396 w 1555750"/>
              <a:gd name="T25" fmla="*/ 3540371 h 1728611"/>
              <a:gd name="T26" fmla="*/ 1825894 w 1555750"/>
              <a:gd name="T27" fmla="*/ 3425317 h 1728611"/>
              <a:gd name="T28" fmla="*/ 1781706 w 1555750"/>
              <a:gd name="T29" fmla="*/ 3450935 h 1728611"/>
              <a:gd name="T30" fmla="*/ 1631925 w 1555750"/>
              <a:gd name="T31" fmla="*/ 3545960 h 1728611"/>
              <a:gd name="T32" fmla="*/ 1450514 w 1555750"/>
              <a:gd name="T33" fmla="*/ 3488667 h 1728611"/>
              <a:gd name="T34" fmla="*/ 1394694 w 1555750"/>
              <a:gd name="T35" fmla="*/ 2255207 h 1728611"/>
              <a:gd name="T36" fmla="*/ 1545871 w 1555750"/>
              <a:gd name="T37" fmla="*/ 2128040 h 1728611"/>
              <a:gd name="T38" fmla="*/ 3533542 w 1555750"/>
              <a:gd name="T39" fmla="*/ 2101951 h 1728611"/>
              <a:gd name="T40" fmla="*/ 3620157 w 1555750"/>
              <a:gd name="T41" fmla="*/ 2300916 h 1728611"/>
              <a:gd name="T42" fmla="*/ 3514449 w 1555750"/>
              <a:gd name="T43" fmla="*/ 2488697 h 1728611"/>
              <a:gd name="T44" fmla="*/ 3343546 w 1555750"/>
              <a:gd name="T45" fmla="*/ 2792037 h 1728611"/>
              <a:gd name="T46" fmla="*/ 2729787 w 1555750"/>
              <a:gd name="T47" fmla="*/ 2920643 h 1728611"/>
              <a:gd name="T48" fmla="*/ 3176367 w 1555750"/>
              <a:gd name="T49" fmla="*/ 2730531 h 1728611"/>
              <a:gd name="T50" fmla="*/ 3193133 w 1555750"/>
              <a:gd name="T51" fmla="*/ 2618700 h 1728611"/>
              <a:gd name="T52" fmla="*/ 2366559 w 1555750"/>
              <a:gd name="T53" fmla="*/ 2322815 h 1728611"/>
              <a:gd name="T54" fmla="*/ 2574251 w 1555750"/>
              <a:gd name="T55" fmla="*/ 2299518 h 1728611"/>
              <a:gd name="T56" fmla="*/ 942991 w 1555750"/>
              <a:gd name="T57" fmla="*/ 2047432 h 1728611"/>
              <a:gd name="T58" fmla="*/ 1058945 w 1555750"/>
              <a:gd name="T59" fmla="*/ 2307905 h 1728611"/>
              <a:gd name="T60" fmla="*/ 1322983 w 1555750"/>
              <a:gd name="T61" fmla="*/ 2599130 h 1728611"/>
              <a:gd name="T62" fmla="*/ 408862 w 1555750"/>
              <a:gd name="T63" fmla="*/ 2683003 h 1728611"/>
              <a:gd name="T64" fmla="*/ 911327 w 1555750"/>
              <a:gd name="T65" fmla="*/ 2878705 h 1728611"/>
              <a:gd name="T66" fmla="*/ 365090 w 1555750"/>
              <a:gd name="T67" fmla="*/ 2867989 h 1728611"/>
              <a:gd name="T68" fmla="*/ 203966 w 1555750"/>
              <a:gd name="T69" fmla="*/ 2526906 h 1728611"/>
              <a:gd name="T70" fmla="*/ 29339 w 1555750"/>
              <a:gd name="T71" fmla="*/ 2403426 h 1728611"/>
              <a:gd name="T72" fmla="*/ 23285 w 1555750"/>
              <a:gd name="T73" fmla="*/ 2183959 h 1728611"/>
              <a:gd name="T74" fmla="*/ 192791 w 1555750"/>
              <a:gd name="T75" fmla="*/ 2052558 h 1728611"/>
              <a:gd name="T76" fmla="*/ 1810078 w 1555750"/>
              <a:gd name="T77" fmla="*/ 951980 h 1728611"/>
              <a:gd name="T78" fmla="*/ 2040720 w 1555750"/>
              <a:gd name="T79" fmla="*/ 903504 h 1728611"/>
              <a:gd name="T80" fmla="*/ 2461467 w 1555750"/>
              <a:gd name="T81" fmla="*/ 1274534 h 1728611"/>
              <a:gd name="T82" fmla="*/ 2612432 w 1555750"/>
              <a:gd name="T83" fmla="*/ 2022651 h 1728611"/>
              <a:gd name="T84" fmla="*/ 2495480 w 1555750"/>
              <a:gd name="T85" fmla="*/ 2264101 h 1728611"/>
              <a:gd name="T86" fmla="*/ 2332400 w 1555750"/>
              <a:gd name="T87" fmla="*/ 2208632 h 1728611"/>
              <a:gd name="T88" fmla="*/ 2244337 w 1555750"/>
              <a:gd name="T89" fmla="*/ 1613401 h 1728611"/>
              <a:gd name="T90" fmla="*/ 2176775 w 1555750"/>
              <a:gd name="T91" fmla="*/ 2084646 h 1728611"/>
              <a:gd name="T92" fmla="*/ 1878571 w 1555750"/>
              <a:gd name="T93" fmla="*/ 2086975 h 1728611"/>
              <a:gd name="T94" fmla="*/ 1689400 w 1555750"/>
              <a:gd name="T95" fmla="*/ 2066935 h 1728611"/>
              <a:gd name="T96" fmla="*/ 1425674 w 1555750"/>
              <a:gd name="T97" fmla="*/ 2081384 h 1728611"/>
              <a:gd name="T98" fmla="*/ 1357647 w 1555750"/>
              <a:gd name="T99" fmla="*/ 1607807 h 1728611"/>
              <a:gd name="T100" fmla="*/ 1269118 w 1555750"/>
              <a:gd name="T101" fmla="*/ 2231472 h 1728611"/>
              <a:gd name="T102" fmla="*/ 1099982 w 1555750"/>
              <a:gd name="T103" fmla="*/ 2251981 h 1728611"/>
              <a:gd name="T104" fmla="*/ 1001666 w 1555750"/>
              <a:gd name="T105" fmla="*/ 1917309 h 1728611"/>
              <a:gd name="T106" fmla="*/ 1224387 w 1555750"/>
              <a:gd name="T107" fmla="*/ 1178513 h 1728611"/>
              <a:gd name="T108" fmla="*/ 1793548 w 1555750"/>
              <a:gd name="T109" fmla="*/ 0 h 1728611"/>
              <a:gd name="T110" fmla="*/ 2124456 w 1555750"/>
              <a:gd name="T111" fmla="*/ 165975 h 1728611"/>
              <a:gd name="T112" fmla="*/ 2187754 w 1555750"/>
              <a:gd name="T113" fmla="*/ 537088 h 1728611"/>
              <a:gd name="T114" fmla="*/ 1935499 w 1555750"/>
              <a:gd name="T115" fmla="*/ 802837 h 1728611"/>
              <a:gd name="T116" fmla="*/ 1562238 w 1555750"/>
              <a:gd name="T117" fmla="*/ 757147 h 1728611"/>
              <a:gd name="T118" fmla="*/ 1381192 w 1555750"/>
              <a:gd name="T119" fmla="*/ 434986 h 1728611"/>
              <a:gd name="T120" fmla="*/ 1531054 w 1555750"/>
              <a:gd name="T121" fmla="*/ 94643 h 17286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55750" h="1728611">
                <a:moveTo>
                  <a:pt x="586207" y="1498130"/>
                </a:moveTo>
                <a:lnTo>
                  <a:pt x="591008" y="1505133"/>
                </a:lnTo>
                <a:lnTo>
                  <a:pt x="596210" y="1511535"/>
                </a:lnTo>
                <a:lnTo>
                  <a:pt x="601612" y="1517737"/>
                </a:lnTo>
                <a:lnTo>
                  <a:pt x="607814" y="1523539"/>
                </a:lnTo>
                <a:lnTo>
                  <a:pt x="614217" y="1528941"/>
                </a:lnTo>
                <a:lnTo>
                  <a:pt x="621219" y="1533543"/>
                </a:lnTo>
                <a:lnTo>
                  <a:pt x="628222" y="1538144"/>
                </a:lnTo>
                <a:lnTo>
                  <a:pt x="636024" y="1541946"/>
                </a:lnTo>
                <a:lnTo>
                  <a:pt x="402142" y="1636579"/>
                </a:lnTo>
                <a:lnTo>
                  <a:pt x="399141" y="1638179"/>
                </a:lnTo>
                <a:lnTo>
                  <a:pt x="396740" y="1639980"/>
                </a:lnTo>
                <a:lnTo>
                  <a:pt x="394739" y="1642381"/>
                </a:lnTo>
                <a:lnTo>
                  <a:pt x="393339" y="1644782"/>
                </a:lnTo>
                <a:lnTo>
                  <a:pt x="392339" y="1647383"/>
                </a:lnTo>
                <a:lnTo>
                  <a:pt x="391738" y="1649984"/>
                </a:lnTo>
                <a:lnTo>
                  <a:pt x="391538" y="1652785"/>
                </a:lnTo>
                <a:lnTo>
                  <a:pt x="391738" y="1655586"/>
                </a:lnTo>
                <a:lnTo>
                  <a:pt x="392739" y="1658387"/>
                </a:lnTo>
                <a:lnTo>
                  <a:pt x="393939" y="1660787"/>
                </a:lnTo>
                <a:lnTo>
                  <a:pt x="395340" y="1663188"/>
                </a:lnTo>
                <a:lnTo>
                  <a:pt x="397340" y="1665389"/>
                </a:lnTo>
                <a:lnTo>
                  <a:pt x="399341" y="1666790"/>
                </a:lnTo>
                <a:lnTo>
                  <a:pt x="402142" y="1668190"/>
                </a:lnTo>
                <a:lnTo>
                  <a:pt x="405143" y="1668990"/>
                </a:lnTo>
                <a:lnTo>
                  <a:pt x="408544" y="1669390"/>
                </a:lnTo>
                <a:lnTo>
                  <a:pt x="1147205" y="1669390"/>
                </a:lnTo>
                <a:lnTo>
                  <a:pt x="1150606" y="1668990"/>
                </a:lnTo>
                <a:lnTo>
                  <a:pt x="1153607" y="1668190"/>
                </a:lnTo>
                <a:lnTo>
                  <a:pt x="1156008" y="1666790"/>
                </a:lnTo>
                <a:lnTo>
                  <a:pt x="1158409" y="1665389"/>
                </a:lnTo>
                <a:lnTo>
                  <a:pt x="1160410" y="1663188"/>
                </a:lnTo>
                <a:lnTo>
                  <a:pt x="1161810" y="1660787"/>
                </a:lnTo>
                <a:lnTo>
                  <a:pt x="1163010" y="1658387"/>
                </a:lnTo>
                <a:lnTo>
                  <a:pt x="1163611" y="1655586"/>
                </a:lnTo>
                <a:lnTo>
                  <a:pt x="1164211" y="1652785"/>
                </a:lnTo>
                <a:lnTo>
                  <a:pt x="1164011" y="1649984"/>
                </a:lnTo>
                <a:lnTo>
                  <a:pt x="1163411" y="1647383"/>
                </a:lnTo>
                <a:lnTo>
                  <a:pt x="1162410" y="1644782"/>
                </a:lnTo>
                <a:lnTo>
                  <a:pt x="1161010" y="1642381"/>
                </a:lnTo>
                <a:lnTo>
                  <a:pt x="1159009" y="1639980"/>
                </a:lnTo>
                <a:lnTo>
                  <a:pt x="1156608" y="1638179"/>
                </a:lnTo>
                <a:lnTo>
                  <a:pt x="1153607" y="1636579"/>
                </a:lnTo>
                <a:lnTo>
                  <a:pt x="919725" y="1541946"/>
                </a:lnTo>
                <a:lnTo>
                  <a:pt x="927527" y="1538144"/>
                </a:lnTo>
                <a:lnTo>
                  <a:pt x="934530" y="1533543"/>
                </a:lnTo>
                <a:lnTo>
                  <a:pt x="941532" y="1528941"/>
                </a:lnTo>
                <a:lnTo>
                  <a:pt x="947935" y="1523539"/>
                </a:lnTo>
                <a:lnTo>
                  <a:pt x="954137" y="1517737"/>
                </a:lnTo>
                <a:lnTo>
                  <a:pt x="959539" y="1511535"/>
                </a:lnTo>
                <a:lnTo>
                  <a:pt x="964740" y="1505133"/>
                </a:lnTo>
                <a:lnTo>
                  <a:pt x="969342" y="1498130"/>
                </a:lnTo>
                <a:lnTo>
                  <a:pt x="1296258" y="1630777"/>
                </a:lnTo>
                <a:lnTo>
                  <a:pt x="1307862" y="1635378"/>
                </a:lnTo>
                <a:lnTo>
                  <a:pt x="1319866" y="1639580"/>
                </a:lnTo>
                <a:lnTo>
                  <a:pt x="1332070" y="1643581"/>
                </a:lnTo>
                <a:lnTo>
                  <a:pt x="1344074" y="1647583"/>
                </a:lnTo>
                <a:lnTo>
                  <a:pt x="1356279" y="1650984"/>
                </a:lnTo>
                <a:lnTo>
                  <a:pt x="1368483" y="1653985"/>
                </a:lnTo>
                <a:lnTo>
                  <a:pt x="1380888" y="1657186"/>
                </a:lnTo>
                <a:lnTo>
                  <a:pt x="1393092" y="1659587"/>
                </a:lnTo>
                <a:lnTo>
                  <a:pt x="1405696" y="1661988"/>
                </a:lnTo>
                <a:lnTo>
                  <a:pt x="1418301" y="1663788"/>
                </a:lnTo>
                <a:lnTo>
                  <a:pt x="1430705" y="1665589"/>
                </a:lnTo>
                <a:lnTo>
                  <a:pt x="1443310" y="1666790"/>
                </a:lnTo>
                <a:lnTo>
                  <a:pt x="1456114" y="1668190"/>
                </a:lnTo>
                <a:lnTo>
                  <a:pt x="1468719" y="1668790"/>
                </a:lnTo>
                <a:lnTo>
                  <a:pt x="1481523" y="1669390"/>
                </a:lnTo>
                <a:lnTo>
                  <a:pt x="1493928" y="1669390"/>
                </a:lnTo>
                <a:lnTo>
                  <a:pt x="1497129" y="1669590"/>
                </a:lnTo>
                <a:lnTo>
                  <a:pt x="1500130" y="1669991"/>
                </a:lnTo>
                <a:lnTo>
                  <a:pt x="1502931" y="1670591"/>
                </a:lnTo>
                <a:lnTo>
                  <a:pt x="1505732" y="1671791"/>
                </a:lnTo>
                <a:lnTo>
                  <a:pt x="1508132" y="1672992"/>
                </a:lnTo>
                <a:lnTo>
                  <a:pt x="1510533" y="1674592"/>
                </a:lnTo>
                <a:lnTo>
                  <a:pt x="1512934" y="1675993"/>
                </a:lnTo>
                <a:lnTo>
                  <a:pt x="1515135" y="1677793"/>
                </a:lnTo>
                <a:lnTo>
                  <a:pt x="1516936" y="1679994"/>
                </a:lnTo>
                <a:lnTo>
                  <a:pt x="1518736" y="1682395"/>
                </a:lnTo>
                <a:lnTo>
                  <a:pt x="1519937" y="1684996"/>
                </a:lnTo>
                <a:lnTo>
                  <a:pt x="1521137" y="1687397"/>
                </a:lnTo>
                <a:lnTo>
                  <a:pt x="1522538" y="1690198"/>
                </a:lnTo>
                <a:lnTo>
                  <a:pt x="1523138" y="1692799"/>
                </a:lnTo>
                <a:lnTo>
                  <a:pt x="1523738" y="1696000"/>
                </a:lnTo>
                <a:lnTo>
                  <a:pt x="1523738" y="1699001"/>
                </a:lnTo>
                <a:lnTo>
                  <a:pt x="1523738" y="1702002"/>
                </a:lnTo>
                <a:lnTo>
                  <a:pt x="1523138" y="1704803"/>
                </a:lnTo>
                <a:lnTo>
                  <a:pt x="1522538" y="1707804"/>
                </a:lnTo>
                <a:lnTo>
                  <a:pt x="1521137" y="1710605"/>
                </a:lnTo>
                <a:lnTo>
                  <a:pt x="1519937" y="1713006"/>
                </a:lnTo>
                <a:lnTo>
                  <a:pt x="1518736" y="1715407"/>
                </a:lnTo>
                <a:lnTo>
                  <a:pt x="1516936" y="1717607"/>
                </a:lnTo>
                <a:lnTo>
                  <a:pt x="1515135" y="1719808"/>
                </a:lnTo>
                <a:lnTo>
                  <a:pt x="1512934" y="1721809"/>
                </a:lnTo>
                <a:lnTo>
                  <a:pt x="1510533" y="1723409"/>
                </a:lnTo>
                <a:lnTo>
                  <a:pt x="1508132" y="1725010"/>
                </a:lnTo>
                <a:lnTo>
                  <a:pt x="1505732" y="1726210"/>
                </a:lnTo>
                <a:lnTo>
                  <a:pt x="1502931" y="1727011"/>
                </a:lnTo>
                <a:lnTo>
                  <a:pt x="1500130" y="1728011"/>
                </a:lnTo>
                <a:lnTo>
                  <a:pt x="1497129" y="1728211"/>
                </a:lnTo>
                <a:lnTo>
                  <a:pt x="1493928" y="1728611"/>
                </a:lnTo>
                <a:lnTo>
                  <a:pt x="61822" y="1728611"/>
                </a:lnTo>
                <a:lnTo>
                  <a:pt x="58621" y="1728211"/>
                </a:lnTo>
                <a:lnTo>
                  <a:pt x="55620" y="1728011"/>
                </a:lnTo>
                <a:lnTo>
                  <a:pt x="52819" y="1727011"/>
                </a:lnTo>
                <a:lnTo>
                  <a:pt x="50018" y="1726210"/>
                </a:lnTo>
                <a:lnTo>
                  <a:pt x="47417" y="1725010"/>
                </a:lnTo>
                <a:lnTo>
                  <a:pt x="45216" y="1723409"/>
                </a:lnTo>
                <a:lnTo>
                  <a:pt x="42815" y="1721809"/>
                </a:lnTo>
                <a:lnTo>
                  <a:pt x="40614" y="1719808"/>
                </a:lnTo>
                <a:lnTo>
                  <a:pt x="38814" y="1717607"/>
                </a:lnTo>
                <a:lnTo>
                  <a:pt x="37013" y="1715407"/>
                </a:lnTo>
                <a:lnTo>
                  <a:pt x="35813" y="1713006"/>
                </a:lnTo>
                <a:lnTo>
                  <a:pt x="34212" y="1710605"/>
                </a:lnTo>
                <a:lnTo>
                  <a:pt x="33212" y="1707804"/>
                </a:lnTo>
                <a:lnTo>
                  <a:pt x="32611" y="1704803"/>
                </a:lnTo>
                <a:lnTo>
                  <a:pt x="32011" y="1702002"/>
                </a:lnTo>
                <a:lnTo>
                  <a:pt x="32011" y="1699001"/>
                </a:lnTo>
                <a:lnTo>
                  <a:pt x="32011" y="1696000"/>
                </a:lnTo>
                <a:lnTo>
                  <a:pt x="32611" y="1692799"/>
                </a:lnTo>
                <a:lnTo>
                  <a:pt x="33212" y="1690198"/>
                </a:lnTo>
                <a:lnTo>
                  <a:pt x="34212" y="1687397"/>
                </a:lnTo>
                <a:lnTo>
                  <a:pt x="35813" y="1684996"/>
                </a:lnTo>
                <a:lnTo>
                  <a:pt x="37013" y="1682395"/>
                </a:lnTo>
                <a:lnTo>
                  <a:pt x="38814" y="1679994"/>
                </a:lnTo>
                <a:lnTo>
                  <a:pt x="40614" y="1677793"/>
                </a:lnTo>
                <a:lnTo>
                  <a:pt x="42815" y="1675993"/>
                </a:lnTo>
                <a:lnTo>
                  <a:pt x="45216" y="1674592"/>
                </a:lnTo>
                <a:lnTo>
                  <a:pt x="47417" y="1672992"/>
                </a:lnTo>
                <a:lnTo>
                  <a:pt x="50018" y="1671791"/>
                </a:lnTo>
                <a:lnTo>
                  <a:pt x="52819" y="1670591"/>
                </a:lnTo>
                <a:lnTo>
                  <a:pt x="55620" y="1669991"/>
                </a:lnTo>
                <a:lnTo>
                  <a:pt x="58621" y="1669590"/>
                </a:lnTo>
                <a:lnTo>
                  <a:pt x="61822" y="1669390"/>
                </a:lnTo>
                <a:lnTo>
                  <a:pt x="74226" y="1669390"/>
                </a:lnTo>
                <a:lnTo>
                  <a:pt x="87031" y="1668790"/>
                </a:lnTo>
                <a:lnTo>
                  <a:pt x="99635" y="1668190"/>
                </a:lnTo>
                <a:lnTo>
                  <a:pt x="112440" y="1666790"/>
                </a:lnTo>
                <a:lnTo>
                  <a:pt x="125044" y="1665589"/>
                </a:lnTo>
                <a:lnTo>
                  <a:pt x="137448" y="1663788"/>
                </a:lnTo>
                <a:lnTo>
                  <a:pt x="150053" y="1661988"/>
                </a:lnTo>
                <a:lnTo>
                  <a:pt x="162657" y="1659587"/>
                </a:lnTo>
                <a:lnTo>
                  <a:pt x="174862" y="1657186"/>
                </a:lnTo>
                <a:lnTo>
                  <a:pt x="187066" y="1653985"/>
                </a:lnTo>
                <a:lnTo>
                  <a:pt x="199470" y="1650984"/>
                </a:lnTo>
                <a:lnTo>
                  <a:pt x="211475" y="1647583"/>
                </a:lnTo>
                <a:lnTo>
                  <a:pt x="223679" y="1643581"/>
                </a:lnTo>
                <a:lnTo>
                  <a:pt x="235683" y="1639580"/>
                </a:lnTo>
                <a:lnTo>
                  <a:pt x="247487" y="1635378"/>
                </a:lnTo>
                <a:lnTo>
                  <a:pt x="259492" y="1630777"/>
                </a:lnTo>
                <a:lnTo>
                  <a:pt x="586207" y="1498130"/>
                </a:lnTo>
                <a:close/>
                <a:moveTo>
                  <a:pt x="688344" y="911522"/>
                </a:moveTo>
                <a:lnTo>
                  <a:pt x="694339" y="911922"/>
                </a:lnTo>
                <a:lnTo>
                  <a:pt x="700534" y="912522"/>
                </a:lnTo>
                <a:lnTo>
                  <a:pt x="706330" y="913722"/>
                </a:lnTo>
                <a:lnTo>
                  <a:pt x="712325" y="914922"/>
                </a:lnTo>
                <a:lnTo>
                  <a:pt x="718521" y="916522"/>
                </a:lnTo>
                <a:lnTo>
                  <a:pt x="724316" y="918322"/>
                </a:lnTo>
                <a:lnTo>
                  <a:pt x="730312" y="920722"/>
                </a:lnTo>
                <a:lnTo>
                  <a:pt x="736307" y="923123"/>
                </a:lnTo>
                <a:lnTo>
                  <a:pt x="741103" y="925323"/>
                </a:lnTo>
                <a:lnTo>
                  <a:pt x="746299" y="927123"/>
                </a:lnTo>
                <a:lnTo>
                  <a:pt x="751496" y="928723"/>
                </a:lnTo>
                <a:lnTo>
                  <a:pt x="756692" y="929923"/>
                </a:lnTo>
                <a:lnTo>
                  <a:pt x="761888" y="931123"/>
                </a:lnTo>
                <a:lnTo>
                  <a:pt x="767284" y="931723"/>
                </a:lnTo>
                <a:lnTo>
                  <a:pt x="772480" y="932323"/>
                </a:lnTo>
                <a:lnTo>
                  <a:pt x="777676" y="932323"/>
                </a:lnTo>
                <a:lnTo>
                  <a:pt x="783271" y="932323"/>
                </a:lnTo>
                <a:lnTo>
                  <a:pt x="788467" y="931723"/>
                </a:lnTo>
                <a:lnTo>
                  <a:pt x="793863" y="931123"/>
                </a:lnTo>
                <a:lnTo>
                  <a:pt x="799059" y="929923"/>
                </a:lnTo>
                <a:lnTo>
                  <a:pt x="804255" y="928723"/>
                </a:lnTo>
                <a:lnTo>
                  <a:pt x="809452" y="927123"/>
                </a:lnTo>
                <a:lnTo>
                  <a:pt x="814448" y="925323"/>
                </a:lnTo>
                <a:lnTo>
                  <a:pt x="819444" y="923123"/>
                </a:lnTo>
                <a:lnTo>
                  <a:pt x="825439" y="920722"/>
                </a:lnTo>
                <a:lnTo>
                  <a:pt x="831435" y="918322"/>
                </a:lnTo>
                <a:lnTo>
                  <a:pt x="837230" y="916522"/>
                </a:lnTo>
                <a:lnTo>
                  <a:pt x="843426" y="914922"/>
                </a:lnTo>
                <a:lnTo>
                  <a:pt x="849421" y="913722"/>
                </a:lnTo>
                <a:lnTo>
                  <a:pt x="855217" y="912522"/>
                </a:lnTo>
                <a:lnTo>
                  <a:pt x="861412" y="911922"/>
                </a:lnTo>
                <a:lnTo>
                  <a:pt x="867407" y="911522"/>
                </a:lnTo>
                <a:lnTo>
                  <a:pt x="873603" y="911922"/>
                </a:lnTo>
                <a:lnTo>
                  <a:pt x="879398" y="912122"/>
                </a:lnTo>
                <a:lnTo>
                  <a:pt x="885394" y="912722"/>
                </a:lnTo>
                <a:lnTo>
                  <a:pt x="891589" y="913722"/>
                </a:lnTo>
                <a:lnTo>
                  <a:pt x="897385" y="915322"/>
                </a:lnTo>
                <a:lnTo>
                  <a:pt x="903580" y="916722"/>
                </a:lnTo>
                <a:lnTo>
                  <a:pt x="909376" y="918522"/>
                </a:lnTo>
                <a:lnTo>
                  <a:pt x="915371" y="921123"/>
                </a:lnTo>
                <a:lnTo>
                  <a:pt x="915771" y="921323"/>
                </a:lnTo>
                <a:lnTo>
                  <a:pt x="920367" y="923123"/>
                </a:lnTo>
                <a:lnTo>
                  <a:pt x="924564" y="925323"/>
                </a:lnTo>
                <a:lnTo>
                  <a:pt x="928561" y="927723"/>
                </a:lnTo>
                <a:lnTo>
                  <a:pt x="932558" y="930523"/>
                </a:lnTo>
                <a:lnTo>
                  <a:pt x="936155" y="933523"/>
                </a:lnTo>
                <a:lnTo>
                  <a:pt x="939553" y="936723"/>
                </a:lnTo>
                <a:lnTo>
                  <a:pt x="942550" y="939923"/>
                </a:lnTo>
                <a:lnTo>
                  <a:pt x="945548" y="943323"/>
                </a:lnTo>
                <a:lnTo>
                  <a:pt x="948346" y="947323"/>
                </a:lnTo>
                <a:lnTo>
                  <a:pt x="950544" y="951323"/>
                </a:lnTo>
                <a:lnTo>
                  <a:pt x="952543" y="955323"/>
                </a:lnTo>
                <a:lnTo>
                  <a:pt x="954142" y="959524"/>
                </a:lnTo>
                <a:lnTo>
                  <a:pt x="955740" y="963724"/>
                </a:lnTo>
                <a:lnTo>
                  <a:pt x="956540" y="968324"/>
                </a:lnTo>
                <a:lnTo>
                  <a:pt x="957139" y="973324"/>
                </a:lnTo>
                <a:lnTo>
                  <a:pt x="957539" y="977924"/>
                </a:lnTo>
                <a:lnTo>
                  <a:pt x="957539" y="1437336"/>
                </a:lnTo>
                <a:lnTo>
                  <a:pt x="957139" y="1441936"/>
                </a:lnTo>
                <a:lnTo>
                  <a:pt x="956939" y="1446336"/>
                </a:lnTo>
                <a:lnTo>
                  <a:pt x="956340" y="1450536"/>
                </a:lnTo>
                <a:lnTo>
                  <a:pt x="955740" y="1454736"/>
                </a:lnTo>
                <a:lnTo>
                  <a:pt x="954741" y="1458737"/>
                </a:lnTo>
                <a:lnTo>
                  <a:pt x="953542" y="1463137"/>
                </a:lnTo>
                <a:lnTo>
                  <a:pt x="952343" y="1466937"/>
                </a:lnTo>
                <a:lnTo>
                  <a:pt x="950744" y="1470737"/>
                </a:lnTo>
                <a:lnTo>
                  <a:pt x="948946" y="1474737"/>
                </a:lnTo>
                <a:lnTo>
                  <a:pt x="947147" y="1478337"/>
                </a:lnTo>
                <a:lnTo>
                  <a:pt x="944949" y="1481737"/>
                </a:lnTo>
                <a:lnTo>
                  <a:pt x="942950" y="1485337"/>
                </a:lnTo>
                <a:lnTo>
                  <a:pt x="940352" y="1488737"/>
                </a:lnTo>
                <a:lnTo>
                  <a:pt x="937954" y="1491737"/>
                </a:lnTo>
                <a:lnTo>
                  <a:pt x="935156" y="1494737"/>
                </a:lnTo>
                <a:lnTo>
                  <a:pt x="932558" y="1497938"/>
                </a:lnTo>
                <a:lnTo>
                  <a:pt x="929360" y="1500538"/>
                </a:lnTo>
                <a:lnTo>
                  <a:pt x="926363" y="1503338"/>
                </a:lnTo>
                <a:lnTo>
                  <a:pt x="922965" y="1505738"/>
                </a:lnTo>
                <a:lnTo>
                  <a:pt x="919568" y="1508338"/>
                </a:lnTo>
                <a:lnTo>
                  <a:pt x="916370" y="1510738"/>
                </a:lnTo>
                <a:lnTo>
                  <a:pt x="912573" y="1512538"/>
                </a:lnTo>
                <a:lnTo>
                  <a:pt x="908976" y="1514338"/>
                </a:lnTo>
                <a:lnTo>
                  <a:pt x="905379" y="1516138"/>
                </a:lnTo>
                <a:lnTo>
                  <a:pt x="901382" y="1517738"/>
                </a:lnTo>
                <a:lnTo>
                  <a:pt x="897385" y="1518938"/>
                </a:lnTo>
                <a:lnTo>
                  <a:pt x="893388" y="1520138"/>
                </a:lnTo>
                <a:lnTo>
                  <a:pt x="889191" y="1521138"/>
                </a:lnTo>
                <a:lnTo>
                  <a:pt x="885194" y="1521938"/>
                </a:lnTo>
                <a:lnTo>
                  <a:pt x="880797" y="1522538"/>
                </a:lnTo>
                <a:lnTo>
                  <a:pt x="876401" y="1522938"/>
                </a:lnTo>
                <a:lnTo>
                  <a:pt x="872004" y="1522938"/>
                </a:lnTo>
                <a:lnTo>
                  <a:pt x="863211" y="1522938"/>
                </a:lnTo>
                <a:lnTo>
                  <a:pt x="859014" y="1522938"/>
                </a:lnTo>
                <a:lnTo>
                  <a:pt x="854417" y="1522538"/>
                </a:lnTo>
                <a:lnTo>
                  <a:pt x="850021" y="1521938"/>
                </a:lnTo>
                <a:lnTo>
                  <a:pt x="846024" y="1521138"/>
                </a:lnTo>
                <a:lnTo>
                  <a:pt x="841827" y="1520138"/>
                </a:lnTo>
                <a:lnTo>
                  <a:pt x="837830" y="1518938"/>
                </a:lnTo>
                <a:lnTo>
                  <a:pt x="833833" y="1517738"/>
                </a:lnTo>
                <a:lnTo>
                  <a:pt x="829836" y="1516138"/>
                </a:lnTo>
                <a:lnTo>
                  <a:pt x="826239" y="1514338"/>
                </a:lnTo>
                <a:lnTo>
                  <a:pt x="822641" y="1512538"/>
                </a:lnTo>
                <a:lnTo>
                  <a:pt x="818844" y="1510738"/>
                </a:lnTo>
                <a:lnTo>
                  <a:pt x="815647" y="1508338"/>
                </a:lnTo>
                <a:lnTo>
                  <a:pt x="812249" y="1505738"/>
                </a:lnTo>
                <a:lnTo>
                  <a:pt x="808852" y="1503338"/>
                </a:lnTo>
                <a:lnTo>
                  <a:pt x="805854" y="1500538"/>
                </a:lnTo>
                <a:lnTo>
                  <a:pt x="802657" y="1497938"/>
                </a:lnTo>
                <a:lnTo>
                  <a:pt x="800059" y="1494737"/>
                </a:lnTo>
                <a:lnTo>
                  <a:pt x="797261" y="1491737"/>
                </a:lnTo>
                <a:lnTo>
                  <a:pt x="794863" y="1488737"/>
                </a:lnTo>
                <a:lnTo>
                  <a:pt x="792464" y="1485337"/>
                </a:lnTo>
                <a:lnTo>
                  <a:pt x="790266" y="1481737"/>
                </a:lnTo>
                <a:lnTo>
                  <a:pt x="788068" y="1478337"/>
                </a:lnTo>
                <a:lnTo>
                  <a:pt x="786269" y="1474737"/>
                </a:lnTo>
                <a:lnTo>
                  <a:pt x="784470" y="1470737"/>
                </a:lnTo>
                <a:lnTo>
                  <a:pt x="782872" y="1466937"/>
                </a:lnTo>
                <a:lnTo>
                  <a:pt x="781673" y="1463137"/>
                </a:lnTo>
                <a:lnTo>
                  <a:pt x="780474" y="1458737"/>
                </a:lnTo>
                <a:lnTo>
                  <a:pt x="779474" y="1454736"/>
                </a:lnTo>
                <a:lnTo>
                  <a:pt x="778875" y="1450536"/>
                </a:lnTo>
                <a:lnTo>
                  <a:pt x="778275" y="1446336"/>
                </a:lnTo>
                <a:lnTo>
                  <a:pt x="778075" y="1441936"/>
                </a:lnTo>
                <a:lnTo>
                  <a:pt x="777676" y="1437336"/>
                </a:lnTo>
                <a:lnTo>
                  <a:pt x="777676" y="1441936"/>
                </a:lnTo>
                <a:lnTo>
                  <a:pt x="777476" y="1446336"/>
                </a:lnTo>
                <a:lnTo>
                  <a:pt x="776876" y="1450536"/>
                </a:lnTo>
                <a:lnTo>
                  <a:pt x="776277" y="1454736"/>
                </a:lnTo>
                <a:lnTo>
                  <a:pt x="775277" y="1458737"/>
                </a:lnTo>
                <a:lnTo>
                  <a:pt x="774078" y="1463137"/>
                </a:lnTo>
                <a:lnTo>
                  <a:pt x="772480" y="1466937"/>
                </a:lnTo>
                <a:lnTo>
                  <a:pt x="771081" y="1470737"/>
                </a:lnTo>
                <a:lnTo>
                  <a:pt x="769482" y="1474737"/>
                </a:lnTo>
                <a:lnTo>
                  <a:pt x="767683" y="1478337"/>
                </a:lnTo>
                <a:lnTo>
                  <a:pt x="765485" y="1481737"/>
                </a:lnTo>
                <a:lnTo>
                  <a:pt x="763287" y="1485337"/>
                </a:lnTo>
                <a:lnTo>
                  <a:pt x="760888" y="1488737"/>
                </a:lnTo>
                <a:lnTo>
                  <a:pt x="758490" y="1491737"/>
                </a:lnTo>
                <a:lnTo>
                  <a:pt x="755692" y="1494737"/>
                </a:lnTo>
                <a:lnTo>
                  <a:pt x="753094" y="1497938"/>
                </a:lnTo>
                <a:lnTo>
                  <a:pt x="749897" y="1500538"/>
                </a:lnTo>
                <a:lnTo>
                  <a:pt x="746899" y="1503338"/>
                </a:lnTo>
                <a:lnTo>
                  <a:pt x="743502" y="1505738"/>
                </a:lnTo>
                <a:lnTo>
                  <a:pt x="740104" y="1508338"/>
                </a:lnTo>
                <a:lnTo>
                  <a:pt x="736907" y="1510738"/>
                </a:lnTo>
                <a:lnTo>
                  <a:pt x="733110" y="1512538"/>
                </a:lnTo>
                <a:lnTo>
                  <a:pt x="729512" y="1514338"/>
                </a:lnTo>
                <a:lnTo>
                  <a:pt x="725915" y="1516138"/>
                </a:lnTo>
                <a:lnTo>
                  <a:pt x="721918" y="1517738"/>
                </a:lnTo>
                <a:lnTo>
                  <a:pt x="717921" y="1518938"/>
                </a:lnTo>
                <a:lnTo>
                  <a:pt x="713924" y="1520138"/>
                </a:lnTo>
                <a:lnTo>
                  <a:pt x="709727" y="1521138"/>
                </a:lnTo>
                <a:lnTo>
                  <a:pt x="705331" y="1521938"/>
                </a:lnTo>
                <a:lnTo>
                  <a:pt x="701134" y="1522538"/>
                </a:lnTo>
                <a:lnTo>
                  <a:pt x="696737" y="1522938"/>
                </a:lnTo>
                <a:lnTo>
                  <a:pt x="692540" y="1522938"/>
                </a:lnTo>
                <a:lnTo>
                  <a:pt x="683747" y="1522938"/>
                </a:lnTo>
                <a:lnTo>
                  <a:pt x="679151" y="1522938"/>
                </a:lnTo>
                <a:lnTo>
                  <a:pt x="674954" y="1522538"/>
                </a:lnTo>
                <a:lnTo>
                  <a:pt x="670557" y="1521938"/>
                </a:lnTo>
                <a:lnTo>
                  <a:pt x="666560" y="1521138"/>
                </a:lnTo>
                <a:lnTo>
                  <a:pt x="662363" y="1520138"/>
                </a:lnTo>
                <a:lnTo>
                  <a:pt x="658366" y="1518938"/>
                </a:lnTo>
                <a:lnTo>
                  <a:pt x="654369" y="1517738"/>
                </a:lnTo>
                <a:lnTo>
                  <a:pt x="650372" y="1516138"/>
                </a:lnTo>
                <a:lnTo>
                  <a:pt x="646775" y="1514338"/>
                </a:lnTo>
                <a:lnTo>
                  <a:pt x="643178" y="1512538"/>
                </a:lnTo>
                <a:lnTo>
                  <a:pt x="639381" y="1510738"/>
                </a:lnTo>
                <a:lnTo>
                  <a:pt x="636183" y="1508338"/>
                </a:lnTo>
                <a:lnTo>
                  <a:pt x="632786" y="1505738"/>
                </a:lnTo>
                <a:lnTo>
                  <a:pt x="629388" y="1503338"/>
                </a:lnTo>
                <a:lnTo>
                  <a:pt x="626391" y="1500538"/>
                </a:lnTo>
                <a:lnTo>
                  <a:pt x="623193" y="1497938"/>
                </a:lnTo>
                <a:lnTo>
                  <a:pt x="620595" y="1494737"/>
                </a:lnTo>
                <a:lnTo>
                  <a:pt x="617797" y="1491737"/>
                </a:lnTo>
                <a:lnTo>
                  <a:pt x="615399" y="1488737"/>
                </a:lnTo>
                <a:lnTo>
                  <a:pt x="612801" y="1485337"/>
                </a:lnTo>
                <a:lnTo>
                  <a:pt x="610802" y="1481737"/>
                </a:lnTo>
                <a:lnTo>
                  <a:pt x="608604" y="1478337"/>
                </a:lnTo>
                <a:lnTo>
                  <a:pt x="606805" y="1474737"/>
                </a:lnTo>
                <a:lnTo>
                  <a:pt x="605007" y="1470737"/>
                </a:lnTo>
                <a:lnTo>
                  <a:pt x="603408" y="1466937"/>
                </a:lnTo>
                <a:lnTo>
                  <a:pt x="602209" y="1463137"/>
                </a:lnTo>
                <a:lnTo>
                  <a:pt x="601010" y="1458737"/>
                </a:lnTo>
                <a:lnTo>
                  <a:pt x="600011" y="1454736"/>
                </a:lnTo>
                <a:lnTo>
                  <a:pt x="599211" y="1450536"/>
                </a:lnTo>
                <a:lnTo>
                  <a:pt x="598812" y="1446336"/>
                </a:lnTo>
                <a:lnTo>
                  <a:pt x="598612" y="1441936"/>
                </a:lnTo>
                <a:lnTo>
                  <a:pt x="598212" y="1437336"/>
                </a:lnTo>
                <a:lnTo>
                  <a:pt x="598212" y="977924"/>
                </a:lnTo>
                <a:lnTo>
                  <a:pt x="598612" y="973324"/>
                </a:lnTo>
                <a:lnTo>
                  <a:pt x="599211" y="968324"/>
                </a:lnTo>
                <a:lnTo>
                  <a:pt x="600011" y="963724"/>
                </a:lnTo>
                <a:lnTo>
                  <a:pt x="601210" y="959524"/>
                </a:lnTo>
                <a:lnTo>
                  <a:pt x="603208" y="955323"/>
                </a:lnTo>
                <a:lnTo>
                  <a:pt x="605207" y="951323"/>
                </a:lnTo>
                <a:lnTo>
                  <a:pt x="607405" y="947323"/>
                </a:lnTo>
                <a:lnTo>
                  <a:pt x="610203" y="943723"/>
                </a:lnTo>
                <a:lnTo>
                  <a:pt x="612801" y="939923"/>
                </a:lnTo>
                <a:lnTo>
                  <a:pt x="616198" y="936723"/>
                </a:lnTo>
                <a:lnTo>
                  <a:pt x="619596" y="933523"/>
                </a:lnTo>
                <a:lnTo>
                  <a:pt x="623193" y="930523"/>
                </a:lnTo>
                <a:lnTo>
                  <a:pt x="627190" y="927723"/>
                </a:lnTo>
                <a:lnTo>
                  <a:pt x="631187" y="925323"/>
                </a:lnTo>
                <a:lnTo>
                  <a:pt x="635384" y="923123"/>
                </a:lnTo>
                <a:lnTo>
                  <a:pt x="639980" y="921323"/>
                </a:lnTo>
                <a:lnTo>
                  <a:pt x="640380" y="921123"/>
                </a:lnTo>
                <a:lnTo>
                  <a:pt x="646176" y="918522"/>
                </a:lnTo>
                <a:lnTo>
                  <a:pt x="652171" y="916722"/>
                </a:lnTo>
                <a:lnTo>
                  <a:pt x="658366" y="915322"/>
                </a:lnTo>
                <a:lnTo>
                  <a:pt x="664162" y="913722"/>
                </a:lnTo>
                <a:lnTo>
                  <a:pt x="670357" y="912722"/>
                </a:lnTo>
                <a:lnTo>
                  <a:pt x="676353" y="912122"/>
                </a:lnTo>
                <a:lnTo>
                  <a:pt x="682148" y="911922"/>
                </a:lnTo>
                <a:lnTo>
                  <a:pt x="688344" y="911522"/>
                </a:lnTo>
                <a:close/>
                <a:moveTo>
                  <a:pt x="1150607" y="879111"/>
                </a:moveTo>
                <a:lnTo>
                  <a:pt x="1452113" y="879111"/>
                </a:lnTo>
                <a:lnTo>
                  <a:pt x="1457315" y="879111"/>
                </a:lnTo>
                <a:lnTo>
                  <a:pt x="1462917" y="879711"/>
                </a:lnTo>
                <a:lnTo>
                  <a:pt x="1468119" y="880312"/>
                </a:lnTo>
                <a:lnTo>
                  <a:pt x="1472921" y="881312"/>
                </a:lnTo>
                <a:lnTo>
                  <a:pt x="1478123" y="882512"/>
                </a:lnTo>
                <a:lnTo>
                  <a:pt x="1482924" y="883713"/>
                </a:lnTo>
                <a:lnTo>
                  <a:pt x="1487926" y="885514"/>
                </a:lnTo>
                <a:lnTo>
                  <a:pt x="1492528" y="887314"/>
                </a:lnTo>
                <a:lnTo>
                  <a:pt x="1497129" y="889115"/>
                </a:lnTo>
                <a:lnTo>
                  <a:pt x="1501731" y="891516"/>
                </a:lnTo>
                <a:lnTo>
                  <a:pt x="1505932" y="894117"/>
                </a:lnTo>
                <a:lnTo>
                  <a:pt x="1509934" y="896717"/>
                </a:lnTo>
                <a:lnTo>
                  <a:pt x="1514135" y="899518"/>
                </a:lnTo>
                <a:lnTo>
                  <a:pt x="1518137" y="902520"/>
                </a:lnTo>
                <a:lnTo>
                  <a:pt x="1521738" y="905921"/>
                </a:lnTo>
                <a:lnTo>
                  <a:pt x="1525539" y="909322"/>
                </a:lnTo>
                <a:lnTo>
                  <a:pt x="1528940" y="912923"/>
                </a:lnTo>
                <a:lnTo>
                  <a:pt x="1531942" y="916725"/>
                </a:lnTo>
                <a:lnTo>
                  <a:pt x="1535343" y="920726"/>
                </a:lnTo>
                <a:lnTo>
                  <a:pt x="1537944" y="924527"/>
                </a:lnTo>
                <a:lnTo>
                  <a:pt x="1540745" y="928929"/>
                </a:lnTo>
                <a:lnTo>
                  <a:pt x="1543146" y="933130"/>
                </a:lnTo>
                <a:lnTo>
                  <a:pt x="1545346" y="937732"/>
                </a:lnTo>
                <a:lnTo>
                  <a:pt x="1547547" y="942334"/>
                </a:lnTo>
                <a:lnTo>
                  <a:pt x="1549348" y="946935"/>
                </a:lnTo>
                <a:lnTo>
                  <a:pt x="1551148" y="951737"/>
                </a:lnTo>
                <a:lnTo>
                  <a:pt x="1552349" y="956739"/>
                </a:lnTo>
                <a:lnTo>
                  <a:pt x="1553549" y="961941"/>
                </a:lnTo>
                <a:lnTo>
                  <a:pt x="1554550" y="966742"/>
                </a:lnTo>
                <a:lnTo>
                  <a:pt x="1555150" y="971944"/>
                </a:lnTo>
                <a:lnTo>
                  <a:pt x="1555350" y="977146"/>
                </a:lnTo>
                <a:lnTo>
                  <a:pt x="1555750" y="982748"/>
                </a:lnTo>
                <a:lnTo>
                  <a:pt x="1555350" y="987950"/>
                </a:lnTo>
                <a:lnTo>
                  <a:pt x="1555150" y="993352"/>
                </a:lnTo>
                <a:lnTo>
                  <a:pt x="1554550" y="998553"/>
                </a:lnTo>
                <a:lnTo>
                  <a:pt x="1553549" y="1003555"/>
                </a:lnTo>
                <a:lnTo>
                  <a:pt x="1552349" y="1008757"/>
                </a:lnTo>
                <a:lnTo>
                  <a:pt x="1551148" y="1013559"/>
                </a:lnTo>
                <a:lnTo>
                  <a:pt x="1549348" y="1018160"/>
                </a:lnTo>
                <a:lnTo>
                  <a:pt x="1547547" y="1022962"/>
                </a:lnTo>
                <a:lnTo>
                  <a:pt x="1545346" y="1027564"/>
                </a:lnTo>
                <a:lnTo>
                  <a:pt x="1543146" y="1031965"/>
                </a:lnTo>
                <a:lnTo>
                  <a:pt x="1540745" y="1036567"/>
                </a:lnTo>
                <a:lnTo>
                  <a:pt x="1537944" y="1040368"/>
                </a:lnTo>
                <a:lnTo>
                  <a:pt x="1535343" y="1044770"/>
                </a:lnTo>
                <a:lnTo>
                  <a:pt x="1531942" y="1048371"/>
                </a:lnTo>
                <a:lnTo>
                  <a:pt x="1528940" y="1052373"/>
                </a:lnTo>
                <a:lnTo>
                  <a:pt x="1525539" y="1055974"/>
                </a:lnTo>
                <a:lnTo>
                  <a:pt x="1521738" y="1059375"/>
                </a:lnTo>
                <a:lnTo>
                  <a:pt x="1518137" y="1062376"/>
                </a:lnTo>
                <a:lnTo>
                  <a:pt x="1514135" y="1065577"/>
                </a:lnTo>
                <a:lnTo>
                  <a:pt x="1509934" y="1068578"/>
                </a:lnTo>
                <a:lnTo>
                  <a:pt x="1505932" y="1071379"/>
                </a:lnTo>
                <a:lnTo>
                  <a:pt x="1501731" y="1073780"/>
                </a:lnTo>
                <a:lnTo>
                  <a:pt x="1497129" y="1075981"/>
                </a:lnTo>
                <a:lnTo>
                  <a:pt x="1492528" y="1077982"/>
                </a:lnTo>
                <a:lnTo>
                  <a:pt x="1487926" y="1079782"/>
                </a:lnTo>
                <a:lnTo>
                  <a:pt x="1482924" y="1081783"/>
                </a:lnTo>
                <a:lnTo>
                  <a:pt x="1478123" y="1082983"/>
                </a:lnTo>
                <a:lnTo>
                  <a:pt x="1472921" y="1084184"/>
                </a:lnTo>
                <a:lnTo>
                  <a:pt x="1468119" y="1084984"/>
                </a:lnTo>
                <a:lnTo>
                  <a:pt x="1462917" y="1085584"/>
                </a:lnTo>
                <a:lnTo>
                  <a:pt x="1457315" y="1085984"/>
                </a:lnTo>
                <a:lnTo>
                  <a:pt x="1452113" y="1086385"/>
                </a:lnTo>
                <a:lnTo>
                  <a:pt x="1439909" y="1086385"/>
                </a:lnTo>
                <a:lnTo>
                  <a:pt x="1439909" y="1186820"/>
                </a:lnTo>
                <a:lnTo>
                  <a:pt x="1439709" y="1189221"/>
                </a:lnTo>
                <a:lnTo>
                  <a:pt x="1439309" y="1191822"/>
                </a:lnTo>
                <a:lnTo>
                  <a:pt x="1438709" y="1194223"/>
                </a:lnTo>
                <a:lnTo>
                  <a:pt x="1437708" y="1196223"/>
                </a:lnTo>
                <a:lnTo>
                  <a:pt x="1436508" y="1198824"/>
                </a:lnTo>
                <a:lnTo>
                  <a:pt x="1435307" y="1201225"/>
                </a:lnTo>
                <a:lnTo>
                  <a:pt x="1432306" y="1205427"/>
                </a:lnTo>
                <a:lnTo>
                  <a:pt x="1428705" y="1209828"/>
                </a:lnTo>
                <a:lnTo>
                  <a:pt x="1424304" y="1213830"/>
                </a:lnTo>
                <a:lnTo>
                  <a:pt x="1420102" y="1217431"/>
                </a:lnTo>
                <a:lnTo>
                  <a:pt x="1415500" y="1221032"/>
                </a:lnTo>
                <a:lnTo>
                  <a:pt x="1411299" y="1224033"/>
                </a:lnTo>
                <a:lnTo>
                  <a:pt x="1406697" y="1226834"/>
                </a:lnTo>
                <a:lnTo>
                  <a:pt x="1398895" y="1231436"/>
                </a:lnTo>
                <a:lnTo>
                  <a:pt x="1393493" y="1234237"/>
                </a:lnTo>
                <a:lnTo>
                  <a:pt x="1391292" y="1235037"/>
                </a:lnTo>
                <a:lnTo>
                  <a:pt x="987149" y="1399295"/>
                </a:lnTo>
                <a:lnTo>
                  <a:pt x="987149" y="1335473"/>
                </a:lnTo>
                <a:lnTo>
                  <a:pt x="1164212" y="1263647"/>
                </a:lnTo>
                <a:lnTo>
                  <a:pt x="1166813" y="1262047"/>
                </a:lnTo>
                <a:lnTo>
                  <a:pt x="1168813" y="1260446"/>
                </a:lnTo>
                <a:lnTo>
                  <a:pt x="1170614" y="1258645"/>
                </a:lnTo>
                <a:lnTo>
                  <a:pt x="1172014" y="1256445"/>
                </a:lnTo>
                <a:lnTo>
                  <a:pt x="1172815" y="1254044"/>
                </a:lnTo>
                <a:lnTo>
                  <a:pt x="1173215" y="1252043"/>
                </a:lnTo>
                <a:lnTo>
                  <a:pt x="1173415" y="1249442"/>
                </a:lnTo>
                <a:lnTo>
                  <a:pt x="1173215" y="1247041"/>
                </a:lnTo>
                <a:lnTo>
                  <a:pt x="1172615" y="1244641"/>
                </a:lnTo>
                <a:lnTo>
                  <a:pt x="1171414" y="1242440"/>
                </a:lnTo>
                <a:lnTo>
                  <a:pt x="1170014" y="1240639"/>
                </a:lnTo>
                <a:lnTo>
                  <a:pt x="1168213" y="1238838"/>
                </a:lnTo>
                <a:lnTo>
                  <a:pt x="1166412" y="1237238"/>
                </a:lnTo>
                <a:lnTo>
                  <a:pt x="1164012" y="1236037"/>
                </a:lnTo>
                <a:lnTo>
                  <a:pt x="1161611" y="1235437"/>
                </a:lnTo>
                <a:lnTo>
                  <a:pt x="1158410" y="1235037"/>
                </a:lnTo>
                <a:lnTo>
                  <a:pt x="987149" y="1235037"/>
                </a:lnTo>
                <a:lnTo>
                  <a:pt x="987149" y="1175816"/>
                </a:lnTo>
                <a:lnTo>
                  <a:pt x="1350678" y="1175816"/>
                </a:lnTo>
                <a:lnTo>
                  <a:pt x="1353679" y="1175816"/>
                </a:lnTo>
                <a:lnTo>
                  <a:pt x="1356480" y="1175216"/>
                </a:lnTo>
                <a:lnTo>
                  <a:pt x="1359481" y="1174616"/>
                </a:lnTo>
                <a:lnTo>
                  <a:pt x="1362282" y="1173615"/>
                </a:lnTo>
                <a:lnTo>
                  <a:pt x="1364682" y="1172415"/>
                </a:lnTo>
                <a:lnTo>
                  <a:pt x="1367483" y="1171014"/>
                </a:lnTo>
                <a:lnTo>
                  <a:pt x="1369684" y="1169214"/>
                </a:lnTo>
                <a:lnTo>
                  <a:pt x="1371885" y="1167213"/>
                </a:lnTo>
                <a:lnTo>
                  <a:pt x="1373886" y="1165212"/>
                </a:lnTo>
                <a:lnTo>
                  <a:pt x="1375486" y="1162612"/>
                </a:lnTo>
                <a:lnTo>
                  <a:pt x="1376887" y="1160211"/>
                </a:lnTo>
                <a:lnTo>
                  <a:pt x="1378287" y="1157410"/>
                </a:lnTo>
                <a:lnTo>
                  <a:pt x="1379488" y="1154809"/>
                </a:lnTo>
                <a:lnTo>
                  <a:pt x="1380088" y="1152008"/>
                </a:lnTo>
                <a:lnTo>
                  <a:pt x="1380688" y="1149007"/>
                </a:lnTo>
                <a:lnTo>
                  <a:pt x="1380688" y="1145806"/>
                </a:lnTo>
                <a:lnTo>
                  <a:pt x="1380688" y="1142805"/>
                </a:lnTo>
                <a:lnTo>
                  <a:pt x="1380088" y="1139803"/>
                </a:lnTo>
                <a:lnTo>
                  <a:pt x="1379488" y="1137002"/>
                </a:lnTo>
                <a:lnTo>
                  <a:pt x="1378287" y="1134201"/>
                </a:lnTo>
                <a:lnTo>
                  <a:pt x="1376887" y="1131601"/>
                </a:lnTo>
                <a:lnTo>
                  <a:pt x="1375486" y="1129000"/>
                </a:lnTo>
                <a:lnTo>
                  <a:pt x="1373886" y="1126599"/>
                </a:lnTo>
                <a:lnTo>
                  <a:pt x="1371885" y="1124398"/>
                </a:lnTo>
                <a:lnTo>
                  <a:pt x="1369684" y="1122597"/>
                </a:lnTo>
                <a:lnTo>
                  <a:pt x="1367483" y="1120797"/>
                </a:lnTo>
                <a:lnTo>
                  <a:pt x="1364682" y="1119396"/>
                </a:lnTo>
                <a:lnTo>
                  <a:pt x="1362282" y="1117996"/>
                </a:lnTo>
                <a:lnTo>
                  <a:pt x="1359481" y="1117195"/>
                </a:lnTo>
                <a:lnTo>
                  <a:pt x="1356480" y="1116595"/>
                </a:lnTo>
                <a:lnTo>
                  <a:pt x="1353679" y="1115995"/>
                </a:lnTo>
                <a:lnTo>
                  <a:pt x="1350678" y="1115995"/>
                </a:lnTo>
                <a:lnTo>
                  <a:pt x="987149" y="1115995"/>
                </a:lnTo>
                <a:lnTo>
                  <a:pt x="987149" y="977546"/>
                </a:lnTo>
                <a:lnTo>
                  <a:pt x="987149" y="975945"/>
                </a:lnTo>
                <a:lnTo>
                  <a:pt x="990350" y="979347"/>
                </a:lnTo>
                <a:lnTo>
                  <a:pt x="993751" y="982748"/>
                </a:lnTo>
                <a:lnTo>
                  <a:pt x="997153" y="985349"/>
                </a:lnTo>
                <a:lnTo>
                  <a:pt x="1000754" y="988550"/>
                </a:lnTo>
                <a:lnTo>
                  <a:pt x="1004755" y="990951"/>
                </a:lnTo>
                <a:lnTo>
                  <a:pt x="1008757" y="993352"/>
                </a:lnTo>
                <a:lnTo>
                  <a:pt x="1012758" y="995552"/>
                </a:lnTo>
                <a:lnTo>
                  <a:pt x="1016759" y="997353"/>
                </a:lnTo>
                <a:lnTo>
                  <a:pt x="1020961" y="999154"/>
                </a:lnTo>
                <a:lnTo>
                  <a:pt x="1025162" y="1000754"/>
                </a:lnTo>
                <a:lnTo>
                  <a:pt x="1029564" y="1001955"/>
                </a:lnTo>
                <a:lnTo>
                  <a:pt x="1033765" y="1002955"/>
                </a:lnTo>
                <a:lnTo>
                  <a:pt x="1038367" y="1003755"/>
                </a:lnTo>
                <a:lnTo>
                  <a:pt x="1042969" y="1004356"/>
                </a:lnTo>
                <a:lnTo>
                  <a:pt x="1047170" y="1004756"/>
                </a:lnTo>
                <a:lnTo>
                  <a:pt x="1051772" y="1004956"/>
                </a:lnTo>
                <a:lnTo>
                  <a:pt x="1056974" y="1004756"/>
                </a:lnTo>
                <a:lnTo>
                  <a:pt x="1061975" y="1004356"/>
                </a:lnTo>
                <a:lnTo>
                  <a:pt x="1066777" y="1003755"/>
                </a:lnTo>
                <a:lnTo>
                  <a:pt x="1071979" y="1002555"/>
                </a:lnTo>
                <a:lnTo>
                  <a:pt x="1076981" y="1001354"/>
                </a:lnTo>
                <a:lnTo>
                  <a:pt x="1081782" y="999754"/>
                </a:lnTo>
                <a:lnTo>
                  <a:pt x="1086584" y="997953"/>
                </a:lnTo>
                <a:lnTo>
                  <a:pt x="1091586" y="995753"/>
                </a:lnTo>
                <a:lnTo>
                  <a:pt x="1096788" y="993352"/>
                </a:lnTo>
                <a:lnTo>
                  <a:pt x="1101389" y="990551"/>
                </a:lnTo>
                <a:lnTo>
                  <a:pt x="1105991" y="987350"/>
                </a:lnTo>
                <a:lnTo>
                  <a:pt x="1110192" y="983948"/>
                </a:lnTo>
                <a:lnTo>
                  <a:pt x="1114194" y="980147"/>
                </a:lnTo>
                <a:lnTo>
                  <a:pt x="1118195" y="976346"/>
                </a:lnTo>
                <a:lnTo>
                  <a:pt x="1121597" y="972344"/>
                </a:lnTo>
                <a:lnTo>
                  <a:pt x="1124798" y="967943"/>
                </a:lnTo>
                <a:lnTo>
                  <a:pt x="1128199" y="963341"/>
                </a:lnTo>
                <a:lnTo>
                  <a:pt x="1131000" y="958539"/>
                </a:lnTo>
                <a:lnTo>
                  <a:pt x="1133401" y="953738"/>
                </a:lnTo>
                <a:lnTo>
                  <a:pt x="1135802" y="948736"/>
                </a:lnTo>
                <a:lnTo>
                  <a:pt x="1138002" y="943534"/>
                </a:lnTo>
                <a:lnTo>
                  <a:pt x="1139803" y="938332"/>
                </a:lnTo>
                <a:lnTo>
                  <a:pt x="1141404" y="932930"/>
                </a:lnTo>
                <a:lnTo>
                  <a:pt x="1142604" y="927328"/>
                </a:lnTo>
                <a:lnTo>
                  <a:pt x="1145005" y="915524"/>
                </a:lnTo>
                <a:lnTo>
                  <a:pt x="1147206" y="903520"/>
                </a:lnTo>
                <a:lnTo>
                  <a:pt x="1149006" y="891316"/>
                </a:lnTo>
                <a:lnTo>
                  <a:pt x="1150607" y="879111"/>
                </a:lnTo>
                <a:close/>
                <a:moveTo>
                  <a:pt x="98035" y="879111"/>
                </a:moveTo>
                <a:lnTo>
                  <a:pt x="103637" y="879111"/>
                </a:lnTo>
                <a:lnTo>
                  <a:pt x="405143" y="879111"/>
                </a:lnTo>
                <a:lnTo>
                  <a:pt x="406744" y="890915"/>
                </a:lnTo>
                <a:lnTo>
                  <a:pt x="408545" y="902920"/>
                </a:lnTo>
                <a:lnTo>
                  <a:pt x="410345" y="914924"/>
                </a:lnTo>
                <a:lnTo>
                  <a:pt x="412946" y="926528"/>
                </a:lnTo>
                <a:lnTo>
                  <a:pt x="414147" y="931730"/>
                </a:lnTo>
                <a:lnTo>
                  <a:pt x="415547" y="936932"/>
                </a:lnTo>
                <a:lnTo>
                  <a:pt x="417148" y="941733"/>
                </a:lnTo>
                <a:lnTo>
                  <a:pt x="418948" y="946935"/>
                </a:lnTo>
                <a:lnTo>
                  <a:pt x="421149" y="951537"/>
                </a:lnTo>
                <a:lnTo>
                  <a:pt x="423550" y="956339"/>
                </a:lnTo>
                <a:lnTo>
                  <a:pt x="426351" y="960940"/>
                </a:lnTo>
                <a:lnTo>
                  <a:pt x="428952" y="965342"/>
                </a:lnTo>
                <a:lnTo>
                  <a:pt x="432153" y="969543"/>
                </a:lnTo>
                <a:lnTo>
                  <a:pt x="435554" y="973745"/>
                </a:lnTo>
                <a:lnTo>
                  <a:pt x="438755" y="977546"/>
                </a:lnTo>
                <a:lnTo>
                  <a:pt x="442557" y="981147"/>
                </a:lnTo>
                <a:lnTo>
                  <a:pt x="446558" y="984749"/>
                </a:lnTo>
                <a:lnTo>
                  <a:pt x="450760" y="987950"/>
                </a:lnTo>
                <a:lnTo>
                  <a:pt x="454961" y="990951"/>
                </a:lnTo>
                <a:lnTo>
                  <a:pt x="459563" y="993752"/>
                </a:lnTo>
                <a:lnTo>
                  <a:pt x="466565" y="996953"/>
                </a:lnTo>
                <a:lnTo>
                  <a:pt x="473968" y="999754"/>
                </a:lnTo>
                <a:lnTo>
                  <a:pt x="481370" y="1001955"/>
                </a:lnTo>
                <a:lnTo>
                  <a:pt x="488573" y="1003555"/>
                </a:lnTo>
                <a:lnTo>
                  <a:pt x="495976" y="1004756"/>
                </a:lnTo>
                <a:lnTo>
                  <a:pt x="503378" y="1004956"/>
                </a:lnTo>
                <a:lnTo>
                  <a:pt x="510581" y="1004756"/>
                </a:lnTo>
                <a:lnTo>
                  <a:pt x="517583" y="1003755"/>
                </a:lnTo>
                <a:lnTo>
                  <a:pt x="524786" y="1002155"/>
                </a:lnTo>
                <a:lnTo>
                  <a:pt x="531788" y="1000154"/>
                </a:lnTo>
                <a:lnTo>
                  <a:pt x="538391" y="997753"/>
                </a:lnTo>
                <a:lnTo>
                  <a:pt x="545193" y="994352"/>
                </a:lnTo>
                <a:lnTo>
                  <a:pt x="551195" y="990551"/>
                </a:lnTo>
                <a:lnTo>
                  <a:pt x="557397" y="986349"/>
                </a:lnTo>
                <a:lnTo>
                  <a:pt x="563199" y="981547"/>
                </a:lnTo>
                <a:lnTo>
                  <a:pt x="568601" y="976346"/>
                </a:lnTo>
                <a:lnTo>
                  <a:pt x="568401" y="977546"/>
                </a:lnTo>
                <a:lnTo>
                  <a:pt x="568401" y="1115995"/>
                </a:lnTo>
                <a:lnTo>
                  <a:pt x="205073" y="1115995"/>
                </a:lnTo>
                <a:lnTo>
                  <a:pt x="202072" y="1115995"/>
                </a:lnTo>
                <a:lnTo>
                  <a:pt x="198871" y="1116595"/>
                </a:lnTo>
                <a:lnTo>
                  <a:pt x="196270" y="1117195"/>
                </a:lnTo>
                <a:lnTo>
                  <a:pt x="193469" y="1117996"/>
                </a:lnTo>
                <a:lnTo>
                  <a:pt x="190668" y="1119396"/>
                </a:lnTo>
                <a:lnTo>
                  <a:pt x="188267" y="1120797"/>
                </a:lnTo>
                <a:lnTo>
                  <a:pt x="186066" y="1122597"/>
                </a:lnTo>
                <a:lnTo>
                  <a:pt x="183865" y="1124398"/>
                </a:lnTo>
                <a:lnTo>
                  <a:pt x="181865" y="1126599"/>
                </a:lnTo>
                <a:lnTo>
                  <a:pt x="180264" y="1129000"/>
                </a:lnTo>
                <a:lnTo>
                  <a:pt x="178863" y="1131601"/>
                </a:lnTo>
                <a:lnTo>
                  <a:pt x="177263" y="1134201"/>
                </a:lnTo>
                <a:lnTo>
                  <a:pt x="176263" y="1137002"/>
                </a:lnTo>
                <a:lnTo>
                  <a:pt x="175662" y="1139803"/>
                </a:lnTo>
                <a:lnTo>
                  <a:pt x="175062" y="1142805"/>
                </a:lnTo>
                <a:lnTo>
                  <a:pt x="175062" y="1145806"/>
                </a:lnTo>
                <a:lnTo>
                  <a:pt x="175062" y="1149007"/>
                </a:lnTo>
                <a:lnTo>
                  <a:pt x="175662" y="1152008"/>
                </a:lnTo>
                <a:lnTo>
                  <a:pt x="176263" y="1154809"/>
                </a:lnTo>
                <a:lnTo>
                  <a:pt x="177263" y="1157410"/>
                </a:lnTo>
                <a:lnTo>
                  <a:pt x="178863" y="1160211"/>
                </a:lnTo>
                <a:lnTo>
                  <a:pt x="180264" y="1162612"/>
                </a:lnTo>
                <a:lnTo>
                  <a:pt x="181865" y="1165212"/>
                </a:lnTo>
                <a:lnTo>
                  <a:pt x="183865" y="1167213"/>
                </a:lnTo>
                <a:lnTo>
                  <a:pt x="186066" y="1169214"/>
                </a:lnTo>
                <a:lnTo>
                  <a:pt x="188267" y="1171014"/>
                </a:lnTo>
                <a:lnTo>
                  <a:pt x="190668" y="1172415"/>
                </a:lnTo>
                <a:lnTo>
                  <a:pt x="193469" y="1173615"/>
                </a:lnTo>
                <a:lnTo>
                  <a:pt x="196270" y="1174616"/>
                </a:lnTo>
                <a:lnTo>
                  <a:pt x="198871" y="1175216"/>
                </a:lnTo>
                <a:lnTo>
                  <a:pt x="202072" y="1175816"/>
                </a:lnTo>
                <a:lnTo>
                  <a:pt x="205073" y="1175816"/>
                </a:lnTo>
                <a:lnTo>
                  <a:pt x="568401" y="1175816"/>
                </a:lnTo>
                <a:lnTo>
                  <a:pt x="568401" y="1235037"/>
                </a:lnTo>
                <a:lnTo>
                  <a:pt x="396941" y="1235037"/>
                </a:lnTo>
                <a:lnTo>
                  <a:pt x="394140" y="1235437"/>
                </a:lnTo>
                <a:lnTo>
                  <a:pt x="391539" y="1236037"/>
                </a:lnTo>
                <a:lnTo>
                  <a:pt x="389338" y="1237238"/>
                </a:lnTo>
                <a:lnTo>
                  <a:pt x="387137" y="1238838"/>
                </a:lnTo>
                <a:lnTo>
                  <a:pt x="385737" y="1240639"/>
                </a:lnTo>
                <a:lnTo>
                  <a:pt x="384336" y="1242440"/>
                </a:lnTo>
                <a:lnTo>
                  <a:pt x="383136" y="1244641"/>
                </a:lnTo>
                <a:lnTo>
                  <a:pt x="382535" y="1247041"/>
                </a:lnTo>
                <a:lnTo>
                  <a:pt x="382335" y="1249442"/>
                </a:lnTo>
                <a:lnTo>
                  <a:pt x="382535" y="1252043"/>
                </a:lnTo>
                <a:lnTo>
                  <a:pt x="382936" y="1254044"/>
                </a:lnTo>
                <a:lnTo>
                  <a:pt x="383736" y="1256445"/>
                </a:lnTo>
                <a:lnTo>
                  <a:pt x="385136" y="1258645"/>
                </a:lnTo>
                <a:lnTo>
                  <a:pt x="386937" y="1260446"/>
                </a:lnTo>
                <a:lnTo>
                  <a:pt x="388938" y="1262047"/>
                </a:lnTo>
                <a:lnTo>
                  <a:pt x="391539" y="1263647"/>
                </a:lnTo>
                <a:lnTo>
                  <a:pt x="568401" y="1335473"/>
                </a:lnTo>
                <a:lnTo>
                  <a:pt x="568401" y="1399295"/>
                </a:lnTo>
                <a:lnTo>
                  <a:pt x="164458" y="1235037"/>
                </a:lnTo>
                <a:lnTo>
                  <a:pt x="162258" y="1234237"/>
                </a:lnTo>
                <a:lnTo>
                  <a:pt x="156856" y="1231436"/>
                </a:lnTo>
                <a:lnTo>
                  <a:pt x="149053" y="1226834"/>
                </a:lnTo>
                <a:lnTo>
                  <a:pt x="144451" y="1224033"/>
                </a:lnTo>
                <a:lnTo>
                  <a:pt x="140050" y="1221032"/>
                </a:lnTo>
                <a:lnTo>
                  <a:pt x="135648" y="1217431"/>
                </a:lnTo>
                <a:lnTo>
                  <a:pt x="131047" y="1213830"/>
                </a:lnTo>
                <a:lnTo>
                  <a:pt x="127045" y="1209828"/>
                </a:lnTo>
                <a:lnTo>
                  <a:pt x="123444" y="1205427"/>
                </a:lnTo>
                <a:lnTo>
                  <a:pt x="120443" y="1201225"/>
                </a:lnTo>
                <a:lnTo>
                  <a:pt x="119242" y="1198824"/>
                </a:lnTo>
                <a:lnTo>
                  <a:pt x="118042" y="1196223"/>
                </a:lnTo>
                <a:lnTo>
                  <a:pt x="117042" y="1194223"/>
                </a:lnTo>
                <a:lnTo>
                  <a:pt x="116441" y="1191822"/>
                </a:lnTo>
                <a:lnTo>
                  <a:pt x="116041" y="1189221"/>
                </a:lnTo>
                <a:lnTo>
                  <a:pt x="115841" y="1186820"/>
                </a:lnTo>
                <a:lnTo>
                  <a:pt x="115841" y="1086385"/>
                </a:lnTo>
                <a:lnTo>
                  <a:pt x="103637" y="1086385"/>
                </a:lnTo>
                <a:lnTo>
                  <a:pt x="98035" y="1085984"/>
                </a:lnTo>
                <a:lnTo>
                  <a:pt x="92833" y="1085584"/>
                </a:lnTo>
                <a:lnTo>
                  <a:pt x="87631" y="1084984"/>
                </a:lnTo>
                <a:lnTo>
                  <a:pt x="82830" y="1084184"/>
                </a:lnTo>
                <a:lnTo>
                  <a:pt x="77628" y="1082983"/>
                </a:lnTo>
                <a:lnTo>
                  <a:pt x="72826" y="1081783"/>
                </a:lnTo>
                <a:lnTo>
                  <a:pt x="67824" y="1079782"/>
                </a:lnTo>
                <a:lnTo>
                  <a:pt x="63223" y="1077982"/>
                </a:lnTo>
                <a:lnTo>
                  <a:pt x="58621" y="1075981"/>
                </a:lnTo>
                <a:lnTo>
                  <a:pt x="54019" y="1073780"/>
                </a:lnTo>
                <a:lnTo>
                  <a:pt x="49818" y="1071379"/>
                </a:lnTo>
                <a:lnTo>
                  <a:pt x="45616" y="1068578"/>
                </a:lnTo>
                <a:lnTo>
                  <a:pt x="41615" y="1065577"/>
                </a:lnTo>
                <a:lnTo>
                  <a:pt x="37614" y="1062376"/>
                </a:lnTo>
                <a:lnTo>
                  <a:pt x="34012" y="1059375"/>
                </a:lnTo>
                <a:lnTo>
                  <a:pt x="30211" y="1055974"/>
                </a:lnTo>
                <a:lnTo>
                  <a:pt x="26810" y="1052373"/>
                </a:lnTo>
                <a:lnTo>
                  <a:pt x="23609" y="1048371"/>
                </a:lnTo>
                <a:lnTo>
                  <a:pt x="20407" y="1044770"/>
                </a:lnTo>
                <a:lnTo>
                  <a:pt x="17807" y="1040368"/>
                </a:lnTo>
                <a:lnTo>
                  <a:pt x="15006" y="1036567"/>
                </a:lnTo>
                <a:lnTo>
                  <a:pt x="12605" y="1031965"/>
                </a:lnTo>
                <a:lnTo>
                  <a:pt x="10004" y="1027564"/>
                </a:lnTo>
                <a:lnTo>
                  <a:pt x="8203" y="1022962"/>
                </a:lnTo>
                <a:lnTo>
                  <a:pt x="6403" y="1018160"/>
                </a:lnTo>
                <a:lnTo>
                  <a:pt x="4602" y="1013559"/>
                </a:lnTo>
                <a:lnTo>
                  <a:pt x="3401" y="1008757"/>
                </a:lnTo>
                <a:lnTo>
                  <a:pt x="2201" y="1003555"/>
                </a:lnTo>
                <a:lnTo>
                  <a:pt x="1201" y="998553"/>
                </a:lnTo>
                <a:lnTo>
                  <a:pt x="600" y="993352"/>
                </a:lnTo>
                <a:lnTo>
                  <a:pt x="0" y="987950"/>
                </a:lnTo>
                <a:lnTo>
                  <a:pt x="0" y="982748"/>
                </a:lnTo>
                <a:lnTo>
                  <a:pt x="0" y="977146"/>
                </a:lnTo>
                <a:lnTo>
                  <a:pt x="600" y="971944"/>
                </a:lnTo>
                <a:lnTo>
                  <a:pt x="1201" y="966742"/>
                </a:lnTo>
                <a:lnTo>
                  <a:pt x="2201" y="961941"/>
                </a:lnTo>
                <a:lnTo>
                  <a:pt x="3401" y="956739"/>
                </a:lnTo>
                <a:lnTo>
                  <a:pt x="4602" y="951737"/>
                </a:lnTo>
                <a:lnTo>
                  <a:pt x="6403" y="946935"/>
                </a:lnTo>
                <a:lnTo>
                  <a:pt x="8203" y="942334"/>
                </a:lnTo>
                <a:lnTo>
                  <a:pt x="10004" y="937732"/>
                </a:lnTo>
                <a:lnTo>
                  <a:pt x="12605" y="933130"/>
                </a:lnTo>
                <a:lnTo>
                  <a:pt x="15006" y="928929"/>
                </a:lnTo>
                <a:lnTo>
                  <a:pt x="17807" y="924527"/>
                </a:lnTo>
                <a:lnTo>
                  <a:pt x="20407" y="920726"/>
                </a:lnTo>
                <a:lnTo>
                  <a:pt x="23609" y="916725"/>
                </a:lnTo>
                <a:lnTo>
                  <a:pt x="26810" y="912923"/>
                </a:lnTo>
                <a:lnTo>
                  <a:pt x="30211" y="909322"/>
                </a:lnTo>
                <a:lnTo>
                  <a:pt x="34012" y="905921"/>
                </a:lnTo>
                <a:lnTo>
                  <a:pt x="37614" y="902520"/>
                </a:lnTo>
                <a:lnTo>
                  <a:pt x="41615" y="899518"/>
                </a:lnTo>
                <a:lnTo>
                  <a:pt x="45616" y="896717"/>
                </a:lnTo>
                <a:lnTo>
                  <a:pt x="49818" y="894117"/>
                </a:lnTo>
                <a:lnTo>
                  <a:pt x="54019" y="891516"/>
                </a:lnTo>
                <a:lnTo>
                  <a:pt x="58621" y="889115"/>
                </a:lnTo>
                <a:lnTo>
                  <a:pt x="63223" y="887314"/>
                </a:lnTo>
                <a:lnTo>
                  <a:pt x="67824" y="885514"/>
                </a:lnTo>
                <a:lnTo>
                  <a:pt x="72826" y="883713"/>
                </a:lnTo>
                <a:lnTo>
                  <a:pt x="77628" y="882512"/>
                </a:lnTo>
                <a:lnTo>
                  <a:pt x="82830" y="881312"/>
                </a:lnTo>
                <a:lnTo>
                  <a:pt x="87631" y="880312"/>
                </a:lnTo>
                <a:lnTo>
                  <a:pt x="92833" y="879711"/>
                </a:lnTo>
                <a:lnTo>
                  <a:pt x="98035" y="879111"/>
                </a:lnTo>
                <a:close/>
                <a:moveTo>
                  <a:pt x="700403" y="380935"/>
                </a:moveTo>
                <a:lnTo>
                  <a:pt x="704607" y="384337"/>
                </a:lnTo>
                <a:lnTo>
                  <a:pt x="709211" y="387339"/>
                </a:lnTo>
                <a:lnTo>
                  <a:pt x="713816" y="390141"/>
                </a:lnTo>
                <a:lnTo>
                  <a:pt x="718420" y="392743"/>
                </a:lnTo>
                <a:lnTo>
                  <a:pt x="723024" y="395345"/>
                </a:lnTo>
                <a:lnTo>
                  <a:pt x="727628" y="397346"/>
                </a:lnTo>
                <a:lnTo>
                  <a:pt x="732433" y="399548"/>
                </a:lnTo>
                <a:lnTo>
                  <a:pt x="737437" y="401349"/>
                </a:lnTo>
                <a:lnTo>
                  <a:pt x="742242" y="403150"/>
                </a:lnTo>
                <a:lnTo>
                  <a:pt x="747046" y="404551"/>
                </a:lnTo>
                <a:lnTo>
                  <a:pt x="752051" y="405952"/>
                </a:lnTo>
                <a:lnTo>
                  <a:pt x="757256" y="406953"/>
                </a:lnTo>
                <a:lnTo>
                  <a:pt x="762461" y="407753"/>
                </a:lnTo>
                <a:lnTo>
                  <a:pt x="767265" y="408154"/>
                </a:lnTo>
                <a:lnTo>
                  <a:pt x="772470" y="408754"/>
                </a:lnTo>
                <a:lnTo>
                  <a:pt x="777675" y="408754"/>
                </a:lnTo>
                <a:lnTo>
                  <a:pt x="782880" y="408754"/>
                </a:lnTo>
                <a:lnTo>
                  <a:pt x="788084" y="408154"/>
                </a:lnTo>
                <a:lnTo>
                  <a:pt x="793289" y="407753"/>
                </a:lnTo>
                <a:lnTo>
                  <a:pt x="798494" y="406953"/>
                </a:lnTo>
                <a:lnTo>
                  <a:pt x="803499" y="405952"/>
                </a:lnTo>
                <a:lnTo>
                  <a:pt x="808704" y="404551"/>
                </a:lnTo>
                <a:lnTo>
                  <a:pt x="813508" y="403150"/>
                </a:lnTo>
                <a:lnTo>
                  <a:pt x="818313" y="401349"/>
                </a:lnTo>
                <a:lnTo>
                  <a:pt x="823317" y="399548"/>
                </a:lnTo>
                <a:lnTo>
                  <a:pt x="827922" y="397346"/>
                </a:lnTo>
                <a:lnTo>
                  <a:pt x="832726" y="395345"/>
                </a:lnTo>
                <a:lnTo>
                  <a:pt x="837330" y="392743"/>
                </a:lnTo>
                <a:lnTo>
                  <a:pt x="841934" y="390141"/>
                </a:lnTo>
                <a:lnTo>
                  <a:pt x="846539" y="387339"/>
                </a:lnTo>
                <a:lnTo>
                  <a:pt x="851143" y="384337"/>
                </a:lnTo>
                <a:lnTo>
                  <a:pt x="855347" y="380935"/>
                </a:lnTo>
                <a:lnTo>
                  <a:pt x="862754" y="383136"/>
                </a:lnTo>
                <a:lnTo>
                  <a:pt x="869760" y="385538"/>
                </a:lnTo>
                <a:lnTo>
                  <a:pt x="876767" y="387940"/>
                </a:lnTo>
                <a:lnTo>
                  <a:pt x="883773" y="390742"/>
                </a:lnTo>
                <a:lnTo>
                  <a:pt x="890780" y="393744"/>
                </a:lnTo>
                <a:lnTo>
                  <a:pt x="897987" y="396746"/>
                </a:lnTo>
                <a:lnTo>
                  <a:pt x="904593" y="400148"/>
                </a:lnTo>
                <a:lnTo>
                  <a:pt x="911399" y="403550"/>
                </a:lnTo>
                <a:lnTo>
                  <a:pt x="918005" y="407153"/>
                </a:lnTo>
                <a:lnTo>
                  <a:pt x="924812" y="410956"/>
                </a:lnTo>
                <a:lnTo>
                  <a:pt x="937623" y="419161"/>
                </a:lnTo>
                <a:lnTo>
                  <a:pt x="950435" y="427767"/>
                </a:lnTo>
                <a:lnTo>
                  <a:pt x="963047" y="437174"/>
                </a:lnTo>
                <a:lnTo>
                  <a:pt x="974858" y="447181"/>
                </a:lnTo>
                <a:lnTo>
                  <a:pt x="986469" y="457588"/>
                </a:lnTo>
                <a:lnTo>
                  <a:pt x="997879" y="468996"/>
                </a:lnTo>
                <a:lnTo>
                  <a:pt x="1008890" y="480604"/>
                </a:lnTo>
                <a:lnTo>
                  <a:pt x="1019499" y="493212"/>
                </a:lnTo>
                <a:lnTo>
                  <a:pt x="1029709" y="506021"/>
                </a:lnTo>
                <a:lnTo>
                  <a:pt x="1039118" y="519030"/>
                </a:lnTo>
                <a:lnTo>
                  <a:pt x="1048727" y="533240"/>
                </a:lnTo>
                <a:lnTo>
                  <a:pt x="1057535" y="547250"/>
                </a:lnTo>
                <a:lnTo>
                  <a:pt x="1065742" y="562260"/>
                </a:lnTo>
                <a:lnTo>
                  <a:pt x="1073750" y="577470"/>
                </a:lnTo>
                <a:lnTo>
                  <a:pt x="1080957" y="593081"/>
                </a:lnTo>
                <a:lnTo>
                  <a:pt x="1087763" y="608892"/>
                </a:lnTo>
                <a:lnTo>
                  <a:pt x="1094169" y="625504"/>
                </a:lnTo>
                <a:lnTo>
                  <a:pt x="1099974" y="642315"/>
                </a:lnTo>
                <a:lnTo>
                  <a:pt x="1105179" y="659727"/>
                </a:lnTo>
                <a:lnTo>
                  <a:pt x="1109783" y="677139"/>
                </a:lnTo>
                <a:lnTo>
                  <a:pt x="1113987" y="695151"/>
                </a:lnTo>
                <a:lnTo>
                  <a:pt x="1117390" y="713164"/>
                </a:lnTo>
                <a:lnTo>
                  <a:pt x="1120393" y="731577"/>
                </a:lnTo>
                <a:lnTo>
                  <a:pt x="1122595" y="750590"/>
                </a:lnTo>
                <a:lnTo>
                  <a:pt x="1124397" y="769403"/>
                </a:lnTo>
                <a:lnTo>
                  <a:pt x="1125398" y="788816"/>
                </a:lnTo>
                <a:lnTo>
                  <a:pt x="1125598" y="808029"/>
                </a:lnTo>
                <a:lnTo>
                  <a:pt x="1125398" y="823240"/>
                </a:lnTo>
                <a:lnTo>
                  <a:pt x="1124797" y="838650"/>
                </a:lnTo>
                <a:lnTo>
                  <a:pt x="1123796" y="853661"/>
                </a:lnTo>
                <a:lnTo>
                  <a:pt x="1122395" y="868471"/>
                </a:lnTo>
                <a:lnTo>
                  <a:pt x="1120393" y="883282"/>
                </a:lnTo>
                <a:lnTo>
                  <a:pt x="1118391" y="897892"/>
                </a:lnTo>
                <a:lnTo>
                  <a:pt x="1115989" y="912302"/>
                </a:lnTo>
                <a:lnTo>
                  <a:pt x="1112786" y="926712"/>
                </a:lnTo>
                <a:lnTo>
                  <a:pt x="1111585" y="930914"/>
                </a:lnTo>
                <a:lnTo>
                  <a:pt x="1110184" y="935117"/>
                </a:lnTo>
                <a:lnTo>
                  <a:pt x="1108582" y="939520"/>
                </a:lnTo>
                <a:lnTo>
                  <a:pt x="1106380" y="943523"/>
                </a:lnTo>
                <a:lnTo>
                  <a:pt x="1104378" y="947126"/>
                </a:lnTo>
                <a:lnTo>
                  <a:pt x="1101776" y="950528"/>
                </a:lnTo>
                <a:lnTo>
                  <a:pt x="1099173" y="953930"/>
                </a:lnTo>
                <a:lnTo>
                  <a:pt x="1096371" y="956932"/>
                </a:lnTo>
                <a:lnTo>
                  <a:pt x="1093368" y="959934"/>
                </a:lnTo>
                <a:lnTo>
                  <a:pt x="1090165" y="962336"/>
                </a:lnTo>
                <a:lnTo>
                  <a:pt x="1086762" y="964938"/>
                </a:lnTo>
                <a:lnTo>
                  <a:pt x="1083159" y="966939"/>
                </a:lnTo>
                <a:lnTo>
                  <a:pt x="1079555" y="969141"/>
                </a:lnTo>
                <a:lnTo>
                  <a:pt x="1075752" y="970742"/>
                </a:lnTo>
                <a:lnTo>
                  <a:pt x="1072148" y="972143"/>
                </a:lnTo>
                <a:lnTo>
                  <a:pt x="1068145" y="973344"/>
                </a:lnTo>
                <a:lnTo>
                  <a:pt x="1064141" y="974344"/>
                </a:lnTo>
                <a:lnTo>
                  <a:pt x="1060337" y="974945"/>
                </a:lnTo>
                <a:lnTo>
                  <a:pt x="1056334" y="975345"/>
                </a:lnTo>
                <a:lnTo>
                  <a:pt x="1052330" y="975545"/>
                </a:lnTo>
                <a:lnTo>
                  <a:pt x="1047926" y="975545"/>
                </a:lnTo>
                <a:lnTo>
                  <a:pt x="1044122" y="974945"/>
                </a:lnTo>
                <a:lnTo>
                  <a:pt x="1040119" y="974344"/>
                </a:lnTo>
                <a:lnTo>
                  <a:pt x="1036115" y="973344"/>
                </a:lnTo>
                <a:lnTo>
                  <a:pt x="1032111" y="972143"/>
                </a:lnTo>
                <a:lnTo>
                  <a:pt x="1028107" y="970742"/>
                </a:lnTo>
                <a:lnTo>
                  <a:pt x="1024504" y="968741"/>
                </a:lnTo>
                <a:lnTo>
                  <a:pt x="1020901" y="966739"/>
                </a:lnTo>
                <a:lnTo>
                  <a:pt x="1017097" y="963937"/>
                </a:lnTo>
                <a:lnTo>
                  <a:pt x="1013694" y="961135"/>
                </a:lnTo>
                <a:lnTo>
                  <a:pt x="1010491" y="958133"/>
                </a:lnTo>
                <a:lnTo>
                  <a:pt x="1007288" y="954731"/>
                </a:lnTo>
                <a:lnTo>
                  <a:pt x="1006487" y="953930"/>
                </a:lnTo>
                <a:lnTo>
                  <a:pt x="1002083" y="948326"/>
                </a:lnTo>
                <a:lnTo>
                  <a:pt x="998480" y="942923"/>
                </a:lnTo>
                <a:lnTo>
                  <a:pt x="995077" y="936718"/>
                </a:lnTo>
                <a:lnTo>
                  <a:pt x="992274" y="930514"/>
                </a:lnTo>
                <a:lnTo>
                  <a:pt x="990272" y="924110"/>
                </a:lnTo>
                <a:lnTo>
                  <a:pt x="988671" y="917505"/>
                </a:lnTo>
                <a:lnTo>
                  <a:pt x="987470" y="910701"/>
                </a:lnTo>
                <a:lnTo>
                  <a:pt x="987270" y="904096"/>
                </a:lnTo>
                <a:lnTo>
                  <a:pt x="987270" y="704958"/>
                </a:lnTo>
                <a:lnTo>
                  <a:pt x="986869" y="702156"/>
                </a:lnTo>
                <a:lnTo>
                  <a:pt x="986269" y="699554"/>
                </a:lnTo>
                <a:lnTo>
                  <a:pt x="984667" y="696753"/>
                </a:lnTo>
                <a:lnTo>
                  <a:pt x="982865" y="694551"/>
                </a:lnTo>
                <a:lnTo>
                  <a:pt x="980663" y="692750"/>
                </a:lnTo>
                <a:lnTo>
                  <a:pt x="978261" y="691549"/>
                </a:lnTo>
                <a:lnTo>
                  <a:pt x="975459" y="690548"/>
                </a:lnTo>
                <a:lnTo>
                  <a:pt x="972456" y="690348"/>
                </a:lnTo>
                <a:lnTo>
                  <a:pt x="969453" y="690548"/>
                </a:lnTo>
                <a:lnTo>
                  <a:pt x="966650" y="691549"/>
                </a:lnTo>
                <a:lnTo>
                  <a:pt x="964248" y="692750"/>
                </a:lnTo>
                <a:lnTo>
                  <a:pt x="962046" y="694551"/>
                </a:lnTo>
                <a:lnTo>
                  <a:pt x="960244" y="696753"/>
                </a:lnTo>
                <a:lnTo>
                  <a:pt x="958643" y="699554"/>
                </a:lnTo>
                <a:lnTo>
                  <a:pt x="958042" y="702156"/>
                </a:lnTo>
                <a:lnTo>
                  <a:pt x="957842" y="704958"/>
                </a:lnTo>
                <a:lnTo>
                  <a:pt x="957842" y="872474"/>
                </a:lnTo>
                <a:lnTo>
                  <a:pt x="957442" y="875276"/>
                </a:lnTo>
                <a:lnTo>
                  <a:pt x="956841" y="878078"/>
                </a:lnTo>
                <a:lnTo>
                  <a:pt x="956040" y="880680"/>
                </a:lnTo>
                <a:lnTo>
                  <a:pt x="955040" y="883282"/>
                </a:lnTo>
                <a:lnTo>
                  <a:pt x="953438" y="885683"/>
                </a:lnTo>
                <a:lnTo>
                  <a:pt x="951636" y="887885"/>
                </a:lnTo>
                <a:lnTo>
                  <a:pt x="949835" y="889686"/>
                </a:lnTo>
                <a:lnTo>
                  <a:pt x="947633" y="891087"/>
                </a:lnTo>
                <a:lnTo>
                  <a:pt x="945631" y="892688"/>
                </a:lnTo>
                <a:lnTo>
                  <a:pt x="943229" y="893689"/>
                </a:lnTo>
                <a:lnTo>
                  <a:pt x="940626" y="894489"/>
                </a:lnTo>
                <a:lnTo>
                  <a:pt x="938024" y="895090"/>
                </a:lnTo>
                <a:lnTo>
                  <a:pt x="935221" y="895090"/>
                </a:lnTo>
                <a:lnTo>
                  <a:pt x="932419" y="895090"/>
                </a:lnTo>
                <a:lnTo>
                  <a:pt x="929616" y="894489"/>
                </a:lnTo>
                <a:lnTo>
                  <a:pt x="927014" y="893689"/>
                </a:lnTo>
                <a:lnTo>
                  <a:pt x="919807" y="890887"/>
                </a:lnTo>
                <a:lnTo>
                  <a:pt x="913201" y="888485"/>
                </a:lnTo>
                <a:lnTo>
                  <a:pt x="906194" y="886684"/>
                </a:lnTo>
                <a:lnTo>
                  <a:pt x="898787" y="884683"/>
                </a:lnTo>
                <a:lnTo>
                  <a:pt x="891781" y="883482"/>
                </a:lnTo>
                <a:lnTo>
                  <a:pt x="884374" y="882681"/>
                </a:lnTo>
                <a:lnTo>
                  <a:pt x="877167" y="882081"/>
                </a:lnTo>
                <a:lnTo>
                  <a:pt x="869760" y="881681"/>
                </a:lnTo>
                <a:lnTo>
                  <a:pt x="861753" y="882081"/>
                </a:lnTo>
                <a:lnTo>
                  <a:pt x="853946" y="882681"/>
                </a:lnTo>
                <a:lnTo>
                  <a:pt x="845938" y="883882"/>
                </a:lnTo>
                <a:lnTo>
                  <a:pt x="837931" y="885283"/>
                </a:lnTo>
                <a:lnTo>
                  <a:pt x="829923" y="887485"/>
                </a:lnTo>
                <a:lnTo>
                  <a:pt x="822316" y="889886"/>
                </a:lnTo>
                <a:lnTo>
                  <a:pt x="814709" y="892688"/>
                </a:lnTo>
                <a:lnTo>
                  <a:pt x="807102" y="896090"/>
                </a:lnTo>
                <a:lnTo>
                  <a:pt x="803699" y="897692"/>
                </a:lnTo>
                <a:lnTo>
                  <a:pt x="800096" y="898892"/>
                </a:lnTo>
                <a:lnTo>
                  <a:pt x="796292" y="900093"/>
                </a:lnTo>
                <a:lnTo>
                  <a:pt x="792689" y="900894"/>
                </a:lnTo>
                <a:lnTo>
                  <a:pt x="789085" y="901494"/>
                </a:lnTo>
                <a:lnTo>
                  <a:pt x="785282" y="902095"/>
                </a:lnTo>
                <a:lnTo>
                  <a:pt x="781679" y="902495"/>
                </a:lnTo>
                <a:lnTo>
                  <a:pt x="777675" y="902495"/>
                </a:lnTo>
                <a:lnTo>
                  <a:pt x="774071" y="902495"/>
                </a:lnTo>
                <a:lnTo>
                  <a:pt x="770468" y="902095"/>
                </a:lnTo>
                <a:lnTo>
                  <a:pt x="766665" y="901494"/>
                </a:lnTo>
                <a:lnTo>
                  <a:pt x="763061" y="900894"/>
                </a:lnTo>
                <a:lnTo>
                  <a:pt x="759458" y="900093"/>
                </a:lnTo>
                <a:lnTo>
                  <a:pt x="755654" y="898892"/>
                </a:lnTo>
                <a:lnTo>
                  <a:pt x="752051" y="897692"/>
                </a:lnTo>
                <a:lnTo>
                  <a:pt x="748648" y="896090"/>
                </a:lnTo>
                <a:lnTo>
                  <a:pt x="741041" y="892688"/>
                </a:lnTo>
                <a:lnTo>
                  <a:pt x="733434" y="889886"/>
                </a:lnTo>
                <a:lnTo>
                  <a:pt x="725827" y="887485"/>
                </a:lnTo>
                <a:lnTo>
                  <a:pt x="717819" y="885283"/>
                </a:lnTo>
                <a:lnTo>
                  <a:pt x="709812" y="883882"/>
                </a:lnTo>
                <a:lnTo>
                  <a:pt x="701804" y="882681"/>
                </a:lnTo>
                <a:lnTo>
                  <a:pt x="693997" y="882081"/>
                </a:lnTo>
                <a:lnTo>
                  <a:pt x="685589" y="881681"/>
                </a:lnTo>
                <a:lnTo>
                  <a:pt x="678383" y="882081"/>
                </a:lnTo>
                <a:lnTo>
                  <a:pt x="671376" y="882681"/>
                </a:lnTo>
                <a:lnTo>
                  <a:pt x="663969" y="883482"/>
                </a:lnTo>
                <a:lnTo>
                  <a:pt x="656963" y="884683"/>
                </a:lnTo>
                <a:lnTo>
                  <a:pt x="649556" y="886684"/>
                </a:lnTo>
                <a:lnTo>
                  <a:pt x="642549" y="888485"/>
                </a:lnTo>
                <a:lnTo>
                  <a:pt x="635543" y="890887"/>
                </a:lnTo>
                <a:lnTo>
                  <a:pt x="628736" y="893689"/>
                </a:lnTo>
                <a:lnTo>
                  <a:pt x="626134" y="894489"/>
                </a:lnTo>
                <a:lnTo>
                  <a:pt x="623331" y="895090"/>
                </a:lnTo>
                <a:lnTo>
                  <a:pt x="620529" y="895090"/>
                </a:lnTo>
                <a:lnTo>
                  <a:pt x="617726" y="895090"/>
                </a:lnTo>
                <a:lnTo>
                  <a:pt x="615124" y="894489"/>
                </a:lnTo>
                <a:lnTo>
                  <a:pt x="612521" y="893689"/>
                </a:lnTo>
                <a:lnTo>
                  <a:pt x="610119" y="892688"/>
                </a:lnTo>
                <a:lnTo>
                  <a:pt x="608117" y="891087"/>
                </a:lnTo>
                <a:lnTo>
                  <a:pt x="605915" y="889686"/>
                </a:lnTo>
                <a:lnTo>
                  <a:pt x="603713" y="887885"/>
                </a:lnTo>
                <a:lnTo>
                  <a:pt x="602312" y="885683"/>
                </a:lnTo>
                <a:lnTo>
                  <a:pt x="600710" y="883282"/>
                </a:lnTo>
                <a:lnTo>
                  <a:pt x="599509" y="880680"/>
                </a:lnTo>
                <a:lnTo>
                  <a:pt x="598909" y="878078"/>
                </a:lnTo>
                <a:lnTo>
                  <a:pt x="598308" y="875276"/>
                </a:lnTo>
                <a:lnTo>
                  <a:pt x="597908" y="872474"/>
                </a:lnTo>
                <a:lnTo>
                  <a:pt x="597908" y="704958"/>
                </a:lnTo>
                <a:lnTo>
                  <a:pt x="597708" y="702156"/>
                </a:lnTo>
                <a:lnTo>
                  <a:pt x="596707" y="699554"/>
                </a:lnTo>
                <a:lnTo>
                  <a:pt x="595506" y="696753"/>
                </a:lnTo>
                <a:lnTo>
                  <a:pt x="593704" y="694551"/>
                </a:lnTo>
                <a:lnTo>
                  <a:pt x="591502" y="692750"/>
                </a:lnTo>
                <a:lnTo>
                  <a:pt x="589100" y="691549"/>
                </a:lnTo>
                <a:lnTo>
                  <a:pt x="586297" y="690548"/>
                </a:lnTo>
                <a:lnTo>
                  <a:pt x="583294" y="690348"/>
                </a:lnTo>
                <a:lnTo>
                  <a:pt x="580291" y="690548"/>
                </a:lnTo>
                <a:lnTo>
                  <a:pt x="577489" y="691549"/>
                </a:lnTo>
                <a:lnTo>
                  <a:pt x="575087" y="692750"/>
                </a:lnTo>
                <a:lnTo>
                  <a:pt x="572885" y="694551"/>
                </a:lnTo>
                <a:lnTo>
                  <a:pt x="571083" y="696753"/>
                </a:lnTo>
                <a:lnTo>
                  <a:pt x="569481" y="699554"/>
                </a:lnTo>
                <a:lnTo>
                  <a:pt x="568480" y="702156"/>
                </a:lnTo>
                <a:lnTo>
                  <a:pt x="568280" y="704958"/>
                </a:lnTo>
                <a:lnTo>
                  <a:pt x="568280" y="904096"/>
                </a:lnTo>
                <a:lnTo>
                  <a:pt x="567880" y="910701"/>
                </a:lnTo>
                <a:lnTo>
                  <a:pt x="567079" y="917505"/>
                </a:lnTo>
                <a:lnTo>
                  <a:pt x="565478" y="924110"/>
                </a:lnTo>
                <a:lnTo>
                  <a:pt x="563476" y="930514"/>
                </a:lnTo>
                <a:lnTo>
                  <a:pt x="560673" y="936718"/>
                </a:lnTo>
                <a:lnTo>
                  <a:pt x="557270" y="942923"/>
                </a:lnTo>
                <a:lnTo>
                  <a:pt x="553667" y="948326"/>
                </a:lnTo>
                <a:lnTo>
                  <a:pt x="549263" y="953930"/>
                </a:lnTo>
                <a:lnTo>
                  <a:pt x="548462" y="954731"/>
                </a:lnTo>
                <a:lnTo>
                  <a:pt x="545259" y="958133"/>
                </a:lnTo>
                <a:lnTo>
                  <a:pt x="542056" y="961135"/>
                </a:lnTo>
                <a:lnTo>
                  <a:pt x="538653" y="963937"/>
                </a:lnTo>
                <a:lnTo>
                  <a:pt x="534849" y="966739"/>
                </a:lnTo>
                <a:lnTo>
                  <a:pt x="531246" y="968741"/>
                </a:lnTo>
                <a:lnTo>
                  <a:pt x="527643" y="970742"/>
                </a:lnTo>
                <a:lnTo>
                  <a:pt x="523639" y="972143"/>
                </a:lnTo>
                <a:lnTo>
                  <a:pt x="519635" y="973344"/>
                </a:lnTo>
                <a:lnTo>
                  <a:pt x="515632" y="974344"/>
                </a:lnTo>
                <a:lnTo>
                  <a:pt x="511628" y="974945"/>
                </a:lnTo>
                <a:lnTo>
                  <a:pt x="507824" y="975545"/>
                </a:lnTo>
                <a:lnTo>
                  <a:pt x="503420" y="975545"/>
                </a:lnTo>
                <a:lnTo>
                  <a:pt x="499417" y="975345"/>
                </a:lnTo>
                <a:lnTo>
                  <a:pt x="495413" y="974945"/>
                </a:lnTo>
                <a:lnTo>
                  <a:pt x="491609" y="974344"/>
                </a:lnTo>
                <a:lnTo>
                  <a:pt x="487606" y="973344"/>
                </a:lnTo>
                <a:lnTo>
                  <a:pt x="483602" y="972143"/>
                </a:lnTo>
                <a:lnTo>
                  <a:pt x="479999" y="970742"/>
                </a:lnTo>
                <a:lnTo>
                  <a:pt x="475995" y="969141"/>
                </a:lnTo>
                <a:lnTo>
                  <a:pt x="472592" y="966939"/>
                </a:lnTo>
                <a:lnTo>
                  <a:pt x="468988" y="964938"/>
                </a:lnTo>
                <a:lnTo>
                  <a:pt x="465585" y="962336"/>
                </a:lnTo>
                <a:lnTo>
                  <a:pt x="462382" y="959934"/>
                </a:lnTo>
                <a:lnTo>
                  <a:pt x="459379" y="956932"/>
                </a:lnTo>
                <a:lnTo>
                  <a:pt x="456577" y="953930"/>
                </a:lnTo>
                <a:lnTo>
                  <a:pt x="453974" y="950528"/>
                </a:lnTo>
                <a:lnTo>
                  <a:pt x="451372" y="947126"/>
                </a:lnTo>
                <a:lnTo>
                  <a:pt x="449370" y="943523"/>
                </a:lnTo>
                <a:lnTo>
                  <a:pt x="447168" y="939520"/>
                </a:lnTo>
                <a:lnTo>
                  <a:pt x="445366" y="935117"/>
                </a:lnTo>
                <a:lnTo>
                  <a:pt x="444165" y="930914"/>
                </a:lnTo>
                <a:lnTo>
                  <a:pt x="442964" y="926712"/>
                </a:lnTo>
                <a:lnTo>
                  <a:pt x="439761" y="912302"/>
                </a:lnTo>
                <a:lnTo>
                  <a:pt x="437359" y="897892"/>
                </a:lnTo>
                <a:lnTo>
                  <a:pt x="435357" y="883282"/>
                </a:lnTo>
                <a:lnTo>
                  <a:pt x="433355" y="868471"/>
                </a:lnTo>
                <a:lnTo>
                  <a:pt x="431954" y="853661"/>
                </a:lnTo>
                <a:lnTo>
                  <a:pt x="430953" y="838650"/>
                </a:lnTo>
                <a:lnTo>
                  <a:pt x="430352" y="823240"/>
                </a:lnTo>
                <a:lnTo>
                  <a:pt x="430152" y="808029"/>
                </a:lnTo>
                <a:lnTo>
                  <a:pt x="430352" y="788816"/>
                </a:lnTo>
                <a:lnTo>
                  <a:pt x="431353" y="769403"/>
                </a:lnTo>
                <a:lnTo>
                  <a:pt x="433155" y="750590"/>
                </a:lnTo>
                <a:lnTo>
                  <a:pt x="435357" y="731577"/>
                </a:lnTo>
                <a:lnTo>
                  <a:pt x="438360" y="713164"/>
                </a:lnTo>
                <a:lnTo>
                  <a:pt x="441763" y="695151"/>
                </a:lnTo>
                <a:lnTo>
                  <a:pt x="445567" y="677139"/>
                </a:lnTo>
                <a:lnTo>
                  <a:pt x="450571" y="659727"/>
                </a:lnTo>
                <a:lnTo>
                  <a:pt x="455776" y="642315"/>
                </a:lnTo>
                <a:lnTo>
                  <a:pt x="461581" y="625504"/>
                </a:lnTo>
                <a:lnTo>
                  <a:pt x="467987" y="608892"/>
                </a:lnTo>
                <a:lnTo>
                  <a:pt x="474794" y="593081"/>
                </a:lnTo>
                <a:lnTo>
                  <a:pt x="482000" y="577470"/>
                </a:lnTo>
                <a:lnTo>
                  <a:pt x="490008" y="562260"/>
                </a:lnTo>
                <a:lnTo>
                  <a:pt x="498215" y="547250"/>
                </a:lnTo>
                <a:lnTo>
                  <a:pt x="507024" y="533240"/>
                </a:lnTo>
                <a:lnTo>
                  <a:pt x="516232" y="519030"/>
                </a:lnTo>
                <a:lnTo>
                  <a:pt x="526041" y="506021"/>
                </a:lnTo>
                <a:lnTo>
                  <a:pt x="536251" y="493212"/>
                </a:lnTo>
                <a:lnTo>
                  <a:pt x="546861" y="480604"/>
                </a:lnTo>
                <a:lnTo>
                  <a:pt x="557871" y="468996"/>
                </a:lnTo>
                <a:lnTo>
                  <a:pt x="569281" y="457588"/>
                </a:lnTo>
                <a:lnTo>
                  <a:pt x="580892" y="447181"/>
                </a:lnTo>
                <a:lnTo>
                  <a:pt x="592703" y="437174"/>
                </a:lnTo>
                <a:lnTo>
                  <a:pt x="605315" y="427767"/>
                </a:lnTo>
                <a:lnTo>
                  <a:pt x="617726" y="419161"/>
                </a:lnTo>
                <a:lnTo>
                  <a:pt x="630939" y="410956"/>
                </a:lnTo>
                <a:lnTo>
                  <a:pt x="637745" y="407153"/>
                </a:lnTo>
                <a:lnTo>
                  <a:pt x="644351" y="403550"/>
                </a:lnTo>
                <a:lnTo>
                  <a:pt x="651157" y="400148"/>
                </a:lnTo>
                <a:lnTo>
                  <a:pt x="657763" y="396746"/>
                </a:lnTo>
                <a:lnTo>
                  <a:pt x="664970" y="393744"/>
                </a:lnTo>
                <a:lnTo>
                  <a:pt x="671977" y="390742"/>
                </a:lnTo>
                <a:lnTo>
                  <a:pt x="678983" y="387940"/>
                </a:lnTo>
                <a:lnTo>
                  <a:pt x="685990" y="385538"/>
                </a:lnTo>
                <a:lnTo>
                  <a:pt x="692996" y="383136"/>
                </a:lnTo>
                <a:lnTo>
                  <a:pt x="700403" y="380935"/>
                </a:lnTo>
                <a:close/>
                <a:moveTo>
                  <a:pt x="770573" y="0"/>
                </a:moveTo>
                <a:lnTo>
                  <a:pt x="779571" y="400"/>
                </a:lnTo>
                <a:lnTo>
                  <a:pt x="788769" y="1001"/>
                </a:lnTo>
                <a:lnTo>
                  <a:pt x="797767" y="2202"/>
                </a:lnTo>
                <a:lnTo>
                  <a:pt x="806166" y="3603"/>
                </a:lnTo>
                <a:lnTo>
                  <a:pt x="814764" y="5405"/>
                </a:lnTo>
                <a:lnTo>
                  <a:pt x="823362" y="8007"/>
                </a:lnTo>
                <a:lnTo>
                  <a:pt x="831560" y="10610"/>
                </a:lnTo>
                <a:lnTo>
                  <a:pt x="839559" y="14013"/>
                </a:lnTo>
                <a:lnTo>
                  <a:pt x="847357" y="17416"/>
                </a:lnTo>
                <a:lnTo>
                  <a:pt x="855155" y="21420"/>
                </a:lnTo>
                <a:lnTo>
                  <a:pt x="862354" y="25623"/>
                </a:lnTo>
                <a:lnTo>
                  <a:pt x="869752" y="30228"/>
                </a:lnTo>
                <a:lnTo>
                  <a:pt x="876751" y="35232"/>
                </a:lnTo>
                <a:lnTo>
                  <a:pt x="883549" y="40637"/>
                </a:lnTo>
                <a:lnTo>
                  <a:pt x="889948" y="46242"/>
                </a:lnTo>
                <a:lnTo>
                  <a:pt x="895947" y="52048"/>
                </a:lnTo>
                <a:lnTo>
                  <a:pt x="901746" y="58053"/>
                </a:lnTo>
                <a:lnTo>
                  <a:pt x="907344" y="64459"/>
                </a:lnTo>
                <a:lnTo>
                  <a:pt x="912743" y="71265"/>
                </a:lnTo>
                <a:lnTo>
                  <a:pt x="917742" y="78272"/>
                </a:lnTo>
                <a:lnTo>
                  <a:pt x="922341" y="85678"/>
                </a:lnTo>
                <a:lnTo>
                  <a:pt x="926540" y="92885"/>
                </a:lnTo>
                <a:lnTo>
                  <a:pt x="930540" y="100692"/>
                </a:lnTo>
                <a:lnTo>
                  <a:pt x="933939" y="108499"/>
                </a:lnTo>
                <a:lnTo>
                  <a:pt x="937338" y="116507"/>
                </a:lnTo>
                <a:lnTo>
                  <a:pt x="939938" y="124714"/>
                </a:lnTo>
                <a:lnTo>
                  <a:pt x="942537" y="133322"/>
                </a:lnTo>
                <a:lnTo>
                  <a:pt x="944337" y="141930"/>
                </a:lnTo>
                <a:lnTo>
                  <a:pt x="945736" y="150538"/>
                </a:lnTo>
                <a:lnTo>
                  <a:pt x="946936" y="159546"/>
                </a:lnTo>
                <a:lnTo>
                  <a:pt x="947536" y="168555"/>
                </a:lnTo>
                <a:lnTo>
                  <a:pt x="947936" y="177763"/>
                </a:lnTo>
                <a:lnTo>
                  <a:pt x="947536" y="186771"/>
                </a:lnTo>
                <a:lnTo>
                  <a:pt x="946936" y="195779"/>
                </a:lnTo>
                <a:lnTo>
                  <a:pt x="945736" y="204588"/>
                </a:lnTo>
                <a:lnTo>
                  <a:pt x="944337" y="213396"/>
                </a:lnTo>
                <a:lnTo>
                  <a:pt x="942537" y="222004"/>
                </a:lnTo>
                <a:lnTo>
                  <a:pt x="939938" y="230611"/>
                </a:lnTo>
                <a:lnTo>
                  <a:pt x="937338" y="238819"/>
                </a:lnTo>
                <a:lnTo>
                  <a:pt x="933939" y="246826"/>
                </a:lnTo>
                <a:lnTo>
                  <a:pt x="930540" y="254633"/>
                </a:lnTo>
                <a:lnTo>
                  <a:pt x="926540" y="262441"/>
                </a:lnTo>
                <a:lnTo>
                  <a:pt x="922341" y="269647"/>
                </a:lnTo>
                <a:lnTo>
                  <a:pt x="917742" y="277054"/>
                </a:lnTo>
                <a:lnTo>
                  <a:pt x="912743" y="283860"/>
                </a:lnTo>
                <a:lnTo>
                  <a:pt x="907344" y="290466"/>
                </a:lnTo>
                <a:lnTo>
                  <a:pt x="901746" y="296872"/>
                </a:lnTo>
                <a:lnTo>
                  <a:pt x="895947" y="303278"/>
                </a:lnTo>
                <a:lnTo>
                  <a:pt x="889948" y="309083"/>
                </a:lnTo>
                <a:lnTo>
                  <a:pt x="883549" y="314689"/>
                </a:lnTo>
                <a:lnTo>
                  <a:pt x="876751" y="319893"/>
                </a:lnTo>
                <a:lnTo>
                  <a:pt x="869752" y="325098"/>
                </a:lnTo>
                <a:lnTo>
                  <a:pt x="862354" y="329702"/>
                </a:lnTo>
                <a:lnTo>
                  <a:pt x="855155" y="333906"/>
                </a:lnTo>
                <a:lnTo>
                  <a:pt x="847357" y="337910"/>
                </a:lnTo>
                <a:lnTo>
                  <a:pt x="839559" y="341313"/>
                </a:lnTo>
                <a:lnTo>
                  <a:pt x="831560" y="344716"/>
                </a:lnTo>
                <a:lnTo>
                  <a:pt x="823362" y="347319"/>
                </a:lnTo>
                <a:lnTo>
                  <a:pt x="814764" y="349921"/>
                </a:lnTo>
                <a:lnTo>
                  <a:pt x="806166" y="351723"/>
                </a:lnTo>
                <a:lnTo>
                  <a:pt x="797767" y="353124"/>
                </a:lnTo>
                <a:lnTo>
                  <a:pt x="788769" y="354325"/>
                </a:lnTo>
                <a:lnTo>
                  <a:pt x="779571" y="355126"/>
                </a:lnTo>
                <a:lnTo>
                  <a:pt x="770573" y="355326"/>
                </a:lnTo>
                <a:lnTo>
                  <a:pt x="761375" y="355126"/>
                </a:lnTo>
                <a:lnTo>
                  <a:pt x="752377" y="354325"/>
                </a:lnTo>
                <a:lnTo>
                  <a:pt x="743579" y="353124"/>
                </a:lnTo>
                <a:lnTo>
                  <a:pt x="734780" y="351723"/>
                </a:lnTo>
                <a:lnTo>
                  <a:pt x="726182" y="349921"/>
                </a:lnTo>
                <a:lnTo>
                  <a:pt x="717584" y="347319"/>
                </a:lnTo>
                <a:lnTo>
                  <a:pt x="709386" y="344716"/>
                </a:lnTo>
                <a:lnTo>
                  <a:pt x="701387" y="341313"/>
                </a:lnTo>
                <a:lnTo>
                  <a:pt x="693589" y="337910"/>
                </a:lnTo>
                <a:lnTo>
                  <a:pt x="685791" y="333906"/>
                </a:lnTo>
                <a:lnTo>
                  <a:pt x="678592" y="329702"/>
                </a:lnTo>
                <a:lnTo>
                  <a:pt x="671194" y="325098"/>
                </a:lnTo>
                <a:lnTo>
                  <a:pt x="664595" y="319893"/>
                </a:lnTo>
                <a:lnTo>
                  <a:pt x="657796" y="314689"/>
                </a:lnTo>
                <a:lnTo>
                  <a:pt x="651398" y="309083"/>
                </a:lnTo>
                <a:lnTo>
                  <a:pt x="644999" y="303278"/>
                </a:lnTo>
                <a:lnTo>
                  <a:pt x="639200" y="296872"/>
                </a:lnTo>
                <a:lnTo>
                  <a:pt x="633602" y="290466"/>
                </a:lnTo>
                <a:lnTo>
                  <a:pt x="628403" y="283860"/>
                </a:lnTo>
                <a:lnTo>
                  <a:pt x="623604" y="277054"/>
                </a:lnTo>
                <a:lnTo>
                  <a:pt x="618605" y="269647"/>
                </a:lnTo>
                <a:lnTo>
                  <a:pt x="614406" y="262441"/>
                </a:lnTo>
                <a:lnTo>
                  <a:pt x="610806" y="254633"/>
                </a:lnTo>
                <a:lnTo>
                  <a:pt x="607007" y="246826"/>
                </a:lnTo>
                <a:lnTo>
                  <a:pt x="604008" y="238819"/>
                </a:lnTo>
                <a:lnTo>
                  <a:pt x="601008" y="230611"/>
                </a:lnTo>
                <a:lnTo>
                  <a:pt x="598809" y="222004"/>
                </a:lnTo>
                <a:lnTo>
                  <a:pt x="596609" y="213396"/>
                </a:lnTo>
                <a:lnTo>
                  <a:pt x="595210" y="204588"/>
                </a:lnTo>
                <a:lnTo>
                  <a:pt x="594010" y="195779"/>
                </a:lnTo>
                <a:lnTo>
                  <a:pt x="593410" y="186771"/>
                </a:lnTo>
                <a:lnTo>
                  <a:pt x="593010" y="177763"/>
                </a:lnTo>
                <a:lnTo>
                  <a:pt x="593410" y="168555"/>
                </a:lnTo>
                <a:lnTo>
                  <a:pt x="594010" y="159546"/>
                </a:lnTo>
                <a:lnTo>
                  <a:pt x="595210" y="150538"/>
                </a:lnTo>
                <a:lnTo>
                  <a:pt x="596609" y="141930"/>
                </a:lnTo>
                <a:lnTo>
                  <a:pt x="598809" y="133322"/>
                </a:lnTo>
                <a:lnTo>
                  <a:pt x="601008" y="124714"/>
                </a:lnTo>
                <a:lnTo>
                  <a:pt x="604008" y="116507"/>
                </a:lnTo>
                <a:lnTo>
                  <a:pt x="607007" y="108499"/>
                </a:lnTo>
                <a:lnTo>
                  <a:pt x="610806" y="100692"/>
                </a:lnTo>
                <a:lnTo>
                  <a:pt x="614406" y="92885"/>
                </a:lnTo>
                <a:lnTo>
                  <a:pt x="618605" y="85678"/>
                </a:lnTo>
                <a:lnTo>
                  <a:pt x="623604" y="78272"/>
                </a:lnTo>
                <a:lnTo>
                  <a:pt x="628403" y="71265"/>
                </a:lnTo>
                <a:lnTo>
                  <a:pt x="633602" y="64459"/>
                </a:lnTo>
                <a:lnTo>
                  <a:pt x="639200" y="58053"/>
                </a:lnTo>
                <a:lnTo>
                  <a:pt x="644999" y="52048"/>
                </a:lnTo>
                <a:lnTo>
                  <a:pt x="651398" y="46242"/>
                </a:lnTo>
                <a:lnTo>
                  <a:pt x="657796" y="40637"/>
                </a:lnTo>
                <a:lnTo>
                  <a:pt x="664595" y="35232"/>
                </a:lnTo>
                <a:lnTo>
                  <a:pt x="671194" y="30228"/>
                </a:lnTo>
                <a:lnTo>
                  <a:pt x="678592" y="25623"/>
                </a:lnTo>
                <a:lnTo>
                  <a:pt x="685791" y="21420"/>
                </a:lnTo>
                <a:lnTo>
                  <a:pt x="693589" y="17416"/>
                </a:lnTo>
                <a:lnTo>
                  <a:pt x="701387" y="14013"/>
                </a:lnTo>
                <a:lnTo>
                  <a:pt x="709386" y="10610"/>
                </a:lnTo>
                <a:lnTo>
                  <a:pt x="717584" y="8007"/>
                </a:lnTo>
                <a:lnTo>
                  <a:pt x="726182" y="5405"/>
                </a:lnTo>
                <a:lnTo>
                  <a:pt x="734780" y="3603"/>
                </a:lnTo>
                <a:lnTo>
                  <a:pt x="743579" y="2202"/>
                </a:lnTo>
                <a:lnTo>
                  <a:pt x="752377" y="1001"/>
                </a:lnTo>
                <a:lnTo>
                  <a:pt x="761375" y="400"/>
                </a:lnTo>
                <a:lnTo>
                  <a:pt x="770573" y="0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29" grpId="0" animBg="1"/>
      <p:bldP spid="34" grpId="0"/>
      <p:bldP spid="36" grpId="0" animBg="1"/>
      <p:bldP spid="37" grpId="0"/>
      <p:bldP spid="15366" grpId="0" animBg="1"/>
      <p:bldP spid="40" grpId="0"/>
      <p:bldP spid="15368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科室团队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DDA64044-A82D-4FED-8AA9-ECAE03DF2EAF}"/>
              </a:ext>
            </a:extLst>
          </p:cNvPr>
          <p:cNvSpPr/>
          <p:nvPr/>
        </p:nvSpPr>
        <p:spPr>
          <a:xfrm>
            <a:off x="960438" y="2000250"/>
            <a:ext cx="1871662" cy="18716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74688" y="4498975"/>
            <a:ext cx="24415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</a:rPr>
              <a:t>DOCTOR'S NAME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 b="1">
                <a:solidFill>
                  <a:srgbClr val="21A247"/>
                </a:solidFill>
                <a:latin typeface="微软雅黑" panose="020B0503020204020204" pitchFamily="34" charset="-122"/>
              </a:rPr>
              <a:t>Medical department</a:t>
            </a:r>
            <a:endParaRPr lang="en-US" altLang="zh-CN" sz="1000" b="1">
              <a:solidFill>
                <a:srgbClr val="21A247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595959"/>
                </a:solidFill>
                <a:latin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924AB6B-931B-48E1-B063-48DD79200093}"/>
              </a:ext>
            </a:extLst>
          </p:cNvPr>
          <p:cNvSpPr/>
          <p:nvPr/>
        </p:nvSpPr>
        <p:spPr>
          <a:xfrm>
            <a:off x="3775075" y="2000250"/>
            <a:ext cx="1871663" cy="18716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3489325" y="4498975"/>
            <a:ext cx="24415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</a:rPr>
              <a:t>DOCTOR'S NAME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 b="1">
                <a:solidFill>
                  <a:srgbClr val="21A247"/>
                </a:solidFill>
                <a:latin typeface="微软雅黑" panose="020B0503020204020204" pitchFamily="34" charset="-122"/>
              </a:rPr>
              <a:t>Medical department</a:t>
            </a:r>
            <a:endParaRPr lang="en-US" altLang="zh-CN" sz="1000" b="1">
              <a:solidFill>
                <a:srgbClr val="21A247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595959"/>
                </a:solidFill>
                <a:latin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98315372-3299-4853-B3FF-45E4FA9BAF95}"/>
              </a:ext>
            </a:extLst>
          </p:cNvPr>
          <p:cNvSpPr/>
          <p:nvPr/>
        </p:nvSpPr>
        <p:spPr>
          <a:xfrm>
            <a:off x="6588125" y="2000250"/>
            <a:ext cx="1871663" cy="18716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415" name="矩形 7"/>
          <p:cNvSpPr>
            <a:spLocks noChangeArrowheads="1"/>
          </p:cNvSpPr>
          <p:nvPr/>
        </p:nvSpPr>
        <p:spPr bwMode="auto">
          <a:xfrm>
            <a:off x="6303963" y="4498975"/>
            <a:ext cx="24415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</a:rPr>
              <a:t>DOCTOR'S NAME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 b="1">
                <a:solidFill>
                  <a:srgbClr val="21A247"/>
                </a:solidFill>
                <a:latin typeface="微软雅黑" panose="020B0503020204020204" pitchFamily="34" charset="-122"/>
              </a:rPr>
              <a:t>Medical department</a:t>
            </a:r>
            <a:endParaRPr lang="en-US" altLang="zh-CN" sz="800" b="1">
              <a:solidFill>
                <a:srgbClr val="21A247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595959"/>
                </a:solidFill>
                <a:latin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9B9EA38B-DA86-4EC0-BAAE-369799D64DD1}"/>
              </a:ext>
            </a:extLst>
          </p:cNvPr>
          <p:cNvSpPr/>
          <p:nvPr/>
        </p:nvSpPr>
        <p:spPr>
          <a:xfrm>
            <a:off x="9402763" y="2000250"/>
            <a:ext cx="1871662" cy="18716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417" name="矩形 9"/>
          <p:cNvSpPr>
            <a:spLocks noChangeArrowheads="1"/>
          </p:cNvSpPr>
          <p:nvPr/>
        </p:nvSpPr>
        <p:spPr bwMode="auto">
          <a:xfrm>
            <a:off x="9118600" y="4498975"/>
            <a:ext cx="24415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</a:rPr>
              <a:t>DOCTOR'S NAME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zh-CN" sz="1200" b="1">
                <a:solidFill>
                  <a:srgbClr val="21A247"/>
                </a:solidFill>
                <a:latin typeface="微软雅黑" panose="020B0503020204020204" pitchFamily="34" charset="-122"/>
              </a:rPr>
              <a:t>Medical department</a:t>
            </a:r>
            <a:endParaRPr lang="en-US" altLang="zh-CN" sz="800" b="1">
              <a:solidFill>
                <a:srgbClr val="21A247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00">
                <a:solidFill>
                  <a:srgbClr val="595959"/>
                </a:solidFill>
                <a:latin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C02EB679-49CC-4E6E-BC0E-CCB6942993E5}"/>
              </a:ext>
            </a:extLst>
          </p:cNvPr>
          <p:cNvSpPr/>
          <p:nvPr/>
        </p:nvSpPr>
        <p:spPr>
          <a:xfrm>
            <a:off x="1500188" y="3475038"/>
            <a:ext cx="792162" cy="792162"/>
          </a:xfrm>
          <a:prstGeom prst="ellipse">
            <a:avLst/>
          </a:prstGeom>
          <a:solidFill>
            <a:srgbClr val="009999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9F5EA19A-12D4-463C-BDAE-EC5C073DD284}"/>
              </a:ext>
            </a:extLst>
          </p:cNvPr>
          <p:cNvSpPr/>
          <p:nvPr/>
        </p:nvSpPr>
        <p:spPr>
          <a:xfrm>
            <a:off x="4314825" y="3511550"/>
            <a:ext cx="792163" cy="792163"/>
          </a:xfrm>
          <a:prstGeom prst="ellipse">
            <a:avLst/>
          </a:prstGeom>
          <a:solidFill>
            <a:srgbClr val="009999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3F7D6936-88C3-49E6-84A7-95CA9F117671}"/>
              </a:ext>
            </a:extLst>
          </p:cNvPr>
          <p:cNvSpPr/>
          <p:nvPr/>
        </p:nvSpPr>
        <p:spPr>
          <a:xfrm>
            <a:off x="7127875" y="3511550"/>
            <a:ext cx="792163" cy="792163"/>
          </a:xfrm>
          <a:prstGeom prst="ellipse">
            <a:avLst/>
          </a:prstGeom>
          <a:solidFill>
            <a:srgbClr val="009999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07A01EEC-D086-47CC-9B32-C96A54CF71CD}"/>
              </a:ext>
            </a:extLst>
          </p:cNvPr>
          <p:cNvSpPr/>
          <p:nvPr/>
        </p:nvSpPr>
        <p:spPr>
          <a:xfrm>
            <a:off x="9942513" y="3511550"/>
            <a:ext cx="792162" cy="792163"/>
          </a:xfrm>
          <a:prstGeom prst="ellipse">
            <a:avLst/>
          </a:prstGeom>
          <a:solidFill>
            <a:srgbClr val="009999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KSO_Shape">
            <a:extLst>
              <a:ext uri="{FF2B5EF4-FFF2-40B4-BE49-F238E27FC236}">
                <a16:creationId xmlns:a16="http://schemas.microsoft.com/office/drawing/2014/main" xmlns="" id="{105B53BA-0067-49B7-9531-5B0619E62D50}"/>
              </a:ext>
            </a:extLst>
          </p:cNvPr>
          <p:cNvSpPr/>
          <p:nvPr/>
        </p:nvSpPr>
        <p:spPr bwMode="auto">
          <a:xfrm>
            <a:off x="1752600" y="3663950"/>
            <a:ext cx="293688" cy="415925"/>
          </a:xfrm>
          <a:custGeom>
            <a:avLst/>
            <a:gdLst>
              <a:gd name="T0" fmla="*/ 235585 w 1423988"/>
              <a:gd name="T1" fmla="*/ 1122113 h 2019300"/>
              <a:gd name="T2" fmla="*/ 155575 w 1423988"/>
              <a:gd name="T3" fmla="*/ 1202145 h 2019300"/>
              <a:gd name="T4" fmla="*/ 123190 w 1423988"/>
              <a:gd name="T5" fmla="*/ 1313619 h 2019300"/>
              <a:gd name="T6" fmla="*/ 161290 w 1423988"/>
              <a:gd name="T7" fmla="*/ 1358081 h 2019300"/>
              <a:gd name="T8" fmla="*/ 238125 w 1423988"/>
              <a:gd name="T9" fmla="*/ 1440972 h 2019300"/>
              <a:gd name="T10" fmla="*/ 352108 w 1423988"/>
              <a:gd name="T11" fmla="*/ 1468284 h 2019300"/>
              <a:gd name="T12" fmla="*/ 393383 w 1423988"/>
              <a:gd name="T13" fmla="*/ 1424775 h 2019300"/>
              <a:gd name="T14" fmla="*/ 479108 w 1423988"/>
              <a:gd name="T15" fmla="*/ 1351094 h 2019300"/>
              <a:gd name="T16" fmla="*/ 500380 w 1423988"/>
              <a:gd name="T17" fmla="*/ 1234857 h 2019300"/>
              <a:gd name="T18" fmla="*/ 452438 w 1423988"/>
              <a:gd name="T19" fmla="*/ 1197381 h 2019300"/>
              <a:gd name="T20" fmla="*/ 381318 w 1423988"/>
              <a:gd name="T21" fmla="*/ 1108139 h 2019300"/>
              <a:gd name="T22" fmla="*/ 374968 w 1423988"/>
              <a:gd name="T23" fmla="*/ 878205 h 2019300"/>
              <a:gd name="T24" fmla="*/ 634683 w 1423988"/>
              <a:gd name="T25" fmla="*/ 1018261 h 2019300"/>
              <a:gd name="T26" fmla="*/ 595630 w 1423988"/>
              <a:gd name="T27" fmla="*/ 1343154 h 2019300"/>
              <a:gd name="T28" fmla="*/ 573723 w 1423988"/>
              <a:gd name="T29" fmla="*/ 1632160 h 2019300"/>
              <a:gd name="T30" fmla="*/ 622935 w 1423988"/>
              <a:gd name="T31" fmla="*/ 1801752 h 2019300"/>
              <a:gd name="T32" fmla="*/ 682943 w 1423988"/>
              <a:gd name="T33" fmla="*/ 1884008 h 2019300"/>
              <a:gd name="T34" fmla="*/ 730885 w 1423988"/>
              <a:gd name="T35" fmla="*/ 1884643 h 2019300"/>
              <a:gd name="T36" fmla="*/ 795020 w 1423988"/>
              <a:gd name="T37" fmla="*/ 1802705 h 2019300"/>
              <a:gd name="T38" fmla="*/ 850900 w 1423988"/>
              <a:gd name="T39" fmla="*/ 1632477 h 2019300"/>
              <a:gd name="T40" fmla="*/ 840423 w 1423988"/>
              <a:gd name="T41" fmla="*/ 1343472 h 2019300"/>
              <a:gd name="T42" fmla="*/ 815975 w 1423988"/>
              <a:gd name="T43" fmla="*/ 1010004 h 2019300"/>
              <a:gd name="T44" fmla="*/ 844868 w 1423988"/>
              <a:gd name="T45" fmla="*/ 914410 h 2019300"/>
              <a:gd name="T46" fmla="*/ 1116013 w 1423988"/>
              <a:gd name="T47" fmla="*/ 883921 h 2019300"/>
              <a:gd name="T48" fmla="*/ 1223646 w 1423988"/>
              <a:gd name="T49" fmla="*/ 919174 h 2019300"/>
              <a:gd name="T50" fmla="*/ 1315721 w 1423988"/>
              <a:gd name="T51" fmla="*/ 981421 h 2019300"/>
              <a:gd name="T52" fmla="*/ 1383666 w 1423988"/>
              <a:gd name="T53" fmla="*/ 1065900 h 2019300"/>
              <a:gd name="T54" fmla="*/ 1420178 w 1423988"/>
              <a:gd name="T55" fmla="*/ 1167210 h 2019300"/>
              <a:gd name="T56" fmla="*/ 1359536 w 1423988"/>
              <a:gd name="T57" fmla="*/ 1679481 h 2019300"/>
              <a:gd name="T58" fmla="*/ 1265873 w 1423988"/>
              <a:gd name="T59" fmla="*/ 1880832 h 2019300"/>
              <a:gd name="T60" fmla="*/ 1150303 w 1423988"/>
              <a:gd name="T61" fmla="*/ 1981825 h 2019300"/>
              <a:gd name="T62" fmla="*/ 1051561 w 1423988"/>
              <a:gd name="T63" fmla="*/ 2015172 h 2019300"/>
              <a:gd name="T64" fmla="*/ 381635 w 1423988"/>
              <a:gd name="T65" fmla="*/ 2016442 h 2019300"/>
              <a:gd name="T66" fmla="*/ 281305 w 1423988"/>
              <a:gd name="T67" fmla="*/ 1986906 h 2019300"/>
              <a:gd name="T68" fmla="*/ 168910 w 1423988"/>
              <a:gd name="T69" fmla="*/ 1897981 h 2019300"/>
              <a:gd name="T70" fmla="*/ 69532 w 1423988"/>
              <a:gd name="T71" fmla="*/ 1703935 h 2019300"/>
              <a:gd name="T72" fmla="*/ 2540 w 1423988"/>
              <a:gd name="T73" fmla="*/ 1180549 h 2019300"/>
              <a:gd name="T74" fmla="*/ 36195 w 1423988"/>
              <a:gd name="T75" fmla="*/ 1076698 h 2019300"/>
              <a:gd name="T76" fmla="*/ 101917 w 1423988"/>
              <a:gd name="T77" fmla="*/ 989361 h 2019300"/>
              <a:gd name="T78" fmla="*/ 192405 w 1423988"/>
              <a:gd name="T79" fmla="*/ 923937 h 2019300"/>
              <a:gd name="T80" fmla="*/ 298767 w 1423988"/>
              <a:gd name="T81" fmla="*/ 885827 h 2019300"/>
              <a:gd name="T82" fmla="*/ 741045 w 1423988"/>
              <a:gd name="T83" fmla="*/ 953 h 2019300"/>
              <a:gd name="T84" fmla="*/ 850900 w 1423988"/>
              <a:gd name="T85" fmla="*/ 26353 h 2019300"/>
              <a:gd name="T86" fmla="*/ 945833 w 1423988"/>
              <a:gd name="T87" fmla="*/ 80645 h 2019300"/>
              <a:gd name="T88" fmla="*/ 1020763 w 1423988"/>
              <a:gd name="T89" fmla="*/ 159385 h 2019300"/>
              <a:gd name="T90" fmla="*/ 1070611 w 1423988"/>
              <a:gd name="T91" fmla="*/ 257175 h 2019300"/>
              <a:gd name="T92" fmla="*/ 1090296 w 1423988"/>
              <a:gd name="T93" fmla="*/ 368618 h 2019300"/>
              <a:gd name="T94" fmla="*/ 1076326 w 1423988"/>
              <a:gd name="T95" fmla="*/ 482283 h 2019300"/>
              <a:gd name="T96" fmla="*/ 1030923 w 1423988"/>
              <a:gd name="T97" fmla="*/ 582613 h 2019300"/>
              <a:gd name="T98" fmla="*/ 960121 w 1423988"/>
              <a:gd name="T99" fmla="*/ 664846 h 2019300"/>
              <a:gd name="T100" fmla="*/ 867728 w 1423988"/>
              <a:gd name="T101" fmla="*/ 723583 h 2019300"/>
              <a:gd name="T102" fmla="*/ 760095 w 1423988"/>
              <a:gd name="T103" fmla="*/ 754381 h 2019300"/>
              <a:gd name="T104" fmla="*/ 644843 w 1423988"/>
              <a:gd name="T105" fmla="*/ 751523 h 2019300"/>
              <a:gd name="T106" fmla="*/ 539750 w 1423988"/>
              <a:gd name="T107" fmla="*/ 715646 h 2019300"/>
              <a:gd name="T108" fmla="*/ 450533 w 1423988"/>
              <a:gd name="T109" fmla="*/ 652781 h 2019300"/>
              <a:gd name="T110" fmla="*/ 383540 w 1423988"/>
              <a:gd name="T111" fmla="*/ 567056 h 2019300"/>
              <a:gd name="T112" fmla="*/ 343218 w 1423988"/>
              <a:gd name="T113" fmla="*/ 463868 h 2019300"/>
              <a:gd name="T114" fmla="*/ 334645 w 1423988"/>
              <a:gd name="T115" fmla="*/ 349250 h 2019300"/>
              <a:gd name="T116" fmla="*/ 359410 w 1423988"/>
              <a:gd name="T117" fmla="*/ 239713 h 2019300"/>
              <a:gd name="T118" fmla="*/ 414020 w 1423988"/>
              <a:gd name="T119" fmla="*/ 144780 h 2019300"/>
              <a:gd name="T120" fmla="*/ 492760 w 1423988"/>
              <a:gd name="T121" fmla="*/ 69850 h 2019300"/>
              <a:gd name="T122" fmla="*/ 590550 w 1423988"/>
              <a:gd name="T123" fmla="*/ 19685 h 2019300"/>
              <a:gd name="T124" fmla="*/ 701993 w 1423988"/>
              <a:gd name="T125" fmla="*/ 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3988" h="2019300">
                <a:moveTo>
                  <a:pt x="278130" y="1089719"/>
                </a:moveTo>
                <a:lnTo>
                  <a:pt x="273367" y="1090036"/>
                </a:lnTo>
                <a:lnTo>
                  <a:pt x="268287" y="1091307"/>
                </a:lnTo>
                <a:lnTo>
                  <a:pt x="263525" y="1092577"/>
                </a:lnTo>
                <a:lnTo>
                  <a:pt x="259397" y="1094800"/>
                </a:lnTo>
                <a:lnTo>
                  <a:pt x="254952" y="1097341"/>
                </a:lnTo>
                <a:lnTo>
                  <a:pt x="251142" y="1100517"/>
                </a:lnTo>
                <a:lnTo>
                  <a:pt x="247332" y="1104010"/>
                </a:lnTo>
                <a:lnTo>
                  <a:pt x="244157" y="1108139"/>
                </a:lnTo>
                <a:lnTo>
                  <a:pt x="240982" y="1112267"/>
                </a:lnTo>
                <a:lnTo>
                  <a:pt x="238125" y="1117349"/>
                </a:lnTo>
                <a:lnTo>
                  <a:pt x="235585" y="1122113"/>
                </a:lnTo>
                <a:lnTo>
                  <a:pt x="233680" y="1127512"/>
                </a:lnTo>
                <a:lnTo>
                  <a:pt x="232092" y="1133228"/>
                </a:lnTo>
                <a:lnTo>
                  <a:pt x="230822" y="1139262"/>
                </a:lnTo>
                <a:lnTo>
                  <a:pt x="230187" y="1145297"/>
                </a:lnTo>
                <a:lnTo>
                  <a:pt x="229870" y="1151966"/>
                </a:lnTo>
                <a:lnTo>
                  <a:pt x="229870" y="1196428"/>
                </a:lnTo>
                <a:lnTo>
                  <a:pt x="185420" y="1196428"/>
                </a:lnTo>
                <a:lnTo>
                  <a:pt x="179070" y="1196746"/>
                </a:lnTo>
                <a:lnTo>
                  <a:pt x="172720" y="1197381"/>
                </a:lnTo>
                <a:lnTo>
                  <a:pt x="167005" y="1198334"/>
                </a:lnTo>
                <a:lnTo>
                  <a:pt x="161290" y="1200239"/>
                </a:lnTo>
                <a:lnTo>
                  <a:pt x="155575" y="1202145"/>
                </a:lnTo>
                <a:lnTo>
                  <a:pt x="150812" y="1204686"/>
                </a:lnTo>
                <a:lnTo>
                  <a:pt x="145732" y="1207544"/>
                </a:lnTo>
                <a:lnTo>
                  <a:pt x="141605" y="1210720"/>
                </a:lnTo>
                <a:lnTo>
                  <a:pt x="137477" y="1213896"/>
                </a:lnTo>
                <a:lnTo>
                  <a:pt x="133985" y="1217707"/>
                </a:lnTo>
                <a:lnTo>
                  <a:pt x="130810" y="1221518"/>
                </a:lnTo>
                <a:lnTo>
                  <a:pt x="128270" y="1225964"/>
                </a:lnTo>
                <a:lnTo>
                  <a:pt x="126047" y="1230093"/>
                </a:lnTo>
                <a:lnTo>
                  <a:pt x="124777" y="1234857"/>
                </a:lnTo>
                <a:lnTo>
                  <a:pt x="123507" y="1239938"/>
                </a:lnTo>
                <a:lnTo>
                  <a:pt x="123190" y="1244702"/>
                </a:lnTo>
                <a:lnTo>
                  <a:pt x="123190" y="1313619"/>
                </a:lnTo>
                <a:lnTo>
                  <a:pt x="123507" y="1318700"/>
                </a:lnTo>
                <a:lnTo>
                  <a:pt x="124777" y="1323464"/>
                </a:lnTo>
                <a:lnTo>
                  <a:pt x="126047" y="1328228"/>
                </a:lnTo>
                <a:lnTo>
                  <a:pt x="128270" y="1332356"/>
                </a:lnTo>
                <a:lnTo>
                  <a:pt x="130810" y="1336802"/>
                </a:lnTo>
                <a:lnTo>
                  <a:pt x="133985" y="1340614"/>
                </a:lnTo>
                <a:lnTo>
                  <a:pt x="137477" y="1344425"/>
                </a:lnTo>
                <a:lnTo>
                  <a:pt x="141605" y="1347918"/>
                </a:lnTo>
                <a:lnTo>
                  <a:pt x="145732" y="1351094"/>
                </a:lnTo>
                <a:lnTo>
                  <a:pt x="150812" y="1353952"/>
                </a:lnTo>
                <a:lnTo>
                  <a:pt x="155575" y="1356175"/>
                </a:lnTo>
                <a:lnTo>
                  <a:pt x="161290" y="1358081"/>
                </a:lnTo>
                <a:lnTo>
                  <a:pt x="167005" y="1359986"/>
                </a:lnTo>
                <a:lnTo>
                  <a:pt x="172720" y="1360939"/>
                </a:lnTo>
                <a:lnTo>
                  <a:pt x="179070" y="1361574"/>
                </a:lnTo>
                <a:lnTo>
                  <a:pt x="185420" y="1361892"/>
                </a:lnTo>
                <a:lnTo>
                  <a:pt x="229870" y="1361892"/>
                </a:lnTo>
                <a:lnTo>
                  <a:pt x="229870" y="1406037"/>
                </a:lnTo>
                <a:lnTo>
                  <a:pt x="230187" y="1412706"/>
                </a:lnTo>
                <a:lnTo>
                  <a:pt x="230822" y="1419058"/>
                </a:lnTo>
                <a:lnTo>
                  <a:pt x="232092" y="1424775"/>
                </a:lnTo>
                <a:lnTo>
                  <a:pt x="233680" y="1430491"/>
                </a:lnTo>
                <a:lnTo>
                  <a:pt x="235585" y="1436208"/>
                </a:lnTo>
                <a:lnTo>
                  <a:pt x="238125" y="1440972"/>
                </a:lnTo>
                <a:lnTo>
                  <a:pt x="240982" y="1445735"/>
                </a:lnTo>
                <a:lnTo>
                  <a:pt x="244157" y="1450499"/>
                </a:lnTo>
                <a:lnTo>
                  <a:pt x="247332" y="1454310"/>
                </a:lnTo>
                <a:lnTo>
                  <a:pt x="251142" y="1457804"/>
                </a:lnTo>
                <a:lnTo>
                  <a:pt x="254952" y="1460980"/>
                </a:lnTo>
                <a:lnTo>
                  <a:pt x="259397" y="1463520"/>
                </a:lnTo>
                <a:lnTo>
                  <a:pt x="263525" y="1465743"/>
                </a:lnTo>
                <a:lnTo>
                  <a:pt x="268287" y="1467014"/>
                </a:lnTo>
                <a:lnTo>
                  <a:pt x="273367" y="1468284"/>
                </a:lnTo>
                <a:lnTo>
                  <a:pt x="278130" y="1468602"/>
                </a:lnTo>
                <a:lnTo>
                  <a:pt x="347028" y="1468602"/>
                </a:lnTo>
                <a:lnTo>
                  <a:pt x="352108" y="1468284"/>
                </a:lnTo>
                <a:lnTo>
                  <a:pt x="356870" y="1467014"/>
                </a:lnTo>
                <a:lnTo>
                  <a:pt x="361633" y="1465743"/>
                </a:lnTo>
                <a:lnTo>
                  <a:pt x="365760" y="1463520"/>
                </a:lnTo>
                <a:lnTo>
                  <a:pt x="370205" y="1460980"/>
                </a:lnTo>
                <a:lnTo>
                  <a:pt x="374015" y="1457804"/>
                </a:lnTo>
                <a:lnTo>
                  <a:pt x="377508" y="1454310"/>
                </a:lnTo>
                <a:lnTo>
                  <a:pt x="381318" y="1450499"/>
                </a:lnTo>
                <a:lnTo>
                  <a:pt x="384493" y="1445735"/>
                </a:lnTo>
                <a:lnTo>
                  <a:pt x="387350" y="1440972"/>
                </a:lnTo>
                <a:lnTo>
                  <a:pt x="389573" y="1436208"/>
                </a:lnTo>
                <a:lnTo>
                  <a:pt x="391478" y="1430491"/>
                </a:lnTo>
                <a:lnTo>
                  <a:pt x="393383" y="1424775"/>
                </a:lnTo>
                <a:lnTo>
                  <a:pt x="394335" y="1419058"/>
                </a:lnTo>
                <a:lnTo>
                  <a:pt x="394970" y="1412706"/>
                </a:lnTo>
                <a:lnTo>
                  <a:pt x="395288" y="1406037"/>
                </a:lnTo>
                <a:lnTo>
                  <a:pt x="395288" y="1361892"/>
                </a:lnTo>
                <a:lnTo>
                  <a:pt x="440055" y="1361892"/>
                </a:lnTo>
                <a:lnTo>
                  <a:pt x="446088" y="1361574"/>
                </a:lnTo>
                <a:lnTo>
                  <a:pt x="452438" y="1360939"/>
                </a:lnTo>
                <a:lnTo>
                  <a:pt x="458153" y="1359986"/>
                </a:lnTo>
                <a:lnTo>
                  <a:pt x="463868" y="1358081"/>
                </a:lnTo>
                <a:lnTo>
                  <a:pt x="469583" y="1356175"/>
                </a:lnTo>
                <a:lnTo>
                  <a:pt x="474345" y="1353952"/>
                </a:lnTo>
                <a:lnTo>
                  <a:pt x="479108" y="1351094"/>
                </a:lnTo>
                <a:lnTo>
                  <a:pt x="483870" y="1347918"/>
                </a:lnTo>
                <a:lnTo>
                  <a:pt x="487680" y="1344425"/>
                </a:lnTo>
                <a:lnTo>
                  <a:pt x="491173" y="1340614"/>
                </a:lnTo>
                <a:lnTo>
                  <a:pt x="494348" y="1336802"/>
                </a:lnTo>
                <a:lnTo>
                  <a:pt x="496888" y="1332356"/>
                </a:lnTo>
                <a:lnTo>
                  <a:pt x="499110" y="1328228"/>
                </a:lnTo>
                <a:lnTo>
                  <a:pt x="500380" y="1323464"/>
                </a:lnTo>
                <a:lnTo>
                  <a:pt x="501650" y="1318700"/>
                </a:lnTo>
                <a:lnTo>
                  <a:pt x="501968" y="1313619"/>
                </a:lnTo>
                <a:lnTo>
                  <a:pt x="501968" y="1244702"/>
                </a:lnTo>
                <a:lnTo>
                  <a:pt x="501650" y="1239938"/>
                </a:lnTo>
                <a:lnTo>
                  <a:pt x="500380" y="1234857"/>
                </a:lnTo>
                <a:lnTo>
                  <a:pt x="499110" y="1230093"/>
                </a:lnTo>
                <a:lnTo>
                  <a:pt x="496888" y="1225964"/>
                </a:lnTo>
                <a:lnTo>
                  <a:pt x="494348" y="1221518"/>
                </a:lnTo>
                <a:lnTo>
                  <a:pt x="491173" y="1217707"/>
                </a:lnTo>
                <a:lnTo>
                  <a:pt x="487680" y="1213896"/>
                </a:lnTo>
                <a:lnTo>
                  <a:pt x="483870" y="1210720"/>
                </a:lnTo>
                <a:lnTo>
                  <a:pt x="479108" y="1207544"/>
                </a:lnTo>
                <a:lnTo>
                  <a:pt x="474345" y="1204686"/>
                </a:lnTo>
                <a:lnTo>
                  <a:pt x="469583" y="1202145"/>
                </a:lnTo>
                <a:lnTo>
                  <a:pt x="463868" y="1200239"/>
                </a:lnTo>
                <a:lnTo>
                  <a:pt x="458153" y="1198334"/>
                </a:lnTo>
                <a:lnTo>
                  <a:pt x="452438" y="1197381"/>
                </a:lnTo>
                <a:lnTo>
                  <a:pt x="446088" y="1196746"/>
                </a:lnTo>
                <a:lnTo>
                  <a:pt x="440055" y="1196428"/>
                </a:lnTo>
                <a:lnTo>
                  <a:pt x="395288" y="1196428"/>
                </a:lnTo>
                <a:lnTo>
                  <a:pt x="395288" y="1151966"/>
                </a:lnTo>
                <a:lnTo>
                  <a:pt x="394970" y="1145297"/>
                </a:lnTo>
                <a:lnTo>
                  <a:pt x="394335" y="1139262"/>
                </a:lnTo>
                <a:lnTo>
                  <a:pt x="393383" y="1133228"/>
                </a:lnTo>
                <a:lnTo>
                  <a:pt x="391478" y="1127512"/>
                </a:lnTo>
                <a:lnTo>
                  <a:pt x="389573" y="1122113"/>
                </a:lnTo>
                <a:lnTo>
                  <a:pt x="387350" y="1117349"/>
                </a:lnTo>
                <a:lnTo>
                  <a:pt x="384493" y="1112267"/>
                </a:lnTo>
                <a:lnTo>
                  <a:pt x="381318" y="1108139"/>
                </a:lnTo>
                <a:lnTo>
                  <a:pt x="377508" y="1104010"/>
                </a:lnTo>
                <a:lnTo>
                  <a:pt x="374015" y="1100517"/>
                </a:lnTo>
                <a:lnTo>
                  <a:pt x="370205" y="1097341"/>
                </a:lnTo>
                <a:lnTo>
                  <a:pt x="365760" y="1094800"/>
                </a:lnTo>
                <a:lnTo>
                  <a:pt x="361633" y="1092577"/>
                </a:lnTo>
                <a:lnTo>
                  <a:pt x="356870" y="1091307"/>
                </a:lnTo>
                <a:lnTo>
                  <a:pt x="352108" y="1090036"/>
                </a:lnTo>
                <a:lnTo>
                  <a:pt x="347028" y="1089719"/>
                </a:lnTo>
                <a:lnTo>
                  <a:pt x="278130" y="1089719"/>
                </a:lnTo>
                <a:close/>
                <a:moveTo>
                  <a:pt x="365125" y="877887"/>
                </a:moveTo>
                <a:lnTo>
                  <a:pt x="374968" y="877887"/>
                </a:lnTo>
                <a:lnTo>
                  <a:pt x="374968" y="878205"/>
                </a:lnTo>
                <a:lnTo>
                  <a:pt x="599440" y="878205"/>
                </a:lnTo>
                <a:lnTo>
                  <a:pt x="601345" y="899483"/>
                </a:lnTo>
                <a:lnTo>
                  <a:pt x="603568" y="918856"/>
                </a:lnTo>
                <a:lnTo>
                  <a:pt x="605790" y="936323"/>
                </a:lnTo>
                <a:lnTo>
                  <a:pt x="608648" y="951885"/>
                </a:lnTo>
                <a:lnTo>
                  <a:pt x="611823" y="965859"/>
                </a:lnTo>
                <a:lnTo>
                  <a:pt x="615633" y="977928"/>
                </a:lnTo>
                <a:lnTo>
                  <a:pt x="619125" y="988726"/>
                </a:lnTo>
                <a:lnTo>
                  <a:pt x="622935" y="997936"/>
                </a:lnTo>
                <a:lnTo>
                  <a:pt x="627063" y="1005875"/>
                </a:lnTo>
                <a:lnTo>
                  <a:pt x="630873" y="1012545"/>
                </a:lnTo>
                <a:lnTo>
                  <a:pt x="634683" y="1018261"/>
                </a:lnTo>
                <a:lnTo>
                  <a:pt x="638810" y="1022707"/>
                </a:lnTo>
                <a:lnTo>
                  <a:pt x="642620" y="1026519"/>
                </a:lnTo>
                <a:lnTo>
                  <a:pt x="646113" y="1029377"/>
                </a:lnTo>
                <a:lnTo>
                  <a:pt x="649288" y="1031282"/>
                </a:lnTo>
                <a:lnTo>
                  <a:pt x="652463" y="1032870"/>
                </a:lnTo>
                <a:lnTo>
                  <a:pt x="648335" y="1053514"/>
                </a:lnTo>
                <a:lnTo>
                  <a:pt x="636588" y="1109727"/>
                </a:lnTo>
                <a:lnTo>
                  <a:pt x="628968" y="1147837"/>
                </a:lnTo>
                <a:lnTo>
                  <a:pt x="621030" y="1191665"/>
                </a:lnTo>
                <a:lnTo>
                  <a:pt x="612458" y="1239303"/>
                </a:lnTo>
                <a:lnTo>
                  <a:pt x="603885" y="1290435"/>
                </a:lnTo>
                <a:lnTo>
                  <a:pt x="595630" y="1343154"/>
                </a:lnTo>
                <a:lnTo>
                  <a:pt x="591820" y="1369832"/>
                </a:lnTo>
                <a:lnTo>
                  <a:pt x="588010" y="1396509"/>
                </a:lnTo>
                <a:lnTo>
                  <a:pt x="584518" y="1422869"/>
                </a:lnTo>
                <a:lnTo>
                  <a:pt x="581660" y="1449229"/>
                </a:lnTo>
                <a:lnTo>
                  <a:pt x="578803" y="1474954"/>
                </a:lnTo>
                <a:lnTo>
                  <a:pt x="576580" y="1500361"/>
                </a:lnTo>
                <a:lnTo>
                  <a:pt x="574993" y="1524815"/>
                </a:lnTo>
                <a:lnTo>
                  <a:pt x="573405" y="1548634"/>
                </a:lnTo>
                <a:lnTo>
                  <a:pt x="572770" y="1571500"/>
                </a:lnTo>
                <a:lnTo>
                  <a:pt x="572453" y="1592779"/>
                </a:lnTo>
                <a:lnTo>
                  <a:pt x="572770" y="1613104"/>
                </a:lnTo>
                <a:lnTo>
                  <a:pt x="573723" y="1632160"/>
                </a:lnTo>
                <a:lnTo>
                  <a:pt x="574993" y="1641052"/>
                </a:lnTo>
                <a:lnTo>
                  <a:pt x="575945" y="1649627"/>
                </a:lnTo>
                <a:lnTo>
                  <a:pt x="577215" y="1657249"/>
                </a:lnTo>
                <a:lnTo>
                  <a:pt x="578485" y="1664871"/>
                </a:lnTo>
                <a:lnTo>
                  <a:pt x="581343" y="1677893"/>
                </a:lnTo>
                <a:lnTo>
                  <a:pt x="584835" y="1693137"/>
                </a:lnTo>
                <a:lnTo>
                  <a:pt x="589598" y="1709334"/>
                </a:lnTo>
                <a:lnTo>
                  <a:pt x="594995" y="1727119"/>
                </a:lnTo>
                <a:lnTo>
                  <a:pt x="600710" y="1745221"/>
                </a:lnTo>
                <a:lnTo>
                  <a:pt x="607378" y="1764277"/>
                </a:lnTo>
                <a:lnTo>
                  <a:pt x="614680" y="1783014"/>
                </a:lnTo>
                <a:lnTo>
                  <a:pt x="622935" y="1801752"/>
                </a:lnTo>
                <a:lnTo>
                  <a:pt x="627380" y="1810645"/>
                </a:lnTo>
                <a:lnTo>
                  <a:pt x="631508" y="1819537"/>
                </a:lnTo>
                <a:lnTo>
                  <a:pt x="636270" y="1827794"/>
                </a:lnTo>
                <a:lnTo>
                  <a:pt x="640715" y="1835734"/>
                </a:lnTo>
                <a:lnTo>
                  <a:pt x="645795" y="1843674"/>
                </a:lnTo>
                <a:lnTo>
                  <a:pt x="650875" y="1851296"/>
                </a:lnTo>
                <a:lnTo>
                  <a:pt x="655638" y="1857965"/>
                </a:lnTo>
                <a:lnTo>
                  <a:pt x="661035" y="1864317"/>
                </a:lnTo>
                <a:lnTo>
                  <a:pt x="666433" y="1870351"/>
                </a:lnTo>
                <a:lnTo>
                  <a:pt x="671830" y="1875433"/>
                </a:lnTo>
                <a:lnTo>
                  <a:pt x="677228" y="1879879"/>
                </a:lnTo>
                <a:lnTo>
                  <a:pt x="682943" y="1884008"/>
                </a:lnTo>
                <a:lnTo>
                  <a:pt x="688975" y="1886866"/>
                </a:lnTo>
                <a:lnTo>
                  <a:pt x="694690" y="1889407"/>
                </a:lnTo>
                <a:lnTo>
                  <a:pt x="697548" y="1890042"/>
                </a:lnTo>
                <a:lnTo>
                  <a:pt x="700723" y="1890677"/>
                </a:lnTo>
                <a:lnTo>
                  <a:pt x="703580" y="1890994"/>
                </a:lnTo>
                <a:lnTo>
                  <a:pt x="706755" y="1891312"/>
                </a:lnTo>
                <a:lnTo>
                  <a:pt x="709930" y="1891312"/>
                </a:lnTo>
                <a:lnTo>
                  <a:pt x="712788" y="1890994"/>
                </a:lnTo>
                <a:lnTo>
                  <a:pt x="715963" y="1890359"/>
                </a:lnTo>
                <a:lnTo>
                  <a:pt x="718820" y="1889724"/>
                </a:lnTo>
                <a:lnTo>
                  <a:pt x="724853" y="1887501"/>
                </a:lnTo>
                <a:lnTo>
                  <a:pt x="730885" y="1884643"/>
                </a:lnTo>
                <a:lnTo>
                  <a:pt x="736918" y="1880832"/>
                </a:lnTo>
                <a:lnTo>
                  <a:pt x="742633" y="1876385"/>
                </a:lnTo>
                <a:lnTo>
                  <a:pt x="748348" y="1870986"/>
                </a:lnTo>
                <a:lnTo>
                  <a:pt x="754063" y="1865270"/>
                </a:lnTo>
                <a:lnTo>
                  <a:pt x="759778" y="1859236"/>
                </a:lnTo>
                <a:lnTo>
                  <a:pt x="765175" y="1852249"/>
                </a:lnTo>
                <a:lnTo>
                  <a:pt x="770573" y="1845262"/>
                </a:lnTo>
                <a:lnTo>
                  <a:pt x="775970" y="1837322"/>
                </a:lnTo>
                <a:lnTo>
                  <a:pt x="780733" y="1829065"/>
                </a:lnTo>
                <a:lnTo>
                  <a:pt x="785813" y="1820490"/>
                </a:lnTo>
                <a:lnTo>
                  <a:pt x="790575" y="1811915"/>
                </a:lnTo>
                <a:lnTo>
                  <a:pt x="795020" y="1802705"/>
                </a:lnTo>
                <a:lnTo>
                  <a:pt x="803910" y="1784285"/>
                </a:lnTo>
                <a:lnTo>
                  <a:pt x="812165" y="1765229"/>
                </a:lnTo>
                <a:lnTo>
                  <a:pt x="820103" y="1746492"/>
                </a:lnTo>
                <a:lnTo>
                  <a:pt x="826770" y="1727436"/>
                </a:lnTo>
                <a:lnTo>
                  <a:pt x="832803" y="1709651"/>
                </a:lnTo>
                <a:lnTo>
                  <a:pt x="837883" y="1693454"/>
                </a:lnTo>
                <a:lnTo>
                  <a:pt x="842010" y="1677893"/>
                </a:lnTo>
                <a:lnTo>
                  <a:pt x="845503" y="1664871"/>
                </a:lnTo>
                <a:lnTo>
                  <a:pt x="847408" y="1657249"/>
                </a:lnTo>
                <a:lnTo>
                  <a:pt x="848995" y="1649627"/>
                </a:lnTo>
                <a:lnTo>
                  <a:pt x="849948" y="1641370"/>
                </a:lnTo>
                <a:lnTo>
                  <a:pt x="850900" y="1632477"/>
                </a:lnTo>
                <a:lnTo>
                  <a:pt x="852805" y="1613422"/>
                </a:lnTo>
                <a:lnTo>
                  <a:pt x="854075" y="1593732"/>
                </a:lnTo>
                <a:lnTo>
                  <a:pt x="854393" y="1571818"/>
                </a:lnTo>
                <a:lnTo>
                  <a:pt x="854393" y="1548952"/>
                </a:lnTo>
                <a:lnTo>
                  <a:pt x="854075" y="1525450"/>
                </a:lnTo>
                <a:lnTo>
                  <a:pt x="853123" y="1500996"/>
                </a:lnTo>
                <a:lnTo>
                  <a:pt x="852170" y="1475589"/>
                </a:lnTo>
                <a:lnTo>
                  <a:pt x="850265" y="1449546"/>
                </a:lnTo>
                <a:lnTo>
                  <a:pt x="848043" y="1423504"/>
                </a:lnTo>
                <a:lnTo>
                  <a:pt x="845503" y="1396827"/>
                </a:lnTo>
                <a:lnTo>
                  <a:pt x="843280" y="1370149"/>
                </a:lnTo>
                <a:lnTo>
                  <a:pt x="840423" y="1343472"/>
                </a:lnTo>
                <a:lnTo>
                  <a:pt x="833755" y="1290752"/>
                </a:lnTo>
                <a:lnTo>
                  <a:pt x="827405" y="1239938"/>
                </a:lnTo>
                <a:lnTo>
                  <a:pt x="820420" y="1191665"/>
                </a:lnTo>
                <a:lnTo>
                  <a:pt x="814070" y="1147837"/>
                </a:lnTo>
                <a:lnTo>
                  <a:pt x="808038" y="1109409"/>
                </a:lnTo>
                <a:lnTo>
                  <a:pt x="798195" y="1053196"/>
                </a:lnTo>
                <a:lnTo>
                  <a:pt x="794703" y="1032553"/>
                </a:lnTo>
                <a:lnTo>
                  <a:pt x="799783" y="1028424"/>
                </a:lnTo>
                <a:lnTo>
                  <a:pt x="804228" y="1024295"/>
                </a:lnTo>
                <a:lnTo>
                  <a:pt x="808673" y="1019532"/>
                </a:lnTo>
                <a:lnTo>
                  <a:pt x="812483" y="1015085"/>
                </a:lnTo>
                <a:lnTo>
                  <a:pt x="815975" y="1010004"/>
                </a:lnTo>
                <a:lnTo>
                  <a:pt x="819785" y="1004923"/>
                </a:lnTo>
                <a:lnTo>
                  <a:pt x="822325" y="999841"/>
                </a:lnTo>
                <a:lnTo>
                  <a:pt x="825818" y="994442"/>
                </a:lnTo>
                <a:lnTo>
                  <a:pt x="828040" y="988726"/>
                </a:lnTo>
                <a:lnTo>
                  <a:pt x="830580" y="983009"/>
                </a:lnTo>
                <a:lnTo>
                  <a:pt x="832803" y="976975"/>
                </a:lnTo>
                <a:lnTo>
                  <a:pt x="834708" y="971258"/>
                </a:lnTo>
                <a:lnTo>
                  <a:pt x="838200" y="959507"/>
                </a:lnTo>
                <a:lnTo>
                  <a:pt x="840740" y="947757"/>
                </a:lnTo>
                <a:lnTo>
                  <a:pt x="842328" y="936323"/>
                </a:lnTo>
                <a:lnTo>
                  <a:pt x="843915" y="924890"/>
                </a:lnTo>
                <a:lnTo>
                  <a:pt x="844868" y="914410"/>
                </a:lnTo>
                <a:lnTo>
                  <a:pt x="845185" y="904882"/>
                </a:lnTo>
                <a:lnTo>
                  <a:pt x="845503" y="895990"/>
                </a:lnTo>
                <a:lnTo>
                  <a:pt x="845503" y="888685"/>
                </a:lnTo>
                <a:lnTo>
                  <a:pt x="845185" y="878205"/>
                </a:lnTo>
                <a:lnTo>
                  <a:pt x="1049021" y="878205"/>
                </a:lnTo>
                <a:lnTo>
                  <a:pt x="1058546" y="878205"/>
                </a:lnTo>
                <a:lnTo>
                  <a:pt x="1068388" y="878522"/>
                </a:lnTo>
                <a:lnTo>
                  <a:pt x="1077913" y="879157"/>
                </a:lnTo>
                <a:lnTo>
                  <a:pt x="1087438" y="880110"/>
                </a:lnTo>
                <a:lnTo>
                  <a:pt x="1096646" y="881063"/>
                </a:lnTo>
                <a:lnTo>
                  <a:pt x="1106488" y="882333"/>
                </a:lnTo>
                <a:lnTo>
                  <a:pt x="1116013" y="883921"/>
                </a:lnTo>
                <a:lnTo>
                  <a:pt x="1125221" y="885827"/>
                </a:lnTo>
                <a:lnTo>
                  <a:pt x="1134428" y="887732"/>
                </a:lnTo>
                <a:lnTo>
                  <a:pt x="1143636" y="889955"/>
                </a:lnTo>
                <a:lnTo>
                  <a:pt x="1153161" y="892496"/>
                </a:lnTo>
                <a:lnTo>
                  <a:pt x="1162051" y="895037"/>
                </a:lnTo>
                <a:lnTo>
                  <a:pt x="1171258" y="897895"/>
                </a:lnTo>
                <a:lnTo>
                  <a:pt x="1180148" y="901071"/>
                </a:lnTo>
                <a:lnTo>
                  <a:pt x="1189038" y="904247"/>
                </a:lnTo>
                <a:lnTo>
                  <a:pt x="1197928" y="907740"/>
                </a:lnTo>
                <a:lnTo>
                  <a:pt x="1206501" y="911234"/>
                </a:lnTo>
                <a:lnTo>
                  <a:pt x="1215073" y="915363"/>
                </a:lnTo>
                <a:lnTo>
                  <a:pt x="1223646" y="919174"/>
                </a:lnTo>
                <a:lnTo>
                  <a:pt x="1232218" y="923302"/>
                </a:lnTo>
                <a:lnTo>
                  <a:pt x="1240156" y="927749"/>
                </a:lnTo>
                <a:lnTo>
                  <a:pt x="1248411" y="932512"/>
                </a:lnTo>
                <a:lnTo>
                  <a:pt x="1256348" y="937276"/>
                </a:lnTo>
                <a:lnTo>
                  <a:pt x="1264286" y="942358"/>
                </a:lnTo>
                <a:lnTo>
                  <a:pt x="1271906" y="947439"/>
                </a:lnTo>
                <a:lnTo>
                  <a:pt x="1279843" y="952520"/>
                </a:lnTo>
                <a:lnTo>
                  <a:pt x="1287146" y="957919"/>
                </a:lnTo>
                <a:lnTo>
                  <a:pt x="1294448" y="963636"/>
                </a:lnTo>
                <a:lnTo>
                  <a:pt x="1301751" y="969670"/>
                </a:lnTo>
                <a:lnTo>
                  <a:pt x="1308736" y="975387"/>
                </a:lnTo>
                <a:lnTo>
                  <a:pt x="1315721" y="981421"/>
                </a:lnTo>
                <a:lnTo>
                  <a:pt x="1322071" y="988090"/>
                </a:lnTo>
                <a:lnTo>
                  <a:pt x="1329056" y="994442"/>
                </a:lnTo>
                <a:lnTo>
                  <a:pt x="1335406" y="1001111"/>
                </a:lnTo>
                <a:lnTo>
                  <a:pt x="1341438" y="1007463"/>
                </a:lnTo>
                <a:lnTo>
                  <a:pt x="1347471" y="1014768"/>
                </a:lnTo>
                <a:lnTo>
                  <a:pt x="1353186" y="1021437"/>
                </a:lnTo>
                <a:lnTo>
                  <a:pt x="1358901" y="1028424"/>
                </a:lnTo>
                <a:lnTo>
                  <a:pt x="1364298" y="1036046"/>
                </a:lnTo>
                <a:lnTo>
                  <a:pt x="1369696" y="1043033"/>
                </a:lnTo>
                <a:lnTo>
                  <a:pt x="1374458" y="1050655"/>
                </a:lnTo>
                <a:lnTo>
                  <a:pt x="1379221" y="1058595"/>
                </a:lnTo>
                <a:lnTo>
                  <a:pt x="1383666" y="1065900"/>
                </a:lnTo>
                <a:lnTo>
                  <a:pt x="1388428" y="1073839"/>
                </a:lnTo>
                <a:lnTo>
                  <a:pt x="1392238" y="1082097"/>
                </a:lnTo>
                <a:lnTo>
                  <a:pt x="1396366" y="1090036"/>
                </a:lnTo>
                <a:lnTo>
                  <a:pt x="1399858" y="1098294"/>
                </a:lnTo>
                <a:lnTo>
                  <a:pt x="1403351" y="1106551"/>
                </a:lnTo>
                <a:lnTo>
                  <a:pt x="1406526" y="1114808"/>
                </a:lnTo>
                <a:lnTo>
                  <a:pt x="1409383" y="1123383"/>
                </a:lnTo>
                <a:lnTo>
                  <a:pt x="1412241" y="1131958"/>
                </a:lnTo>
                <a:lnTo>
                  <a:pt x="1414463" y="1140850"/>
                </a:lnTo>
                <a:lnTo>
                  <a:pt x="1417003" y="1149425"/>
                </a:lnTo>
                <a:lnTo>
                  <a:pt x="1418591" y="1158318"/>
                </a:lnTo>
                <a:lnTo>
                  <a:pt x="1420178" y="1167210"/>
                </a:lnTo>
                <a:lnTo>
                  <a:pt x="1421448" y="1176103"/>
                </a:lnTo>
                <a:lnTo>
                  <a:pt x="1422718" y="1185313"/>
                </a:lnTo>
                <a:lnTo>
                  <a:pt x="1423353" y="1194205"/>
                </a:lnTo>
                <a:lnTo>
                  <a:pt x="1423671" y="1203415"/>
                </a:lnTo>
                <a:lnTo>
                  <a:pt x="1423988" y="1212625"/>
                </a:lnTo>
                <a:lnTo>
                  <a:pt x="1423671" y="1222471"/>
                </a:lnTo>
                <a:lnTo>
                  <a:pt x="1423353" y="1231681"/>
                </a:lnTo>
                <a:lnTo>
                  <a:pt x="1422718" y="1240891"/>
                </a:lnTo>
                <a:lnTo>
                  <a:pt x="1421448" y="1250418"/>
                </a:lnTo>
                <a:lnTo>
                  <a:pt x="1368108" y="1641052"/>
                </a:lnTo>
                <a:lnTo>
                  <a:pt x="1364298" y="1660108"/>
                </a:lnTo>
                <a:lnTo>
                  <a:pt x="1359536" y="1679481"/>
                </a:lnTo>
                <a:lnTo>
                  <a:pt x="1354773" y="1697901"/>
                </a:lnTo>
                <a:lnTo>
                  <a:pt x="1349058" y="1716638"/>
                </a:lnTo>
                <a:lnTo>
                  <a:pt x="1342708" y="1735059"/>
                </a:lnTo>
                <a:lnTo>
                  <a:pt x="1336041" y="1752843"/>
                </a:lnTo>
                <a:lnTo>
                  <a:pt x="1329056" y="1770311"/>
                </a:lnTo>
                <a:lnTo>
                  <a:pt x="1321436" y="1787461"/>
                </a:lnTo>
                <a:lnTo>
                  <a:pt x="1313498" y="1804293"/>
                </a:lnTo>
                <a:lnTo>
                  <a:pt x="1305243" y="1820490"/>
                </a:lnTo>
                <a:lnTo>
                  <a:pt x="1295718" y="1836052"/>
                </a:lnTo>
                <a:lnTo>
                  <a:pt x="1286511" y="1851614"/>
                </a:lnTo>
                <a:lnTo>
                  <a:pt x="1276668" y="1866540"/>
                </a:lnTo>
                <a:lnTo>
                  <a:pt x="1265873" y="1880832"/>
                </a:lnTo>
                <a:lnTo>
                  <a:pt x="1255396" y="1894488"/>
                </a:lnTo>
                <a:lnTo>
                  <a:pt x="1243331" y="1907827"/>
                </a:lnTo>
                <a:lnTo>
                  <a:pt x="1231583" y="1920213"/>
                </a:lnTo>
                <a:lnTo>
                  <a:pt x="1219201" y="1932281"/>
                </a:lnTo>
                <a:lnTo>
                  <a:pt x="1206501" y="1943714"/>
                </a:lnTo>
                <a:lnTo>
                  <a:pt x="1193166" y="1954195"/>
                </a:lnTo>
                <a:lnTo>
                  <a:pt x="1186181" y="1959594"/>
                </a:lnTo>
                <a:lnTo>
                  <a:pt x="1179513" y="1964040"/>
                </a:lnTo>
                <a:lnTo>
                  <a:pt x="1172211" y="1968804"/>
                </a:lnTo>
                <a:lnTo>
                  <a:pt x="1165226" y="1973250"/>
                </a:lnTo>
                <a:lnTo>
                  <a:pt x="1157606" y="1977696"/>
                </a:lnTo>
                <a:lnTo>
                  <a:pt x="1150303" y="1981825"/>
                </a:lnTo>
                <a:lnTo>
                  <a:pt x="1142683" y="1985953"/>
                </a:lnTo>
                <a:lnTo>
                  <a:pt x="1134746" y="1989447"/>
                </a:lnTo>
                <a:lnTo>
                  <a:pt x="1127126" y="1992940"/>
                </a:lnTo>
                <a:lnTo>
                  <a:pt x="1119188" y="1996116"/>
                </a:lnTo>
                <a:lnTo>
                  <a:pt x="1110933" y="1999292"/>
                </a:lnTo>
                <a:lnTo>
                  <a:pt x="1102996" y="2002150"/>
                </a:lnTo>
                <a:lnTo>
                  <a:pt x="1094741" y="2005009"/>
                </a:lnTo>
                <a:lnTo>
                  <a:pt x="1086486" y="2007549"/>
                </a:lnTo>
                <a:lnTo>
                  <a:pt x="1077913" y="2009773"/>
                </a:lnTo>
                <a:lnTo>
                  <a:pt x="1069023" y="2011996"/>
                </a:lnTo>
                <a:lnTo>
                  <a:pt x="1060451" y="2013584"/>
                </a:lnTo>
                <a:lnTo>
                  <a:pt x="1051561" y="2015172"/>
                </a:lnTo>
                <a:lnTo>
                  <a:pt x="1042671" y="2016442"/>
                </a:lnTo>
                <a:lnTo>
                  <a:pt x="1033463" y="2017395"/>
                </a:lnTo>
                <a:lnTo>
                  <a:pt x="1023938" y="2018347"/>
                </a:lnTo>
                <a:lnTo>
                  <a:pt x="1014731" y="2018983"/>
                </a:lnTo>
                <a:lnTo>
                  <a:pt x="1005206" y="2019300"/>
                </a:lnTo>
                <a:lnTo>
                  <a:pt x="995681" y="2019300"/>
                </a:lnTo>
                <a:lnTo>
                  <a:pt x="428308" y="2019300"/>
                </a:lnTo>
                <a:lnTo>
                  <a:pt x="418465" y="2019300"/>
                </a:lnTo>
                <a:lnTo>
                  <a:pt x="409258" y="2018983"/>
                </a:lnTo>
                <a:lnTo>
                  <a:pt x="399733" y="2018347"/>
                </a:lnTo>
                <a:lnTo>
                  <a:pt x="390843" y="2017395"/>
                </a:lnTo>
                <a:lnTo>
                  <a:pt x="381635" y="2016442"/>
                </a:lnTo>
                <a:lnTo>
                  <a:pt x="372745" y="2015172"/>
                </a:lnTo>
                <a:lnTo>
                  <a:pt x="363855" y="2013584"/>
                </a:lnTo>
                <a:lnTo>
                  <a:pt x="354965" y="2011996"/>
                </a:lnTo>
                <a:lnTo>
                  <a:pt x="346393" y="2010090"/>
                </a:lnTo>
                <a:lnTo>
                  <a:pt x="337820" y="2007867"/>
                </a:lnTo>
                <a:lnTo>
                  <a:pt x="329247" y="2005326"/>
                </a:lnTo>
                <a:lnTo>
                  <a:pt x="320992" y="2002786"/>
                </a:lnTo>
                <a:lnTo>
                  <a:pt x="312737" y="2000245"/>
                </a:lnTo>
                <a:lnTo>
                  <a:pt x="304800" y="1996751"/>
                </a:lnTo>
                <a:lnTo>
                  <a:pt x="296862" y="1993576"/>
                </a:lnTo>
                <a:lnTo>
                  <a:pt x="288925" y="1990400"/>
                </a:lnTo>
                <a:lnTo>
                  <a:pt x="281305" y="1986906"/>
                </a:lnTo>
                <a:lnTo>
                  <a:pt x="274002" y="1983095"/>
                </a:lnTo>
                <a:lnTo>
                  <a:pt x="266382" y="1978966"/>
                </a:lnTo>
                <a:lnTo>
                  <a:pt x="259080" y="1974838"/>
                </a:lnTo>
                <a:lnTo>
                  <a:pt x="251777" y="1970392"/>
                </a:lnTo>
                <a:lnTo>
                  <a:pt x="244792" y="1965945"/>
                </a:lnTo>
                <a:lnTo>
                  <a:pt x="237490" y="1960864"/>
                </a:lnTo>
                <a:lnTo>
                  <a:pt x="230822" y="1956418"/>
                </a:lnTo>
                <a:lnTo>
                  <a:pt x="217805" y="1945937"/>
                </a:lnTo>
                <a:lnTo>
                  <a:pt x="204470" y="1934822"/>
                </a:lnTo>
                <a:lnTo>
                  <a:pt x="192405" y="1923071"/>
                </a:lnTo>
                <a:lnTo>
                  <a:pt x="180340" y="1910685"/>
                </a:lnTo>
                <a:lnTo>
                  <a:pt x="168910" y="1897981"/>
                </a:lnTo>
                <a:lnTo>
                  <a:pt x="157797" y="1884325"/>
                </a:lnTo>
                <a:lnTo>
                  <a:pt x="147637" y="1870351"/>
                </a:lnTo>
                <a:lnTo>
                  <a:pt x="137477" y="1855742"/>
                </a:lnTo>
                <a:lnTo>
                  <a:pt x="127952" y="1840498"/>
                </a:lnTo>
                <a:lnTo>
                  <a:pt x="119062" y="1825254"/>
                </a:lnTo>
                <a:lnTo>
                  <a:pt x="110490" y="1808739"/>
                </a:lnTo>
                <a:lnTo>
                  <a:pt x="102552" y="1792542"/>
                </a:lnTo>
                <a:lnTo>
                  <a:pt x="94932" y="1775710"/>
                </a:lnTo>
                <a:lnTo>
                  <a:pt x="87630" y="1758242"/>
                </a:lnTo>
                <a:lnTo>
                  <a:pt x="81280" y="1740458"/>
                </a:lnTo>
                <a:lnTo>
                  <a:pt x="75247" y="1722355"/>
                </a:lnTo>
                <a:lnTo>
                  <a:pt x="69532" y="1703935"/>
                </a:lnTo>
                <a:lnTo>
                  <a:pt x="64452" y="1685197"/>
                </a:lnTo>
                <a:lnTo>
                  <a:pt x="60007" y="1666142"/>
                </a:lnTo>
                <a:lnTo>
                  <a:pt x="55562" y="1647087"/>
                </a:lnTo>
                <a:lnTo>
                  <a:pt x="2540" y="1256453"/>
                </a:lnTo>
                <a:lnTo>
                  <a:pt x="1587" y="1246925"/>
                </a:lnTo>
                <a:lnTo>
                  <a:pt x="635" y="1237397"/>
                </a:lnTo>
                <a:lnTo>
                  <a:pt x="317" y="1227552"/>
                </a:lnTo>
                <a:lnTo>
                  <a:pt x="0" y="1218024"/>
                </a:lnTo>
                <a:lnTo>
                  <a:pt x="317" y="1208497"/>
                </a:lnTo>
                <a:lnTo>
                  <a:pt x="635" y="1199287"/>
                </a:lnTo>
                <a:lnTo>
                  <a:pt x="1587" y="1190077"/>
                </a:lnTo>
                <a:lnTo>
                  <a:pt x="2540" y="1180549"/>
                </a:lnTo>
                <a:lnTo>
                  <a:pt x="4127" y="1171339"/>
                </a:lnTo>
                <a:lnTo>
                  <a:pt x="5715" y="1162446"/>
                </a:lnTo>
                <a:lnTo>
                  <a:pt x="7620" y="1153554"/>
                </a:lnTo>
                <a:lnTo>
                  <a:pt x="9525" y="1144661"/>
                </a:lnTo>
                <a:lnTo>
                  <a:pt x="12065" y="1135769"/>
                </a:lnTo>
                <a:lnTo>
                  <a:pt x="14605" y="1126877"/>
                </a:lnTo>
                <a:lnTo>
                  <a:pt x="17780" y="1118302"/>
                </a:lnTo>
                <a:lnTo>
                  <a:pt x="20955" y="1109727"/>
                </a:lnTo>
                <a:lnTo>
                  <a:pt x="24130" y="1101152"/>
                </a:lnTo>
                <a:lnTo>
                  <a:pt x="28257" y="1092895"/>
                </a:lnTo>
                <a:lnTo>
                  <a:pt x="32067" y="1084955"/>
                </a:lnTo>
                <a:lnTo>
                  <a:pt x="36195" y="1076698"/>
                </a:lnTo>
                <a:lnTo>
                  <a:pt x="40322" y="1068758"/>
                </a:lnTo>
                <a:lnTo>
                  <a:pt x="45085" y="1060818"/>
                </a:lnTo>
                <a:lnTo>
                  <a:pt x="49847" y="1053196"/>
                </a:lnTo>
                <a:lnTo>
                  <a:pt x="54927" y="1045574"/>
                </a:lnTo>
                <a:lnTo>
                  <a:pt x="60007" y="1038269"/>
                </a:lnTo>
                <a:lnTo>
                  <a:pt x="65722" y="1030647"/>
                </a:lnTo>
                <a:lnTo>
                  <a:pt x="70802" y="1023660"/>
                </a:lnTo>
                <a:lnTo>
                  <a:pt x="77152" y="1016356"/>
                </a:lnTo>
                <a:lnTo>
                  <a:pt x="83185" y="1009369"/>
                </a:lnTo>
                <a:lnTo>
                  <a:pt x="89217" y="1002699"/>
                </a:lnTo>
                <a:lnTo>
                  <a:pt x="95567" y="995712"/>
                </a:lnTo>
                <a:lnTo>
                  <a:pt x="101917" y="989361"/>
                </a:lnTo>
                <a:lnTo>
                  <a:pt x="108585" y="983009"/>
                </a:lnTo>
                <a:lnTo>
                  <a:pt x="115570" y="976975"/>
                </a:lnTo>
                <a:lnTo>
                  <a:pt x="122555" y="970941"/>
                </a:lnTo>
                <a:lnTo>
                  <a:pt x="129857" y="964906"/>
                </a:lnTo>
                <a:lnTo>
                  <a:pt x="137160" y="959190"/>
                </a:lnTo>
                <a:lnTo>
                  <a:pt x="144780" y="953473"/>
                </a:lnTo>
                <a:lnTo>
                  <a:pt x="152082" y="948074"/>
                </a:lnTo>
                <a:lnTo>
                  <a:pt x="160020" y="942993"/>
                </a:lnTo>
                <a:lnTo>
                  <a:pt x="167957" y="937911"/>
                </a:lnTo>
                <a:lnTo>
                  <a:pt x="175895" y="933148"/>
                </a:lnTo>
                <a:lnTo>
                  <a:pt x="183832" y="928384"/>
                </a:lnTo>
                <a:lnTo>
                  <a:pt x="192405" y="923937"/>
                </a:lnTo>
                <a:lnTo>
                  <a:pt x="200660" y="919491"/>
                </a:lnTo>
                <a:lnTo>
                  <a:pt x="209232" y="915680"/>
                </a:lnTo>
                <a:lnTo>
                  <a:pt x="217805" y="911552"/>
                </a:lnTo>
                <a:lnTo>
                  <a:pt x="226377" y="907740"/>
                </a:lnTo>
                <a:lnTo>
                  <a:pt x="235267" y="904247"/>
                </a:lnTo>
                <a:lnTo>
                  <a:pt x="244157" y="901071"/>
                </a:lnTo>
                <a:lnTo>
                  <a:pt x="253047" y="897895"/>
                </a:lnTo>
                <a:lnTo>
                  <a:pt x="261937" y="895037"/>
                </a:lnTo>
                <a:lnTo>
                  <a:pt x="271145" y="892496"/>
                </a:lnTo>
                <a:lnTo>
                  <a:pt x="280352" y="889955"/>
                </a:lnTo>
                <a:lnTo>
                  <a:pt x="289560" y="887415"/>
                </a:lnTo>
                <a:lnTo>
                  <a:pt x="298767" y="885827"/>
                </a:lnTo>
                <a:lnTo>
                  <a:pt x="308292" y="883921"/>
                </a:lnTo>
                <a:lnTo>
                  <a:pt x="317817" y="882016"/>
                </a:lnTo>
                <a:lnTo>
                  <a:pt x="327025" y="881063"/>
                </a:lnTo>
                <a:lnTo>
                  <a:pt x="336550" y="879475"/>
                </a:lnTo>
                <a:lnTo>
                  <a:pt x="346393" y="878840"/>
                </a:lnTo>
                <a:lnTo>
                  <a:pt x="355918" y="878205"/>
                </a:lnTo>
                <a:lnTo>
                  <a:pt x="365125" y="877887"/>
                </a:lnTo>
                <a:close/>
                <a:moveTo>
                  <a:pt x="701993" y="0"/>
                </a:moveTo>
                <a:lnTo>
                  <a:pt x="712153" y="0"/>
                </a:lnTo>
                <a:lnTo>
                  <a:pt x="721678" y="0"/>
                </a:lnTo>
                <a:lnTo>
                  <a:pt x="731203" y="318"/>
                </a:lnTo>
                <a:lnTo>
                  <a:pt x="741045" y="953"/>
                </a:lnTo>
                <a:lnTo>
                  <a:pt x="750570" y="1588"/>
                </a:lnTo>
                <a:lnTo>
                  <a:pt x="760095" y="2858"/>
                </a:lnTo>
                <a:lnTo>
                  <a:pt x="769620" y="4128"/>
                </a:lnTo>
                <a:lnTo>
                  <a:pt x="779145" y="6033"/>
                </a:lnTo>
                <a:lnTo>
                  <a:pt x="788353" y="7620"/>
                </a:lnTo>
                <a:lnTo>
                  <a:pt x="797560" y="9525"/>
                </a:lnTo>
                <a:lnTo>
                  <a:pt x="806450" y="11748"/>
                </a:lnTo>
                <a:lnTo>
                  <a:pt x="815658" y="14288"/>
                </a:lnTo>
                <a:lnTo>
                  <a:pt x="824548" y="17145"/>
                </a:lnTo>
                <a:lnTo>
                  <a:pt x="833438" y="19685"/>
                </a:lnTo>
                <a:lnTo>
                  <a:pt x="842010" y="22543"/>
                </a:lnTo>
                <a:lnTo>
                  <a:pt x="850900" y="26353"/>
                </a:lnTo>
                <a:lnTo>
                  <a:pt x="859473" y="29528"/>
                </a:lnTo>
                <a:lnTo>
                  <a:pt x="867728" y="33338"/>
                </a:lnTo>
                <a:lnTo>
                  <a:pt x="876301" y="37148"/>
                </a:lnTo>
                <a:lnTo>
                  <a:pt x="884556" y="41275"/>
                </a:lnTo>
                <a:lnTo>
                  <a:pt x="892493" y="45403"/>
                </a:lnTo>
                <a:lnTo>
                  <a:pt x="900431" y="50165"/>
                </a:lnTo>
                <a:lnTo>
                  <a:pt x="908368" y="54610"/>
                </a:lnTo>
                <a:lnTo>
                  <a:pt x="916306" y="59373"/>
                </a:lnTo>
                <a:lnTo>
                  <a:pt x="923608" y="64453"/>
                </a:lnTo>
                <a:lnTo>
                  <a:pt x="931228" y="69850"/>
                </a:lnTo>
                <a:lnTo>
                  <a:pt x="938531" y="74930"/>
                </a:lnTo>
                <a:lnTo>
                  <a:pt x="945833" y="80645"/>
                </a:lnTo>
                <a:lnTo>
                  <a:pt x="952818" y="86360"/>
                </a:lnTo>
                <a:lnTo>
                  <a:pt x="960121" y="92075"/>
                </a:lnTo>
                <a:lnTo>
                  <a:pt x="966788" y="98108"/>
                </a:lnTo>
                <a:lnTo>
                  <a:pt x="973138" y="104140"/>
                </a:lnTo>
                <a:lnTo>
                  <a:pt x="979806" y="110808"/>
                </a:lnTo>
                <a:lnTo>
                  <a:pt x="985838" y="117475"/>
                </a:lnTo>
                <a:lnTo>
                  <a:pt x="992506" y="123825"/>
                </a:lnTo>
                <a:lnTo>
                  <a:pt x="998538" y="130493"/>
                </a:lnTo>
                <a:lnTo>
                  <a:pt x="1004253" y="137795"/>
                </a:lnTo>
                <a:lnTo>
                  <a:pt x="1009968" y="144780"/>
                </a:lnTo>
                <a:lnTo>
                  <a:pt x="1015683" y="152083"/>
                </a:lnTo>
                <a:lnTo>
                  <a:pt x="1020763" y="159385"/>
                </a:lnTo>
                <a:lnTo>
                  <a:pt x="1025843" y="167005"/>
                </a:lnTo>
                <a:lnTo>
                  <a:pt x="1030923" y="174308"/>
                </a:lnTo>
                <a:lnTo>
                  <a:pt x="1035686" y="182245"/>
                </a:lnTo>
                <a:lnTo>
                  <a:pt x="1040448" y="190183"/>
                </a:lnTo>
                <a:lnTo>
                  <a:pt x="1045211" y="197803"/>
                </a:lnTo>
                <a:lnTo>
                  <a:pt x="1049338" y="206058"/>
                </a:lnTo>
                <a:lnTo>
                  <a:pt x="1053148" y="214313"/>
                </a:lnTo>
                <a:lnTo>
                  <a:pt x="1057276" y="222568"/>
                </a:lnTo>
                <a:lnTo>
                  <a:pt x="1060768" y="231140"/>
                </a:lnTo>
                <a:lnTo>
                  <a:pt x="1064261" y="239713"/>
                </a:lnTo>
                <a:lnTo>
                  <a:pt x="1067436" y="248285"/>
                </a:lnTo>
                <a:lnTo>
                  <a:pt x="1070611" y="257175"/>
                </a:lnTo>
                <a:lnTo>
                  <a:pt x="1073468" y="266065"/>
                </a:lnTo>
                <a:lnTo>
                  <a:pt x="1076326" y="274955"/>
                </a:lnTo>
                <a:lnTo>
                  <a:pt x="1078548" y="283845"/>
                </a:lnTo>
                <a:lnTo>
                  <a:pt x="1081088" y="293053"/>
                </a:lnTo>
                <a:lnTo>
                  <a:pt x="1082993" y="302260"/>
                </a:lnTo>
                <a:lnTo>
                  <a:pt x="1084581" y="311468"/>
                </a:lnTo>
                <a:lnTo>
                  <a:pt x="1086486" y="320675"/>
                </a:lnTo>
                <a:lnTo>
                  <a:pt x="1087438" y="330518"/>
                </a:lnTo>
                <a:lnTo>
                  <a:pt x="1088708" y="339725"/>
                </a:lnTo>
                <a:lnTo>
                  <a:pt x="1089661" y="349250"/>
                </a:lnTo>
                <a:lnTo>
                  <a:pt x="1089978" y="358775"/>
                </a:lnTo>
                <a:lnTo>
                  <a:pt x="1090296" y="368618"/>
                </a:lnTo>
                <a:lnTo>
                  <a:pt x="1090613" y="378460"/>
                </a:lnTo>
                <a:lnTo>
                  <a:pt x="1090296" y="387985"/>
                </a:lnTo>
                <a:lnTo>
                  <a:pt x="1089978" y="398145"/>
                </a:lnTo>
                <a:lnTo>
                  <a:pt x="1089661" y="407670"/>
                </a:lnTo>
                <a:lnTo>
                  <a:pt x="1088708" y="417195"/>
                </a:lnTo>
                <a:lnTo>
                  <a:pt x="1087438" y="426720"/>
                </a:lnTo>
                <a:lnTo>
                  <a:pt x="1086486" y="436245"/>
                </a:lnTo>
                <a:lnTo>
                  <a:pt x="1084581" y="445453"/>
                </a:lnTo>
                <a:lnTo>
                  <a:pt x="1082993" y="454660"/>
                </a:lnTo>
                <a:lnTo>
                  <a:pt x="1081088" y="463868"/>
                </a:lnTo>
                <a:lnTo>
                  <a:pt x="1078548" y="473393"/>
                </a:lnTo>
                <a:lnTo>
                  <a:pt x="1076326" y="482283"/>
                </a:lnTo>
                <a:lnTo>
                  <a:pt x="1073468" y="491173"/>
                </a:lnTo>
                <a:lnTo>
                  <a:pt x="1070611" y="500063"/>
                </a:lnTo>
                <a:lnTo>
                  <a:pt x="1067436" y="508953"/>
                </a:lnTo>
                <a:lnTo>
                  <a:pt x="1064261" y="517525"/>
                </a:lnTo>
                <a:lnTo>
                  <a:pt x="1060768" y="526098"/>
                </a:lnTo>
                <a:lnTo>
                  <a:pt x="1057276" y="534036"/>
                </a:lnTo>
                <a:lnTo>
                  <a:pt x="1053148" y="542608"/>
                </a:lnTo>
                <a:lnTo>
                  <a:pt x="1049338" y="550863"/>
                </a:lnTo>
                <a:lnTo>
                  <a:pt x="1045211" y="559118"/>
                </a:lnTo>
                <a:lnTo>
                  <a:pt x="1040448" y="567056"/>
                </a:lnTo>
                <a:lnTo>
                  <a:pt x="1035686" y="574676"/>
                </a:lnTo>
                <a:lnTo>
                  <a:pt x="1030923" y="582613"/>
                </a:lnTo>
                <a:lnTo>
                  <a:pt x="1025843" y="589916"/>
                </a:lnTo>
                <a:lnTo>
                  <a:pt x="1020763" y="597536"/>
                </a:lnTo>
                <a:lnTo>
                  <a:pt x="1015683" y="605156"/>
                </a:lnTo>
                <a:lnTo>
                  <a:pt x="1009968" y="612141"/>
                </a:lnTo>
                <a:lnTo>
                  <a:pt x="1004253" y="619126"/>
                </a:lnTo>
                <a:lnTo>
                  <a:pt x="998538" y="626428"/>
                </a:lnTo>
                <a:lnTo>
                  <a:pt x="992506" y="633096"/>
                </a:lnTo>
                <a:lnTo>
                  <a:pt x="985838" y="640081"/>
                </a:lnTo>
                <a:lnTo>
                  <a:pt x="979806" y="646431"/>
                </a:lnTo>
                <a:lnTo>
                  <a:pt x="973138" y="652781"/>
                </a:lnTo>
                <a:lnTo>
                  <a:pt x="966788" y="658813"/>
                </a:lnTo>
                <a:lnTo>
                  <a:pt x="960121" y="664846"/>
                </a:lnTo>
                <a:lnTo>
                  <a:pt x="952818" y="670561"/>
                </a:lnTo>
                <a:lnTo>
                  <a:pt x="945833" y="676276"/>
                </a:lnTo>
                <a:lnTo>
                  <a:pt x="938531" y="681991"/>
                </a:lnTo>
                <a:lnTo>
                  <a:pt x="931228" y="687388"/>
                </a:lnTo>
                <a:lnTo>
                  <a:pt x="923608" y="692786"/>
                </a:lnTo>
                <a:lnTo>
                  <a:pt x="916306" y="697548"/>
                </a:lnTo>
                <a:lnTo>
                  <a:pt x="908368" y="702311"/>
                </a:lnTo>
                <a:lnTo>
                  <a:pt x="900431" y="706756"/>
                </a:lnTo>
                <a:lnTo>
                  <a:pt x="892493" y="711518"/>
                </a:lnTo>
                <a:lnTo>
                  <a:pt x="884556" y="715646"/>
                </a:lnTo>
                <a:lnTo>
                  <a:pt x="876301" y="719773"/>
                </a:lnTo>
                <a:lnTo>
                  <a:pt x="867728" y="723583"/>
                </a:lnTo>
                <a:lnTo>
                  <a:pt x="859473" y="727393"/>
                </a:lnTo>
                <a:lnTo>
                  <a:pt x="850900" y="730886"/>
                </a:lnTo>
                <a:lnTo>
                  <a:pt x="842010" y="734378"/>
                </a:lnTo>
                <a:lnTo>
                  <a:pt x="833438" y="737236"/>
                </a:lnTo>
                <a:lnTo>
                  <a:pt x="824548" y="740093"/>
                </a:lnTo>
                <a:lnTo>
                  <a:pt x="815658" y="742951"/>
                </a:lnTo>
                <a:lnTo>
                  <a:pt x="806450" y="745491"/>
                </a:lnTo>
                <a:lnTo>
                  <a:pt x="797560" y="747396"/>
                </a:lnTo>
                <a:lnTo>
                  <a:pt x="788353" y="749618"/>
                </a:lnTo>
                <a:lnTo>
                  <a:pt x="779145" y="751523"/>
                </a:lnTo>
                <a:lnTo>
                  <a:pt x="769620" y="752793"/>
                </a:lnTo>
                <a:lnTo>
                  <a:pt x="760095" y="754381"/>
                </a:lnTo>
                <a:lnTo>
                  <a:pt x="750570" y="755333"/>
                </a:lnTo>
                <a:lnTo>
                  <a:pt x="741045" y="755968"/>
                </a:lnTo>
                <a:lnTo>
                  <a:pt x="731203" y="756603"/>
                </a:lnTo>
                <a:lnTo>
                  <a:pt x="721678" y="757238"/>
                </a:lnTo>
                <a:lnTo>
                  <a:pt x="712153" y="757238"/>
                </a:lnTo>
                <a:lnTo>
                  <a:pt x="701993" y="757238"/>
                </a:lnTo>
                <a:lnTo>
                  <a:pt x="692468" y="756603"/>
                </a:lnTo>
                <a:lnTo>
                  <a:pt x="682943" y="755968"/>
                </a:lnTo>
                <a:lnTo>
                  <a:pt x="673100" y="755333"/>
                </a:lnTo>
                <a:lnTo>
                  <a:pt x="663575" y="754381"/>
                </a:lnTo>
                <a:lnTo>
                  <a:pt x="654368" y="752793"/>
                </a:lnTo>
                <a:lnTo>
                  <a:pt x="644843" y="751523"/>
                </a:lnTo>
                <a:lnTo>
                  <a:pt x="635635" y="749618"/>
                </a:lnTo>
                <a:lnTo>
                  <a:pt x="626428" y="747396"/>
                </a:lnTo>
                <a:lnTo>
                  <a:pt x="617220" y="745491"/>
                </a:lnTo>
                <a:lnTo>
                  <a:pt x="608330" y="742951"/>
                </a:lnTo>
                <a:lnTo>
                  <a:pt x="599440" y="740093"/>
                </a:lnTo>
                <a:lnTo>
                  <a:pt x="590550" y="737236"/>
                </a:lnTo>
                <a:lnTo>
                  <a:pt x="581660" y="734378"/>
                </a:lnTo>
                <a:lnTo>
                  <a:pt x="573088" y="730886"/>
                </a:lnTo>
                <a:lnTo>
                  <a:pt x="564515" y="727393"/>
                </a:lnTo>
                <a:lnTo>
                  <a:pt x="555943" y="723583"/>
                </a:lnTo>
                <a:lnTo>
                  <a:pt x="548005" y="719773"/>
                </a:lnTo>
                <a:lnTo>
                  <a:pt x="539750" y="715646"/>
                </a:lnTo>
                <a:lnTo>
                  <a:pt x="531495" y="711518"/>
                </a:lnTo>
                <a:lnTo>
                  <a:pt x="523558" y="706756"/>
                </a:lnTo>
                <a:lnTo>
                  <a:pt x="515303" y="702311"/>
                </a:lnTo>
                <a:lnTo>
                  <a:pt x="508000" y="697548"/>
                </a:lnTo>
                <a:lnTo>
                  <a:pt x="500063" y="692786"/>
                </a:lnTo>
                <a:lnTo>
                  <a:pt x="492760" y="687388"/>
                </a:lnTo>
                <a:lnTo>
                  <a:pt x="485458" y="681991"/>
                </a:lnTo>
                <a:lnTo>
                  <a:pt x="478155" y="676276"/>
                </a:lnTo>
                <a:lnTo>
                  <a:pt x="470853" y="670561"/>
                </a:lnTo>
                <a:lnTo>
                  <a:pt x="464185" y="664846"/>
                </a:lnTo>
                <a:lnTo>
                  <a:pt x="457518" y="658813"/>
                </a:lnTo>
                <a:lnTo>
                  <a:pt x="450533" y="652781"/>
                </a:lnTo>
                <a:lnTo>
                  <a:pt x="444183" y="646431"/>
                </a:lnTo>
                <a:lnTo>
                  <a:pt x="437833" y="640081"/>
                </a:lnTo>
                <a:lnTo>
                  <a:pt x="431800" y="633096"/>
                </a:lnTo>
                <a:lnTo>
                  <a:pt x="425768" y="626428"/>
                </a:lnTo>
                <a:lnTo>
                  <a:pt x="419735" y="619126"/>
                </a:lnTo>
                <a:lnTo>
                  <a:pt x="414020" y="612141"/>
                </a:lnTo>
                <a:lnTo>
                  <a:pt x="408623" y="605156"/>
                </a:lnTo>
                <a:lnTo>
                  <a:pt x="403225" y="597536"/>
                </a:lnTo>
                <a:lnTo>
                  <a:pt x="397828" y="589916"/>
                </a:lnTo>
                <a:lnTo>
                  <a:pt x="393065" y="582613"/>
                </a:lnTo>
                <a:lnTo>
                  <a:pt x="388303" y="574676"/>
                </a:lnTo>
                <a:lnTo>
                  <a:pt x="383540" y="567056"/>
                </a:lnTo>
                <a:lnTo>
                  <a:pt x="379095" y="559118"/>
                </a:lnTo>
                <a:lnTo>
                  <a:pt x="374650" y="550863"/>
                </a:lnTo>
                <a:lnTo>
                  <a:pt x="370840" y="542608"/>
                </a:lnTo>
                <a:lnTo>
                  <a:pt x="367030" y="534036"/>
                </a:lnTo>
                <a:lnTo>
                  <a:pt x="362903" y="526098"/>
                </a:lnTo>
                <a:lnTo>
                  <a:pt x="359410" y="517525"/>
                </a:lnTo>
                <a:lnTo>
                  <a:pt x="356235" y="508953"/>
                </a:lnTo>
                <a:lnTo>
                  <a:pt x="353378" y="500063"/>
                </a:lnTo>
                <a:lnTo>
                  <a:pt x="350520" y="491173"/>
                </a:lnTo>
                <a:lnTo>
                  <a:pt x="347663" y="482283"/>
                </a:lnTo>
                <a:lnTo>
                  <a:pt x="345123" y="473393"/>
                </a:lnTo>
                <a:lnTo>
                  <a:pt x="343218" y="463868"/>
                </a:lnTo>
                <a:lnTo>
                  <a:pt x="340995" y="454660"/>
                </a:lnTo>
                <a:lnTo>
                  <a:pt x="339090" y="445453"/>
                </a:lnTo>
                <a:lnTo>
                  <a:pt x="337820" y="436245"/>
                </a:lnTo>
                <a:lnTo>
                  <a:pt x="336233" y="426720"/>
                </a:lnTo>
                <a:lnTo>
                  <a:pt x="335280" y="417195"/>
                </a:lnTo>
                <a:lnTo>
                  <a:pt x="334645" y="407670"/>
                </a:lnTo>
                <a:lnTo>
                  <a:pt x="333693" y="398145"/>
                </a:lnTo>
                <a:lnTo>
                  <a:pt x="333375" y="387985"/>
                </a:lnTo>
                <a:lnTo>
                  <a:pt x="333375" y="378460"/>
                </a:lnTo>
                <a:lnTo>
                  <a:pt x="333375" y="368618"/>
                </a:lnTo>
                <a:lnTo>
                  <a:pt x="333693" y="358775"/>
                </a:lnTo>
                <a:lnTo>
                  <a:pt x="334645" y="349250"/>
                </a:lnTo>
                <a:lnTo>
                  <a:pt x="335280" y="339725"/>
                </a:lnTo>
                <a:lnTo>
                  <a:pt x="336233" y="330518"/>
                </a:lnTo>
                <a:lnTo>
                  <a:pt x="337820" y="320675"/>
                </a:lnTo>
                <a:lnTo>
                  <a:pt x="339090" y="311468"/>
                </a:lnTo>
                <a:lnTo>
                  <a:pt x="340995" y="302260"/>
                </a:lnTo>
                <a:lnTo>
                  <a:pt x="343218" y="293053"/>
                </a:lnTo>
                <a:lnTo>
                  <a:pt x="345123" y="283845"/>
                </a:lnTo>
                <a:lnTo>
                  <a:pt x="347663" y="274955"/>
                </a:lnTo>
                <a:lnTo>
                  <a:pt x="350520" y="266065"/>
                </a:lnTo>
                <a:lnTo>
                  <a:pt x="353378" y="257175"/>
                </a:lnTo>
                <a:lnTo>
                  <a:pt x="356235" y="248285"/>
                </a:lnTo>
                <a:lnTo>
                  <a:pt x="359410" y="239713"/>
                </a:lnTo>
                <a:lnTo>
                  <a:pt x="362903" y="231140"/>
                </a:lnTo>
                <a:lnTo>
                  <a:pt x="367030" y="222568"/>
                </a:lnTo>
                <a:lnTo>
                  <a:pt x="370840" y="214313"/>
                </a:lnTo>
                <a:lnTo>
                  <a:pt x="374650" y="206058"/>
                </a:lnTo>
                <a:lnTo>
                  <a:pt x="379095" y="197803"/>
                </a:lnTo>
                <a:lnTo>
                  <a:pt x="383540" y="190183"/>
                </a:lnTo>
                <a:lnTo>
                  <a:pt x="388303" y="182245"/>
                </a:lnTo>
                <a:lnTo>
                  <a:pt x="393065" y="174308"/>
                </a:lnTo>
                <a:lnTo>
                  <a:pt x="397828" y="167005"/>
                </a:lnTo>
                <a:lnTo>
                  <a:pt x="403225" y="159385"/>
                </a:lnTo>
                <a:lnTo>
                  <a:pt x="408623" y="152083"/>
                </a:lnTo>
                <a:lnTo>
                  <a:pt x="414020" y="144780"/>
                </a:lnTo>
                <a:lnTo>
                  <a:pt x="419735" y="137795"/>
                </a:lnTo>
                <a:lnTo>
                  <a:pt x="425768" y="130493"/>
                </a:lnTo>
                <a:lnTo>
                  <a:pt x="431800" y="123825"/>
                </a:lnTo>
                <a:lnTo>
                  <a:pt x="437833" y="117475"/>
                </a:lnTo>
                <a:lnTo>
                  <a:pt x="444183" y="110808"/>
                </a:lnTo>
                <a:lnTo>
                  <a:pt x="450533" y="104140"/>
                </a:lnTo>
                <a:lnTo>
                  <a:pt x="457518" y="98108"/>
                </a:lnTo>
                <a:lnTo>
                  <a:pt x="464185" y="92075"/>
                </a:lnTo>
                <a:lnTo>
                  <a:pt x="470853" y="86360"/>
                </a:lnTo>
                <a:lnTo>
                  <a:pt x="478155" y="80645"/>
                </a:lnTo>
                <a:lnTo>
                  <a:pt x="485458" y="74930"/>
                </a:lnTo>
                <a:lnTo>
                  <a:pt x="492760" y="69850"/>
                </a:lnTo>
                <a:lnTo>
                  <a:pt x="500063" y="64453"/>
                </a:lnTo>
                <a:lnTo>
                  <a:pt x="508000" y="59373"/>
                </a:lnTo>
                <a:lnTo>
                  <a:pt x="515303" y="54610"/>
                </a:lnTo>
                <a:lnTo>
                  <a:pt x="523558" y="50165"/>
                </a:lnTo>
                <a:lnTo>
                  <a:pt x="531495" y="45403"/>
                </a:lnTo>
                <a:lnTo>
                  <a:pt x="539750" y="41275"/>
                </a:lnTo>
                <a:lnTo>
                  <a:pt x="548005" y="37148"/>
                </a:lnTo>
                <a:lnTo>
                  <a:pt x="555943" y="33338"/>
                </a:lnTo>
                <a:lnTo>
                  <a:pt x="564515" y="29528"/>
                </a:lnTo>
                <a:lnTo>
                  <a:pt x="573088" y="26353"/>
                </a:lnTo>
                <a:lnTo>
                  <a:pt x="581660" y="22543"/>
                </a:lnTo>
                <a:lnTo>
                  <a:pt x="590550" y="19685"/>
                </a:lnTo>
                <a:lnTo>
                  <a:pt x="599440" y="17145"/>
                </a:lnTo>
                <a:lnTo>
                  <a:pt x="608330" y="14288"/>
                </a:lnTo>
                <a:lnTo>
                  <a:pt x="617220" y="11748"/>
                </a:lnTo>
                <a:lnTo>
                  <a:pt x="626428" y="9525"/>
                </a:lnTo>
                <a:lnTo>
                  <a:pt x="635635" y="7620"/>
                </a:lnTo>
                <a:lnTo>
                  <a:pt x="644843" y="6033"/>
                </a:lnTo>
                <a:lnTo>
                  <a:pt x="654368" y="4128"/>
                </a:lnTo>
                <a:lnTo>
                  <a:pt x="663575" y="2858"/>
                </a:lnTo>
                <a:lnTo>
                  <a:pt x="673100" y="1588"/>
                </a:lnTo>
                <a:lnTo>
                  <a:pt x="682943" y="953"/>
                </a:lnTo>
                <a:lnTo>
                  <a:pt x="692468" y="318"/>
                </a:lnTo>
                <a:lnTo>
                  <a:pt x="7019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6" name="KSO_Shape">
            <a:extLst>
              <a:ext uri="{FF2B5EF4-FFF2-40B4-BE49-F238E27FC236}">
                <a16:creationId xmlns:a16="http://schemas.microsoft.com/office/drawing/2014/main" xmlns="" id="{EAFCC0F1-A256-4141-9E44-A3F94E7677FC}"/>
              </a:ext>
            </a:extLst>
          </p:cNvPr>
          <p:cNvSpPr/>
          <p:nvPr/>
        </p:nvSpPr>
        <p:spPr bwMode="auto">
          <a:xfrm>
            <a:off x="4559300" y="3663950"/>
            <a:ext cx="293688" cy="415925"/>
          </a:xfrm>
          <a:custGeom>
            <a:avLst/>
            <a:gdLst>
              <a:gd name="T0" fmla="*/ 235585 w 1423988"/>
              <a:gd name="T1" fmla="*/ 1122113 h 2019300"/>
              <a:gd name="T2" fmla="*/ 155575 w 1423988"/>
              <a:gd name="T3" fmla="*/ 1202145 h 2019300"/>
              <a:gd name="T4" fmla="*/ 123190 w 1423988"/>
              <a:gd name="T5" fmla="*/ 1313619 h 2019300"/>
              <a:gd name="T6" fmla="*/ 161290 w 1423988"/>
              <a:gd name="T7" fmla="*/ 1358081 h 2019300"/>
              <a:gd name="T8" fmla="*/ 238125 w 1423988"/>
              <a:gd name="T9" fmla="*/ 1440972 h 2019300"/>
              <a:gd name="T10" fmla="*/ 352108 w 1423988"/>
              <a:gd name="T11" fmla="*/ 1468284 h 2019300"/>
              <a:gd name="T12" fmla="*/ 393383 w 1423988"/>
              <a:gd name="T13" fmla="*/ 1424775 h 2019300"/>
              <a:gd name="T14" fmla="*/ 479108 w 1423988"/>
              <a:gd name="T15" fmla="*/ 1351094 h 2019300"/>
              <a:gd name="T16" fmla="*/ 500380 w 1423988"/>
              <a:gd name="T17" fmla="*/ 1234857 h 2019300"/>
              <a:gd name="T18" fmla="*/ 452438 w 1423988"/>
              <a:gd name="T19" fmla="*/ 1197381 h 2019300"/>
              <a:gd name="T20" fmla="*/ 381318 w 1423988"/>
              <a:gd name="T21" fmla="*/ 1108139 h 2019300"/>
              <a:gd name="T22" fmla="*/ 374968 w 1423988"/>
              <a:gd name="T23" fmla="*/ 878205 h 2019300"/>
              <a:gd name="T24" fmla="*/ 634683 w 1423988"/>
              <a:gd name="T25" fmla="*/ 1018261 h 2019300"/>
              <a:gd name="T26" fmla="*/ 595630 w 1423988"/>
              <a:gd name="T27" fmla="*/ 1343154 h 2019300"/>
              <a:gd name="T28" fmla="*/ 573723 w 1423988"/>
              <a:gd name="T29" fmla="*/ 1632160 h 2019300"/>
              <a:gd name="T30" fmla="*/ 622935 w 1423988"/>
              <a:gd name="T31" fmla="*/ 1801752 h 2019300"/>
              <a:gd name="T32" fmla="*/ 682943 w 1423988"/>
              <a:gd name="T33" fmla="*/ 1884008 h 2019300"/>
              <a:gd name="T34" fmla="*/ 730885 w 1423988"/>
              <a:gd name="T35" fmla="*/ 1884643 h 2019300"/>
              <a:gd name="T36" fmla="*/ 795020 w 1423988"/>
              <a:gd name="T37" fmla="*/ 1802705 h 2019300"/>
              <a:gd name="T38" fmla="*/ 850900 w 1423988"/>
              <a:gd name="T39" fmla="*/ 1632477 h 2019300"/>
              <a:gd name="T40" fmla="*/ 840423 w 1423988"/>
              <a:gd name="T41" fmla="*/ 1343472 h 2019300"/>
              <a:gd name="T42" fmla="*/ 815975 w 1423988"/>
              <a:gd name="T43" fmla="*/ 1010004 h 2019300"/>
              <a:gd name="T44" fmla="*/ 844868 w 1423988"/>
              <a:gd name="T45" fmla="*/ 914410 h 2019300"/>
              <a:gd name="T46" fmla="*/ 1116013 w 1423988"/>
              <a:gd name="T47" fmla="*/ 883921 h 2019300"/>
              <a:gd name="T48" fmla="*/ 1223646 w 1423988"/>
              <a:gd name="T49" fmla="*/ 919174 h 2019300"/>
              <a:gd name="T50" fmla="*/ 1315721 w 1423988"/>
              <a:gd name="T51" fmla="*/ 981421 h 2019300"/>
              <a:gd name="T52" fmla="*/ 1383666 w 1423988"/>
              <a:gd name="T53" fmla="*/ 1065900 h 2019300"/>
              <a:gd name="T54" fmla="*/ 1420178 w 1423988"/>
              <a:gd name="T55" fmla="*/ 1167210 h 2019300"/>
              <a:gd name="T56" fmla="*/ 1359536 w 1423988"/>
              <a:gd name="T57" fmla="*/ 1679481 h 2019300"/>
              <a:gd name="T58" fmla="*/ 1265873 w 1423988"/>
              <a:gd name="T59" fmla="*/ 1880832 h 2019300"/>
              <a:gd name="T60" fmla="*/ 1150303 w 1423988"/>
              <a:gd name="T61" fmla="*/ 1981825 h 2019300"/>
              <a:gd name="T62" fmla="*/ 1051561 w 1423988"/>
              <a:gd name="T63" fmla="*/ 2015172 h 2019300"/>
              <a:gd name="T64" fmla="*/ 381635 w 1423988"/>
              <a:gd name="T65" fmla="*/ 2016442 h 2019300"/>
              <a:gd name="T66" fmla="*/ 281305 w 1423988"/>
              <a:gd name="T67" fmla="*/ 1986906 h 2019300"/>
              <a:gd name="T68" fmla="*/ 168910 w 1423988"/>
              <a:gd name="T69" fmla="*/ 1897981 h 2019300"/>
              <a:gd name="T70" fmla="*/ 69532 w 1423988"/>
              <a:gd name="T71" fmla="*/ 1703935 h 2019300"/>
              <a:gd name="T72" fmla="*/ 2540 w 1423988"/>
              <a:gd name="T73" fmla="*/ 1180549 h 2019300"/>
              <a:gd name="T74" fmla="*/ 36195 w 1423988"/>
              <a:gd name="T75" fmla="*/ 1076698 h 2019300"/>
              <a:gd name="T76" fmla="*/ 101917 w 1423988"/>
              <a:gd name="T77" fmla="*/ 989361 h 2019300"/>
              <a:gd name="T78" fmla="*/ 192405 w 1423988"/>
              <a:gd name="T79" fmla="*/ 923937 h 2019300"/>
              <a:gd name="T80" fmla="*/ 298767 w 1423988"/>
              <a:gd name="T81" fmla="*/ 885827 h 2019300"/>
              <a:gd name="T82" fmla="*/ 741045 w 1423988"/>
              <a:gd name="T83" fmla="*/ 953 h 2019300"/>
              <a:gd name="T84" fmla="*/ 850900 w 1423988"/>
              <a:gd name="T85" fmla="*/ 26353 h 2019300"/>
              <a:gd name="T86" fmla="*/ 945833 w 1423988"/>
              <a:gd name="T87" fmla="*/ 80645 h 2019300"/>
              <a:gd name="T88" fmla="*/ 1020763 w 1423988"/>
              <a:gd name="T89" fmla="*/ 159385 h 2019300"/>
              <a:gd name="T90" fmla="*/ 1070611 w 1423988"/>
              <a:gd name="T91" fmla="*/ 257175 h 2019300"/>
              <a:gd name="T92" fmla="*/ 1090296 w 1423988"/>
              <a:gd name="T93" fmla="*/ 368618 h 2019300"/>
              <a:gd name="T94" fmla="*/ 1076326 w 1423988"/>
              <a:gd name="T95" fmla="*/ 482283 h 2019300"/>
              <a:gd name="T96" fmla="*/ 1030923 w 1423988"/>
              <a:gd name="T97" fmla="*/ 582613 h 2019300"/>
              <a:gd name="T98" fmla="*/ 960121 w 1423988"/>
              <a:gd name="T99" fmla="*/ 664846 h 2019300"/>
              <a:gd name="T100" fmla="*/ 867728 w 1423988"/>
              <a:gd name="T101" fmla="*/ 723583 h 2019300"/>
              <a:gd name="T102" fmla="*/ 760095 w 1423988"/>
              <a:gd name="T103" fmla="*/ 754381 h 2019300"/>
              <a:gd name="T104" fmla="*/ 644843 w 1423988"/>
              <a:gd name="T105" fmla="*/ 751523 h 2019300"/>
              <a:gd name="T106" fmla="*/ 539750 w 1423988"/>
              <a:gd name="T107" fmla="*/ 715646 h 2019300"/>
              <a:gd name="T108" fmla="*/ 450533 w 1423988"/>
              <a:gd name="T109" fmla="*/ 652781 h 2019300"/>
              <a:gd name="T110" fmla="*/ 383540 w 1423988"/>
              <a:gd name="T111" fmla="*/ 567056 h 2019300"/>
              <a:gd name="T112" fmla="*/ 343218 w 1423988"/>
              <a:gd name="T113" fmla="*/ 463868 h 2019300"/>
              <a:gd name="T114" fmla="*/ 334645 w 1423988"/>
              <a:gd name="T115" fmla="*/ 349250 h 2019300"/>
              <a:gd name="T116" fmla="*/ 359410 w 1423988"/>
              <a:gd name="T117" fmla="*/ 239713 h 2019300"/>
              <a:gd name="T118" fmla="*/ 414020 w 1423988"/>
              <a:gd name="T119" fmla="*/ 144780 h 2019300"/>
              <a:gd name="T120" fmla="*/ 492760 w 1423988"/>
              <a:gd name="T121" fmla="*/ 69850 h 2019300"/>
              <a:gd name="T122" fmla="*/ 590550 w 1423988"/>
              <a:gd name="T123" fmla="*/ 19685 h 2019300"/>
              <a:gd name="T124" fmla="*/ 701993 w 1423988"/>
              <a:gd name="T125" fmla="*/ 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3988" h="2019300">
                <a:moveTo>
                  <a:pt x="278130" y="1089719"/>
                </a:moveTo>
                <a:lnTo>
                  <a:pt x="273367" y="1090036"/>
                </a:lnTo>
                <a:lnTo>
                  <a:pt x="268287" y="1091307"/>
                </a:lnTo>
                <a:lnTo>
                  <a:pt x="263525" y="1092577"/>
                </a:lnTo>
                <a:lnTo>
                  <a:pt x="259397" y="1094800"/>
                </a:lnTo>
                <a:lnTo>
                  <a:pt x="254952" y="1097341"/>
                </a:lnTo>
                <a:lnTo>
                  <a:pt x="251142" y="1100517"/>
                </a:lnTo>
                <a:lnTo>
                  <a:pt x="247332" y="1104010"/>
                </a:lnTo>
                <a:lnTo>
                  <a:pt x="244157" y="1108139"/>
                </a:lnTo>
                <a:lnTo>
                  <a:pt x="240982" y="1112267"/>
                </a:lnTo>
                <a:lnTo>
                  <a:pt x="238125" y="1117349"/>
                </a:lnTo>
                <a:lnTo>
                  <a:pt x="235585" y="1122113"/>
                </a:lnTo>
                <a:lnTo>
                  <a:pt x="233680" y="1127512"/>
                </a:lnTo>
                <a:lnTo>
                  <a:pt x="232092" y="1133228"/>
                </a:lnTo>
                <a:lnTo>
                  <a:pt x="230822" y="1139262"/>
                </a:lnTo>
                <a:lnTo>
                  <a:pt x="230187" y="1145297"/>
                </a:lnTo>
                <a:lnTo>
                  <a:pt x="229870" y="1151966"/>
                </a:lnTo>
                <a:lnTo>
                  <a:pt x="229870" y="1196428"/>
                </a:lnTo>
                <a:lnTo>
                  <a:pt x="185420" y="1196428"/>
                </a:lnTo>
                <a:lnTo>
                  <a:pt x="179070" y="1196746"/>
                </a:lnTo>
                <a:lnTo>
                  <a:pt x="172720" y="1197381"/>
                </a:lnTo>
                <a:lnTo>
                  <a:pt x="167005" y="1198334"/>
                </a:lnTo>
                <a:lnTo>
                  <a:pt x="161290" y="1200239"/>
                </a:lnTo>
                <a:lnTo>
                  <a:pt x="155575" y="1202145"/>
                </a:lnTo>
                <a:lnTo>
                  <a:pt x="150812" y="1204686"/>
                </a:lnTo>
                <a:lnTo>
                  <a:pt x="145732" y="1207544"/>
                </a:lnTo>
                <a:lnTo>
                  <a:pt x="141605" y="1210720"/>
                </a:lnTo>
                <a:lnTo>
                  <a:pt x="137477" y="1213896"/>
                </a:lnTo>
                <a:lnTo>
                  <a:pt x="133985" y="1217707"/>
                </a:lnTo>
                <a:lnTo>
                  <a:pt x="130810" y="1221518"/>
                </a:lnTo>
                <a:lnTo>
                  <a:pt x="128270" y="1225964"/>
                </a:lnTo>
                <a:lnTo>
                  <a:pt x="126047" y="1230093"/>
                </a:lnTo>
                <a:lnTo>
                  <a:pt x="124777" y="1234857"/>
                </a:lnTo>
                <a:lnTo>
                  <a:pt x="123507" y="1239938"/>
                </a:lnTo>
                <a:lnTo>
                  <a:pt x="123190" y="1244702"/>
                </a:lnTo>
                <a:lnTo>
                  <a:pt x="123190" y="1313619"/>
                </a:lnTo>
                <a:lnTo>
                  <a:pt x="123507" y="1318700"/>
                </a:lnTo>
                <a:lnTo>
                  <a:pt x="124777" y="1323464"/>
                </a:lnTo>
                <a:lnTo>
                  <a:pt x="126047" y="1328228"/>
                </a:lnTo>
                <a:lnTo>
                  <a:pt x="128270" y="1332356"/>
                </a:lnTo>
                <a:lnTo>
                  <a:pt x="130810" y="1336802"/>
                </a:lnTo>
                <a:lnTo>
                  <a:pt x="133985" y="1340614"/>
                </a:lnTo>
                <a:lnTo>
                  <a:pt x="137477" y="1344425"/>
                </a:lnTo>
                <a:lnTo>
                  <a:pt x="141605" y="1347918"/>
                </a:lnTo>
                <a:lnTo>
                  <a:pt x="145732" y="1351094"/>
                </a:lnTo>
                <a:lnTo>
                  <a:pt x="150812" y="1353952"/>
                </a:lnTo>
                <a:lnTo>
                  <a:pt x="155575" y="1356175"/>
                </a:lnTo>
                <a:lnTo>
                  <a:pt x="161290" y="1358081"/>
                </a:lnTo>
                <a:lnTo>
                  <a:pt x="167005" y="1359986"/>
                </a:lnTo>
                <a:lnTo>
                  <a:pt x="172720" y="1360939"/>
                </a:lnTo>
                <a:lnTo>
                  <a:pt x="179070" y="1361574"/>
                </a:lnTo>
                <a:lnTo>
                  <a:pt x="185420" y="1361892"/>
                </a:lnTo>
                <a:lnTo>
                  <a:pt x="229870" y="1361892"/>
                </a:lnTo>
                <a:lnTo>
                  <a:pt x="229870" y="1406037"/>
                </a:lnTo>
                <a:lnTo>
                  <a:pt x="230187" y="1412706"/>
                </a:lnTo>
                <a:lnTo>
                  <a:pt x="230822" y="1419058"/>
                </a:lnTo>
                <a:lnTo>
                  <a:pt x="232092" y="1424775"/>
                </a:lnTo>
                <a:lnTo>
                  <a:pt x="233680" y="1430491"/>
                </a:lnTo>
                <a:lnTo>
                  <a:pt x="235585" y="1436208"/>
                </a:lnTo>
                <a:lnTo>
                  <a:pt x="238125" y="1440972"/>
                </a:lnTo>
                <a:lnTo>
                  <a:pt x="240982" y="1445735"/>
                </a:lnTo>
                <a:lnTo>
                  <a:pt x="244157" y="1450499"/>
                </a:lnTo>
                <a:lnTo>
                  <a:pt x="247332" y="1454310"/>
                </a:lnTo>
                <a:lnTo>
                  <a:pt x="251142" y="1457804"/>
                </a:lnTo>
                <a:lnTo>
                  <a:pt x="254952" y="1460980"/>
                </a:lnTo>
                <a:lnTo>
                  <a:pt x="259397" y="1463520"/>
                </a:lnTo>
                <a:lnTo>
                  <a:pt x="263525" y="1465743"/>
                </a:lnTo>
                <a:lnTo>
                  <a:pt x="268287" y="1467014"/>
                </a:lnTo>
                <a:lnTo>
                  <a:pt x="273367" y="1468284"/>
                </a:lnTo>
                <a:lnTo>
                  <a:pt x="278130" y="1468602"/>
                </a:lnTo>
                <a:lnTo>
                  <a:pt x="347028" y="1468602"/>
                </a:lnTo>
                <a:lnTo>
                  <a:pt x="352108" y="1468284"/>
                </a:lnTo>
                <a:lnTo>
                  <a:pt x="356870" y="1467014"/>
                </a:lnTo>
                <a:lnTo>
                  <a:pt x="361633" y="1465743"/>
                </a:lnTo>
                <a:lnTo>
                  <a:pt x="365760" y="1463520"/>
                </a:lnTo>
                <a:lnTo>
                  <a:pt x="370205" y="1460980"/>
                </a:lnTo>
                <a:lnTo>
                  <a:pt x="374015" y="1457804"/>
                </a:lnTo>
                <a:lnTo>
                  <a:pt x="377508" y="1454310"/>
                </a:lnTo>
                <a:lnTo>
                  <a:pt x="381318" y="1450499"/>
                </a:lnTo>
                <a:lnTo>
                  <a:pt x="384493" y="1445735"/>
                </a:lnTo>
                <a:lnTo>
                  <a:pt x="387350" y="1440972"/>
                </a:lnTo>
                <a:lnTo>
                  <a:pt x="389573" y="1436208"/>
                </a:lnTo>
                <a:lnTo>
                  <a:pt x="391478" y="1430491"/>
                </a:lnTo>
                <a:lnTo>
                  <a:pt x="393383" y="1424775"/>
                </a:lnTo>
                <a:lnTo>
                  <a:pt x="394335" y="1419058"/>
                </a:lnTo>
                <a:lnTo>
                  <a:pt x="394970" y="1412706"/>
                </a:lnTo>
                <a:lnTo>
                  <a:pt x="395288" y="1406037"/>
                </a:lnTo>
                <a:lnTo>
                  <a:pt x="395288" y="1361892"/>
                </a:lnTo>
                <a:lnTo>
                  <a:pt x="440055" y="1361892"/>
                </a:lnTo>
                <a:lnTo>
                  <a:pt x="446088" y="1361574"/>
                </a:lnTo>
                <a:lnTo>
                  <a:pt x="452438" y="1360939"/>
                </a:lnTo>
                <a:lnTo>
                  <a:pt x="458153" y="1359986"/>
                </a:lnTo>
                <a:lnTo>
                  <a:pt x="463868" y="1358081"/>
                </a:lnTo>
                <a:lnTo>
                  <a:pt x="469583" y="1356175"/>
                </a:lnTo>
                <a:lnTo>
                  <a:pt x="474345" y="1353952"/>
                </a:lnTo>
                <a:lnTo>
                  <a:pt x="479108" y="1351094"/>
                </a:lnTo>
                <a:lnTo>
                  <a:pt x="483870" y="1347918"/>
                </a:lnTo>
                <a:lnTo>
                  <a:pt x="487680" y="1344425"/>
                </a:lnTo>
                <a:lnTo>
                  <a:pt x="491173" y="1340614"/>
                </a:lnTo>
                <a:lnTo>
                  <a:pt x="494348" y="1336802"/>
                </a:lnTo>
                <a:lnTo>
                  <a:pt x="496888" y="1332356"/>
                </a:lnTo>
                <a:lnTo>
                  <a:pt x="499110" y="1328228"/>
                </a:lnTo>
                <a:lnTo>
                  <a:pt x="500380" y="1323464"/>
                </a:lnTo>
                <a:lnTo>
                  <a:pt x="501650" y="1318700"/>
                </a:lnTo>
                <a:lnTo>
                  <a:pt x="501968" y="1313619"/>
                </a:lnTo>
                <a:lnTo>
                  <a:pt x="501968" y="1244702"/>
                </a:lnTo>
                <a:lnTo>
                  <a:pt x="501650" y="1239938"/>
                </a:lnTo>
                <a:lnTo>
                  <a:pt x="500380" y="1234857"/>
                </a:lnTo>
                <a:lnTo>
                  <a:pt x="499110" y="1230093"/>
                </a:lnTo>
                <a:lnTo>
                  <a:pt x="496888" y="1225964"/>
                </a:lnTo>
                <a:lnTo>
                  <a:pt x="494348" y="1221518"/>
                </a:lnTo>
                <a:lnTo>
                  <a:pt x="491173" y="1217707"/>
                </a:lnTo>
                <a:lnTo>
                  <a:pt x="487680" y="1213896"/>
                </a:lnTo>
                <a:lnTo>
                  <a:pt x="483870" y="1210720"/>
                </a:lnTo>
                <a:lnTo>
                  <a:pt x="479108" y="1207544"/>
                </a:lnTo>
                <a:lnTo>
                  <a:pt x="474345" y="1204686"/>
                </a:lnTo>
                <a:lnTo>
                  <a:pt x="469583" y="1202145"/>
                </a:lnTo>
                <a:lnTo>
                  <a:pt x="463868" y="1200239"/>
                </a:lnTo>
                <a:lnTo>
                  <a:pt x="458153" y="1198334"/>
                </a:lnTo>
                <a:lnTo>
                  <a:pt x="452438" y="1197381"/>
                </a:lnTo>
                <a:lnTo>
                  <a:pt x="446088" y="1196746"/>
                </a:lnTo>
                <a:lnTo>
                  <a:pt x="440055" y="1196428"/>
                </a:lnTo>
                <a:lnTo>
                  <a:pt x="395288" y="1196428"/>
                </a:lnTo>
                <a:lnTo>
                  <a:pt x="395288" y="1151966"/>
                </a:lnTo>
                <a:lnTo>
                  <a:pt x="394970" y="1145297"/>
                </a:lnTo>
                <a:lnTo>
                  <a:pt x="394335" y="1139262"/>
                </a:lnTo>
                <a:lnTo>
                  <a:pt x="393383" y="1133228"/>
                </a:lnTo>
                <a:lnTo>
                  <a:pt x="391478" y="1127512"/>
                </a:lnTo>
                <a:lnTo>
                  <a:pt x="389573" y="1122113"/>
                </a:lnTo>
                <a:lnTo>
                  <a:pt x="387350" y="1117349"/>
                </a:lnTo>
                <a:lnTo>
                  <a:pt x="384493" y="1112267"/>
                </a:lnTo>
                <a:lnTo>
                  <a:pt x="381318" y="1108139"/>
                </a:lnTo>
                <a:lnTo>
                  <a:pt x="377508" y="1104010"/>
                </a:lnTo>
                <a:lnTo>
                  <a:pt x="374015" y="1100517"/>
                </a:lnTo>
                <a:lnTo>
                  <a:pt x="370205" y="1097341"/>
                </a:lnTo>
                <a:lnTo>
                  <a:pt x="365760" y="1094800"/>
                </a:lnTo>
                <a:lnTo>
                  <a:pt x="361633" y="1092577"/>
                </a:lnTo>
                <a:lnTo>
                  <a:pt x="356870" y="1091307"/>
                </a:lnTo>
                <a:lnTo>
                  <a:pt x="352108" y="1090036"/>
                </a:lnTo>
                <a:lnTo>
                  <a:pt x="347028" y="1089719"/>
                </a:lnTo>
                <a:lnTo>
                  <a:pt x="278130" y="1089719"/>
                </a:lnTo>
                <a:close/>
                <a:moveTo>
                  <a:pt x="365125" y="877887"/>
                </a:moveTo>
                <a:lnTo>
                  <a:pt x="374968" y="877887"/>
                </a:lnTo>
                <a:lnTo>
                  <a:pt x="374968" y="878205"/>
                </a:lnTo>
                <a:lnTo>
                  <a:pt x="599440" y="878205"/>
                </a:lnTo>
                <a:lnTo>
                  <a:pt x="601345" y="899483"/>
                </a:lnTo>
                <a:lnTo>
                  <a:pt x="603568" y="918856"/>
                </a:lnTo>
                <a:lnTo>
                  <a:pt x="605790" y="936323"/>
                </a:lnTo>
                <a:lnTo>
                  <a:pt x="608648" y="951885"/>
                </a:lnTo>
                <a:lnTo>
                  <a:pt x="611823" y="965859"/>
                </a:lnTo>
                <a:lnTo>
                  <a:pt x="615633" y="977928"/>
                </a:lnTo>
                <a:lnTo>
                  <a:pt x="619125" y="988726"/>
                </a:lnTo>
                <a:lnTo>
                  <a:pt x="622935" y="997936"/>
                </a:lnTo>
                <a:lnTo>
                  <a:pt x="627063" y="1005875"/>
                </a:lnTo>
                <a:lnTo>
                  <a:pt x="630873" y="1012545"/>
                </a:lnTo>
                <a:lnTo>
                  <a:pt x="634683" y="1018261"/>
                </a:lnTo>
                <a:lnTo>
                  <a:pt x="638810" y="1022707"/>
                </a:lnTo>
                <a:lnTo>
                  <a:pt x="642620" y="1026519"/>
                </a:lnTo>
                <a:lnTo>
                  <a:pt x="646113" y="1029377"/>
                </a:lnTo>
                <a:lnTo>
                  <a:pt x="649288" y="1031282"/>
                </a:lnTo>
                <a:lnTo>
                  <a:pt x="652463" y="1032870"/>
                </a:lnTo>
                <a:lnTo>
                  <a:pt x="648335" y="1053514"/>
                </a:lnTo>
                <a:lnTo>
                  <a:pt x="636588" y="1109727"/>
                </a:lnTo>
                <a:lnTo>
                  <a:pt x="628968" y="1147837"/>
                </a:lnTo>
                <a:lnTo>
                  <a:pt x="621030" y="1191665"/>
                </a:lnTo>
                <a:lnTo>
                  <a:pt x="612458" y="1239303"/>
                </a:lnTo>
                <a:lnTo>
                  <a:pt x="603885" y="1290435"/>
                </a:lnTo>
                <a:lnTo>
                  <a:pt x="595630" y="1343154"/>
                </a:lnTo>
                <a:lnTo>
                  <a:pt x="591820" y="1369832"/>
                </a:lnTo>
                <a:lnTo>
                  <a:pt x="588010" y="1396509"/>
                </a:lnTo>
                <a:lnTo>
                  <a:pt x="584518" y="1422869"/>
                </a:lnTo>
                <a:lnTo>
                  <a:pt x="581660" y="1449229"/>
                </a:lnTo>
                <a:lnTo>
                  <a:pt x="578803" y="1474954"/>
                </a:lnTo>
                <a:lnTo>
                  <a:pt x="576580" y="1500361"/>
                </a:lnTo>
                <a:lnTo>
                  <a:pt x="574993" y="1524815"/>
                </a:lnTo>
                <a:lnTo>
                  <a:pt x="573405" y="1548634"/>
                </a:lnTo>
                <a:lnTo>
                  <a:pt x="572770" y="1571500"/>
                </a:lnTo>
                <a:lnTo>
                  <a:pt x="572453" y="1592779"/>
                </a:lnTo>
                <a:lnTo>
                  <a:pt x="572770" y="1613104"/>
                </a:lnTo>
                <a:lnTo>
                  <a:pt x="573723" y="1632160"/>
                </a:lnTo>
                <a:lnTo>
                  <a:pt x="574993" y="1641052"/>
                </a:lnTo>
                <a:lnTo>
                  <a:pt x="575945" y="1649627"/>
                </a:lnTo>
                <a:lnTo>
                  <a:pt x="577215" y="1657249"/>
                </a:lnTo>
                <a:lnTo>
                  <a:pt x="578485" y="1664871"/>
                </a:lnTo>
                <a:lnTo>
                  <a:pt x="581343" y="1677893"/>
                </a:lnTo>
                <a:lnTo>
                  <a:pt x="584835" y="1693137"/>
                </a:lnTo>
                <a:lnTo>
                  <a:pt x="589598" y="1709334"/>
                </a:lnTo>
                <a:lnTo>
                  <a:pt x="594995" y="1727119"/>
                </a:lnTo>
                <a:lnTo>
                  <a:pt x="600710" y="1745221"/>
                </a:lnTo>
                <a:lnTo>
                  <a:pt x="607378" y="1764277"/>
                </a:lnTo>
                <a:lnTo>
                  <a:pt x="614680" y="1783014"/>
                </a:lnTo>
                <a:lnTo>
                  <a:pt x="622935" y="1801752"/>
                </a:lnTo>
                <a:lnTo>
                  <a:pt x="627380" y="1810645"/>
                </a:lnTo>
                <a:lnTo>
                  <a:pt x="631508" y="1819537"/>
                </a:lnTo>
                <a:lnTo>
                  <a:pt x="636270" y="1827794"/>
                </a:lnTo>
                <a:lnTo>
                  <a:pt x="640715" y="1835734"/>
                </a:lnTo>
                <a:lnTo>
                  <a:pt x="645795" y="1843674"/>
                </a:lnTo>
                <a:lnTo>
                  <a:pt x="650875" y="1851296"/>
                </a:lnTo>
                <a:lnTo>
                  <a:pt x="655638" y="1857965"/>
                </a:lnTo>
                <a:lnTo>
                  <a:pt x="661035" y="1864317"/>
                </a:lnTo>
                <a:lnTo>
                  <a:pt x="666433" y="1870351"/>
                </a:lnTo>
                <a:lnTo>
                  <a:pt x="671830" y="1875433"/>
                </a:lnTo>
                <a:lnTo>
                  <a:pt x="677228" y="1879879"/>
                </a:lnTo>
                <a:lnTo>
                  <a:pt x="682943" y="1884008"/>
                </a:lnTo>
                <a:lnTo>
                  <a:pt x="688975" y="1886866"/>
                </a:lnTo>
                <a:lnTo>
                  <a:pt x="694690" y="1889407"/>
                </a:lnTo>
                <a:lnTo>
                  <a:pt x="697548" y="1890042"/>
                </a:lnTo>
                <a:lnTo>
                  <a:pt x="700723" y="1890677"/>
                </a:lnTo>
                <a:lnTo>
                  <a:pt x="703580" y="1890994"/>
                </a:lnTo>
                <a:lnTo>
                  <a:pt x="706755" y="1891312"/>
                </a:lnTo>
                <a:lnTo>
                  <a:pt x="709930" y="1891312"/>
                </a:lnTo>
                <a:lnTo>
                  <a:pt x="712788" y="1890994"/>
                </a:lnTo>
                <a:lnTo>
                  <a:pt x="715963" y="1890359"/>
                </a:lnTo>
                <a:lnTo>
                  <a:pt x="718820" y="1889724"/>
                </a:lnTo>
                <a:lnTo>
                  <a:pt x="724853" y="1887501"/>
                </a:lnTo>
                <a:lnTo>
                  <a:pt x="730885" y="1884643"/>
                </a:lnTo>
                <a:lnTo>
                  <a:pt x="736918" y="1880832"/>
                </a:lnTo>
                <a:lnTo>
                  <a:pt x="742633" y="1876385"/>
                </a:lnTo>
                <a:lnTo>
                  <a:pt x="748348" y="1870986"/>
                </a:lnTo>
                <a:lnTo>
                  <a:pt x="754063" y="1865270"/>
                </a:lnTo>
                <a:lnTo>
                  <a:pt x="759778" y="1859236"/>
                </a:lnTo>
                <a:lnTo>
                  <a:pt x="765175" y="1852249"/>
                </a:lnTo>
                <a:lnTo>
                  <a:pt x="770573" y="1845262"/>
                </a:lnTo>
                <a:lnTo>
                  <a:pt x="775970" y="1837322"/>
                </a:lnTo>
                <a:lnTo>
                  <a:pt x="780733" y="1829065"/>
                </a:lnTo>
                <a:lnTo>
                  <a:pt x="785813" y="1820490"/>
                </a:lnTo>
                <a:lnTo>
                  <a:pt x="790575" y="1811915"/>
                </a:lnTo>
                <a:lnTo>
                  <a:pt x="795020" y="1802705"/>
                </a:lnTo>
                <a:lnTo>
                  <a:pt x="803910" y="1784285"/>
                </a:lnTo>
                <a:lnTo>
                  <a:pt x="812165" y="1765229"/>
                </a:lnTo>
                <a:lnTo>
                  <a:pt x="820103" y="1746492"/>
                </a:lnTo>
                <a:lnTo>
                  <a:pt x="826770" y="1727436"/>
                </a:lnTo>
                <a:lnTo>
                  <a:pt x="832803" y="1709651"/>
                </a:lnTo>
                <a:lnTo>
                  <a:pt x="837883" y="1693454"/>
                </a:lnTo>
                <a:lnTo>
                  <a:pt x="842010" y="1677893"/>
                </a:lnTo>
                <a:lnTo>
                  <a:pt x="845503" y="1664871"/>
                </a:lnTo>
                <a:lnTo>
                  <a:pt x="847408" y="1657249"/>
                </a:lnTo>
                <a:lnTo>
                  <a:pt x="848995" y="1649627"/>
                </a:lnTo>
                <a:lnTo>
                  <a:pt x="849948" y="1641370"/>
                </a:lnTo>
                <a:lnTo>
                  <a:pt x="850900" y="1632477"/>
                </a:lnTo>
                <a:lnTo>
                  <a:pt x="852805" y="1613422"/>
                </a:lnTo>
                <a:lnTo>
                  <a:pt x="854075" y="1593732"/>
                </a:lnTo>
                <a:lnTo>
                  <a:pt x="854393" y="1571818"/>
                </a:lnTo>
                <a:lnTo>
                  <a:pt x="854393" y="1548952"/>
                </a:lnTo>
                <a:lnTo>
                  <a:pt x="854075" y="1525450"/>
                </a:lnTo>
                <a:lnTo>
                  <a:pt x="853123" y="1500996"/>
                </a:lnTo>
                <a:lnTo>
                  <a:pt x="852170" y="1475589"/>
                </a:lnTo>
                <a:lnTo>
                  <a:pt x="850265" y="1449546"/>
                </a:lnTo>
                <a:lnTo>
                  <a:pt x="848043" y="1423504"/>
                </a:lnTo>
                <a:lnTo>
                  <a:pt x="845503" y="1396827"/>
                </a:lnTo>
                <a:lnTo>
                  <a:pt x="843280" y="1370149"/>
                </a:lnTo>
                <a:lnTo>
                  <a:pt x="840423" y="1343472"/>
                </a:lnTo>
                <a:lnTo>
                  <a:pt x="833755" y="1290752"/>
                </a:lnTo>
                <a:lnTo>
                  <a:pt x="827405" y="1239938"/>
                </a:lnTo>
                <a:lnTo>
                  <a:pt x="820420" y="1191665"/>
                </a:lnTo>
                <a:lnTo>
                  <a:pt x="814070" y="1147837"/>
                </a:lnTo>
                <a:lnTo>
                  <a:pt x="808038" y="1109409"/>
                </a:lnTo>
                <a:lnTo>
                  <a:pt x="798195" y="1053196"/>
                </a:lnTo>
                <a:lnTo>
                  <a:pt x="794703" y="1032553"/>
                </a:lnTo>
                <a:lnTo>
                  <a:pt x="799783" y="1028424"/>
                </a:lnTo>
                <a:lnTo>
                  <a:pt x="804228" y="1024295"/>
                </a:lnTo>
                <a:lnTo>
                  <a:pt x="808673" y="1019532"/>
                </a:lnTo>
                <a:lnTo>
                  <a:pt x="812483" y="1015085"/>
                </a:lnTo>
                <a:lnTo>
                  <a:pt x="815975" y="1010004"/>
                </a:lnTo>
                <a:lnTo>
                  <a:pt x="819785" y="1004923"/>
                </a:lnTo>
                <a:lnTo>
                  <a:pt x="822325" y="999841"/>
                </a:lnTo>
                <a:lnTo>
                  <a:pt x="825818" y="994442"/>
                </a:lnTo>
                <a:lnTo>
                  <a:pt x="828040" y="988726"/>
                </a:lnTo>
                <a:lnTo>
                  <a:pt x="830580" y="983009"/>
                </a:lnTo>
                <a:lnTo>
                  <a:pt x="832803" y="976975"/>
                </a:lnTo>
                <a:lnTo>
                  <a:pt x="834708" y="971258"/>
                </a:lnTo>
                <a:lnTo>
                  <a:pt x="838200" y="959507"/>
                </a:lnTo>
                <a:lnTo>
                  <a:pt x="840740" y="947757"/>
                </a:lnTo>
                <a:lnTo>
                  <a:pt x="842328" y="936323"/>
                </a:lnTo>
                <a:lnTo>
                  <a:pt x="843915" y="924890"/>
                </a:lnTo>
                <a:lnTo>
                  <a:pt x="844868" y="914410"/>
                </a:lnTo>
                <a:lnTo>
                  <a:pt x="845185" y="904882"/>
                </a:lnTo>
                <a:lnTo>
                  <a:pt x="845503" y="895990"/>
                </a:lnTo>
                <a:lnTo>
                  <a:pt x="845503" y="888685"/>
                </a:lnTo>
                <a:lnTo>
                  <a:pt x="845185" y="878205"/>
                </a:lnTo>
                <a:lnTo>
                  <a:pt x="1049021" y="878205"/>
                </a:lnTo>
                <a:lnTo>
                  <a:pt x="1058546" y="878205"/>
                </a:lnTo>
                <a:lnTo>
                  <a:pt x="1068388" y="878522"/>
                </a:lnTo>
                <a:lnTo>
                  <a:pt x="1077913" y="879157"/>
                </a:lnTo>
                <a:lnTo>
                  <a:pt x="1087438" y="880110"/>
                </a:lnTo>
                <a:lnTo>
                  <a:pt x="1096646" y="881063"/>
                </a:lnTo>
                <a:lnTo>
                  <a:pt x="1106488" y="882333"/>
                </a:lnTo>
                <a:lnTo>
                  <a:pt x="1116013" y="883921"/>
                </a:lnTo>
                <a:lnTo>
                  <a:pt x="1125221" y="885827"/>
                </a:lnTo>
                <a:lnTo>
                  <a:pt x="1134428" y="887732"/>
                </a:lnTo>
                <a:lnTo>
                  <a:pt x="1143636" y="889955"/>
                </a:lnTo>
                <a:lnTo>
                  <a:pt x="1153161" y="892496"/>
                </a:lnTo>
                <a:lnTo>
                  <a:pt x="1162051" y="895037"/>
                </a:lnTo>
                <a:lnTo>
                  <a:pt x="1171258" y="897895"/>
                </a:lnTo>
                <a:lnTo>
                  <a:pt x="1180148" y="901071"/>
                </a:lnTo>
                <a:lnTo>
                  <a:pt x="1189038" y="904247"/>
                </a:lnTo>
                <a:lnTo>
                  <a:pt x="1197928" y="907740"/>
                </a:lnTo>
                <a:lnTo>
                  <a:pt x="1206501" y="911234"/>
                </a:lnTo>
                <a:lnTo>
                  <a:pt x="1215073" y="915363"/>
                </a:lnTo>
                <a:lnTo>
                  <a:pt x="1223646" y="919174"/>
                </a:lnTo>
                <a:lnTo>
                  <a:pt x="1232218" y="923302"/>
                </a:lnTo>
                <a:lnTo>
                  <a:pt x="1240156" y="927749"/>
                </a:lnTo>
                <a:lnTo>
                  <a:pt x="1248411" y="932512"/>
                </a:lnTo>
                <a:lnTo>
                  <a:pt x="1256348" y="937276"/>
                </a:lnTo>
                <a:lnTo>
                  <a:pt x="1264286" y="942358"/>
                </a:lnTo>
                <a:lnTo>
                  <a:pt x="1271906" y="947439"/>
                </a:lnTo>
                <a:lnTo>
                  <a:pt x="1279843" y="952520"/>
                </a:lnTo>
                <a:lnTo>
                  <a:pt x="1287146" y="957919"/>
                </a:lnTo>
                <a:lnTo>
                  <a:pt x="1294448" y="963636"/>
                </a:lnTo>
                <a:lnTo>
                  <a:pt x="1301751" y="969670"/>
                </a:lnTo>
                <a:lnTo>
                  <a:pt x="1308736" y="975387"/>
                </a:lnTo>
                <a:lnTo>
                  <a:pt x="1315721" y="981421"/>
                </a:lnTo>
                <a:lnTo>
                  <a:pt x="1322071" y="988090"/>
                </a:lnTo>
                <a:lnTo>
                  <a:pt x="1329056" y="994442"/>
                </a:lnTo>
                <a:lnTo>
                  <a:pt x="1335406" y="1001111"/>
                </a:lnTo>
                <a:lnTo>
                  <a:pt x="1341438" y="1007463"/>
                </a:lnTo>
                <a:lnTo>
                  <a:pt x="1347471" y="1014768"/>
                </a:lnTo>
                <a:lnTo>
                  <a:pt x="1353186" y="1021437"/>
                </a:lnTo>
                <a:lnTo>
                  <a:pt x="1358901" y="1028424"/>
                </a:lnTo>
                <a:lnTo>
                  <a:pt x="1364298" y="1036046"/>
                </a:lnTo>
                <a:lnTo>
                  <a:pt x="1369696" y="1043033"/>
                </a:lnTo>
                <a:lnTo>
                  <a:pt x="1374458" y="1050655"/>
                </a:lnTo>
                <a:lnTo>
                  <a:pt x="1379221" y="1058595"/>
                </a:lnTo>
                <a:lnTo>
                  <a:pt x="1383666" y="1065900"/>
                </a:lnTo>
                <a:lnTo>
                  <a:pt x="1388428" y="1073839"/>
                </a:lnTo>
                <a:lnTo>
                  <a:pt x="1392238" y="1082097"/>
                </a:lnTo>
                <a:lnTo>
                  <a:pt x="1396366" y="1090036"/>
                </a:lnTo>
                <a:lnTo>
                  <a:pt x="1399858" y="1098294"/>
                </a:lnTo>
                <a:lnTo>
                  <a:pt x="1403351" y="1106551"/>
                </a:lnTo>
                <a:lnTo>
                  <a:pt x="1406526" y="1114808"/>
                </a:lnTo>
                <a:lnTo>
                  <a:pt x="1409383" y="1123383"/>
                </a:lnTo>
                <a:lnTo>
                  <a:pt x="1412241" y="1131958"/>
                </a:lnTo>
                <a:lnTo>
                  <a:pt x="1414463" y="1140850"/>
                </a:lnTo>
                <a:lnTo>
                  <a:pt x="1417003" y="1149425"/>
                </a:lnTo>
                <a:lnTo>
                  <a:pt x="1418591" y="1158318"/>
                </a:lnTo>
                <a:lnTo>
                  <a:pt x="1420178" y="1167210"/>
                </a:lnTo>
                <a:lnTo>
                  <a:pt x="1421448" y="1176103"/>
                </a:lnTo>
                <a:lnTo>
                  <a:pt x="1422718" y="1185313"/>
                </a:lnTo>
                <a:lnTo>
                  <a:pt x="1423353" y="1194205"/>
                </a:lnTo>
                <a:lnTo>
                  <a:pt x="1423671" y="1203415"/>
                </a:lnTo>
                <a:lnTo>
                  <a:pt x="1423988" y="1212625"/>
                </a:lnTo>
                <a:lnTo>
                  <a:pt x="1423671" y="1222471"/>
                </a:lnTo>
                <a:lnTo>
                  <a:pt x="1423353" y="1231681"/>
                </a:lnTo>
                <a:lnTo>
                  <a:pt x="1422718" y="1240891"/>
                </a:lnTo>
                <a:lnTo>
                  <a:pt x="1421448" y="1250418"/>
                </a:lnTo>
                <a:lnTo>
                  <a:pt x="1368108" y="1641052"/>
                </a:lnTo>
                <a:lnTo>
                  <a:pt x="1364298" y="1660108"/>
                </a:lnTo>
                <a:lnTo>
                  <a:pt x="1359536" y="1679481"/>
                </a:lnTo>
                <a:lnTo>
                  <a:pt x="1354773" y="1697901"/>
                </a:lnTo>
                <a:lnTo>
                  <a:pt x="1349058" y="1716638"/>
                </a:lnTo>
                <a:lnTo>
                  <a:pt x="1342708" y="1735059"/>
                </a:lnTo>
                <a:lnTo>
                  <a:pt x="1336041" y="1752843"/>
                </a:lnTo>
                <a:lnTo>
                  <a:pt x="1329056" y="1770311"/>
                </a:lnTo>
                <a:lnTo>
                  <a:pt x="1321436" y="1787461"/>
                </a:lnTo>
                <a:lnTo>
                  <a:pt x="1313498" y="1804293"/>
                </a:lnTo>
                <a:lnTo>
                  <a:pt x="1305243" y="1820490"/>
                </a:lnTo>
                <a:lnTo>
                  <a:pt x="1295718" y="1836052"/>
                </a:lnTo>
                <a:lnTo>
                  <a:pt x="1286511" y="1851614"/>
                </a:lnTo>
                <a:lnTo>
                  <a:pt x="1276668" y="1866540"/>
                </a:lnTo>
                <a:lnTo>
                  <a:pt x="1265873" y="1880832"/>
                </a:lnTo>
                <a:lnTo>
                  <a:pt x="1255396" y="1894488"/>
                </a:lnTo>
                <a:lnTo>
                  <a:pt x="1243331" y="1907827"/>
                </a:lnTo>
                <a:lnTo>
                  <a:pt x="1231583" y="1920213"/>
                </a:lnTo>
                <a:lnTo>
                  <a:pt x="1219201" y="1932281"/>
                </a:lnTo>
                <a:lnTo>
                  <a:pt x="1206501" y="1943714"/>
                </a:lnTo>
                <a:lnTo>
                  <a:pt x="1193166" y="1954195"/>
                </a:lnTo>
                <a:lnTo>
                  <a:pt x="1186181" y="1959594"/>
                </a:lnTo>
                <a:lnTo>
                  <a:pt x="1179513" y="1964040"/>
                </a:lnTo>
                <a:lnTo>
                  <a:pt x="1172211" y="1968804"/>
                </a:lnTo>
                <a:lnTo>
                  <a:pt x="1165226" y="1973250"/>
                </a:lnTo>
                <a:lnTo>
                  <a:pt x="1157606" y="1977696"/>
                </a:lnTo>
                <a:lnTo>
                  <a:pt x="1150303" y="1981825"/>
                </a:lnTo>
                <a:lnTo>
                  <a:pt x="1142683" y="1985953"/>
                </a:lnTo>
                <a:lnTo>
                  <a:pt x="1134746" y="1989447"/>
                </a:lnTo>
                <a:lnTo>
                  <a:pt x="1127126" y="1992940"/>
                </a:lnTo>
                <a:lnTo>
                  <a:pt x="1119188" y="1996116"/>
                </a:lnTo>
                <a:lnTo>
                  <a:pt x="1110933" y="1999292"/>
                </a:lnTo>
                <a:lnTo>
                  <a:pt x="1102996" y="2002150"/>
                </a:lnTo>
                <a:lnTo>
                  <a:pt x="1094741" y="2005009"/>
                </a:lnTo>
                <a:lnTo>
                  <a:pt x="1086486" y="2007549"/>
                </a:lnTo>
                <a:lnTo>
                  <a:pt x="1077913" y="2009773"/>
                </a:lnTo>
                <a:lnTo>
                  <a:pt x="1069023" y="2011996"/>
                </a:lnTo>
                <a:lnTo>
                  <a:pt x="1060451" y="2013584"/>
                </a:lnTo>
                <a:lnTo>
                  <a:pt x="1051561" y="2015172"/>
                </a:lnTo>
                <a:lnTo>
                  <a:pt x="1042671" y="2016442"/>
                </a:lnTo>
                <a:lnTo>
                  <a:pt x="1033463" y="2017395"/>
                </a:lnTo>
                <a:lnTo>
                  <a:pt x="1023938" y="2018347"/>
                </a:lnTo>
                <a:lnTo>
                  <a:pt x="1014731" y="2018983"/>
                </a:lnTo>
                <a:lnTo>
                  <a:pt x="1005206" y="2019300"/>
                </a:lnTo>
                <a:lnTo>
                  <a:pt x="995681" y="2019300"/>
                </a:lnTo>
                <a:lnTo>
                  <a:pt x="428308" y="2019300"/>
                </a:lnTo>
                <a:lnTo>
                  <a:pt x="418465" y="2019300"/>
                </a:lnTo>
                <a:lnTo>
                  <a:pt x="409258" y="2018983"/>
                </a:lnTo>
                <a:lnTo>
                  <a:pt x="399733" y="2018347"/>
                </a:lnTo>
                <a:lnTo>
                  <a:pt x="390843" y="2017395"/>
                </a:lnTo>
                <a:lnTo>
                  <a:pt x="381635" y="2016442"/>
                </a:lnTo>
                <a:lnTo>
                  <a:pt x="372745" y="2015172"/>
                </a:lnTo>
                <a:lnTo>
                  <a:pt x="363855" y="2013584"/>
                </a:lnTo>
                <a:lnTo>
                  <a:pt x="354965" y="2011996"/>
                </a:lnTo>
                <a:lnTo>
                  <a:pt x="346393" y="2010090"/>
                </a:lnTo>
                <a:lnTo>
                  <a:pt x="337820" y="2007867"/>
                </a:lnTo>
                <a:lnTo>
                  <a:pt x="329247" y="2005326"/>
                </a:lnTo>
                <a:lnTo>
                  <a:pt x="320992" y="2002786"/>
                </a:lnTo>
                <a:lnTo>
                  <a:pt x="312737" y="2000245"/>
                </a:lnTo>
                <a:lnTo>
                  <a:pt x="304800" y="1996751"/>
                </a:lnTo>
                <a:lnTo>
                  <a:pt x="296862" y="1993576"/>
                </a:lnTo>
                <a:lnTo>
                  <a:pt x="288925" y="1990400"/>
                </a:lnTo>
                <a:lnTo>
                  <a:pt x="281305" y="1986906"/>
                </a:lnTo>
                <a:lnTo>
                  <a:pt x="274002" y="1983095"/>
                </a:lnTo>
                <a:lnTo>
                  <a:pt x="266382" y="1978966"/>
                </a:lnTo>
                <a:lnTo>
                  <a:pt x="259080" y="1974838"/>
                </a:lnTo>
                <a:lnTo>
                  <a:pt x="251777" y="1970392"/>
                </a:lnTo>
                <a:lnTo>
                  <a:pt x="244792" y="1965945"/>
                </a:lnTo>
                <a:lnTo>
                  <a:pt x="237490" y="1960864"/>
                </a:lnTo>
                <a:lnTo>
                  <a:pt x="230822" y="1956418"/>
                </a:lnTo>
                <a:lnTo>
                  <a:pt x="217805" y="1945937"/>
                </a:lnTo>
                <a:lnTo>
                  <a:pt x="204470" y="1934822"/>
                </a:lnTo>
                <a:lnTo>
                  <a:pt x="192405" y="1923071"/>
                </a:lnTo>
                <a:lnTo>
                  <a:pt x="180340" y="1910685"/>
                </a:lnTo>
                <a:lnTo>
                  <a:pt x="168910" y="1897981"/>
                </a:lnTo>
                <a:lnTo>
                  <a:pt x="157797" y="1884325"/>
                </a:lnTo>
                <a:lnTo>
                  <a:pt x="147637" y="1870351"/>
                </a:lnTo>
                <a:lnTo>
                  <a:pt x="137477" y="1855742"/>
                </a:lnTo>
                <a:lnTo>
                  <a:pt x="127952" y="1840498"/>
                </a:lnTo>
                <a:lnTo>
                  <a:pt x="119062" y="1825254"/>
                </a:lnTo>
                <a:lnTo>
                  <a:pt x="110490" y="1808739"/>
                </a:lnTo>
                <a:lnTo>
                  <a:pt x="102552" y="1792542"/>
                </a:lnTo>
                <a:lnTo>
                  <a:pt x="94932" y="1775710"/>
                </a:lnTo>
                <a:lnTo>
                  <a:pt x="87630" y="1758242"/>
                </a:lnTo>
                <a:lnTo>
                  <a:pt x="81280" y="1740458"/>
                </a:lnTo>
                <a:lnTo>
                  <a:pt x="75247" y="1722355"/>
                </a:lnTo>
                <a:lnTo>
                  <a:pt x="69532" y="1703935"/>
                </a:lnTo>
                <a:lnTo>
                  <a:pt x="64452" y="1685197"/>
                </a:lnTo>
                <a:lnTo>
                  <a:pt x="60007" y="1666142"/>
                </a:lnTo>
                <a:lnTo>
                  <a:pt x="55562" y="1647087"/>
                </a:lnTo>
                <a:lnTo>
                  <a:pt x="2540" y="1256453"/>
                </a:lnTo>
                <a:lnTo>
                  <a:pt x="1587" y="1246925"/>
                </a:lnTo>
                <a:lnTo>
                  <a:pt x="635" y="1237397"/>
                </a:lnTo>
                <a:lnTo>
                  <a:pt x="317" y="1227552"/>
                </a:lnTo>
                <a:lnTo>
                  <a:pt x="0" y="1218024"/>
                </a:lnTo>
                <a:lnTo>
                  <a:pt x="317" y="1208497"/>
                </a:lnTo>
                <a:lnTo>
                  <a:pt x="635" y="1199287"/>
                </a:lnTo>
                <a:lnTo>
                  <a:pt x="1587" y="1190077"/>
                </a:lnTo>
                <a:lnTo>
                  <a:pt x="2540" y="1180549"/>
                </a:lnTo>
                <a:lnTo>
                  <a:pt x="4127" y="1171339"/>
                </a:lnTo>
                <a:lnTo>
                  <a:pt x="5715" y="1162446"/>
                </a:lnTo>
                <a:lnTo>
                  <a:pt x="7620" y="1153554"/>
                </a:lnTo>
                <a:lnTo>
                  <a:pt x="9525" y="1144661"/>
                </a:lnTo>
                <a:lnTo>
                  <a:pt x="12065" y="1135769"/>
                </a:lnTo>
                <a:lnTo>
                  <a:pt x="14605" y="1126877"/>
                </a:lnTo>
                <a:lnTo>
                  <a:pt x="17780" y="1118302"/>
                </a:lnTo>
                <a:lnTo>
                  <a:pt x="20955" y="1109727"/>
                </a:lnTo>
                <a:lnTo>
                  <a:pt x="24130" y="1101152"/>
                </a:lnTo>
                <a:lnTo>
                  <a:pt x="28257" y="1092895"/>
                </a:lnTo>
                <a:lnTo>
                  <a:pt x="32067" y="1084955"/>
                </a:lnTo>
                <a:lnTo>
                  <a:pt x="36195" y="1076698"/>
                </a:lnTo>
                <a:lnTo>
                  <a:pt x="40322" y="1068758"/>
                </a:lnTo>
                <a:lnTo>
                  <a:pt x="45085" y="1060818"/>
                </a:lnTo>
                <a:lnTo>
                  <a:pt x="49847" y="1053196"/>
                </a:lnTo>
                <a:lnTo>
                  <a:pt x="54927" y="1045574"/>
                </a:lnTo>
                <a:lnTo>
                  <a:pt x="60007" y="1038269"/>
                </a:lnTo>
                <a:lnTo>
                  <a:pt x="65722" y="1030647"/>
                </a:lnTo>
                <a:lnTo>
                  <a:pt x="70802" y="1023660"/>
                </a:lnTo>
                <a:lnTo>
                  <a:pt x="77152" y="1016356"/>
                </a:lnTo>
                <a:lnTo>
                  <a:pt x="83185" y="1009369"/>
                </a:lnTo>
                <a:lnTo>
                  <a:pt x="89217" y="1002699"/>
                </a:lnTo>
                <a:lnTo>
                  <a:pt x="95567" y="995712"/>
                </a:lnTo>
                <a:lnTo>
                  <a:pt x="101917" y="989361"/>
                </a:lnTo>
                <a:lnTo>
                  <a:pt x="108585" y="983009"/>
                </a:lnTo>
                <a:lnTo>
                  <a:pt x="115570" y="976975"/>
                </a:lnTo>
                <a:lnTo>
                  <a:pt x="122555" y="970941"/>
                </a:lnTo>
                <a:lnTo>
                  <a:pt x="129857" y="964906"/>
                </a:lnTo>
                <a:lnTo>
                  <a:pt x="137160" y="959190"/>
                </a:lnTo>
                <a:lnTo>
                  <a:pt x="144780" y="953473"/>
                </a:lnTo>
                <a:lnTo>
                  <a:pt x="152082" y="948074"/>
                </a:lnTo>
                <a:lnTo>
                  <a:pt x="160020" y="942993"/>
                </a:lnTo>
                <a:lnTo>
                  <a:pt x="167957" y="937911"/>
                </a:lnTo>
                <a:lnTo>
                  <a:pt x="175895" y="933148"/>
                </a:lnTo>
                <a:lnTo>
                  <a:pt x="183832" y="928384"/>
                </a:lnTo>
                <a:lnTo>
                  <a:pt x="192405" y="923937"/>
                </a:lnTo>
                <a:lnTo>
                  <a:pt x="200660" y="919491"/>
                </a:lnTo>
                <a:lnTo>
                  <a:pt x="209232" y="915680"/>
                </a:lnTo>
                <a:lnTo>
                  <a:pt x="217805" y="911552"/>
                </a:lnTo>
                <a:lnTo>
                  <a:pt x="226377" y="907740"/>
                </a:lnTo>
                <a:lnTo>
                  <a:pt x="235267" y="904247"/>
                </a:lnTo>
                <a:lnTo>
                  <a:pt x="244157" y="901071"/>
                </a:lnTo>
                <a:lnTo>
                  <a:pt x="253047" y="897895"/>
                </a:lnTo>
                <a:lnTo>
                  <a:pt x="261937" y="895037"/>
                </a:lnTo>
                <a:lnTo>
                  <a:pt x="271145" y="892496"/>
                </a:lnTo>
                <a:lnTo>
                  <a:pt x="280352" y="889955"/>
                </a:lnTo>
                <a:lnTo>
                  <a:pt x="289560" y="887415"/>
                </a:lnTo>
                <a:lnTo>
                  <a:pt x="298767" y="885827"/>
                </a:lnTo>
                <a:lnTo>
                  <a:pt x="308292" y="883921"/>
                </a:lnTo>
                <a:lnTo>
                  <a:pt x="317817" y="882016"/>
                </a:lnTo>
                <a:lnTo>
                  <a:pt x="327025" y="881063"/>
                </a:lnTo>
                <a:lnTo>
                  <a:pt x="336550" y="879475"/>
                </a:lnTo>
                <a:lnTo>
                  <a:pt x="346393" y="878840"/>
                </a:lnTo>
                <a:lnTo>
                  <a:pt x="355918" y="878205"/>
                </a:lnTo>
                <a:lnTo>
                  <a:pt x="365125" y="877887"/>
                </a:lnTo>
                <a:close/>
                <a:moveTo>
                  <a:pt x="701993" y="0"/>
                </a:moveTo>
                <a:lnTo>
                  <a:pt x="712153" y="0"/>
                </a:lnTo>
                <a:lnTo>
                  <a:pt x="721678" y="0"/>
                </a:lnTo>
                <a:lnTo>
                  <a:pt x="731203" y="318"/>
                </a:lnTo>
                <a:lnTo>
                  <a:pt x="741045" y="953"/>
                </a:lnTo>
                <a:lnTo>
                  <a:pt x="750570" y="1588"/>
                </a:lnTo>
                <a:lnTo>
                  <a:pt x="760095" y="2858"/>
                </a:lnTo>
                <a:lnTo>
                  <a:pt x="769620" y="4128"/>
                </a:lnTo>
                <a:lnTo>
                  <a:pt x="779145" y="6033"/>
                </a:lnTo>
                <a:lnTo>
                  <a:pt x="788353" y="7620"/>
                </a:lnTo>
                <a:lnTo>
                  <a:pt x="797560" y="9525"/>
                </a:lnTo>
                <a:lnTo>
                  <a:pt x="806450" y="11748"/>
                </a:lnTo>
                <a:lnTo>
                  <a:pt x="815658" y="14288"/>
                </a:lnTo>
                <a:lnTo>
                  <a:pt x="824548" y="17145"/>
                </a:lnTo>
                <a:lnTo>
                  <a:pt x="833438" y="19685"/>
                </a:lnTo>
                <a:lnTo>
                  <a:pt x="842010" y="22543"/>
                </a:lnTo>
                <a:lnTo>
                  <a:pt x="850900" y="26353"/>
                </a:lnTo>
                <a:lnTo>
                  <a:pt x="859473" y="29528"/>
                </a:lnTo>
                <a:lnTo>
                  <a:pt x="867728" y="33338"/>
                </a:lnTo>
                <a:lnTo>
                  <a:pt x="876301" y="37148"/>
                </a:lnTo>
                <a:lnTo>
                  <a:pt x="884556" y="41275"/>
                </a:lnTo>
                <a:lnTo>
                  <a:pt x="892493" y="45403"/>
                </a:lnTo>
                <a:lnTo>
                  <a:pt x="900431" y="50165"/>
                </a:lnTo>
                <a:lnTo>
                  <a:pt x="908368" y="54610"/>
                </a:lnTo>
                <a:lnTo>
                  <a:pt x="916306" y="59373"/>
                </a:lnTo>
                <a:lnTo>
                  <a:pt x="923608" y="64453"/>
                </a:lnTo>
                <a:lnTo>
                  <a:pt x="931228" y="69850"/>
                </a:lnTo>
                <a:lnTo>
                  <a:pt x="938531" y="74930"/>
                </a:lnTo>
                <a:lnTo>
                  <a:pt x="945833" y="80645"/>
                </a:lnTo>
                <a:lnTo>
                  <a:pt x="952818" y="86360"/>
                </a:lnTo>
                <a:lnTo>
                  <a:pt x="960121" y="92075"/>
                </a:lnTo>
                <a:lnTo>
                  <a:pt x="966788" y="98108"/>
                </a:lnTo>
                <a:lnTo>
                  <a:pt x="973138" y="104140"/>
                </a:lnTo>
                <a:lnTo>
                  <a:pt x="979806" y="110808"/>
                </a:lnTo>
                <a:lnTo>
                  <a:pt x="985838" y="117475"/>
                </a:lnTo>
                <a:lnTo>
                  <a:pt x="992506" y="123825"/>
                </a:lnTo>
                <a:lnTo>
                  <a:pt x="998538" y="130493"/>
                </a:lnTo>
                <a:lnTo>
                  <a:pt x="1004253" y="137795"/>
                </a:lnTo>
                <a:lnTo>
                  <a:pt x="1009968" y="144780"/>
                </a:lnTo>
                <a:lnTo>
                  <a:pt x="1015683" y="152083"/>
                </a:lnTo>
                <a:lnTo>
                  <a:pt x="1020763" y="159385"/>
                </a:lnTo>
                <a:lnTo>
                  <a:pt x="1025843" y="167005"/>
                </a:lnTo>
                <a:lnTo>
                  <a:pt x="1030923" y="174308"/>
                </a:lnTo>
                <a:lnTo>
                  <a:pt x="1035686" y="182245"/>
                </a:lnTo>
                <a:lnTo>
                  <a:pt x="1040448" y="190183"/>
                </a:lnTo>
                <a:lnTo>
                  <a:pt x="1045211" y="197803"/>
                </a:lnTo>
                <a:lnTo>
                  <a:pt x="1049338" y="206058"/>
                </a:lnTo>
                <a:lnTo>
                  <a:pt x="1053148" y="214313"/>
                </a:lnTo>
                <a:lnTo>
                  <a:pt x="1057276" y="222568"/>
                </a:lnTo>
                <a:lnTo>
                  <a:pt x="1060768" y="231140"/>
                </a:lnTo>
                <a:lnTo>
                  <a:pt x="1064261" y="239713"/>
                </a:lnTo>
                <a:lnTo>
                  <a:pt x="1067436" y="248285"/>
                </a:lnTo>
                <a:lnTo>
                  <a:pt x="1070611" y="257175"/>
                </a:lnTo>
                <a:lnTo>
                  <a:pt x="1073468" y="266065"/>
                </a:lnTo>
                <a:lnTo>
                  <a:pt x="1076326" y="274955"/>
                </a:lnTo>
                <a:lnTo>
                  <a:pt x="1078548" y="283845"/>
                </a:lnTo>
                <a:lnTo>
                  <a:pt x="1081088" y="293053"/>
                </a:lnTo>
                <a:lnTo>
                  <a:pt x="1082993" y="302260"/>
                </a:lnTo>
                <a:lnTo>
                  <a:pt x="1084581" y="311468"/>
                </a:lnTo>
                <a:lnTo>
                  <a:pt x="1086486" y="320675"/>
                </a:lnTo>
                <a:lnTo>
                  <a:pt x="1087438" y="330518"/>
                </a:lnTo>
                <a:lnTo>
                  <a:pt x="1088708" y="339725"/>
                </a:lnTo>
                <a:lnTo>
                  <a:pt x="1089661" y="349250"/>
                </a:lnTo>
                <a:lnTo>
                  <a:pt x="1089978" y="358775"/>
                </a:lnTo>
                <a:lnTo>
                  <a:pt x="1090296" y="368618"/>
                </a:lnTo>
                <a:lnTo>
                  <a:pt x="1090613" y="378460"/>
                </a:lnTo>
                <a:lnTo>
                  <a:pt x="1090296" y="387985"/>
                </a:lnTo>
                <a:lnTo>
                  <a:pt x="1089978" y="398145"/>
                </a:lnTo>
                <a:lnTo>
                  <a:pt x="1089661" y="407670"/>
                </a:lnTo>
                <a:lnTo>
                  <a:pt x="1088708" y="417195"/>
                </a:lnTo>
                <a:lnTo>
                  <a:pt x="1087438" y="426720"/>
                </a:lnTo>
                <a:lnTo>
                  <a:pt x="1086486" y="436245"/>
                </a:lnTo>
                <a:lnTo>
                  <a:pt x="1084581" y="445453"/>
                </a:lnTo>
                <a:lnTo>
                  <a:pt x="1082993" y="454660"/>
                </a:lnTo>
                <a:lnTo>
                  <a:pt x="1081088" y="463868"/>
                </a:lnTo>
                <a:lnTo>
                  <a:pt x="1078548" y="473393"/>
                </a:lnTo>
                <a:lnTo>
                  <a:pt x="1076326" y="482283"/>
                </a:lnTo>
                <a:lnTo>
                  <a:pt x="1073468" y="491173"/>
                </a:lnTo>
                <a:lnTo>
                  <a:pt x="1070611" y="500063"/>
                </a:lnTo>
                <a:lnTo>
                  <a:pt x="1067436" y="508953"/>
                </a:lnTo>
                <a:lnTo>
                  <a:pt x="1064261" y="517525"/>
                </a:lnTo>
                <a:lnTo>
                  <a:pt x="1060768" y="526098"/>
                </a:lnTo>
                <a:lnTo>
                  <a:pt x="1057276" y="534036"/>
                </a:lnTo>
                <a:lnTo>
                  <a:pt x="1053148" y="542608"/>
                </a:lnTo>
                <a:lnTo>
                  <a:pt x="1049338" y="550863"/>
                </a:lnTo>
                <a:lnTo>
                  <a:pt x="1045211" y="559118"/>
                </a:lnTo>
                <a:lnTo>
                  <a:pt x="1040448" y="567056"/>
                </a:lnTo>
                <a:lnTo>
                  <a:pt x="1035686" y="574676"/>
                </a:lnTo>
                <a:lnTo>
                  <a:pt x="1030923" y="582613"/>
                </a:lnTo>
                <a:lnTo>
                  <a:pt x="1025843" y="589916"/>
                </a:lnTo>
                <a:lnTo>
                  <a:pt x="1020763" y="597536"/>
                </a:lnTo>
                <a:lnTo>
                  <a:pt x="1015683" y="605156"/>
                </a:lnTo>
                <a:lnTo>
                  <a:pt x="1009968" y="612141"/>
                </a:lnTo>
                <a:lnTo>
                  <a:pt x="1004253" y="619126"/>
                </a:lnTo>
                <a:lnTo>
                  <a:pt x="998538" y="626428"/>
                </a:lnTo>
                <a:lnTo>
                  <a:pt x="992506" y="633096"/>
                </a:lnTo>
                <a:lnTo>
                  <a:pt x="985838" y="640081"/>
                </a:lnTo>
                <a:lnTo>
                  <a:pt x="979806" y="646431"/>
                </a:lnTo>
                <a:lnTo>
                  <a:pt x="973138" y="652781"/>
                </a:lnTo>
                <a:lnTo>
                  <a:pt x="966788" y="658813"/>
                </a:lnTo>
                <a:lnTo>
                  <a:pt x="960121" y="664846"/>
                </a:lnTo>
                <a:lnTo>
                  <a:pt x="952818" y="670561"/>
                </a:lnTo>
                <a:lnTo>
                  <a:pt x="945833" y="676276"/>
                </a:lnTo>
                <a:lnTo>
                  <a:pt x="938531" y="681991"/>
                </a:lnTo>
                <a:lnTo>
                  <a:pt x="931228" y="687388"/>
                </a:lnTo>
                <a:lnTo>
                  <a:pt x="923608" y="692786"/>
                </a:lnTo>
                <a:lnTo>
                  <a:pt x="916306" y="697548"/>
                </a:lnTo>
                <a:lnTo>
                  <a:pt x="908368" y="702311"/>
                </a:lnTo>
                <a:lnTo>
                  <a:pt x="900431" y="706756"/>
                </a:lnTo>
                <a:lnTo>
                  <a:pt x="892493" y="711518"/>
                </a:lnTo>
                <a:lnTo>
                  <a:pt x="884556" y="715646"/>
                </a:lnTo>
                <a:lnTo>
                  <a:pt x="876301" y="719773"/>
                </a:lnTo>
                <a:lnTo>
                  <a:pt x="867728" y="723583"/>
                </a:lnTo>
                <a:lnTo>
                  <a:pt x="859473" y="727393"/>
                </a:lnTo>
                <a:lnTo>
                  <a:pt x="850900" y="730886"/>
                </a:lnTo>
                <a:lnTo>
                  <a:pt x="842010" y="734378"/>
                </a:lnTo>
                <a:lnTo>
                  <a:pt x="833438" y="737236"/>
                </a:lnTo>
                <a:lnTo>
                  <a:pt x="824548" y="740093"/>
                </a:lnTo>
                <a:lnTo>
                  <a:pt x="815658" y="742951"/>
                </a:lnTo>
                <a:lnTo>
                  <a:pt x="806450" y="745491"/>
                </a:lnTo>
                <a:lnTo>
                  <a:pt x="797560" y="747396"/>
                </a:lnTo>
                <a:lnTo>
                  <a:pt x="788353" y="749618"/>
                </a:lnTo>
                <a:lnTo>
                  <a:pt x="779145" y="751523"/>
                </a:lnTo>
                <a:lnTo>
                  <a:pt x="769620" y="752793"/>
                </a:lnTo>
                <a:lnTo>
                  <a:pt x="760095" y="754381"/>
                </a:lnTo>
                <a:lnTo>
                  <a:pt x="750570" y="755333"/>
                </a:lnTo>
                <a:lnTo>
                  <a:pt x="741045" y="755968"/>
                </a:lnTo>
                <a:lnTo>
                  <a:pt x="731203" y="756603"/>
                </a:lnTo>
                <a:lnTo>
                  <a:pt x="721678" y="757238"/>
                </a:lnTo>
                <a:lnTo>
                  <a:pt x="712153" y="757238"/>
                </a:lnTo>
                <a:lnTo>
                  <a:pt x="701993" y="757238"/>
                </a:lnTo>
                <a:lnTo>
                  <a:pt x="692468" y="756603"/>
                </a:lnTo>
                <a:lnTo>
                  <a:pt x="682943" y="755968"/>
                </a:lnTo>
                <a:lnTo>
                  <a:pt x="673100" y="755333"/>
                </a:lnTo>
                <a:lnTo>
                  <a:pt x="663575" y="754381"/>
                </a:lnTo>
                <a:lnTo>
                  <a:pt x="654368" y="752793"/>
                </a:lnTo>
                <a:lnTo>
                  <a:pt x="644843" y="751523"/>
                </a:lnTo>
                <a:lnTo>
                  <a:pt x="635635" y="749618"/>
                </a:lnTo>
                <a:lnTo>
                  <a:pt x="626428" y="747396"/>
                </a:lnTo>
                <a:lnTo>
                  <a:pt x="617220" y="745491"/>
                </a:lnTo>
                <a:lnTo>
                  <a:pt x="608330" y="742951"/>
                </a:lnTo>
                <a:lnTo>
                  <a:pt x="599440" y="740093"/>
                </a:lnTo>
                <a:lnTo>
                  <a:pt x="590550" y="737236"/>
                </a:lnTo>
                <a:lnTo>
                  <a:pt x="581660" y="734378"/>
                </a:lnTo>
                <a:lnTo>
                  <a:pt x="573088" y="730886"/>
                </a:lnTo>
                <a:lnTo>
                  <a:pt x="564515" y="727393"/>
                </a:lnTo>
                <a:lnTo>
                  <a:pt x="555943" y="723583"/>
                </a:lnTo>
                <a:lnTo>
                  <a:pt x="548005" y="719773"/>
                </a:lnTo>
                <a:lnTo>
                  <a:pt x="539750" y="715646"/>
                </a:lnTo>
                <a:lnTo>
                  <a:pt x="531495" y="711518"/>
                </a:lnTo>
                <a:lnTo>
                  <a:pt x="523558" y="706756"/>
                </a:lnTo>
                <a:lnTo>
                  <a:pt x="515303" y="702311"/>
                </a:lnTo>
                <a:lnTo>
                  <a:pt x="508000" y="697548"/>
                </a:lnTo>
                <a:lnTo>
                  <a:pt x="500063" y="692786"/>
                </a:lnTo>
                <a:lnTo>
                  <a:pt x="492760" y="687388"/>
                </a:lnTo>
                <a:lnTo>
                  <a:pt x="485458" y="681991"/>
                </a:lnTo>
                <a:lnTo>
                  <a:pt x="478155" y="676276"/>
                </a:lnTo>
                <a:lnTo>
                  <a:pt x="470853" y="670561"/>
                </a:lnTo>
                <a:lnTo>
                  <a:pt x="464185" y="664846"/>
                </a:lnTo>
                <a:lnTo>
                  <a:pt x="457518" y="658813"/>
                </a:lnTo>
                <a:lnTo>
                  <a:pt x="450533" y="652781"/>
                </a:lnTo>
                <a:lnTo>
                  <a:pt x="444183" y="646431"/>
                </a:lnTo>
                <a:lnTo>
                  <a:pt x="437833" y="640081"/>
                </a:lnTo>
                <a:lnTo>
                  <a:pt x="431800" y="633096"/>
                </a:lnTo>
                <a:lnTo>
                  <a:pt x="425768" y="626428"/>
                </a:lnTo>
                <a:lnTo>
                  <a:pt x="419735" y="619126"/>
                </a:lnTo>
                <a:lnTo>
                  <a:pt x="414020" y="612141"/>
                </a:lnTo>
                <a:lnTo>
                  <a:pt x="408623" y="605156"/>
                </a:lnTo>
                <a:lnTo>
                  <a:pt x="403225" y="597536"/>
                </a:lnTo>
                <a:lnTo>
                  <a:pt x="397828" y="589916"/>
                </a:lnTo>
                <a:lnTo>
                  <a:pt x="393065" y="582613"/>
                </a:lnTo>
                <a:lnTo>
                  <a:pt x="388303" y="574676"/>
                </a:lnTo>
                <a:lnTo>
                  <a:pt x="383540" y="567056"/>
                </a:lnTo>
                <a:lnTo>
                  <a:pt x="379095" y="559118"/>
                </a:lnTo>
                <a:lnTo>
                  <a:pt x="374650" y="550863"/>
                </a:lnTo>
                <a:lnTo>
                  <a:pt x="370840" y="542608"/>
                </a:lnTo>
                <a:lnTo>
                  <a:pt x="367030" y="534036"/>
                </a:lnTo>
                <a:lnTo>
                  <a:pt x="362903" y="526098"/>
                </a:lnTo>
                <a:lnTo>
                  <a:pt x="359410" y="517525"/>
                </a:lnTo>
                <a:lnTo>
                  <a:pt x="356235" y="508953"/>
                </a:lnTo>
                <a:lnTo>
                  <a:pt x="353378" y="500063"/>
                </a:lnTo>
                <a:lnTo>
                  <a:pt x="350520" y="491173"/>
                </a:lnTo>
                <a:lnTo>
                  <a:pt x="347663" y="482283"/>
                </a:lnTo>
                <a:lnTo>
                  <a:pt x="345123" y="473393"/>
                </a:lnTo>
                <a:lnTo>
                  <a:pt x="343218" y="463868"/>
                </a:lnTo>
                <a:lnTo>
                  <a:pt x="340995" y="454660"/>
                </a:lnTo>
                <a:lnTo>
                  <a:pt x="339090" y="445453"/>
                </a:lnTo>
                <a:lnTo>
                  <a:pt x="337820" y="436245"/>
                </a:lnTo>
                <a:lnTo>
                  <a:pt x="336233" y="426720"/>
                </a:lnTo>
                <a:lnTo>
                  <a:pt x="335280" y="417195"/>
                </a:lnTo>
                <a:lnTo>
                  <a:pt x="334645" y="407670"/>
                </a:lnTo>
                <a:lnTo>
                  <a:pt x="333693" y="398145"/>
                </a:lnTo>
                <a:lnTo>
                  <a:pt x="333375" y="387985"/>
                </a:lnTo>
                <a:lnTo>
                  <a:pt x="333375" y="378460"/>
                </a:lnTo>
                <a:lnTo>
                  <a:pt x="333375" y="368618"/>
                </a:lnTo>
                <a:lnTo>
                  <a:pt x="333693" y="358775"/>
                </a:lnTo>
                <a:lnTo>
                  <a:pt x="334645" y="349250"/>
                </a:lnTo>
                <a:lnTo>
                  <a:pt x="335280" y="339725"/>
                </a:lnTo>
                <a:lnTo>
                  <a:pt x="336233" y="330518"/>
                </a:lnTo>
                <a:lnTo>
                  <a:pt x="337820" y="320675"/>
                </a:lnTo>
                <a:lnTo>
                  <a:pt x="339090" y="311468"/>
                </a:lnTo>
                <a:lnTo>
                  <a:pt x="340995" y="302260"/>
                </a:lnTo>
                <a:lnTo>
                  <a:pt x="343218" y="293053"/>
                </a:lnTo>
                <a:lnTo>
                  <a:pt x="345123" y="283845"/>
                </a:lnTo>
                <a:lnTo>
                  <a:pt x="347663" y="274955"/>
                </a:lnTo>
                <a:lnTo>
                  <a:pt x="350520" y="266065"/>
                </a:lnTo>
                <a:lnTo>
                  <a:pt x="353378" y="257175"/>
                </a:lnTo>
                <a:lnTo>
                  <a:pt x="356235" y="248285"/>
                </a:lnTo>
                <a:lnTo>
                  <a:pt x="359410" y="239713"/>
                </a:lnTo>
                <a:lnTo>
                  <a:pt x="362903" y="231140"/>
                </a:lnTo>
                <a:lnTo>
                  <a:pt x="367030" y="222568"/>
                </a:lnTo>
                <a:lnTo>
                  <a:pt x="370840" y="214313"/>
                </a:lnTo>
                <a:lnTo>
                  <a:pt x="374650" y="206058"/>
                </a:lnTo>
                <a:lnTo>
                  <a:pt x="379095" y="197803"/>
                </a:lnTo>
                <a:lnTo>
                  <a:pt x="383540" y="190183"/>
                </a:lnTo>
                <a:lnTo>
                  <a:pt x="388303" y="182245"/>
                </a:lnTo>
                <a:lnTo>
                  <a:pt x="393065" y="174308"/>
                </a:lnTo>
                <a:lnTo>
                  <a:pt x="397828" y="167005"/>
                </a:lnTo>
                <a:lnTo>
                  <a:pt x="403225" y="159385"/>
                </a:lnTo>
                <a:lnTo>
                  <a:pt x="408623" y="152083"/>
                </a:lnTo>
                <a:lnTo>
                  <a:pt x="414020" y="144780"/>
                </a:lnTo>
                <a:lnTo>
                  <a:pt x="419735" y="137795"/>
                </a:lnTo>
                <a:lnTo>
                  <a:pt x="425768" y="130493"/>
                </a:lnTo>
                <a:lnTo>
                  <a:pt x="431800" y="123825"/>
                </a:lnTo>
                <a:lnTo>
                  <a:pt x="437833" y="117475"/>
                </a:lnTo>
                <a:lnTo>
                  <a:pt x="444183" y="110808"/>
                </a:lnTo>
                <a:lnTo>
                  <a:pt x="450533" y="104140"/>
                </a:lnTo>
                <a:lnTo>
                  <a:pt x="457518" y="98108"/>
                </a:lnTo>
                <a:lnTo>
                  <a:pt x="464185" y="92075"/>
                </a:lnTo>
                <a:lnTo>
                  <a:pt x="470853" y="86360"/>
                </a:lnTo>
                <a:lnTo>
                  <a:pt x="478155" y="80645"/>
                </a:lnTo>
                <a:lnTo>
                  <a:pt x="485458" y="74930"/>
                </a:lnTo>
                <a:lnTo>
                  <a:pt x="492760" y="69850"/>
                </a:lnTo>
                <a:lnTo>
                  <a:pt x="500063" y="64453"/>
                </a:lnTo>
                <a:lnTo>
                  <a:pt x="508000" y="59373"/>
                </a:lnTo>
                <a:lnTo>
                  <a:pt x="515303" y="54610"/>
                </a:lnTo>
                <a:lnTo>
                  <a:pt x="523558" y="50165"/>
                </a:lnTo>
                <a:lnTo>
                  <a:pt x="531495" y="45403"/>
                </a:lnTo>
                <a:lnTo>
                  <a:pt x="539750" y="41275"/>
                </a:lnTo>
                <a:lnTo>
                  <a:pt x="548005" y="37148"/>
                </a:lnTo>
                <a:lnTo>
                  <a:pt x="555943" y="33338"/>
                </a:lnTo>
                <a:lnTo>
                  <a:pt x="564515" y="29528"/>
                </a:lnTo>
                <a:lnTo>
                  <a:pt x="573088" y="26353"/>
                </a:lnTo>
                <a:lnTo>
                  <a:pt x="581660" y="22543"/>
                </a:lnTo>
                <a:lnTo>
                  <a:pt x="590550" y="19685"/>
                </a:lnTo>
                <a:lnTo>
                  <a:pt x="599440" y="17145"/>
                </a:lnTo>
                <a:lnTo>
                  <a:pt x="608330" y="14288"/>
                </a:lnTo>
                <a:lnTo>
                  <a:pt x="617220" y="11748"/>
                </a:lnTo>
                <a:lnTo>
                  <a:pt x="626428" y="9525"/>
                </a:lnTo>
                <a:lnTo>
                  <a:pt x="635635" y="7620"/>
                </a:lnTo>
                <a:lnTo>
                  <a:pt x="644843" y="6033"/>
                </a:lnTo>
                <a:lnTo>
                  <a:pt x="654368" y="4128"/>
                </a:lnTo>
                <a:lnTo>
                  <a:pt x="663575" y="2858"/>
                </a:lnTo>
                <a:lnTo>
                  <a:pt x="673100" y="1588"/>
                </a:lnTo>
                <a:lnTo>
                  <a:pt x="682943" y="953"/>
                </a:lnTo>
                <a:lnTo>
                  <a:pt x="692468" y="318"/>
                </a:lnTo>
                <a:lnTo>
                  <a:pt x="7019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7" name="KSO_Shape">
            <a:extLst>
              <a:ext uri="{FF2B5EF4-FFF2-40B4-BE49-F238E27FC236}">
                <a16:creationId xmlns:a16="http://schemas.microsoft.com/office/drawing/2014/main" xmlns="" id="{67B6902A-8E26-4847-9815-74208E7DAAA1}"/>
              </a:ext>
            </a:extLst>
          </p:cNvPr>
          <p:cNvSpPr/>
          <p:nvPr/>
        </p:nvSpPr>
        <p:spPr bwMode="auto">
          <a:xfrm>
            <a:off x="7397750" y="3663950"/>
            <a:ext cx="293688" cy="415925"/>
          </a:xfrm>
          <a:custGeom>
            <a:avLst/>
            <a:gdLst>
              <a:gd name="T0" fmla="*/ 235585 w 1423988"/>
              <a:gd name="T1" fmla="*/ 1122113 h 2019300"/>
              <a:gd name="T2" fmla="*/ 155575 w 1423988"/>
              <a:gd name="T3" fmla="*/ 1202145 h 2019300"/>
              <a:gd name="T4" fmla="*/ 123190 w 1423988"/>
              <a:gd name="T5" fmla="*/ 1313619 h 2019300"/>
              <a:gd name="T6" fmla="*/ 161290 w 1423988"/>
              <a:gd name="T7" fmla="*/ 1358081 h 2019300"/>
              <a:gd name="T8" fmla="*/ 238125 w 1423988"/>
              <a:gd name="T9" fmla="*/ 1440972 h 2019300"/>
              <a:gd name="T10" fmla="*/ 352108 w 1423988"/>
              <a:gd name="T11" fmla="*/ 1468284 h 2019300"/>
              <a:gd name="T12" fmla="*/ 393383 w 1423988"/>
              <a:gd name="T13" fmla="*/ 1424775 h 2019300"/>
              <a:gd name="T14" fmla="*/ 479108 w 1423988"/>
              <a:gd name="T15" fmla="*/ 1351094 h 2019300"/>
              <a:gd name="T16" fmla="*/ 500380 w 1423988"/>
              <a:gd name="T17" fmla="*/ 1234857 h 2019300"/>
              <a:gd name="T18" fmla="*/ 452438 w 1423988"/>
              <a:gd name="T19" fmla="*/ 1197381 h 2019300"/>
              <a:gd name="T20" fmla="*/ 381318 w 1423988"/>
              <a:gd name="T21" fmla="*/ 1108139 h 2019300"/>
              <a:gd name="T22" fmla="*/ 374968 w 1423988"/>
              <a:gd name="T23" fmla="*/ 878205 h 2019300"/>
              <a:gd name="T24" fmla="*/ 634683 w 1423988"/>
              <a:gd name="T25" fmla="*/ 1018261 h 2019300"/>
              <a:gd name="T26" fmla="*/ 595630 w 1423988"/>
              <a:gd name="T27" fmla="*/ 1343154 h 2019300"/>
              <a:gd name="T28" fmla="*/ 573723 w 1423988"/>
              <a:gd name="T29" fmla="*/ 1632160 h 2019300"/>
              <a:gd name="T30" fmla="*/ 622935 w 1423988"/>
              <a:gd name="T31" fmla="*/ 1801752 h 2019300"/>
              <a:gd name="T32" fmla="*/ 682943 w 1423988"/>
              <a:gd name="T33" fmla="*/ 1884008 h 2019300"/>
              <a:gd name="T34" fmla="*/ 730885 w 1423988"/>
              <a:gd name="T35" fmla="*/ 1884643 h 2019300"/>
              <a:gd name="T36" fmla="*/ 795020 w 1423988"/>
              <a:gd name="T37" fmla="*/ 1802705 h 2019300"/>
              <a:gd name="T38" fmla="*/ 850900 w 1423988"/>
              <a:gd name="T39" fmla="*/ 1632477 h 2019300"/>
              <a:gd name="T40" fmla="*/ 840423 w 1423988"/>
              <a:gd name="T41" fmla="*/ 1343472 h 2019300"/>
              <a:gd name="T42" fmla="*/ 815975 w 1423988"/>
              <a:gd name="T43" fmla="*/ 1010004 h 2019300"/>
              <a:gd name="T44" fmla="*/ 844868 w 1423988"/>
              <a:gd name="T45" fmla="*/ 914410 h 2019300"/>
              <a:gd name="T46" fmla="*/ 1116013 w 1423988"/>
              <a:gd name="T47" fmla="*/ 883921 h 2019300"/>
              <a:gd name="T48" fmla="*/ 1223646 w 1423988"/>
              <a:gd name="T49" fmla="*/ 919174 h 2019300"/>
              <a:gd name="T50" fmla="*/ 1315721 w 1423988"/>
              <a:gd name="T51" fmla="*/ 981421 h 2019300"/>
              <a:gd name="T52" fmla="*/ 1383666 w 1423988"/>
              <a:gd name="T53" fmla="*/ 1065900 h 2019300"/>
              <a:gd name="T54" fmla="*/ 1420178 w 1423988"/>
              <a:gd name="T55" fmla="*/ 1167210 h 2019300"/>
              <a:gd name="T56" fmla="*/ 1359536 w 1423988"/>
              <a:gd name="T57" fmla="*/ 1679481 h 2019300"/>
              <a:gd name="T58" fmla="*/ 1265873 w 1423988"/>
              <a:gd name="T59" fmla="*/ 1880832 h 2019300"/>
              <a:gd name="T60" fmla="*/ 1150303 w 1423988"/>
              <a:gd name="T61" fmla="*/ 1981825 h 2019300"/>
              <a:gd name="T62" fmla="*/ 1051561 w 1423988"/>
              <a:gd name="T63" fmla="*/ 2015172 h 2019300"/>
              <a:gd name="T64" fmla="*/ 381635 w 1423988"/>
              <a:gd name="T65" fmla="*/ 2016442 h 2019300"/>
              <a:gd name="T66" fmla="*/ 281305 w 1423988"/>
              <a:gd name="T67" fmla="*/ 1986906 h 2019300"/>
              <a:gd name="T68" fmla="*/ 168910 w 1423988"/>
              <a:gd name="T69" fmla="*/ 1897981 h 2019300"/>
              <a:gd name="T70" fmla="*/ 69532 w 1423988"/>
              <a:gd name="T71" fmla="*/ 1703935 h 2019300"/>
              <a:gd name="T72" fmla="*/ 2540 w 1423988"/>
              <a:gd name="T73" fmla="*/ 1180549 h 2019300"/>
              <a:gd name="T74" fmla="*/ 36195 w 1423988"/>
              <a:gd name="T75" fmla="*/ 1076698 h 2019300"/>
              <a:gd name="T76" fmla="*/ 101917 w 1423988"/>
              <a:gd name="T77" fmla="*/ 989361 h 2019300"/>
              <a:gd name="T78" fmla="*/ 192405 w 1423988"/>
              <a:gd name="T79" fmla="*/ 923937 h 2019300"/>
              <a:gd name="T80" fmla="*/ 298767 w 1423988"/>
              <a:gd name="T81" fmla="*/ 885827 h 2019300"/>
              <a:gd name="T82" fmla="*/ 741045 w 1423988"/>
              <a:gd name="T83" fmla="*/ 953 h 2019300"/>
              <a:gd name="T84" fmla="*/ 850900 w 1423988"/>
              <a:gd name="T85" fmla="*/ 26353 h 2019300"/>
              <a:gd name="T86" fmla="*/ 945833 w 1423988"/>
              <a:gd name="T87" fmla="*/ 80645 h 2019300"/>
              <a:gd name="T88" fmla="*/ 1020763 w 1423988"/>
              <a:gd name="T89" fmla="*/ 159385 h 2019300"/>
              <a:gd name="T90" fmla="*/ 1070611 w 1423988"/>
              <a:gd name="T91" fmla="*/ 257175 h 2019300"/>
              <a:gd name="T92" fmla="*/ 1090296 w 1423988"/>
              <a:gd name="T93" fmla="*/ 368618 h 2019300"/>
              <a:gd name="T94" fmla="*/ 1076326 w 1423988"/>
              <a:gd name="T95" fmla="*/ 482283 h 2019300"/>
              <a:gd name="T96" fmla="*/ 1030923 w 1423988"/>
              <a:gd name="T97" fmla="*/ 582613 h 2019300"/>
              <a:gd name="T98" fmla="*/ 960121 w 1423988"/>
              <a:gd name="T99" fmla="*/ 664846 h 2019300"/>
              <a:gd name="T100" fmla="*/ 867728 w 1423988"/>
              <a:gd name="T101" fmla="*/ 723583 h 2019300"/>
              <a:gd name="T102" fmla="*/ 760095 w 1423988"/>
              <a:gd name="T103" fmla="*/ 754381 h 2019300"/>
              <a:gd name="T104" fmla="*/ 644843 w 1423988"/>
              <a:gd name="T105" fmla="*/ 751523 h 2019300"/>
              <a:gd name="T106" fmla="*/ 539750 w 1423988"/>
              <a:gd name="T107" fmla="*/ 715646 h 2019300"/>
              <a:gd name="T108" fmla="*/ 450533 w 1423988"/>
              <a:gd name="T109" fmla="*/ 652781 h 2019300"/>
              <a:gd name="T110" fmla="*/ 383540 w 1423988"/>
              <a:gd name="T111" fmla="*/ 567056 h 2019300"/>
              <a:gd name="T112" fmla="*/ 343218 w 1423988"/>
              <a:gd name="T113" fmla="*/ 463868 h 2019300"/>
              <a:gd name="T114" fmla="*/ 334645 w 1423988"/>
              <a:gd name="T115" fmla="*/ 349250 h 2019300"/>
              <a:gd name="T116" fmla="*/ 359410 w 1423988"/>
              <a:gd name="T117" fmla="*/ 239713 h 2019300"/>
              <a:gd name="T118" fmla="*/ 414020 w 1423988"/>
              <a:gd name="T119" fmla="*/ 144780 h 2019300"/>
              <a:gd name="T120" fmla="*/ 492760 w 1423988"/>
              <a:gd name="T121" fmla="*/ 69850 h 2019300"/>
              <a:gd name="T122" fmla="*/ 590550 w 1423988"/>
              <a:gd name="T123" fmla="*/ 19685 h 2019300"/>
              <a:gd name="T124" fmla="*/ 701993 w 1423988"/>
              <a:gd name="T125" fmla="*/ 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3988" h="2019300">
                <a:moveTo>
                  <a:pt x="278130" y="1089719"/>
                </a:moveTo>
                <a:lnTo>
                  <a:pt x="273367" y="1090036"/>
                </a:lnTo>
                <a:lnTo>
                  <a:pt x="268287" y="1091307"/>
                </a:lnTo>
                <a:lnTo>
                  <a:pt x="263525" y="1092577"/>
                </a:lnTo>
                <a:lnTo>
                  <a:pt x="259397" y="1094800"/>
                </a:lnTo>
                <a:lnTo>
                  <a:pt x="254952" y="1097341"/>
                </a:lnTo>
                <a:lnTo>
                  <a:pt x="251142" y="1100517"/>
                </a:lnTo>
                <a:lnTo>
                  <a:pt x="247332" y="1104010"/>
                </a:lnTo>
                <a:lnTo>
                  <a:pt x="244157" y="1108139"/>
                </a:lnTo>
                <a:lnTo>
                  <a:pt x="240982" y="1112267"/>
                </a:lnTo>
                <a:lnTo>
                  <a:pt x="238125" y="1117349"/>
                </a:lnTo>
                <a:lnTo>
                  <a:pt x="235585" y="1122113"/>
                </a:lnTo>
                <a:lnTo>
                  <a:pt x="233680" y="1127512"/>
                </a:lnTo>
                <a:lnTo>
                  <a:pt x="232092" y="1133228"/>
                </a:lnTo>
                <a:lnTo>
                  <a:pt x="230822" y="1139262"/>
                </a:lnTo>
                <a:lnTo>
                  <a:pt x="230187" y="1145297"/>
                </a:lnTo>
                <a:lnTo>
                  <a:pt x="229870" y="1151966"/>
                </a:lnTo>
                <a:lnTo>
                  <a:pt x="229870" y="1196428"/>
                </a:lnTo>
                <a:lnTo>
                  <a:pt x="185420" y="1196428"/>
                </a:lnTo>
                <a:lnTo>
                  <a:pt x="179070" y="1196746"/>
                </a:lnTo>
                <a:lnTo>
                  <a:pt x="172720" y="1197381"/>
                </a:lnTo>
                <a:lnTo>
                  <a:pt x="167005" y="1198334"/>
                </a:lnTo>
                <a:lnTo>
                  <a:pt x="161290" y="1200239"/>
                </a:lnTo>
                <a:lnTo>
                  <a:pt x="155575" y="1202145"/>
                </a:lnTo>
                <a:lnTo>
                  <a:pt x="150812" y="1204686"/>
                </a:lnTo>
                <a:lnTo>
                  <a:pt x="145732" y="1207544"/>
                </a:lnTo>
                <a:lnTo>
                  <a:pt x="141605" y="1210720"/>
                </a:lnTo>
                <a:lnTo>
                  <a:pt x="137477" y="1213896"/>
                </a:lnTo>
                <a:lnTo>
                  <a:pt x="133985" y="1217707"/>
                </a:lnTo>
                <a:lnTo>
                  <a:pt x="130810" y="1221518"/>
                </a:lnTo>
                <a:lnTo>
                  <a:pt x="128270" y="1225964"/>
                </a:lnTo>
                <a:lnTo>
                  <a:pt x="126047" y="1230093"/>
                </a:lnTo>
                <a:lnTo>
                  <a:pt x="124777" y="1234857"/>
                </a:lnTo>
                <a:lnTo>
                  <a:pt x="123507" y="1239938"/>
                </a:lnTo>
                <a:lnTo>
                  <a:pt x="123190" y="1244702"/>
                </a:lnTo>
                <a:lnTo>
                  <a:pt x="123190" y="1313619"/>
                </a:lnTo>
                <a:lnTo>
                  <a:pt x="123507" y="1318700"/>
                </a:lnTo>
                <a:lnTo>
                  <a:pt x="124777" y="1323464"/>
                </a:lnTo>
                <a:lnTo>
                  <a:pt x="126047" y="1328228"/>
                </a:lnTo>
                <a:lnTo>
                  <a:pt x="128270" y="1332356"/>
                </a:lnTo>
                <a:lnTo>
                  <a:pt x="130810" y="1336802"/>
                </a:lnTo>
                <a:lnTo>
                  <a:pt x="133985" y="1340614"/>
                </a:lnTo>
                <a:lnTo>
                  <a:pt x="137477" y="1344425"/>
                </a:lnTo>
                <a:lnTo>
                  <a:pt x="141605" y="1347918"/>
                </a:lnTo>
                <a:lnTo>
                  <a:pt x="145732" y="1351094"/>
                </a:lnTo>
                <a:lnTo>
                  <a:pt x="150812" y="1353952"/>
                </a:lnTo>
                <a:lnTo>
                  <a:pt x="155575" y="1356175"/>
                </a:lnTo>
                <a:lnTo>
                  <a:pt x="161290" y="1358081"/>
                </a:lnTo>
                <a:lnTo>
                  <a:pt x="167005" y="1359986"/>
                </a:lnTo>
                <a:lnTo>
                  <a:pt x="172720" y="1360939"/>
                </a:lnTo>
                <a:lnTo>
                  <a:pt x="179070" y="1361574"/>
                </a:lnTo>
                <a:lnTo>
                  <a:pt x="185420" y="1361892"/>
                </a:lnTo>
                <a:lnTo>
                  <a:pt x="229870" y="1361892"/>
                </a:lnTo>
                <a:lnTo>
                  <a:pt x="229870" y="1406037"/>
                </a:lnTo>
                <a:lnTo>
                  <a:pt x="230187" y="1412706"/>
                </a:lnTo>
                <a:lnTo>
                  <a:pt x="230822" y="1419058"/>
                </a:lnTo>
                <a:lnTo>
                  <a:pt x="232092" y="1424775"/>
                </a:lnTo>
                <a:lnTo>
                  <a:pt x="233680" y="1430491"/>
                </a:lnTo>
                <a:lnTo>
                  <a:pt x="235585" y="1436208"/>
                </a:lnTo>
                <a:lnTo>
                  <a:pt x="238125" y="1440972"/>
                </a:lnTo>
                <a:lnTo>
                  <a:pt x="240982" y="1445735"/>
                </a:lnTo>
                <a:lnTo>
                  <a:pt x="244157" y="1450499"/>
                </a:lnTo>
                <a:lnTo>
                  <a:pt x="247332" y="1454310"/>
                </a:lnTo>
                <a:lnTo>
                  <a:pt x="251142" y="1457804"/>
                </a:lnTo>
                <a:lnTo>
                  <a:pt x="254952" y="1460980"/>
                </a:lnTo>
                <a:lnTo>
                  <a:pt x="259397" y="1463520"/>
                </a:lnTo>
                <a:lnTo>
                  <a:pt x="263525" y="1465743"/>
                </a:lnTo>
                <a:lnTo>
                  <a:pt x="268287" y="1467014"/>
                </a:lnTo>
                <a:lnTo>
                  <a:pt x="273367" y="1468284"/>
                </a:lnTo>
                <a:lnTo>
                  <a:pt x="278130" y="1468602"/>
                </a:lnTo>
                <a:lnTo>
                  <a:pt x="347028" y="1468602"/>
                </a:lnTo>
                <a:lnTo>
                  <a:pt x="352108" y="1468284"/>
                </a:lnTo>
                <a:lnTo>
                  <a:pt x="356870" y="1467014"/>
                </a:lnTo>
                <a:lnTo>
                  <a:pt x="361633" y="1465743"/>
                </a:lnTo>
                <a:lnTo>
                  <a:pt x="365760" y="1463520"/>
                </a:lnTo>
                <a:lnTo>
                  <a:pt x="370205" y="1460980"/>
                </a:lnTo>
                <a:lnTo>
                  <a:pt x="374015" y="1457804"/>
                </a:lnTo>
                <a:lnTo>
                  <a:pt x="377508" y="1454310"/>
                </a:lnTo>
                <a:lnTo>
                  <a:pt x="381318" y="1450499"/>
                </a:lnTo>
                <a:lnTo>
                  <a:pt x="384493" y="1445735"/>
                </a:lnTo>
                <a:lnTo>
                  <a:pt x="387350" y="1440972"/>
                </a:lnTo>
                <a:lnTo>
                  <a:pt x="389573" y="1436208"/>
                </a:lnTo>
                <a:lnTo>
                  <a:pt x="391478" y="1430491"/>
                </a:lnTo>
                <a:lnTo>
                  <a:pt x="393383" y="1424775"/>
                </a:lnTo>
                <a:lnTo>
                  <a:pt x="394335" y="1419058"/>
                </a:lnTo>
                <a:lnTo>
                  <a:pt x="394970" y="1412706"/>
                </a:lnTo>
                <a:lnTo>
                  <a:pt x="395288" y="1406037"/>
                </a:lnTo>
                <a:lnTo>
                  <a:pt x="395288" y="1361892"/>
                </a:lnTo>
                <a:lnTo>
                  <a:pt x="440055" y="1361892"/>
                </a:lnTo>
                <a:lnTo>
                  <a:pt x="446088" y="1361574"/>
                </a:lnTo>
                <a:lnTo>
                  <a:pt x="452438" y="1360939"/>
                </a:lnTo>
                <a:lnTo>
                  <a:pt x="458153" y="1359986"/>
                </a:lnTo>
                <a:lnTo>
                  <a:pt x="463868" y="1358081"/>
                </a:lnTo>
                <a:lnTo>
                  <a:pt x="469583" y="1356175"/>
                </a:lnTo>
                <a:lnTo>
                  <a:pt x="474345" y="1353952"/>
                </a:lnTo>
                <a:lnTo>
                  <a:pt x="479108" y="1351094"/>
                </a:lnTo>
                <a:lnTo>
                  <a:pt x="483870" y="1347918"/>
                </a:lnTo>
                <a:lnTo>
                  <a:pt x="487680" y="1344425"/>
                </a:lnTo>
                <a:lnTo>
                  <a:pt x="491173" y="1340614"/>
                </a:lnTo>
                <a:lnTo>
                  <a:pt x="494348" y="1336802"/>
                </a:lnTo>
                <a:lnTo>
                  <a:pt x="496888" y="1332356"/>
                </a:lnTo>
                <a:lnTo>
                  <a:pt x="499110" y="1328228"/>
                </a:lnTo>
                <a:lnTo>
                  <a:pt x="500380" y="1323464"/>
                </a:lnTo>
                <a:lnTo>
                  <a:pt x="501650" y="1318700"/>
                </a:lnTo>
                <a:lnTo>
                  <a:pt x="501968" y="1313619"/>
                </a:lnTo>
                <a:lnTo>
                  <a:pt x="501968" y="1244702"/>
                </a:lnTo>
                <a:lnTo>
                  <a:pt x="501650" y="1239938"/>
                </a:lnTo>
                <a:lnTo>
                  <a:pt x="500380" y="1234857"/>
                </a:lnTo>
                <a:lnTo>
                  <a:pt x="499110" y="1230093"/>
                </a:lnTo>
                <a:lnTo>
                  <a:pt x="496888" y="1225964"/>
                </a:lnTo>
                <a:lnTo>
                  <a:pt x="494348" y="1221518"/>
                </a:lnTo>
                <a:lnTo>
                  <a:pt x="491173" y="1217707"/>
                </a:lnTo>
                <a:lnTo>
                  <a:pt x="487680" y="1213896"/>
                </a:lnTo>
                <a:lnTo>
                  <a:pt x="483870" y="1210720"/>
                </a:lnTo>
                <a:lnTo>
                  <a:pt x="479108" y="1207544"/>
                </a:lnTo>
                <a:lnTo>
                  <a:pt x="474345" y="1204686"/>
                </a:lnTo>
                <a:lnTo>
                  <a:pt x="469583" y="1202145"/>
                </a:lnTo>
                <a:lnTo>
                  <a:pt x="463868" y="1200239"/>
                </a:lnTo>
                <a:lnTo>
                  <a:pt x="458153" y="1198334"/>
                </a:lnTo>
                <a:lnTo>
                  <a:pt x="452438" y="1197381"/>
                </a:lnTo>
                <a:lnTo>
                  <a:pt x="446088" y="1196746"/>
                </a:lnTo>
                <a:lnTo>
                  <a:pt x="440055" y="1196428"/>
                </a:lnTo>
                <a:lnTo>
                  <a:pt x="395288" y="1196428"/>
                </a:lnTo>
                <a:lnTo>
                  <a:pt x="395288" y="1151966"/>
                </a:lnTo>
                <a:lnTo>
                  <a:pt x="394970" y="1145297"/>
                </a:lnTo>
                <a:lnTo>
                  <a:pt x="394335" y="1139262"/>
                </a:lnTo>
                <a:lnTo>
                  <a:pt x="393383" y="1133228"/>
                </a:lnTo>
                <a:lnTo>
                  <a:pt x="391478" y="1127512"/>
                </a:lnTo>
                <a:lnTo>
                  <a:pt x="389573" y="1122113"/>
                </a:lnTo>
                <a:lnTo>
                  <a:pt x="387350" y="1117349"/>
                </a:lnTo>
                <a:lnTo>
                  <a:pt x="384493" y="1112267"/>
                </a:lnTo>
                <a:lnTo>
                  <a:pt x="381318" y="1108139"/>
                </a:lnTo>
                <a:lnTo>
                  <a:pt x="377508" y="1104010"/>
                </a:lnTo>
                <a:lnTo>
                  <a:pt x="374015" y="1100517"/>
                </a:lnTo>
                <a:lnTo>
                  <a:pt x="370205" y="1097341"/>
                </a:lnTo>
                <a:lnTo>
                  <a:pt x="365760" y="1094800"/>
                </a:lnTo>
                <a:lnTo>
                  <a:pt x="361633" y="1092577"/>
                </a:lnTo>
                <a:lnTo>
                  <a:pt x="356870" y="1091307"/>
                </a:lnTo>
                <a:lnTo>
                  <a:pt x="352108" y="1090036"/>
                </a:lnTo>
                <a:lnTo>
                  <a:pt x="347028" y="1089719"/>
                </a:lnTo>
                <a:lnTo>
                  <a:pt x="278130" y="1089719"/>
                </a:lnTo>
                <a:close/>
                <a:moveTo>
                  <a:pt x="365125" y="877887"/>
                </a:moveTo>
                <a:lnTo>
                  <a:pt x="374968" y="877887"/>
                </a:lnTo>
                <a:lnTo>
                  <a:pt x="374968" y="878205"/>
                </a:lnTo>
                <a:lnTo>
                  <a:pt x="599440" y="878205"/>
                </a:lnTo>
                <a:lnTo>
                  <a:pt x="601345" y="899483"/>
                </a:lnTo>
                <a:lnTo>
                  <a:pt x="603568" y="918856"/>
                </a:lnTo>
                <a:lnTo>
                  <a:pt x="605790" y="936323"/>
                </a:lnTo>
                <a:lnTo>
                  <a:pt x="608648" y="951885"/>
                </a:lnTo>
                <a:lnTo>
                  <a:pt x="611823" y="965859"/>
                </a:lnTo>
                <a:lnTo>
                  <a:pt x="615633" y="977928"/>
                </a:lnTo>
                <a:lnTo>
                  <a:pt x="619125" y="988726"/>
                </a:lnTo>
                <a:lnTo>
                  <a:pt x="622935" y="997936"/>
                </a:lnTo>
                <a:lnTo>
                  <a:pt x="627063" y="1005875"/>
                </a:lnTo>
                <a:lnTo>
                  <a:pt x="630873" y="1012545"/>
                </a:lnTo>
                <a:lnTo>
                  <a:pt x="634683" y="1018261"/>
                </a:lnTo>
                <a:lnTo>
                  <a:pt x="638810" y="1022707"/>
                </a:lnTo>
                <a:lnTo>
                  <a:pt x="642620" y="1026519"/>
                </a:lnTo>
                <a:lnTo>
                  <a:pt x="646113" y="1029377"/>
                </a:lnTo>
                <a:lnTo>
                  <a:pt x="649288" y="1031282"/>
                </a:lnTo>
                <a:lnTo>
                  <a:pt x="652463" y="1032870"/>
                </a:lnTo>
                <a:lnTo>
                  <a:pt x="648335" y="1053514"/>
                </a:lnTo>
                <a:lnTo>
                  <a:pt x="636588" y="1109727"/>
                </a:lnTo>
                <a:lnTo>
                  <a:pt x="628968" y="1147837"/>
                </a:lnTo>
                <a:lnTo>
                  <a:pt x="621030" y="1191665"/>
                </a:lnTo>
                <a:lnTo>
                  <a:pt x="612458" y="1239303"/>
                </a:lnTo>
                <a:lnTo>
                  <a:pt x="603885" y="1290435"/>
                </a:lnTo>
                <a:lnTo>
                  <a:pt x="595630" y="1343154"/>
                </a:lnTo>
                <a:lnTo>
                  <a:pt x="591820" y="1369832"/>
                </a:lnTo>
                <a:lnTo>
                  <a:pt x="588010" y="1396509"/>
                </a:lnTo>
                <a:lnTo>
                  <a:pt x="584518" y="1422869"/>
                </a:lnTo>
                <a:lnTo>
                  <a:pt x="581660" y="1449229"/>
                </a:lnTo>
                <a:lnTo>
                  <a:pt x="578803" y="1474954"/>
                </a:lnTo>
                <a:lnTo>
                  <a:pt x="576580" y="1500361"/>
                </a:lnTo>
                <a:lnTo>
                  <a:pt x="574993" y="1524815"/>
                </a:lnTo>
                <a:lnTo>
                  <a:pt x="573405" y="1548634"/>
                </a:lnTo>
                <a:lnTo>
                  <a:pt x="572770" y="1571500"/>
                </a:lnTo>
                <a:lnTo>
                  <a:pt x="572453" y="1592779"/>
                </a:lnTo>
                <a:lnTo>
                  <a:pt x="572770" y="1613104"/>
                </a:lnTo>
                <a:lnTo>
                  <a:pt x="573723" y="1632160"/>
                </a:lnTo>
                <a:lnTo>
                  <a:pt x="574993" y="1641052"/>
                </a:lnTo>
                <a:lnTo>
                  <a:pt x="575945" y="1649627"/>
                </a:lnTo>
                <a:lnTo>
                  <a:pt x="577215" y="1657249"/>
                </a:lnTo>
                <a:lnTo>
                  <a:pt x="578485" y="1664871"/>
                </a:lnTo>
                <a:lnTo>
                  <a:pt x="581343" y="1677893"/>
                </a:lnTo>
                <a:lnTo>
                  <a:pt x="584835" y="1693137"/>
                </a:lnTo>
                <a:lnTo>
                  <a:pt x="589598" y="1709334"/>
                </a:lnTo>
                <a:lnTo>
                  <a:pt x="594995" y="1727119"/>
                </a:lnTo>
                <a:lnTo>
                  <a:pt x="600710" y="1745221"/>
                </a:lnTo>
                <a:lnTo>
                  <a:pt x="607378" y="1764277"/>
                </a:lnTo>
                <a:lnTo>
                  <a:pt x="614680" y="1783014"/>
                </a:lnTo>
                <a:lnTo>
                  <a:pt x="622935" y="1801752"/>
                </a:lnTo>
                <a:lnTo>
                  <a:pt x="627380" y="1810645"/>
                </a:lnTo>
                <a:lnTo>
                  <a:pt x="631508" y="1819537"/>
                </a:lnTo>
                <a:lnTo>
                  <a:pt x="636270" y="1827794"/>
                </a:lnTo>
                <a:lnTo>
                  <a:pt x="640715" y="1835734"/>
                </a:lnTo>
                <a:lnTo>
                  <a:pt x="645795" y="1843674"/>
                </a:lnTo>
                <a:lnTo>
                  <a:pt x="650875" y="1851296"/>
                </a:lnTo>
                <a:lnTo>
                  <a:pt x="655638" y="1857965"/>
                </a:lnTo>
                <a:lnTo>
                  <a:pt x="661035" y="1864317"/>
                </a:lnTo>
                <a:lnTo>
                  <a:pt x="666433" y="1870351"/>
                </a:lnTo>
                <a:lnTo>
                  <a:pt x="671830" y="1875433"/>
                </a:lnTo>
                <a:lnTo>
                  <a:pt x="677228" y="1879879"/>
                </a:lnTo>
                <a:lnTo>
                  <a:pt x="682943" y="1884008"/>
                </a:lnTo>
                <a:lnTo>
                  <a:pt x="688975" y="1886866"/>
                </a:lnTo>
                <a:lnTo>
                  <a:pt x="694690" y="1889407"/>
                </a:lnTo>
                <a:lnTo>
                  <a:pt x="697548" y="1890042"/>
                </a:lnTo>
                <a:lnTo>
                  <a:pt x="700723" y="1890677"/>
                </a:lnTo>
                <a:lnTo>
                  <a:pt x="703580" y="1890994"/>
                </a:lnTo>
                <a:lnTo>
                  <a:pt x="706755" y="1891312"/>
                </a:lnTo>
                <a:lnTo>
                  <a:pt x="709930" y="1891312"/>
                </a:lnTo>
                <a:lnTo>
                  <a:pt x="712788" y="1890994"/>
                </a:lnTo>
                <a:lnTo>
                  <a:pt x="715963" y="1890359"/>
                </a:lnTo>
                <a:lnTo>
                  <a:pt x="718820" y="1889724"/>
                </a:lnTo>
                <a:lnTo>
                  <a:pt x="724853" y="1887501"/>
                </a:lnTo>
                <a:lnTo>
                  <a:pt x="730885" y="1884643"/>
                </a:lnTo>
                <a:lnTo>
                  <a:pt x="736918" y="1880832"/>
                </a:lnTo>
                <a:lnTo>
                  <a:pt x="742633" y="1876385"/>
                </a:lnTo>
                <a:lnTo>
                  <a:pt x="748348" y="1870986"/>
                </a:lnTo>
                <a:lnTo>
                  <a:pt x="754063" y="1865270"/>
                </a:lnTo>
                <a:lnTo>
                  <a:pt x="759778" y="1859236"/>
                </a:lnTo>
                <a:lnTo>
                  <a:pt x="765175" y="1852249"/>
                </a:lnTo>
                <a:lnTo>
                  <a:pt x="770573" y="1845262"/>
                </a:lnTo>
                <a:lnTo>
                  <a:pt x="775970" y="1837322"/>
                </a:lnTo>
                <a:lnTo>
                  <a:pt x="780733" y="1829065"/>
                </a:lnTo>
                <a:lnTo>
                  <a:pt x="785813" y="1820490"/>
                </a:lnTo>
                <a:lnTo>
                  <a:pt x="790575" y="1811915"/>
                </a:lnTo>
                <a:lnTo>
                  <a:pt x="795020" y="1802705"/>
                </a:lnTo>
                <a:lnTo>
                  <a:pt x="803910" y="1784285"/>
                </a:lnTo>
                <a:lnTo>
                  <a:pt x="812165" y="1765229"/>
                </a:lnTo>
                <a:lnTo>
                  <a:pt x="820103" y="1746492"/>
                </a:lnTo>
                <a:lnTo>
                  <a:pt x="826770" y="1727436"/>
                </a:lnTo>
                <a:lnTo>
                  <a:pt x="832803" y="1709651"/>
                </a:lnTo>
                <a:lnTo>
                  <a:pt x="837883" y="1693454"/>
                </a:lnTo>
                <a:lnTo>
                  <a:pt x="842010" y="1677893"/>
                </a:lnTo>
                <a:lnTo>
                  <a:pt x="845503" y="1664871"/>
                </a:lnTo>
                <a:lnTo>
                  <a:pt x="847408" y="1657249"/>
                </a:lnTo>
                <a:lnTo>
                  <a:pt x="848995" y="1649627"/>
                </a:lnTo>
                <a:lnTo>
                  <a:pt x="849948" y="1641370"/>
                </a:lnTo>
                <a:lnTo>
                  <a:pt x="850900" y="1632477"/>
                </a:lnTo>
                <a:lnTo>
                  <a:pt x="852805" y="1613422"/>
                </a:lnTo>
                <a:lnTo>
                  <a:pt x="854075" y="1593732"/>
                </a:lnTo>
                <a:lnTo>
                  <a:pt x="854393" y="1571818"/>
                </a:lnTo>
                <a:lnTo>
                  <a:pt x="854393" y="1548952"/>
                </a:lnTo>
                <a:lnTo>
                  <a:pt x="854075" y="1525450"/>
                </a:lnTo>
                <a:lnTo>
                  <a:pt x="853123" y="1500996"/>
                </a:lnTo>
                <a:lnTo>
                  <a:pt x="852170" y="1475589"/>
                </a:lnTo>
                <a:lnTo>
                  <a:pt x="850265" y="1449546"/>
                </a:lnTo>
                <a:lnTo>
                  <a:pt x="848043" y="1423504"/>
                </a:lnTo>
                <a:lnTo>
                  <a:pt x="845503" y="1396827"/>
                </a:lnTo>
                <a:lnTo>
                  <a:pt x="843280" y="1370149"/>
                </a:lnTo>
                <a:lnTo>
                  <a:pt x="840423" y="1343472"/>
                </a:lnTo>
                <a:lnTo>
                  <a:pt x="833755" y="1290752"/>
                </a:lnTo>
                <a:lnTo>
                  <a:pt x="827405" y="1239938"/>
                </a:lnTo>
                <a:lnTo>
                  <a:pt x="820420" y="1191665"/>
                </a:lnTo>
                <a:lnTo>
                  <a:pt x="814070" y="1147837"/>
                </a:lnTo>
                <a:lnTo>
                  <a:pt x="808038" y="1109409"/>
                </a:lnTo>
                <a:lnTo>
                  <a:pt x="798195" y="1053196"/>
                </a:lnTo>
                <a:lnTo>
                  <a:pt x="794703" y="1032553"/>
                </a:lnTo>
                <a:lnTo>
                  <a:pt x="799783" y="1028424"/>
                </a:lnTo>
                <a:lnTo>
                  <a:pt x="804228" y="1024295"/>
                </a:lnTo>
                <a:lnTo>
                  <a:pt x="808673" y="1019532"/>
                </a:lnTo>
                <a:lnTo>
                  <a:pt x="812483" y="1015085"/>
                </a:lnTo>
                <a:lnTo>
                  <a:pt x="815975" y="1010004"/>
                </a:lnTo>
                <a:lnTo>
                  <a:pt x="819785" y="1004923"/>
                </a:lnTo>
                <a:lnTo>
                  <a:pt x="822325" y="999841"/>
                </a:lnTo>
                <a:lnTo>
                  <a:pt x="825818" y="994442"/>
                </a:lnTo>
                <a:lnTo>
                  <a:pt x="828040" y="988726"/>
                </a:lnTo>
                <a:lnTo>
                  <a:pt x="830580" y="983009"/>
                </a:lnTo>
                <a:lnTo>
                  <a:pt x="832803" y="976975"/>
                </a:lnTo>
                <a:lnTo>
                  <a:pt x="834708" y="971258"/>
                </a:lnTo>
                <a:lnTo>
                  <a:pt x="838200" y="959507"/>
                </a:lnTo>
                <a:lnTo>
                  <a:pt x="840740" y="947757"/>
                </a:lnTo>
                <a:lnTo>
                  <a:pt x="842328" y="936323"/>
                </a:lnTo>
                <a:lnTo>
                  <a:pt x="843915" y="924890"/>
                </a:lnTo>
                <a:lnTo>
                  <a:pt x="844868" y="914410"/>
                </a:lnTo>
                <a:lnTo>
                  <a:pt x="845185" y="904882"/>
                </a:lnTo>
                <a:lnTo>
                  <a:pt x="845503" y="895990"/>
                </a:lnTo>
                <a:lnTo>
                  <a:pt x="845503" y="888685"/>
                </a:lnTo>
                <a:lnTo>
                  <a:pt x="845185" y="878205"/>
                </a:lnTo>
                <a:lnTo>
                  <a:pt x="1049021" y="878205"/>
                </a:lnTo>
                <a:lnTo>
                  <a:pt x="1058546" y="878205"/>
                </a:lnTo>
                <a:lnTo>
                  <a:pt x="1068388" y="878522"/>
                </a:lnTo>
                <a:lnTo>
                  <a:pt x="1077913" y="879157"/>
                </a:lnTo>
                <a:lnTo>
                  <a:pt x="1087438" y="880110"/>
                </a:lnTo>
                <a:lnTo>
                  <a:pt x="1096646" y="881063"/>
                </a:lnTo>
                <a:lnTo>
                  <a:pt x="1106488" y="882333"/>
                </a:lnTo>
                <a:lnTo>
                  <a:pt x="1116013" y="883921"/>
                </a:lnTo>
                <a:lnTo>
                  <a:pt x="1125221" y="885827"/>
                </a:lnTo>
                <a:lnTo>
                  <a:pt x="1134428" y="887732"/>
                </a:lnTo>
                <a:lnTo>
                  <a:pt x="1143636" y="889955"/>
                </a:lnTo>
                <a:lnTo>
                  <a:pt x="1153161" y="892496"/>
                </a:lnTo>
                <a:lnTo>
                  <a:pt x="1162051" y="895037"/>
                </a:lnTo>
                <a:lnTo>
                  <a:pt x="1171258" y="897895"/>
                </a:lnTo>
                <a:lnTo>
                  <a:pt x="1180148" y="901071"/>
                </a:lnTo>
                <a:lnTo>
                  <a:pt x="1189038" y="904247"/>
                </a:lnTo>
                <a:lnTo>
                  <a:pt x="1197928" y="907740"/>
                </a:lnTo>
                <a:lnTo>
                  <a:pt x="1206501" y="911234"/>
                </a:lnTo>
                <a:lnTo>
                  <a:pt x="1215073" y="915363"/>
                </a:lnTo>
                <a:lnTo>
                  <a:pt x="1223646" y="919174"/>
                </a:lnTo>
                <a:lnTo>
                  <a:pt x="1232218" y="923302"/>
                </a:lnTo>
                <a:lnTo>
                  <a:pt x="1240156" y="927749"/>
                </a:lnTo>
                <a:lnTo>
                  <a:pt x="1248411" y="932512"/>
                </a:lnTo>
                <a:lnTo>
                  <a:pt x="1256348" y="937276"/>
                </a:lnTo>
                <a:lnTo>
                  <a:pt x="1264286" y="942358"/>
                </a:lnTo>
                <a:lnTo>
                  <a:pt x="1271906" y="947439"/>
                </a:lnTo>
                <a:lnTo>
                  <a:pt x="1279843" y="952520"/>
                </a:lnTo>
                <a:lnTo>
                  <a:pt x="1287146" y="957919"/>
                </a:lnTo>
                <a:lnTo>
                  <a:pt x="1294448" y="963636"/>
                </a:lnTo>
                <a:lnTo>
                  <a:pt x="1301751" y="969670"/>
                </a:lnTo>
                <a:lnTo>
                  <a:pt x="1308736" y="975387"/>
                </a:lnTo>
                <a:lnTo>
                  <a:pt x="1315721" y="981421"/>
                </a:lnTo>
                <a:lnTo>
                  <a:pt x="1322071" y="988090"/>
                </a:lnTo>
                <a:lnTo>
                  <a:pt x="1329056" y="994442"/>
                </a:lnTo>
                <a:lnTo>
                  <a:pt x="1335406" y="1001111"/>
                </a:lnTo>
                <a:lnTo>
                  <a:pt x="1341438" y="1007463"/>
                </a:lnTo>
                <a:lnTo>
                  <a:pt x="1347471" y="1014768"/>
                </a:lnTo>
                <a:lnTo>
                  <a:pt x="1353186" y="1021437"/>
                </a:lnTo>
                <a:lnTo>
                  <a:pt x="1358901" y="1028424"/>
                </a:lnTo>
                <a:lnTo>
                  <a:pt x="1364298" y="1036046"/>
                </a:lnTo>
                <a:lnTo>
                  <a:pt x="1369696" y="1043033"/>
                </a:lnTo>
                <a:lnTo>
                  <a:pt x="1374458" y="1050655"/>
                </a:lnTo>
                <a:lnTo>
                  <a:pt x="1379221" y="1058595"/>
                </a:lnTo>
                <a:lnTo>
                  <a:pt x="1383666" y="1065900"/>
                </a:lnTo>
                <a:lnTo>
                  <a:pt x="1388428" y="1073839"/>
                </a:lnTo>
                <a:lnTo>
                  <a:pt x="1392238" y="1082097"/>
                </a:lnTo>
                <a:lnTo>
                  <a:pt x="1396366" y="1090036"/>
                </a:lnTo>
                <a:lnTo>
                  <a:pt x="1399858" y="1098294"/>
                </a:lnTo>
                <a:lnTo>
                  <a:pt x="1403351" y="1106551"/>
                </a:lnTo>
                <a:lnTo>
                  <a:pt x="1406526" y="1114808"/>
                </a:lnTo>
                <a:lnTo>
                  <a:pt x="1409383" y="1123383"/>
                </a:lnTo>
                <a:lnTo>
                  <a:pt x="1412241" y="1131958"/>
                </a:lnTo>
                <a:lnTo>
                  <a:pt x="1414463" y="1140850"/>
                </a:lnTo>
                <a:lnTo>
                  <a:pt x="1417003" y="1149425"/>
                </a:lnTo>
                <a:lnTo>
                  <a:pt x="1418591" y="1158318"/>
                </a:lnTo>
                <a:lnTo>
                  <a:pt x="1420178" y="1167210"/>
                </a:lnTo>
                <a:lnTo>
                  <a:pt x="1421448" y="1176103"/>
                </a:lnTo>
                <a:lnTo>
                  <a:pt x="1422718" y="1185313"/>
                </a:lnTo>
                <a:lnTo>
                  <a:pt x="1423353" y="1194205"/>
                </a:lnTo>
                <a:lnTo>
                  <a:pt x="1423671" y="1203415"/>
                </a:lnTo>
                <a:lnTo>
                  <a:pt x="1423988" y="1212625"/>
                </a:lnTo>
                <a:lnTo>
                  <a:pt x="1423671" y="1222471"/>
                </a:lnTo>
                <a:lnTo>
                  <a:pt x="1423353" y="1231681"/>
                </a:lnTo>
                <a:lnTo>
                  <a:pt x="1422718" y="1240891"/>
                </a:lnTo>
                <a:lnTo>
                  <a:pt x="1421448" y="1250418"/>
                </a:lnTo>
                <a:lnTo>
                  <a:pt x="1368108" y="1641052"/>
                </a:lnTo>
                <a:lnTo>
                  <a:pt x="1364298" y="1660108"/>
                </a:lnTo>
                <a:lnTo>
                  <a:pt x="1359536" y="1679481"/>
                </a:lnTo>
                <a:lnTo>
                  <a:pt x="1354773" y="1697901"/>
                </a:lnTo>
                <a:lnTo>
                  <a:pt x="1349058" y="1716638"/>
                </a:lnTo>
                <a:lnTo>
                  <a:pt x="1342708" y="1735059"/>
                </a:lnTo>
                <a:lnTo>
                  <a:pt x="1336041" y="1752843"/>
                </a:lnTo>
                <a:lnTo>
                  <a:pt x="1329056" y="1770311"/>
                </a:lnTo>
                <a:lnTo>
                  <a:pt x="1321436" y="1787461"/>
                </a:lnTo>
                <a:lnTo>
                  <a:pt x="1313498" y="1804293"/>
                </a:lnTo>
                <a:lnTo>
                  <a:pt x="1305243" y="1820490"/>
                </a:lnTo>
                <a:lnTo>
                  <a:pt x="1295718" y="1836052"/>
                </a:lnTo>
                <a:lnTo>
                  <a:pt x="1286511" y="1851614"/>
                </a:lnTo>
                <a:lnTo>
                  <a:pt x="1276668" y="1866540"/>
                </a:lnTo>
                <a:lnTo>
                  <a:pt x="1265873" y="1880832"/>
                </a:lnTo>
                <a:lnTo>
                  <a:pt x="1255396" y="1894488"/>
                </a:lnTo>
                <a:lnTo>
                  <a:pt x="1243331" y="1907827"/>
                </a:lnTo>
                <a:lnTo>
                  <a:pt x="1231583" y="1920213"/>
                </a:lnTo>
                <a:lnTo>
                  <a:pt x="1219201" y="1932281"/>
                </a:lnTo>
                <a:lnTo>
                  <a:pt x="1206501" y="1943714"/>
                </a:lnTo>
                <a:lnTo>
                  <a:pt x="1193166" y="1954195"/>
                </a:lnTo>
                <a:lnTo>
                  <a:pt x="1186181" y="1959594"/>
                </a:lnTo>
                <a:lnTo>
                  <a:pt x="1179513" y="1964040"/>
                </a:lnTo>
                <a:lnTo>
                  <a:pt x="1172211" y="1968804"/>
                </a:lnTo>
                <a:lnTo>
                  <a:pt x="1165226" y="1973250"/>
                </a:lnTo>
                <a:lnTo>
                  <a:pt x="1157606" y="1977696"/>
                </a:lnTo>
                <a:lnTo>
                  <a:pt x="1150303" y="1981825"/>
                </a:lnTo>
                <a:lnTo>
                  <a:pt x="1142683" y="1985953"/>
                </a:lnTo>
                <a:lnTo>
                  <a:pt x="1134746" y="1989447"/>
                </a:lnTo>
                <a:lnTo>
                  <a:pt x="1127126" y="1992940"/>
                </a:lnTo>
                <a:lnTo>
                  <a:pt x="1119188" y="1996116"/>
                </a:lnTo>
                <a:lnTo>
                  <a:pt x="1110933" y="1999292"/>
                </a:lnTo>
                <a:lnTo>
                  <a:pt x="1102996" y="2002150"/>
                </a:lnTo>
                <a:lnTo>
                  <a:pt x="1094741" y="2005009"/>
                </a:lnTo>
                <a:lnTo>
                  <a:pt x="1086486" y="2007549"/>
                </a:lnTo>
                <a:lnTo>
                  <a:pt x="1077913" y="2009773"/>
                </a:lnTo>
                <a:lnTo>
                  <a:pt x="1069023" y="2011996"/>
                </a:lnTo>
                <a:lnTo>
                  <a:pt x="1060451" y="2013584"/>
                </a:lnTo>
                <a:lnTo>
                  <a:pt x="1051561" y="2015172"/>
                </a:lnTo>
                <a:lnTo>
                  <a:pt x="1042671" y="2016442"/>
                </a:lnTo>
                <a:lnTo>
                  <a:pt x="1033463" y="2017395"/>
                </a:lnTo>
                <a:lnTo>
                  <a:pt x="1023938" y="2018347"/>
                </a:lnTo>
                <a:lnTo>
                  <a:pt x="1014731" y="2018983"/>
                </a:lnTo>
                <a:lnTo>
                  <a:pt x="1005206" y="2019300"/>
                </a:lnTo>
                <a:lnTo>
                  <a:pt x="995681" y="2019300"/>
                </a:lnTo>
                <a:lnTo>
                  <a:pt x="428308" y="2019300"/>
                </a:lnTo>
                <a:lnTo>
                  <a:pt x="418465" y="2019300"/>
                </a:lnTo>
                <a:lnTo>
                  <a:pt x="409258" y="2018983"/>
                </a:lnTo>
                <a:lnTo>
                  <a:pt x="399733" y="2018347"/>
                </a:lnTo>
                <a:lnTo>
                  <a:pt x="390843" y="2017395"/>
                </a:lnTo>
                <a:lnTo>
                  <a:pt x="381635" y="2016442"/>
                </a:lnTo>
                <a:lnTo>
                  <a:pt x="372745" y="2015172"/>
                </a:lnTo>
                <a:lnTo>
                  <a:pt x="363855" y="2013584"/>
                </a:lnTo>
                <a:lnTo>
                  <a:pt x="354965" y="2011996"/>
                </a:lnTo>
                <a:lnTo>
                  <a:pt x="346393" y="2010090"/>
                </a:lnTo>
                <a:lnTo>
                  <a:pt x="337820" y="2007867"/>
                </a:lnTo>
                <a:lnTo>
                  <a:pt x="329247" y="2005326"/>
                </a:lnTo>
                <a:lnTo>
                  <a:pt x="320992" y="2002786"/>
                </a:lnTo>
                <a:lnTo>
                  <a:pt x="312737" y="2000245"/>
                </a:lnTo>
                <a:lnTo>
                  <a:pt x="304800" y="1996751"/>
                </a:lnTo>
                <a:lnTo>
                  <a:pt x="296862" y="1993576"/>
                </a:lnTo>
                <a:lnTo>
                  <a:pt x="288925" y="1990400"/>
                </a:lnTo>
                <a:lnTo>
                  <a:pt x="281305" y="1986906"/>
                </a:lnTo>
                <a:lnTo>
                  <a:pt x="274002" y="1983095"/>
                </a:lnTo>
                <a:lnTo>
                  <a:pt x="266382" y="1978966"/>
                </a:lnTo>
                <a:lnTo>
                  <a:pt x="259080" y="1974838"/>
                </a:lnTo>
                <a:lnTo>
                  <a:pt x="251777" y="1970392"/>
                </a:lnTo>
                <a:lnTo>
                  <a:pt x="244792" y="1965945"/>
                </a:lnTo>
                <a:lnTo>
                  <a:pt x="237490" y="1960864"/>
                </a:lnTo>
                <a:lnTo>
                  <a:pt x="230822" y="1956418"/>
                </a:lnTo>
                <a:lnTo>
                  <a:pt x="217805" y="1945937"/>
                </a:lnTo>
                <a:lnTo>
                  <a:pt x="204470" y="1934822"/>
                </a:lnTo>
                <a:lnTo>
                  <a:pt x="192405" y="1923071"/>
                </a:lnTo>
                <a:lnTo>
                  <a:pt x="180340" y="1910685"/>
                </a:lnTo>
                <a:lnTo>
                  <a:pt x="168910" y="1897981"/>
                </a:lnTo>
                <a:lnTo>
                  <a:pt x="157797" y="1884325"/>
                </a:lnTo>
                <a:lnTo>
                  <a:pt x="147637" y="1870351"/>
                </a:lnTo>
                <a:lnTo>
                  <a:pt x="137477" y="1855742"/>
                </a:lnTo>
                <a:lnTo>
                  <a:pt x="127952" y="1840498"/>
                </a:lnTo>
                <a:lnTo>
                  <a:pt x="119062" y="1825254"/>
                </a:lnTo>
                <a:lnTo>
                  <a:pt x="110490" y="1808739"/>
                </a:lnTo>
                <a:lnTo>
                  <a:pt x="102552" y="1792542"/>
                </a:lnTo>
                <a:lnTo>
                  <a:pt x="94932" y="1775710"/>
                </a:lnTo>
                <a:lnTo>
                  <a:pt x="87630" y="1758242"/>
                </a:lnTo>
                <a:lnTo>
                  <a:pt x="81280" y="1740458"/>
                </a:lnTo>
                <a:lnTo>
                  <a:pt x="75247" y="1722355"/>
                </a:lnTo>
                <a:lnTo>
                  <a:pt x="69532" y="1703935"/>
                </a:lnTo>
                <a:lnTo>
                  <a:pt x="64452" y="1685197"/>
                </a:lnTo>
                <a:lnTo>
                  <a:pt x="60007" y="1666142"/>
                </a:lnTo>
                <a:lnTo>
                  <a:pt x="55562" y="1647087"/>
                </a:lnTo>
                <a:lnTo>
                  <a:pt x="2540" y="1256453"/>
                </a:lnTo>
                <a:lnTo>
                  <a:pt x="1587" y="1246925"/>
                </a:lnTo>
                <a:lnTo>
                  <a:pt x="635" y="1237397"/>
                </a:lnTo>
                <a:lnTo>
                  <a:pt x="317" y="1227552"/>
                </a:lnTo>
                <a:lnTo>
                  <a:pt x="0" y="1218024"/>
                </a:lnTo>
                <a:lnTo>
                  <a:pt x="317" y="1208497"/>
                </a:lnTo>
                <a:lnTo>
                  <a:pt x="635" y="1199287"/>
                </a:lnTo>
                <a:lnTo>
                  <a:pt x="1587" y="1190077"/>
                </a:lnTo>
                <a:lnTo>
                  <a:pt x="2540" y="1180549"/>
                </a:lnTo>
                <a:lnTo>
                  <a:pt x="4127" y="1171339"/>
                </a:lnTo>
                <a:lnTo>
                  <a:pt x="5715" y="1162446"/>
                </a:lnTo>
                <a:lnTo>
                  <a:pt x="7620" y="1153554"/>
                </a:lnTo>
                <a:lnTo>
                  <a:pt x="9525" y="1144661"/>
                </a:lnTo>
                <a:lnTo>
                  <a:pt x="12065" y="1135769"/>
                </a:lnTo>
                <a:lnTo>
                  <a:pt x="14605" y="1126877"/>
                </a:lnTo>
                <a:lnTo>
                  <a:pt x="17780" y="1118302"/>
                </a:lnTo>
                <a:lnTo>
                  <a:pt x="20955" y="1109727"/>
                </a:lnTo>
                <a:lnTo>
                  <a:pt x="24130" y="1101152"/>
                </a:lnTo>
                <a:lnTo>
                  <a:pt x="28257" y="1092895"/>
                </a:lnTo>
                <a:lnTo>
                  <a:pt x="32067" y="1084955"/>
                </a:lnTo>
                <a:lnTo>
                  <a:pt x="36195" y="1076698"/>
                </a:lnTo>
                <a:lnTo>
                  <a:pt x="40322" y="1068758"/>
                </a:lnTo>
                <a:lnTo>
                  <a:pt x="45085" y="1060818"/>
                </a:lnTo>
                <a:lnTo>
                  <a:pt x="49847" y="1053196"/>
                </a:lnTo>
                <a:lnTo>
                  <a:pt x="54927" y="1045574"/>
                </a:lnTo>
                <a:lnTo>
                  <a:pt x="60007" y="1038269"/>
                </a:lnTo>
                <a:lnTo>
                  <a:pt x="65722" y="1030647"/>
                </a:lnTo>
                <a:lnTo>
                  <a:pt x="70802" y="1023660"/>
                </a:lnTo>
                <a:lnTo>
                  <a:pt x="77152" y="1016356"/>
                </a:lnTo>
                <a:lnTo>
                  <a:pt x="83185" y="1009369"/>
                </a:lnTo>
                <a:lnTo>
                  <a:pt x="89217" y="1002699"/>
                </a:lnTo>
                <a:lnTo>
                  <a:pt x="95567" y="995712"/>
                </a:lnTo>
                <a:lnTo>
                  <a:pt x="101917" y="989361"/>
                </a:lnTo>
                <a:lnTo>
                  <a:pt x="108585" y="983009"/>
                </a:lnTo>
                <a:lnTo>
                  <a:pt x="115570" y="976975"/>
                </a:lnTo>
                <a:lnTo>
                  <a:pt x="122555" y="970941"/>
                </a:lnTo>
                <a:lnTo>
                  <a:pt x="129857" y="964906"/>
                </a:lnTo>
                <a:lnTo>
                  <a:pt x="137160" y="959190"/>
                </a:lnTo>
                <a:lnTo>
                  <a:pt x="144780" y="953473"/>
                </a:lnTo>
                <a:lnTo>
                  <a:pt x="152082" y="948074"/>
                </a:lnTo>
                <a:lnTo>
                  <a:pt x="160020" y="942993"/>
                </a:lnTo>
                <a:lnTo>
                  <a:pt x="167957" y="937911"/>
                </a:lnTo>
                <a:lnTo>
                  <a:pt x="175895" y="933148"/>
                </a:lnTo>
                <a:lnTo>
                  <a:pt x="183832" y="928384"/>
                </a:lnTo>
                <a:lnTo>
                  <a:pt x="192405" y="923937"/>
                </a:lnTo>
                <a:lnTo>
                  <a:pt x="200660" y="919491"/>
                </a:lnTo>
                <a:lnTo>
                  <a:pt x="209232" y="915680"/>
                </a:lnTo>
                <a:lnTo>
                  <a:pt x="217805" y="911552"/>
                </a:lnTo>
                <a:lnTo>
                  <a:pt x="226377" y="907740"/>
                </a:lnTo>
                <a:lnTo>
                  <a:pt x="235267" y="904247"/>
                </a:lnTo>
                <a:lnTo>
                  <a:pt x="244157" y="901071"/>
                </a:lnTo>
                <a:lnTo>
                  <a:pt x="253047" y="897895"/>
                </a:lnTo>
                <a:lnTo>
                  <a:pt x="261937" y="895037"/>
                </a:lnTo>
                <a:lnTo>
                  <a:pt x="271145" y="892496"/>
                </a:lnTo>
                <a:lnTo>
                  <a:pt x="280352" y="889955"/>
                </a:lnTo>
                <a:lnTo>
                  <a:pt x="289560" y="887415"/>
                </a:lnTo>
                <a:lnTo>
                  <a:pt x="298767" y="885827"/>
                </a:lnTo>
                <a:lnTo>
                  <a:pt x="308292" y="883921"/>
                </a:lnTo>
                <a:lnTo>
                  <a:pt x="317817" y="882016"/>
                </a:lnTo>
                <a:lnTo>
                  <a:pt x="327025" y="881063"/>
                </a:lnTo>
                <a:lnTo>
                  <a:pt x="336550" y="879475"/>
                </a:lnTo>
                <a:lnTo>
                  <a:pt x="346393" y="878840"/>
                </a:lnTo>
                <a:lnTo>
                  <a:pt x="355918" y="878205"/>
                </a:lnTo>
                <a:lnTo>
                  <a:pt x="365125" y="877887"/>
                </a:lnTo>
                <a:close/>
                <a:moveTo>
                  <a:pt x="701993" y="0"/>
                </a:moveTo>
                <a:lnTo>
                  <a:pt x="712153" y="0"/>
                </a:lnTo>
                <a:lnTo>
                  <a:pt x="721678" y="0"/>
                </a:lnTo>
                <a:lnTo>
                  <a:pt x="731203" y="318"/>
                </a:lnTo>
                <a:lnTo>
                  <a:pt x="741045" y="953"/>
                </a:lnTo>
                <a:lnTo>
                  <a:pt x="750570" y="1588"/>
                </a:lnTo>
                <a:lnTo>
                  <a:pt x="760095" y="2858"/>
                </a:lnTo>
                <a:lnTo>
                  <a:pt x="769620" y="4128"/>
                </a:lnTo>
                <a:lnTo>
                  <a:pt x="779145" y="6033"/>
                </a:lnTo>
                <a:lnTo>
                  <a:pt x="788353" y="7620"/>
                </a:lnTo>
                <a:lnTo>
                  <a:pt x="797560" y="9525"/>
                </a:lnTo>
                <a:lnTo>
                  <a:pt x="806450" y="11748"/>
                </a:lnTo>
                <a:lnTo>
                  <a:pt x="815658" y="14288"/>
                </a:lnTo>
                <a:lnTo>
                  <a:pt x="824548" y="17145"/>
                </a:lnTo>
                <a:lnTo>
                  <a:pt x="833438" y="19685"/>
                </a:lnTo>
                <a:lnTo>
                  <a:pt x="842010" y="22543"/>
                </a:lnTo>
                <a:lnTo>
                  <a:pt x="850900" y="26353"/>
                </a:lnTo>
                <a:lnTo>
                  <a:pt x="859473" y="29528"/>
                </a:lnTo>
                <a:lnTo>
                  <a:pt x="867728" y="33338"/>
                </a:lnTo>
                <a:lnTo>
                  <a:pt x="876301" y="37148"/>
                </a:lnTo>
                <a:lnTo>
                  <a:pt x="884556" y="41275"/>
                </a:lnTo>
                <a:lnTo>
                  <a:pt x="892493" y="45403"/>
                </a:lnTo>
                <a:lnTo>
                  <a:pt x="900431" y="50165"/>
                </a:lnTo>
                <a:lnTo>
                  <a:pt x="908368" y="54610"/>
                </a:lnTo>
                <a:lnTo>
                  <a:pt x="916306" y="59373"/>
                </a:lnTo>
                <a:lnTo>
                  <a:pt x="923608" y="64453"/>
                </a:lnTo>
                <a:lnTo>
                  <a:pt x="931228" y="69850"/>
                </a:lnTo>
                <a:lnTo>
                  <a:pt x="938531" y="74930"/>
                </a:lnTo>
                <a:lnTo>
                  <a:pt x="945833" y="80645"/>
                </a:lnTo>
                <a:lnTo>
                  <a:pt x="952818" y="86360"/>
                </a:lnTo>
                <a:lnTo>
                  <a:pt x="960121" y="92075"/>
                </a:lnTo>
                <a:lnTo>
                  <a:pt x="966788" y="98108"/>
                </a:lnTo>
                <a:lnTo>
                  <a:pt x="973138" y="104140"/>
                </a:lnTo>
                <a:lnTo>
                  <a:pt x="979806" y="110808"/>
                </a:lnTo>
                <a:lnTo>
                  <a:pt x="985838" y="117475"/>
                </a:lnTo>
                <a:lnTo>
                  <a:pt x="992506" y="123825"/>
                </a:lnTo>
                <a:lnTo>
                  <a:pt x="998538" y="130493"/>
                </a:lnTo>
                <a:lnTo>
                  <a:pt x="1004253" y="137795"/>
                </a:lnTo>
                <a:lnTo>
                  <a:pt x="1009968" y="144780"/>
                </a:lnTo>
                <a:lnTo>
                  <a:pt x="1015683" y="152083"/>
                </a:lnTo>
                <a:lnTo>
                  <a:pt x="1020763" y="159385"/>
                </a:lnTo>
                <a:lnTo>
                  <a:pt x="1025843" y="167005"/>
                </a:lnTo>
                <a:lnTo>
                  <a:pt x="1030923" y="174308"/>
                </a:lnTo>
                <a:lnTo>
                  <a:pt x="1035686" y="182245"/>
                </a:lnTo>
                <a:lnTo>
                  <a:pt x="1040448" y="190183"/>
                </a:lnTo>
                <a:lnTo>
                  <a:pt x="1045211" y="197803"/>
                </a:lnTo>
                <a:lnTo>
                  <a:pt x="1049338" y="206058"/>
                </a:lnTo>
                <a:lnTo>
                  <a:pt x="1053148" y="214313"/>
                </a:lnTo>
                <a:lnTo>
                  <a:pt x="1057276" y="222568"/>
                </a:lnTo>
                <a:lnTo>
                  <a:pt x="1060768" y="231140"/>
                </a:lnTo>
                <a:lnTo>
                  <a:pt x="1064261" y="239713"/>
                </a:lnTo>
                <a:lnTo>
                  <a:pt x="1067436" y="248285"/>
                </a:lnTo>
                <a:lnTo>
                  <a:pt x="1070611" y="257175"/>
                </a:lnTo>
                <a:lnTo>
                  <a:pt x="1073468" y="266065"/>
                </a:lnTo>
                <a:lnTo>
                  <a:pt x="1076326" y="274955"/>
                </a:lnTo>
                <a:lnTo>
                  <a:pt x="1078548" y="283845"/>
                </a:lnTo>
                <a:lnTo>
                  <a:pt x="1081088" y="293053"/>
                </a:lnTo>
                <a:lnTo>
                  <a:pt x="1082993" y="302260"/>
                </a:lnTo>
                <a:lnTo>
                  <a:pt x="1084581" y="311468"/>
                </a:lnTo>
                <a:lnTo>
                  <a:pt x="1086486" y="320675"/>
                </a:lnTo>
                <a:lnTo>
                  <a:pt x="1087438" y="330518"/>
                </a:lnTo>
                <a:lnTo>
                  <a:pt x="1088708" y="339725"/>
                </a:lnTo>
                <a:lnTo>
                  <a:pt x="1089661" y="349250"/>
                </a:lnTo>
                <a:lnTo>
                  <a:pt x="1089978" y="358775"/>
                </a:lnTo>
                <a:lnTo>
                  <a:pt x="1090296" y="368618"/>
                </a:lnTo>
                <a:lnTo>
                  <a:pt x="1090613" y="378460"/>
                </a:lnTo>
                <a:lnTo>
                  <a:pt x="1090296" y="387985"/>
                </a:lnTo>
                <a:lnTo>
                  <a:pt x="1089978" y="398145"/>
                </a:lnTo>
                <a:lnTo>
                  <a:pt x="1089661" y="407670"/>
                </a:lnTo>
                <a:lnTo>
                  <a:pt x="1088708" y="417195"/>
                </a:lnTo>
                <a:lnTo>
                  <a:pt x="1087438" y="426720"/>
                </a:lnTo>
                <a:lnTo>
                  <a:pt x="1086486" y="436245"/>
                </a:lnTo>
                <a:lnTo>
                  <a:pt x="1084581" y="445453"/>
                </a:lnTo>
                <a:lnTo>
                  <a:pt x="1082993" y="454660"/>
                </a:lnTo>
                <a:lnTo>
                  <a:pt x="1081088" y="463868"/>
                </a:lnTo>
                <a:lnTo>
                  <a:pt x="1078548" y="473393"/>
                </a:lnTo>
                <a:lnTo>
                  <a:pt x="1076326" y="482283"/>
                </a:lnTo>
                <a:lnTo>
                  <a:pt x="1073468" y="491173"/>
                </a:lnTo>
                <a:lnTo>
                  <a:pt x="1070611" y="500063"/>
                </a:lnTo>
                <a:lnTo>
                  <a:pt x="1067436" y="508953"/>
                </a:lnTo>
                <a:lnTo>
                  <a:pt x="1064261" y="517525"/>
                </a:lnTo>
                <a:lnTo>
                  <a:pt x="1060768" y="526098"/>
                </a:lnTo>
                <a:lnTo>
                  <a:pt x="1057276" y="534036"/>
                </a:lnTo>
                <a:lnTo>
                  <a:pt x="1053148" y="542608"/>
                </a:lnTo>
                <a:lnTo>
                  <a:pt x="1049338" y="550863"/>
                </a:lnTo>
                <a:lnTo>
                  <a:pt x="1045211" y="559118"/>
                </a:lnTo>
                <a:lnTo>
                  <a:pt x="1040448" y="567056"/>
                </a:lnTo>
                <a:lnTo>
                  <a:pt x="1035686" y="574676"/>
                </a:lnTo>
                <a:lnTo>
                  <a:pt x="1030923" y="582613"/>
                </a:lnTo>
                <a:lnTo>
                  <a:pt x="1025843" y="589916"/>
                </a:lnTo>
                <a:lnTo>
                  <a:pt x="1020763" y="597536"/>
                </a:lnTo>
                <a:lnTo>
                  <a:pt x="1015683" y="605156"/>
                </a:lnTo>
                <a:lnTo>
                  <a:pt x="1009968" y="612141"/>
                </a:lnTo>
                <a:lnTo>
                  <a:pt x="1004253" y="619126"/>
                </a:lnTo>
                <a:lnTo>
                  <a:pt x="998538" y="626428"/>
                </a:lnTo>
                <a:lnTo>
                  <a:pt x="992506" y="633096"/>
                </a:lnTo>
                <a:lnTo>
                  <a:pt x="985838" y="640081"/>
                </a:lnTo>
                <a:lnTo>
                  <a:pt x="979806" y="646431"/>
                </a:lnTo>
                <a:lnTo>
                  <a:pt x="973138" y="652781"/>
                </a:lnTo>
                <a:lnTo>
                  <a:pt x="966788" y="658813"/>
                </a:lnTo>
                <a:lnTo>
                  <a:pt x="960121" y="664846"/>
                </a:lnTo>
                <a:lnTo>
                  <a:pt x="952818" y="670561"/>
                </a:lnTo>
                <a:lnTo>
                  <a:pt x="945833" y="676276"/>
                </a:lnTo>
                <a:lnTo>
                  <a:pt x="938531" y="681991"/>
                </a:lnTo>
                <a:lnTo>
                  <a:pt x="931228" y="687388"/>
                </a:lnTo>
                <a:lnTo>
                  <a:pt x="923608" y="692786"/>
                </a:lnTo>
                <a:lnTo>
                  <a:pt x="916306" y="697548"/>
                </a:lnTo>
                <a:lnTo>
                  <a:pt x="908368" y="702311"/>
                </a:lnTo>
                <a:lnTo>
                  <a:pt x="900431" y="706756"/>
                </a:lnTo>
                <a:lnTo>
                  <a:pt x="892493" y="711518"/>
                </a:lnTo>
                <a:lnTo>
                  <a:pt x="884556" y="715646"/>
                </a:lnTo>
                <a:lnTo>
                  <a:pt x="876301" y="719773"/>
                </a:lnTo>
                <a:lnTo>
                  <a:pt x="867728" y="723583"/>
                </a:lnTo>
                <a:lnTo>
                  <a:pt x="859473" y="727393"/>
                </a:lnTo>
                <a:lnTo>
                  <a:pt x="850900" y="730886"/>
                </a:lnTo>
                <a:lnTo>
                  <a:pt x="842010" y="734378"/>
                </a:lnTo>
                <a:lnTo>
                  <a:pt x="833438" y="737236"/>
                </a:lnTo>
                <a:lnTo>
                  <a:pt x="824548" y="740093"/>
                </a:lnTo>
                <a:lnTo>
                  <a:pt x="815658" y="742951"/>
                </a:lnTo>
                <a:lnTo>
                  <a:pt x="806450" y="745491"/>
                </a:lnTo>
                <a:lnTo>
                  <a:pt x="797560" y="747396"/>
                </a:lnTo>
                <a:lnTo>
                  <a:pt x="788353" y="749618"/>
                </a:lnTo>
                <a:lnTo>
                  <a:pt x="779145" y="751523"/>
                </a:lnTo>
                <a:lnTo>
                  <a:pt x="769620" y="752793"/>
                </a:lnTo>
                <a:lnTo>
                  <a:pt x="760095" y="754381"/>
                </a:lnTo>
                <a:lnTo>
                  <a:pt x="750570" y="755333"/>
                </a:lnTo>
                <a:lnTo>
                  <a:pt x="741045" y="755968"/>
                </a:lnTo>
                <a:lnTo>
                  <a:pt x="731203" y="756603"/>
                </a:lnTo>
                <a:lnTo>
                  <a:pt x="721678" y="757238"/>
                </a:lnTo>
                <a:lnTo>
                  <a:pt x="712153" y="757238"/>
                </a:lnTo>
                <a:lnTo>
                  <a:pt x="701993" y="757238"/>
                </a:lnTo>
                <a:lnTo>
                  <a:pt x="692468" y="756603"/>
                </a:lnTo>
                <a:lnTo>
                  <a:pt x="682943" y="755968"/>
                </a:lnTo>
                <a:lnTo>
                  <a:pt x="673100" y="755333"/>
                </a:lnTo>
                <a:lnTo>
                  <a:pt x="663575" y="754381"/>
                </a:lnTo>
                <a:lnTo>
                  <a:pt x="654368" y="752793"/>
                </a:lnTo>
                <a:lnTo>
                  <a:pt x="644843" y="751523"/>
                </a:lnTo>
                <a:lnTo>
                  <a:pt x="635635" y="749618"/>
                </a:lnTo>
                <a:lnTo>
                  <a:pt x="626428" y="747396"/>
                </a:lnTo>
                <a:lnTo>
                  <a:pt x="617220" y="745491"/>
                </a:lnTo>
                <a:lnTo>
                  <a:pt x="608330" y="742951"/>
                </a:lnTo>
                <a:lnTo>
                  <a:pt x="599440" y="740093"/>
                </a:lnTo>
                <a:lnTo>
                  <a:pt x="590550" y="737236"/>
                </a:lnTo>
                <a:lnTo>
                  <a:pt x="581660" y="734378"/>
                </a:lnTo>
                <a:lnTo>
                  <a:pt x="573088" y="730886"/>
                </a:lnTo>
                <a:lnTo>
                  <a:pt x="564515" y="727393"/>
                </a:lnTo>
                <a:lnTo>
                  <a:pt x="555943" y="723583"/>
                </a:lnTo>
                <a:lnTo>
                  <a:pt x="548005" y="719773"/>
                </a:lnTo>
                <a:lnTo>
                  <a:pt x="539750" y="715646"/>
                </a:lnTo>
                <a:lnTo>
                  <a:pt x="531495" y="711518"/>
                </a:lnTo>
                <a:lnTo>
                  <a:pt x="523558" y="706756"/>
                </a:lnTo>
                <a:lnTo>
                  <a:pt x="515303" y="702311"/>
                </a:lnTo>
                <a:lnTo>
                  <a:pt x="508000" y="697548"/>
                </a:lnTo>
                <a:lnTo>
                  <a:pt x="500063" y="692786"/>
                </a:lnTo>
                <a:lnTo>
                  <a:pt x="492760" y="687388"/>
                </a:lnTo>
                <a:lnTo>
                  <a:pt x="485458" y="681991"/>
                </a:lnTo>
                <a:lnTo>
                  <a:pt x="478155" y="676276"/>
                </a:lnTo>
                <a:lnTo>
                  <a:pt x="470853" y="670561"/>
                </a:lnTo>
                <a:lnTo>
                  <a:pt x="464185" y="664846"/>
                </a:lnTo>
                <a:lnTo>
                  <a:pt x="457518" y="658813"/>
                </a:lnTo>
                <a:lnTo>
                  <a:pt x="450533" y="652781"/>
                </a:lnTo>
                <a:lnTo>
                  <a:pt x="444183" y="646431"/>
                </a:lnTo>
                <a:lnTo>
                  <a:pt x="437833" y="640081"/>
                </a:lnTo>
                <a:lnTo>
                  <a:pt x="431800" y="633096"/>
                </a:lnTo>
                <a:lnTo>
                  <a:pt x="425768" y="626428"/>
                </a:lnTo>
                <a:lnTo>
                  <a:pt x="419735" y="619126"/>
                </a:lnTo>
                <a:lnTo>
                  <a:pt x="414020" y="612141"/>
                </a:lnTo>
                <a:lnTo>
                  <a:pt x="408623" y="605156"/>
                </a:lnTo>
                <a:lnTo>
                  <a:pt x="403225" y="597536"/>
                </a:lnTo>
                <a:lnTo>
                  <a:pt x="397828" y="589916"/>
                </a:lnTo>
                <a:lnTo>
                  <a:pt x="393065" y="582613"/>
                </a:lnTo>
                <a:lnTo>
                  <a:pt x="388303" y="574676"/>
                </a:lnTo>
                <a:lnTo>
                  <a:pt x="383540" y="567056"/>
                </a:lnTo>
                <a:lnTo>
                  <a:pt x="379095" y="559118"/>
                </a:lnTo>
                <a:lnTo>
                  <a:pt x="374650" y="550863"/>
                </a:lnTo>
                <a:lnTo>
                  <a:pt x="370840" y="542608"/>
                </a:lnTo>
                <a:lnTo>
                  <a:pt x="367030" y="534036"/>
                </a:lnTo>
                <a:lnTo>
                  <a:pt x="362903" y="526098"/>
                </a:lnTo>
                <a:lnTo>
                  <a:pt x="359410" y="517525"/>
                </a:lnTo>
                <a:lnTo>
                  <a:pt x="356235" y="508953"/>
                </a:lnTo>
                <a:lnTo>
                  <a:pt x="353378" y="500063"/>
                </a:lnTo>
                <a:lnTo>
                  <a:pt x="350520" y="491173"/>
                </a:lnTo>
                <a:lnTo>
                  <a:pt x="347663" y="482283"/>
                </a:lnTo>
                <a:lnTo>
                  <a:pt x="345123" y="473393"/>
                </a:lnTo>
                <a:lnTo>
                  <a:pt x="343218" y="463868"/>
                </a:lnTo>
                <a:lnTo>
                  <a:pt x="340995" y="454660"/>
                </a:lnTo>
                <a:lnTo>
                  <a:pt x="339090" y="445453"/>
                </a:lnTo>
                <a:lnTo>
                  <a:pt x="337820" y="436245"/>
                </a:lnTo>
                <a:lnTo>
                  <a:pt x="336233" y="426720"/>
                </a:lnTo>
                <a:lnTo>
                  <a:pt x="335280" y="417195"/>
                </a:lnTo>
                <a:lnTo>
                  <a:pt x="334645" y="407670"/>
                </a:lnTo>
                <a:lnTo>
                  <a:pt x="333693" y="398145"/>
                </a:lnTo>
                <a:lnTo>
                  <a:pt x="333375" y="387985"/>
                </a:lnTo>
                <a:lnTo>
                  <a:pt x="333375" y="378460"/>
                </a:lnTo>
                <a:lnTo>
                  <a:pt x="333375" y="368618"/>
                </a:lnTo>
                <a:lnTo>
                  <a:pt x="333693" y="358775"/>
                </a:lnTo>
                <a:lnTo>
                  <a:pt x="334645" y="349250"/>
                </a:lnTo>
                <a:lnTo>
                  <a:pt x="335280" y="339725"/>
                </a:lnTo>
                <a:lnTo>
                  <a:pt x="336233" y="330518"/>
                </a:lnTo>
                <a:lnTo>
                  <a:pt x="337820" y="320675"/>
                </a:lnTo>
                <a:lnTo>
                  <a:pt x="339090" y="311468"/>
                </a:lnTo>
                <a:lnTo>
                  <a:pt x="340995" y="302260"/>
                </a:lnTo>
                <a:lnTo>
                  <a:pt x="343218" y="293053"/>
                </a:lnTo>
                <a:lnTo>
                  <a:pt x="345123" y="283845"/>
                </a:lnTo>
                <a:lnTo>
                  <a:pt x="347663" y="274955"/>
                </a:lnTo>
                <a:lnTo>
                  <a:pt x="350520" y="266065"/>
                </a:lnTo>
                <a:lnTo>
                  <a:pt x="353378" y="257175"/>
                </a:lnTo>
                <a:lnTo>
                  <a:pt x="356235" y="248285"/>
                </a:lnTo>
                <a:lnTo>
                  <a:pt x="359410" y="239713"/>
                </a:lnTo>
                <a:lnTo>
                  <a:pt x="362903" y="231140"/>
                </a:lnTo>
                <a:lnTo>
                  <a:pt x="367030" y="222568"/>
                </a:lnTo>
                <a:lnTo>
                  <a:pt x="370840" y="214313"/>
                </a:lnTo>
                <a:lnTo>
                  <a:pt x="374650" y="206058"/>
                </a:lnTo>
                <a:lnTo>
                  <a:pt x="379095" y="197803"/>
                </a:lnTo>
                <a:lnTo>
                  <a:pt x="383540" y="190183"/>
                </a:lnTo>
                <a:lnTo>
                  <a:pt x="388303" y="182245"/>
                </a:lnTo>
                <a:lnTo>
                  <a:pt x="393065" y="174308"/>
                </a:lnTo>
                <a:lnTo>
                  <a:pt x="397828" y="167005"/>
                </a:lnTo>
                <a:lnTo>
                  <a:pt x="403225" y="159385"/>
                </a:lnTo>
                <a:lnTo>
                  <a:pt x="408623" y="152083"/>
                </a:lnTo>
                <a:lnTo>
                  <a:pt x="414020" y="144780"/>
                </a:lnTo>
                <a:lnTo>
                  <a:pt x="419735" y="137795"/>
                </a:lnTo>
                <a:lnTo>
                  <a:pt x="425768" y="130493"/>
                </a:lnTo>
                <a:lnTo>
                  <a:pt x="431800" y="123825"/>
                </a:lnTo>
                <a:lnTo>
                  <a:pt x="437833" y="117475"/>
                </a:lnTo>
                <a:lnTo>
                  <a:pt x="444183" y="110808"/>
                </a:lnTo>
                <a:lnTo>
                  <a:pt x="450533" y="104140"/>
                </a:lnTo>
                <a:lnTo>
                  <a:pt x="457518" y="98108"/>
                </a:lnTo>
                <a:lnTo>
                  <a:pt x="464185" y="92075"/>
                </a:lnTo>
                <a:lnTo>
                  <a:pt x="470853" y="86360"/>
                </a:lnTo>
                <a:lnTo>
                  <a:pt x="478155" y="80645"/>
                </a:lnTo>
                <a:lnTo>
                  <a:pt x="485458" y="74930"/>
                </a:lnTo>
                <a:lnTo>
                  <a:pt x="492760" y="69850"/>
                </a:lnTo>
                <a:lnTo>
                  <a:pt x="500063" y="64453"/>
                </a:lnTo>
                <a:lnTo>
                  <a:pt x="508000" y="59373"/>
                </a:lnTo>
                <a:lnTo>
                  <a:pt x="515303" y="54610"/>
                </a:lnTo>
                <a:lnTo>
                  <a:pt x="523558" y="50165"/>
                </a:lnTo>
                <a:lnTo>
                  <a:pt x="531495" y="45403"/>
                </a:lnTo>
                <a:lnTo>
                  <a:pt x="539750" y="41275"/>
                </a:lnTo>
                <a:lnTo>
                  <a:pt x="548005" y="37148"/>
                </a:lnTo>
                <a:lnTo>
                  <a:pt x="555943" y="33338"/>
                </a:lnTo>
                <a:lnTo>
                  <a:pt x="564515" y="29528"/>
                </a:lnTo>
                <a:lnTo>
                  <a:pt x="573088" y="26353"/>
                </a:lnTo>
                <a:lnTo>
                  <a:pt x="581660" y="22543"/>
                </a:lnTo>
                <a:lnTo>
                  <a:pt x="590550" y="19685"/>
                </a:lnTo>
                <a:lnTo>
                  <a:pt x="599440" y="17145"/>
                </a:lnTo>
                <a:lnTo>
                  <a:pt x="608330" y="14288"/>
                </a:lnTo>
                <a:lnTo>
                  <a:pt x="617220" y="11748"/>
                </a:lnTo>
                <a:lnTo>
                  <a:pt x="626428" y="9525"/>
                </a:lnTo>
                <a:lnTo>
                  <a:pt x="635635" y="7620"/>
                </a:lnTo>
                <a:lnTo>
                  <a:pt x="644843" y="6033"/>
                </a:lnTo>
                <a:lnTo>
                  <a:pt x="654368" y="4128"/>
                </a:lnTo>
                <a:lnTo>
                  <a:pt x="663575" y="2858"/>
                </a:lnTo>
                <a:lnTo>
                  <a:pt x="673100" y="1588"/>
                </a:lnTo>
                <a:lnTo>
                  <a:pt x="682943" y="953"/>
                </a:lnTo>
                <a:lnTo>
                  <a:pt x="692468" y="318"/>
                </a:lnTo>
                <a:lnTo>
                  <a:pt x="7019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8" name="KSO_Shape">
            <a:extLst>
              <a:ext uri="{FF2B5EF4-FFF2-40B4-BE49-F238E27FC236}">
                <a16:creationId xmlns:a16="http://schemas.microsoft.com/office/drawing/2014/main" xmlns="" id="{C5A2AFFA-F90B-4CD9-A915-6242517374A8}"/>
              </a:ext>
            </a:extLst>
          </p:cNvPr>
          <p:cNvSpPr/>
          <p:nvPr/>
        </p:nvSpPr>
        <p:spPr bwMode="auto">
          <a:xfrm>
            <a:off x="10236200" y="3663950"/>
            <a:ext cx="293688" cy="415925"/>
          </a:xfrm>
          <a:custGeom>
            <a:avLst/>
            <a:gdLst>
              <a:gd name="T0" fmla="*/ 235585 w 1423988"/>
              <a:gd name="T1" fmla="*/ 1122113 h 2019300"/>
              <a:gd name="T2" fmla="*/ 155575 w 1423988"/>
              <a:gd name="T3" fmla="*/ 1202145 h 2019300"/>
              <a:gd name="T4" fmla="*/ 123190 w 1423988"/>
              <a:gd name="T5" fmla="*/ 1313619 h 2019300"/>
              <a:gd name="T6" fmla="*/ 161290 w 1423988"/>
              <a:gd name="T7" fmla="*/ 1358081 h 2019300"/>
              <a:gd name="T8" fmla="*/ 238125 w 1423988"/>
              <a:gd name="T9" fmla="*/ 1440972 h 2019300"/>
              <a:gd name="T10" fmla="*/ 352108 w 1423988"/>
              <a:gd name="T11" fmla="*/ 1468284 h 2019300"/>
              <a:gd name="T12" fmla="*/ 393383 w 1423988"/>
              <a:gd name="T13" fmla="*/ 1424775 h 2019300"/>
              <a:gd name="T14" fmla="*/ 479108 w 1423988"/>
              <a:gd name="T15" fmla="*/ 1351094 h 2019300"/>
              <a:gd name="T16" fmla="*/ 500380 w 1423988"/>
              <a:gd name="T17" fmla="*/ 1234857 h 2019300"/>
              <a:gd name="T18" fmla="*/ 452438 w 1423988"/>
              <a:gd name="T19" fmla="*/ 1197381 h 2019300"/>
              <a:gd name="T20" fmla="*/ 381318 w 1423988"/>
              <a:gd name="T21" fmla="*/ 1108139 h 2019300"/>
              <a:gd name="T22" fmla="*/ 374968 w 1423988"/>
              <a:gd name="T23" fmla="*/ 878205 h 2019300"/>
              <a:gd name="T24" fmla="*/ 634683 w 1423988"/>
              <a:gd name="T25" fmla="*/ 1018261 h 2019300"/>
              <a:gd name="T26" fmla="*/ 595630 w 1423988"/>
              <a:gd name="T27" fmla="*/ 1343154 h 2019300"/>
              <a:gd name="T28" fmla="*/ 573723 w 1423988"/>
              <a:gd name="T29" fmla="*/ 1632160 h 2019300"/>
              <a:gd name="T30" fmla="*/ 622935 w 1423988"/>
              <a:gd name="T31" fmla="*/ 1801752 h 2019300"/>
              <a:gd name="T32" fmla="*/ 682943 w 1423988"/>
              <a:gd name="T33" fmla="*/ 1884008 h 2019300"/>
              <a:gd name="T34" fmla="*/ 730885 w 1423988"/>
              <a:gd name="T35" fmla="*/ 1884643 h 2019300"/>
              <a:gd name="T36" fmla="*/ 795020 w 1423988"/>
              <a:gd name="T37" fmla="*/ 1802705 h 2019300"/>
              <a:gd name="T38" fmla="*/ 850900 w 1423988"/>
              <a:gd name="T39" fmla="*/ 1632477 h 2019300"/>
              <a:gd name="T40" fmla="*/ 840423 w 1423988"/>
              <a:gd name="T41" fmla="*/ 1343472 h 2019300"/>
              <a:gd name="T42" fmla="*/ 815975 w 1423988"/>
              <a:gd name="T43" fmla="*/ 1010004 h 2019300"/>
              <a:gd name="T44" fmla="*/ 844868 w 1423988"/>
              <a:gd name="T45" fmla="*/ 914410 h 2019300"/>
              <a:gd name="T46" fmla="*/ 1116013 w 1423988"/>
              <a:gd name="T47" fmla="*/ 883921 h 2019300"/>
              <a:gd name="T48" fmla="*/ 1223646 w 1423988"/>
              <a:gd name="T49" fmla="*/ 919174 h 2019300"/>
              <a:gd name="T50" fmla="*/ 1315721 w 1423988"/>
              <a:gd name="T51" fmla="*/ 981421 h 2019300"/>
              <a:gd name="T52" fmla="*/ 1383666 w 1423988"/>
              <a:gd name="T53" fmla="*/ 1065900 h 2019300"/>
              <a:gd name="T54" fmla="*/ 1420178 w 1423988"/>
              <a:gd name="T55" fmla="*/ 1167210 h 2019300"/>
              <a:gd name="T56" fmla="*/ 1359536 w 1423988"/>
              <a:gd name="T57" fmla="*/ 1679481 h 2019300"/>
              <a:gd name="T58" fmla="*/ 1265873 w 1423988"/>
              <a:gd name="T59" fmla="*/ 1880832 h 2019300"/>
              <a:gd name="T60" fmla="*/ 1150303 w 1423988"/>
              <a:gd name="T61" fmla="*/ 1981825 h 2019300"/>
              <a:gd name="T62" fmla="*/ 1051561 w 1423988"/>
              <a:gd name="T63" fmla="*/ 2015172 h 2019300"/>
              <a:gd name="T64" fmla="*/ 381635 w 1423988"/>
              <a:gd name="T65" fmla="*/ 2016442 h 2019300"/>
              <a:gd name="T66" fmla="*/ 281305 w 1423988"/>
              <a:gd name="T67" fmla="*/ 1986906 h 2019300"/>
              <a:gd name="T68" fmla="*/ 168910 w 1423988"/>
              <a:gd name="T69" fmla="*/ 1897981 h 2019300"/>
              <a:gd name="T70" fmla="*/ 69532 w 1423988"/>
              <a:gd name="T71" fmla="*/ 1703935 h 2019300"/>
              <a:gd name="T72" fmla="*/ 2540 w 1423988"/>
              <a:gd name="T73" fmla="*/ 1180549 h 2019300"/>
              <a:gd name="T74" fmla="*/ 36195 w 1423988"/>
              <a:gd name="T75" fmla="*/ 1076698 h 2019300"/>
              <a:gd name="T76" fmla="*/ 101917 w 1423988"/>
              <a:gd name="T77" fmla="*/ 989361 h 2019300"/>
              <a:gd name="T78" fmla="*/ 192405 w 1423988"/>
              <a:gd name="T79" fmla="*/ 923937 h 2019300"/>
              <a:gd name="T80" fmla="*/ 298767 w 1423988"/>
              <a:gd name="T81" fmla="*/ 885827 h 2019300"/>
              <a:gd name="T82" fmla="*/ 741045 w 1423988"/>
              <a:gd name="T83" fmla="*/ 953 h 2019300"/>
              <a:gd name="T84" fmla="*/ 850900 w 1423988"/>
              <a:gd name="T85" fmla="*/ 26353 h 2019300"/>
              <a:gd name="T86" fmla="*/ 945833 w 1423988"/>
              <a:gd name="T87" fmla="*/ 80645 h 2019300"/>
              <a:gd name="T88" fmla="*/ 1020763 w 1423988"/>
              <a:gd name="T89" fmla="*/ 159385 h 2019300"/>
              <a:gd name="T90" fmla="*/ 1070611 w 1423988"/>
              <a:gd name="T91" fmla="*/ 257175 h 2019300"/>
              <a:gd name="T92" fmla="*/ 1090296 w 1423988"/>
              <a:gd name="T93" fmla="*/ 368618 h 2019300"/>
              <a:gd name="T94" fmla="*/ 1076326 w 1423988"/>
              <a:gd name="T95" fmla="*/ 482283 h 2019300"/>
              <a:gd name="T96" fmla="*/ 1030923 w 1423988"/>
              <a:gd name="T97" fmla="*/ 582613 h 2019300"/>
              <a:gd name="T98" fmla="*/ 960121 w 1423988"/>
              <a:gd name="T99" fmla="*/ 664846 h 2019300"/>
              <a:gd name="T100" fmla="*/ 867728 w 1423988"/>
              <a:gd name="T101" fmla="*/ 723583 h 2019300"/>
              <a:gd name="T102" fmla="*/ 760095 w 1423988"/>
              <a:gd name="T103" fmla="*/ 754381 h 2019300"/>
              <a:gd name="T104" fmla="*/ 644843 w 1423988"/>
              <a:gd name="T105" fmla="*/ 751523 h 2019300"/>
              <a:gd name="T106" fmla="*/ 539750 w 1423988"/>
              <a:gd name="T107" fmla="*/ 715646 h 2019300"/>
              <a:gd name="T108" fmla="*/ 450533 w 1423988"/>
              <a:gd name="T109" fmla="*/ 652781 h 2019300"/>
              <a:gd name="T110" fmla="*/ 383540 w 1423988"/>
              <a:gd name="T111" fmla="*/ 567056 h 2019300"/>
              <a:gd name="T112" fmla="*/ 343218 w 1423988"/>
              <a:gd name="T113" fmla="*/ 463868 h 2019300"/>
              <a:gd name="T114" fmla="*/ 334645 w 1423988"/>
              <a:gd name="T115" fmla="*/ 349250 h 2019300"/>
              <a:gd name="T116" fmla="*/ 359410 w 1423988"/>
              <a:gd name="T117" fmla="*/ 239713 h 2019300"/>
              <a:gd name="T118" fmla="*/ 414020 w 1423988"/>
              <a:gd name="T119" fmla="*/ 144780 h 2019300"/>
              <a:gd name="T120" fmla="*/ 492760 w 1423988"/>
              <a:gd name="T121" fmla="*/ 69850 h 2019300"/>
              <a:gd name="T122" fmla="*/ 590550 w 1423988"/>
              <a:gd name="T123" fmla="*/ 19685 h 2019300"/>
              <a:gd name="T124" fmla="*/ 701993 w 1423988"/>
              <a:gd name="T125" fmla="*/ 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3988" h="2019300">
                <a:moveTo>
                  <a:pt x="278130" y="1089719"/>
                </a:moveTo>
                <a:lnTo>
                  <a:pt x="273367" y="1090036"/>
                </a:lnTo>
                <a:lnTo>
                  <a:pt x="268287" y="1091307"/>
                </a:lnTo>
                <a:lnTo>
                  <a:pt x="263525" y="1092577"/>
                </a:lnTo>
                <a:lnTo>
                  <a:pt x="259397" y="1094800"/>
                </a:lnTo>
                <a:lnTo>
                  <a:pt x="254952" y="1097341"/>
                </a:lnTo>
                <a:lnTo>
                  <a:pt x="251142" y="1100517"/>
                </a:lnTo>
                <a:lnTo>
                  <a:pt x="247332" y="1104010"/>
                </a:lnTo>
                <a:lnTo>
                  <a:pt x="244157" y="1108139"/>
                </a:lnTo>
                <a:lnTo>
                  <a:pt x="240982" y="1112267"/>
                </a:lnTo>
                <a:lnTo>
                  <a:pt x="238125" y="1117349"/>
                </a:lnTo>
                <a:lnTo>
                  <a:pt x="235585" y="1122113"/>
                </a:lnTo>
                <a:lnTo>
                  <a:pt x="233680" y="1127512"/>
                </a:lnTo>
                <a:lnTo>
                  <a:pt x="232092" y="1133228"/>
                </a:lnTo>
                <a:lnTo>
                  <a:pt x="230822" y="1139262"/>
                </a:lnTo>
                <a:lnTo>
                  <a:pt x="230187" y="1145297"/>
                </a:lnTo>
                <a:lnTo>
                  <a:pt x="229870" y="1151966"/>
                </a:lnTo>
                <a:lnTo>
                  <a:pt x="229870" y="1196428"/>
                </a:lnTo>
                <a:lnTo>
                  <a:pt x="185420" y="1196428"/>
                </a:lnTo>
                <a:lnTo>
                  <a:pt x="179070" y="1196746"/>
                </a:lnTo>
                <a:lnTo>
                  <a:pt x="172720" y="1197381"/>
                </a:lnTo>
                <a:lnTo>
                  <a:pt x="167005" y="1198334"/>
                </a:lnTo>
                <a:lnTo>
                  <a:pt x="161290" y="1200239"/>
                </a:lnTo>
                <a:lnTo>
                  <a:pt x="155575" y="1202145"/>
                </a:lnTo>
                <a:lnTo>
                  <a:pt x="150812" y="1204686"/>
                </a:lnTo>
                <a:lnTo>
                  <a:pt x="145732" y="1207544"/>
                </a:lnTo>
                <a:lnTo>
                  <a:pt x="141605" y="1210720"/>
                </a:lnTo>
                <a:lnTo>
                  <a:pt x="137477" y="1213896"/>
                </a:lnTo>
                <a:lnTo>
                  <a:pt x="133985" y="1217707"/>
                </a:lnTo>
                <a:lnTo>
                  <a:pt x="130810" y="1221518"/>
                </a:lnTo>
                <a:lnTo>
                  <a:pt x="128270" y="1225964"/>
                </a:lnTo>
                <a:lnTo>
                  <a:pt x="126047" y="1230093"/>
                </a:lnTo>
                <a:lnTo>
                  <a:pt x="124777" y="1234857"/>
                </a:lnTo>
                <a:lnTo>
                  <a:pt x="123507" y="1239938"/>
                </a:lnTo>
                <a:lnTo>
                  <a:pt x="123190" y="1244702"/>
                </a:lnTo>
                <a:lnTo>
                  <a:pt x="123190" y="1313619"/>
                </a:lnTo>
                <a:lnTo>
                  <a:pt x="123507" y="1318700"/>
                </a:lnTo>
                <a:lnTo>
                  <a:pt x="124777" y="1323464"/>
                </a:lnTo>
                <a:lnTo>
                  <a:pt x="126047" y="1328228"/>
                </a:lnTo>
                <a:lnTo>
                  <a:pt x="128270" y="1332356"/>
                </a:lnTo>
                <a:lnTo>
                  <a:pt x="130810" y="1336802"/>
                </a:lnTo>
                <a:lnTo>
                  <a:pt x="133985" y="1340614"/>
                </a:lnTo>
                <a:lnTo>
                  <a:pt x="137477" y="1344425"/>
                </a:lnTo>
                <a:lnTo>
                  <a:pt x="141605" y="1347918"/>
                </a:lnTo>
                <a:lnTo>
                  <a:pt x="145732" y="1351094"/>
                </a:lnTo>
                <a:lnTo>
                  <a:pt x="150812" y="1353952"/>
                </a:lnTo>
                <a:lnTo>
                  <a:pt x="155575" y="1356175"/>
                </a:lnTo>
                <a:lnTo>
                  <a:pt x="161290" y="1358081"/>
                </a:lnTo>
                <a:lnTo>
                  <a:pt x="167005" y="1359986"/>
                </a:lnTo>
                <a:lnTo>
                  <a:pt x="172720" y="1360939"/>
                </a:lnTo>
                <a:lnTo>
                  <a:pt x="179070" y="1361574"/>
                </a:lnTo>
                <a:lnTo>
                  <a:pt x="185420" y="1361892"/>
                </a:lnTo>
                <a:lnTo>
                  <a:pt x="229870" y="1361892"/>
                </a:lnTo>
                <a:lnTo>
                  <a:pt x="229870" y="1406037"/>
                </a:lnTo>
                <a:lnTo>
                  <a:pt x="230187" y="1412706"/>
                </a:lnTo>
                <a:lnTo>
                  <a:pt x="230822" y="1419058"/>
                </a:lnTo>
                <a:lnTo>
                  <a:pt x="232092" y="1424775"/>
                </a:lnTo>
                <a:lnTo>
                  <a:pt x="233680" y="1430491"/>
                </a:lnTo>
                <a:lnTo>
                  <a:pt x="235585" y="1436208"/>
                </a:lnTo>
                <a:lnTo>
                  <a:pt x="238125" y="1440972"/>
                </a:lnTo>
                <a:lnTo>
                  <a:pt x="240982" y="1445735"/>
                </a:lnTo>
                <a:lnTo>
                  <a:pt x="244157" y="1450499"/>
                </a:lnTo>
                <a:lnTo>
                  <a:pt x="247332" y="1454310"/>
                </a:lnTo>
                <a:lnTo>
                  <a:pt x="251142" y="1457804"/>
                </a:lnTo>
                <a:lnTo>
                  <a:pt x="254952" y="1460980"/>
                </a:lnTo>
                <a:lnTo>
                  <a:pt x="259397" y="1463520"/>
                </a:lnTo>
                <a:lnTo>
                  <a:pt x="263525" y="1465743"/>
                </a:lnTo>
                <a:lnTo>
                  <a:pt x="268287" y="1467014"/>
                </a:lnTo>
                <a:lnTo>
                  <a:pt x="273367" y="1468284"/>
                </a:lnTo>
                <a:lnTo>
                  <a:pt x="278130" y="1468602"/>
                </a:lnTo>
                <a:lnTo>
                  <a:pt x="347028" y="1468602"/>
                </a:lnTo>
                <a:lnTo>
                  <a:pt x="352108" y="1468284"/>
                </a:lnTo>
                <a:lnTo>
                  <a:pt x="356870" y="1467014"/>
                </a:lnTo>
                <a:lnTo>
                  <a:pt x="361633" y="1465743"/>
                </a:lnTo>
                <a:lnTo>
                  <a:pt x="365760" y="1463520"/>
                </a:lnTo>
                <a:lnTo>
                  <a:pt x="370205" y="1460980"/>
                </a:lnTo>
                <a:lnTo>
                  <a:pt x="374015" y="1457804"/>
                </a:lnTo>
                <a:lnTo>
                  <a:pt x="377508" y="1454310"/>
                </a:lnTo>
                <a:lnTo>
                  <a:pt x="381318" y="1450499"/>
                </a:lnTo>
                <a:lnTo>
                  <a:pt x="384493" y="1445735"/>
                </a:lnTo>
                <a:lnTo>
                  <a:pt x="387350" y="1440972"/>
                </a:lnTo>
                <a:lnTo>
                  <a:pt x="389573" y="1436208"/>
                </a:lnTo>
                <a:lnTo>
                  <a:pt x="391478" y="1430491"/>
                </a:lnTo>
                <a:lnTo>
                  <a:pt x="393383" y="1424775"/>
                </a:lnTo>
                <a:lnTo>
                  <a:pt x="394335" y="1419058"/>
                </a:lnTo>
                <a:lnTo>
                  <a:pt x="394970" y="1412706"/>
                </a:lnTo>
                <a:lnTo>
                  <a:pt x="395288" y="1406037"/>
                </a:lnTo>
                <a:lnTo>
                  <a:pt x="395288" y="1361892"/>
                </a:lnTo>
                <a:lnTo>
                  <a:pt x="440055" y="1361892"/>
                </a:lnTo>
                <a:lnTo>
                  <a:pt x="446088" y="1361574"/>
                </a:lnTo>
                <a:lnTo>
                  <a:pt x="452438" y="1360939"/>
                </a:lnTo>
                <a:lnTo>
                  <a:pt x="458153" y="1359986"/>
                </a:lnTo>
                <a:lnTo>
                  <a:pt x="463868" y="1358081"/>
                </a:lnTo>
                <a:lnTo>
                  <a:pt x="469583" y="1356175"/>
                </a:lnTo>
                <a:lnTo>
                  <a:pt x="474345" y="1353952"/>
                </a:lnTo>
                <a:lnTo>
                  <a:pt x="479108" y="1351094"/>
                </a:lnTo>
                <a:lnTo>
                  <a:pt x="483870" y="1347918"/>
                </a:lnTo>
                <a:lnTo>
                  <a:pt x="487680" y="1344425"/>
                </a:lnTo>
                <a:lnTo>
                  <a:pt x="491173" y="1340614"/>
                </a:lnTo>
                <a:lnTo>
                  <a:pt x="494348" y="1336802"/>
                </a:lnTo>
                <a:lnTo>
                  <a:pt x="496888" y="1332356"/>
                </a:lnTo>
                <a:lnTo>
                  <a:pt x="499110" y="1328228"/>
                </a:lnTo>
                <a:lnTo>
                  <a:pt x="500380" y="1323464"/>
                </a:lnTo>
                <a:lnTo>
                  <a:pt x="501650" y="1318700"/>
                </a:lnTo>
                <a:lnTo>
                  <a:pt x="501968" y="1313619"/>
                </a:lnTo>
                <a:lnTo>
                  <a:pt x="501968" y="1244702"/>
                </a:lnTo>
                <a:lnTo>
                  <a:pt x="501650" y="1239938"/>
                </a:lnTo>
                <a:lnTo>
                  <a:pt x="500380" y="1234857"/>
                </a:lnTo>
                <a:lnTo>
                  <a:pt x="499110" y="1230093"/>
                </a:lnTo>
                <a:lnTo>
                  <a:pt x="496888" y="1225964"/>
                </a:lnTo>
                <a:lnTo>
                  <a:pt x="494348" y="1221518"/>
                </a:lnTo>
                <a:lnTo>
                  <a:pt x="491173" y="1217707"/>
                </a:lnTo>
                <a:lnTo>
                  <a:pt x="487680" y="1213896"/>
                </a:lnTo>
                <a:lnTo>
                  <a:pt x="483870" y="1210720"/>
                </a:lnTo>
                <a:lnTo>
                  <a:pt x="479108" y="1207544"/>
                </a:lnTo>
                <a:lnTo>
                  <a:pt x="474345" y="1204686"/>
                </a:lnTo>
                <a:lnTo>
                  <a:pt x="469583" y="1202145"/>
                </a:lnTo>
                <a:lnTo>
                  <a:pt x="463868" y="1200239"/>
                </a:lnTo>
                <a:lnTo>
                  <a:pt x="458153" y="1198334"/>
                </a:lnTo>
                <a:lnTo>
                  <a:pt x="452438" y="1197381"/>
                </a:lnTo>
                <a:lnTo>
                  <a:pt x="446088" y="1196746"/>
                </a:lnTo>
                <a:lnTo>
                  <a:pt x="440055" y="1196428"/>
                </a:lnTo>
                <a:lnTo>
                  <a:pt x="395288" y="1196428"/>
                </a:lnTo>
                <a:lnTo>
                  <a:pt x="395288" y="1151966"/>
                </a:lnTo>
                <a:lnTo>
                  <a:pt x="394970" y="1145297"/>
                </a:lnTo>
                <a:lnTo>
                  <a:pt x="394335" y="1139262"/>
                </a:lnTo>
                <a:lnTo>
                  <a:pt x="393383" y="1133228"/>
                </a:lnTo>
                <a:lnTo>
                  <a:pt x="391478" y="1127512"/>
                </a:lnTo>
                <a:lnTo>
                  <a:pt x="389573" y="1122113"/>
                </a:lnTo>
                <a:lnTo>
                  <a:pt x="387350" y="1117349"/>
                </a:lnTo>
                <a:lnTo>
                  <a:pt x="384493" y="1112267"/>
                </a:lnTo>
                <a:lnTo>
                  <a:pt x="381318" y="1108139"/>
                </a:lnTo>
                <a:lnTo>
                  <a:pt x="377508" y="1104010"/>
                </a:lnTo>
                <a:lnTo>
                  <a:pt x="374015" y="1100517"/>
                </a:lnTo>
                <a:lnTo>
                  <a:pt x="370205" y="1097341"/>
                </a:lnTo>
                <a:lnTo>
                  <a:pt x="365760" y="1094800"/>
                </a:lnTo>
                <a:lnTo>
                  <a:pt x="361633" y="1092577"/>
                </a:lnTo>
                <a:lnTo>
                  <a:pt x="356870" y="1091307"/>
                </a:lnTo>
                <a:lnTo>
                  <a:pt x="352108" y="1090036"/>
                </a:lnTo>
                <a:lnTo>
                  <a:pt x="347028" y="1089719"/>
                </a:lnTo>
                <a:lnTo>
                  <a:pt x="278130" y="1089719"/>
                </a:lnTo>
                <a:close/>
                <a:moveTo>
                  <a:pt x="365125" y="877887"/>
                </a:moveTo>
                <a:lnTo>
                  <a:pt x="374968" y="877887"/>
                </a:lnTo>
                <a:lnTo>
                  <a:pt x="374968" y="878205"/>
                </a:lnTo>
                <a:lnTo>
                  <a:pt x="599440" y="878205"/>
                </a:lnTo>
                <a:lnTo>
                  <a:pt x="601345" y="899483"/>
                </a:lnTo>
                <a:lnTo>
                  <a:pt x="603568" y="918856"/>
                </a:lnTo>
                <a:lnTo>
                  <a:pt x="605790" y="936323"/>
                </a:lnTo>
                <a:lnTo>
                  <a:pt x="608648" y="951885"/>
                </a:lnTo>
                <a:lnTo>
                  <a:pt x="611823" y="965859"/>
                </a:lnTo>
                <a:lnTo>
                  <a:pt x="615633" y="977928"/>
                </a:lnTo>
                <a:lnTo>
                  <a:pt x="619125" y="988726"/>
                </a:lnTo>
                <a:lnTo>
                  <a:pt x="622935" y="997936"/>
                </a:lnTo>
                <a:lnTo>
                  <a:pt x="627063" y="1005875"/>
                </a:lnTo>
                <a:lnTo>
                  <a:pt x="630873" y="1012545"/>
                </a:lnTo>
                <a:lnTo>
                  <a:pt x="634683" y="1018261"/>
                </a:lnTo>
                <a:lnTo>
                  <a:pt x="638810" y="1022707"/>
                </a:lnTo>
                <a:lnTo>
                  <a:pt x="642620" y="1026519"/>
                </a:lnTo>
                <a:lnTo>
                  <a:pt x="646113" y="1029377"/>
                </a:lnTo>
                <a:lnTo>
                  <a:pt x="649288" y="1031282"/>
                </a:lnTo>
                <a:lnTo>
                  <a:pt x="652463" y="1032870"/>
                </a:lnTo>
                <a:lnTo>
                  <a:pt x="648335" y="1053514"/>
                </a:lnTo>
                <a:lnTo>
                  <a:pt x="636588" y="1109727"/>
                </a:lnTo>
                <a:lnTo>
                  <a:pt x="628968" y="1147837"/>
                </a:lnTo>
                <a:lnTo>
                  <a:pt x="621030" y="1191665"/>
                </a:lnTo>
                <a:lnTo>
                  <a:pt x="612458" y="1239303"/>
                </a:lnTo>
                <a:lnTo>
                  <a:pt x="603885" y="1290435"/>
                </a:lnTo>
                <a:lnTo>
                  <a:pt x="595630" y="1343154"/>
                </a:lnTo>
                <a:lnTo>
                  <a:pt x="591820" y="1369832"/>
                </a:lnTo>
                <a:lnTo>
                  <a:pt x="588010" y="1396509"/>
                </a:lnTo>
                <a:lnTo>
                  <a:pt x="584518" y="1422869"/>
                </a:lnTo>
                <a:lnTo>
                  <a:pt x="581660" y="1449229"/>
                </a:lnTo>
                <a:lnTo>
                  <a:pt x="578803" y="1474954"/>
                </a:lnTo>
                <a:lnTo>
                  <a:pt x="576580" y="1500361"/>
                </a:lnTo>
                <a:lnTo>
                  <a:pt x="574993" y="1524815"/>
                </a:lnTo>
                <a:lnTo>
                  <a:pt x="573405" y="1548634"/>
                </a:lnTo>
                <a:lnTo>
                  <a:pt x="572770" y="1571500"/>
                </a:lnTo>
                <a:lnTo>
                  <a:pt x="572453" y="1592779"/>
                </a:lnTo>
                <a:lnTo>
                  <a:pt x="572770" y="1613104"/>
                </a:lnTo>
                <a:lnTo>
                  <a:pt x="573723" y="1632160"/>
                </a:lnTo>
                <a:lnTo>
                  <a:pt x="574993" y="1641052"/>
                </a:lnTo>
                <a:lnTo>
                  <a:pt x="575945" y="1649627"/>
                </a:lnTo>
                <a:lnTo>
                  <a:pt x="577215" y="1657249"/>
                </a:lnTo>
                <a:lnTo>
                  <a:pt x="578485" y="1664871"/>
                </a:lnTo>
                <a:lnTo>
                  <a:pt x="581343" y="1677893"/>
                </a:lnTo>
                <a:lnTo>
                  <a:pt x="584835" y="1693137"/>
                </a:lnTo>
                <a:lnTo>
                  <a:pt x="589598" y="1709334"/>
                </a:lnTo>
                <a:lnTo>
                  <a:pt x="594995" y="1727119"/>
                </a:lnTo>
                <a:lnTo>
                  <a:pt x="600710" y="1745221"/>
                </a:lnTo>
                <a:lnTo>
                  <a:pt x="607378" y="1764277"/>
                </a:lnTo>
                <a:lnTo>
                  <a:pt x="614680" y="1783014"/>
                </a:lnTo>
                <a:lnTo>
                  <a:pt x="622935" y="1801752"/>
                </a:lnTo>
                <a:lnTo>
                  <a:pt x="627380" y="1810645"/>
                </a:lnTo>
                <a:lnTo>
                  <a:pt x="631508" y="1819537"/>
                </a:lnTo>
                <a:lnTo>
                  <a:pt x="636270" y="1827794"/>
                </a:lnTo>
                <a:lnTo>
                  <a:pt x="640715" y="1835734"/>
                </a:lnTo>
                <a:lnTo>
                  <a:pt x="645795" y="1843674"/>
                </a:lnTo>
                <a:lnTo>
                  <a:pt x="650875" y="1851296"/>
                </a:lnTo>
                <a:lnTo>
                  <a:pt x="655638" y="1857965"/>
                </a:lnTo>
                <a:lnTo>
                  <a:pt x="661035" y="1864317"/>
                </a:lnTo>
                <a:lnTo>
                  <a:pt x="666433" y="1870351"/>
                </a:lnTo>
                <a:lnTo>
                  <a:pt x="671830" y="1875433"/>
                </a:lnTo>
                <a:lnTo>
                  <a:pt x="677228" y="1879879"/>
                </a:lnTo>
                <a:lnTo>
                  <a:pt x="682943" y="1884008"/>
                </a:lnTo>
                <a:lnTo>
                  <a:pt x="688975" y="1886866"/>
                </a:lnTo>
                <a:lnTo>
                  <a:pt x="694690" y="1889407"/>
                </a:lnTo>
                <a:lnTo>
                  <a:pt x="697548" y="1890042"/>
                </a:lnTo>
                <a:lnTo>
                  <a:pt x="700723" y="1890677"/>
                </a:lnTo>
                <a:lnTo>
                  <a:pt x="703580" y="1890994"/>
                </a:lnTo>
                <a:lnTo>
                  <a:pt x="706755" y="1891312"/>
                </a:lnTo>
                <a:lnTo>
                  <a:pt x="709930" y="1891312"/>
                </a:lnTo>
                <a:lnTo>
                  <a:pt x="712788" y="1890994"/>
                </a:lnTo>
                <a:lnTo>
                  <a:pt x="715963" y="1890359"/>
                </a:lnTo>
                <a:lnTo>
                  <a:pt x="718820" y="1889724"/>
                </a:lnTo>
                <a:lnTo>
                  <a:pt x="724853" y="1887501"/>
                </a:lnTo>
                <a:lnTo>
                  <a:pt x="730885" y="1884643"/>
                </a:lnTo>
                <a:lnTo>
                  <a:pt x="736918" y="1880832"/>
                </a:lnTo>
                <a:lnTo>
                  <a:pt x="742633" y="1876385"/>
                </a:lnTo>
                <a:lnTo>
                  <a:pt x="748348" y="1870986"/>
                </a:lnTo>
                <a:lnTo>
                  <a:pt x="754063" y="1865270"/>
                </a:lnTo>
                <a:lnTo>
                  <a:pt x="759778" y="1859236"/>
                </a:lnTo>
                <a:lnTo>
                  <a:pt x="765175" y="1852249"/>
                </a:lnTo>
                <a:lnTo>
                  <a:pt x="770573" y="1845262"/>
                </a:lnTo>
                <a:lnTo>
                  <a:pt x="775970" y="1837322"/>
                </a:lnTo>
                <a:lnTo>
                  <a:pt x="780733" y="1829065"/>
                </a:lnTo>
                <a:lnTo>
                  <a:pt x="785813" y="1820490"/>
                </a:lnTo>
                <a:lnTo>
                  <a:pt x="790575" y="1811915"/>
                </a:lnTo>
                <a:lnTo>
                  <a:pt x="795020" y="1802705"/>
                </a:lnTo>
                <a:lnTo>
                  <a:pt x="803910" y="1784285"/>
                </a:lnTo>
                <a:lnTo>
                  <a:pt x="812165" y="1765229"/>
                </a:lnTo>
                <a:lnTo>
                  <a:pt x="820103" y="1746492"/>
                </a:lnTo>
                <a:lnTo>
                  <a:pt x="826770" y="1727436"/>
                </a:lnTo>
                <a:lnTo>
                  <a:pt x="832803" y="1709651"/>
                </a:lnTo>
                <a:lnTo>
                  <a:pt x="837883" y="1693454"/>
                </a:lnTo>
                <a:lnTo>
                  <a:pt x="842010" y="1677893"/>
                </a:lnTo>
                <a:lnTo>
                  <a:pt x="845503" y="1664871"/>
                </a:lnTo>
                <a:lnTo>
                  <a:pt x="847408" y="1657249"/>
                </a:lnTo>
                <a:lnTo>
                  <a:pt x="848995" y="1649627"/>
                </a:lnTo>
                <a:lnTo>
                  <a:pt x="849948" y="1641370"/>
                </a:lnTo>
                <a:lnTo>
                  <a:pt x="850900" y="1632477"/>
                </a:lnTo>
                <a:lnTo>
                  <a:pt x="852805" y="1613422"/>
                </a:lnTo>
                <a:lnTo>
                  <a:pt x="854075" y="1593732"/>
                </a:lnTo>
                <a:lnTo>
                  <a:pt x="854393" y="1571818"/>
                </a:lnTo>
                <a:lnTo>
                  <a:pt x="854393" y="1548952"/>
                </a:lnTo>
                <a:lnTo>
                  <a:pt x="854075" y="1525450"/>
                </a:lnTo>
                <a:lnTo>
                  <a:pt x="853123" y="1500996"/>
                </a:lnTo>
                <a:lnTo>
                  <a:pt x="852170" y="1475589"/>
                </a:lnTo>
                <a:lnTo>
                  <a:pt x="850265" y="1449546"/>
                </a:lnTo>
                <a:lnTo>
                  <a:pt x="848043" y="1423504"/>
                </a:lnTo>
                <a:lnTo>
                  <a:pt x="845503" y="1396827"/>
                </a:lnTo>
                <a:lnTo>
                  <a:pt x="843280" y="1370149"/>
                </a:lnTo>
                <a:lnTo>
                  <a:pt x="840423" y="1343472"/>
                </a:lnTo>
                <a:lnTo>
                  <a:pt x="833755" y="1290752"/>
                </a:lnTo>
                <a:lnTo>
                  <a:pt x="827405" y="1239938"/>
                </a:lnTo>
                <a:lnTo>
                  <a:pt x="820420" y="1191665"/>
                </a:lnTo>
                <a:lnTo>
                  <a:pt x="814070" y="1147837"/>
                </a:lnTo>
                <a:lnTo>
                  <a:pt x="808038" y="1109409"/>
                </a:lnTo>
                <a:lnTo>
                  <a:pt x="798195" y="1053196"/>
                </a:lnTo>
                <a:lnTo>
                  <a:pt x="794703" y="1032553"/>
                </a:lnTo>
                <a:lnTo>
                  <a:pt x="799783" y="1028424"/>
                </a:lnTo>
                <a:lnTo>
                  <a:pt x="804228" y="1024295"/>
                </a:lnTo>
                <a:lnTo>
                  <a:pt x="808673" y="1019532"/>
                </a:lnTo>
                <a:lnTo>
                  <a:pt x="812483" y="1015085"/>
                </a:lnTo>
                <a:lnTo>
                  <a:pt x="815975" y="1010004"/>
                </a:lnTo>
                <a:lnTo>
                  <a:pt x="819785" y="1004923"/>
                </a:lnTo>
                <a:lnTo>
                  <a:pt x="822325" y="999841"/>
                </a:lnTo>
                <a:lnTo>
                  <a:pt x="825818" y="994442"/>
                </a:lnTo>
                <a:lnTo>
                  <a:pt x="828040" y="988726"/>
                </a:lnTo>
                <a:lnTo>
                  <a:pt x="830580" y="983009"/>
                </a:lnTo>
                <a:lnTo>
                  <a:pt x="832803" y="976975"/>
                </a:lnTo>
                <a:lnTo>
                  <a:pt x="834708" y="971258"/>
                </a:lnTo>
                <a:lnTo>
                  <a:pt x="838200" y="959507"/>
                </a:lnTo>
                <a:lnTo>
                  <a:pt x="840740" y="947757"/>
                </a:lnTo>
                <a:lnTo>
                  <a:pt x="842328" y="936323"/>
                </a:lnTo>
                <a:lnTo>
                  <a:pt x="843915" y="924890"/>
                </a:lnTo>
                <a:lnTo>
                  <a:pt x="844868" y="914410"/>
                </a:lnTo>
                <a:lnTo>
                  <a:pt x="845185" y="904882"/>
                </a:lnTo>
                <a:lnTo>
                  <a:pt x="845503" y="895990"/>
                </a:lnTo>
                <a:lnTo>
                  <a:pt x="845503" y="888685"/>
                </a:lnTo>
                <a:lnTo>
                  <a:pt x="845185" y="878205"/>
                </a:lnTo>
                <a:lnTo>
                  <a:pt x="1049021" y="878205"/>
                </a:lnTo>
                <a:lnTo>
                  <a:pt x="1058546" y="878205"/>
                </a:lnTo>
                <a:lnTo>
                  <a:pt x="1068388" y="878522"/>
                </a:lnTo>
                <a:lnTo>
                  <a:pt x="1077913" y="879157"/>
                </a:lnTo>
                <a:lnTo>
                  <a:pt x="1087438" y="880110"/>
                </a:lnTo>
                <a:lnTo>
                  <a:pt x="1096646" y="881063"/>
                </a:lnTo>
                <a:lnTo>
                  <a:pt x="1106488" y="882333"/>
                </a:lnTo>
                <a:lnTo>
                  <a:pt x="1116013" y="883921"/>
                </a:lnTo>
                <a:lnTo>
                  <a:pt x="1125221" y="885827"/>
                </a:lnTo>
                <a:lnTo>
                  <a:pt x="1134428" y="887732"/>
                </a:lnTo>
                <a:lnTo>
                  <a:pt x="1143636" y="889955"/>
                </a:lnTo>
                <a:lnTo>
                  <a:pt x="1153161" y="892496"/>
                </a:lnTo>
                <a:lnTo>
                  <a:pt x="1162051" y="895037"/>
                </a:lnTo>
                <a:lnTo>
                  <a:pt x="1171258" y="897895"/>
                </a:lnTo>
                <a:lnTo>
                  <a:pt x="1180148" y="901071"/>
                </a:lnTo>
                <a:lnTo>
                  <a:pt x="1189038" y="904247"/>
                </a:lnTo>
                <a:lnTo>
                  <a:pt x="1197928" y="907740"/>
                </a:lnTo>
                <a:lnTo>
                  <a:pt x="1206501" y="911234"/>
                </a:lnTo>
                <a:lnTo>
                  <a:pt x="1215073" y="915363"/>
                </a:lnTo>
                <a:lnTo>
                  <a:pt x="1223646" y="919174"/>
                </a:lnTo>
                <a:lnTo>
                  <a:pt x="1232218" y="923302"/>
                </a:lnTo>
                <a:lnTo>
                  <a:pt x="1240156" y="927749"/>
                </a:lnTo>
                <a:lnTo>
                  <a:pt x="1248411" y="932512"/>
                </a:lnTo>
                <a:lnTo>
                  <a:pt x="1256348" y="937276"/>
                </a:lnTo>
                <a:lnTo>
                  <a:pt x="1264286" y="942358"/>
                </a:lnTo>
                <a:lnTo>
                  <a:pt x="1271906" y="947439"/>
                </a:lnTo>
                <a:lnTo>
                  <a:pt x="1279843" y="952520"/>
                </a:lnTo>
                <a:lnTo>
                  <a:pt x="1287146" y="957919"/>
                </a:lnTo>
                <a:lnTo>
                  <a:pt x="1294448" y="963636"/>
                </a:lnTo>
                <a:lnTo>
                  <a:pt x="1301751" y="969670"/>
                </a:lnTo>
                <a:lnTo>
                  <a:pt x="1308736" y="975387"/>
                </a:lnTo>
                <a:lnTo>
                  <a:pt x="1315721" y="981421"/>
                </a:lnTo>
                <a:lnTo>
                  <a:pt x="1322071" y="988090"/>
                </a:lnTo>
                <a:lnTo>
                  <a:pt x="1329056" y="994442"/>
                </a:lnTo>
                <a:lnTo>
                  <a:pt x="1335406" y="1001111"/>
                </a:lnTo>
                <a:lnTo>
                  <a:pt x="1341438" y="1007463"/>
                </a:lnTo>
                <a:lnTo>
                  <a:pt x="1347471" y="1014768"/>
                </a:lnTo>
                <a:lnTo>
                  <a:pt x="1353186" y="1021437"/>
                </a:lnTo>
                <a:lnTo>
                  <a:pt x="1358901" y="1028424"/>
                </a:lnTo>
                <a:lnTo>
                  <a:pt x="1364298" y="1036046"/>
                </a:lnTo>
                <a:lnTo>
                  <a:pt x="1369696" y="1043033"/>
                </a:lnTo>
                <a:lnTo>
                  <a:pt x="1374458" y="1050655"/>
                </a:lnTo>
                <a:lnTo>
                  <a:pt x="1379221" y="1058595"/>
                </a:lnTo>
                <a:lnTo>
                  <a:pt x="1383666" y="1065900"/>
                </a:lnTo>
                <a:lnTo>
                  <a:pt x="1388428" y="1073839"/>
                </a:lnTo>
                <a:lnTo>
                  <a:pt x="1392238" y="1082097"/>
                </a:lnTo>
                <a:lnTo>
                  <a:pt x="1396366" y="1090036"/>
                </a:lnTo>
                <a:lnTo>
                  <a:pt x="1399858" y="1098294"/>
                </a:lnTo>
                <a:lnTo>
                  <a:pt x="1403351" y="1106551"/>
                </a:lnTo>
                <a:lnTo>
                  <a:pt x="1406526" y="1114808"/>
                </a:lnTo>
                <a:lnTo>
                  <a:pt x="1409383" y="1123383"/>
                </a:lnTo>
                <a:lnTo>
                  <a:pt x="1412241" y="1131958"/>
                </a:lnTo>
                <a:lnTo>
                  <a:pt x="1414463" y="1140850"/>
                </a:lnTo>
                <a:lnTo>
                  <a:pt x="1417003" y="1149425"/>
                </a:lnTo>
                <a:lnTo>
                  <a:pt x="1418591" y="1158318"/>
                </a:lnTo>
                <a:lnTo>
                  <a:pt x="1420178" y="1167210"/>
                </a:lnTo>
                <a:lnTo>
                  <a:pt x="1421448" y="1176103"/>
                </a:lnTo>
                <a:lnTo>
                  <a:pt x="1422718" y="1185313"/>
                </a:lnTo>
                <a:lnTo>
                  <a:pt x="1423353" y="1194205"/>
                </a:lnTo>
                <a:lnTo>
                  <a:pt x="1423671" y="1203415"/>
                </a:lnTo>
                <a:lnTo>
                  <a:pt x="1423988" y="1212625"/>
                </a:lnTo>
                <a:lnTo>
                  <a:pt x="1423671" y="1222471"/>
                </a:lnTo>
                <a:lnTo>
                  <a:pt x="1423353" y="1231681"/>
                </a:lnTo>
                <a:lnTo>
                  <a:pt x="1422718" y="1240891"/>
                </a:lnTo>
                <a:lnTo>
                  <a:pt x="1421448" y="1250418"/>
                </a:lnTo>
                <a:lnTo>
                  <a:pt x="1368108" y="1641052"/>
                </a:lnTo>
                <a:lnTo>
                  <a:pt x="1364298" y="1660108"/>
                </a:lnTo>
                <a:lnTo>
                  <a:pt x="1359536" y="1679481"/>
                </a:lnTo>
                <a:lnTo>
                  <a:pt x="1354773" y="1697901"/>
                </a:lnTo>
                <a:lnTo>
                  <a:pt x="1349058" y="1716638"/>
                </a:lnTo>
                <a:lnTo>
                  <a:pt x="1342708" y="1735059"/>
                </a:lnTo>
                <a:lnTo>
                  <a:pt x="1336041" y="1752843"/>
                </a:lnTo>
                <a:lnTo>
                  <a:pt x="1329056" y="1770311"/>
                </a:lnTo>
                <a:lnTo>
                  <a:pt x="1321436" y="1787461"/>
                </a:lnTo>
                <a:lnTo>
                  <a:pt x="1313498" y="1804293"/>
                </a:lnTo>
                <a:lnTo>
                  <a:pt x="1305243" y="1820490"/>
                </a:lnTo>
                <a:lnTo>
                  <a:pt x="1295718" y="1836052"/>
                </a:lnTo>
                <a:lnTo>
                  <a:pt x="1286511" y="1851614"/>
                </a:lnTo>
                <a:lnTo>
                  <a:pt x="1276668" y="1866540"/>
                </a:lnTo>
                <a:lnTo>
                  <a:pt x="1265873" y="1880832"/>
                </a:lnTo>
                <a:lnTo>
                  <a:pt x="1255396" y="1894488"/>
                </a:lnTo>
                <a:lnTo>
                  <a:pt x="1243331" y="1907827"/>
                </a:lnTo>
                <a:lnTo>
                  <a:pt x="1231583" y="1920213"/>
                </a:lnTo>
                <a:lnTo>
                  <a:pt x="1219201" y="1932281"/>
                </a:lnTo>
                <a:lnTo>
                  <a:pt x="1206501" y="1943714"/>
                </a:lnTo>
                <a:lnTo>
                  <a:pt x="1193166" y="1954195"/>
                </a:lnTo>
                <a:lnTo>
                  <a:pt x="1186181" y="1959594"/>
                </a:lnTo>
                <a:lnTo>
                  <a:pt x="1179513" y="1964040"/>
                </a:lnTo>
                <a:lnTo>
                  <a:pt x="1172211" y="1968804"/>
                </a:lnTo>
                <a:lnTo>
                  <a:pt x="1165226" y="1973250"/>
                </a:lnTo>
                <a:lnTo>
                  <a:pt x="1157606" y="1977696"/>
                </a:lnTo>
                <a:lnTo>
                  <a:pt x="1150303" y="1981825"/>
                </a:lnTo>
                <a:lnTo>
                  <a:pt x="1142683" y="1985953"/>
                </a:lnTo>
                <a:lnTo>
                  <a:pt x="1134746" y="1989447"/>
                </a:lnTo>
                <a:lnTo>
                  <a:pt x="1127126" y="1992940"/>
                </a:lnTo>
                <a:lnTo>
                  <a:pt x="1119188" y="1996116"/>
                </a:lnTo>
                <a:lnTo>
                  <a:pt x="1110933" y="1999292"/>
                </a:lnTo>
                <a:lnTo>
                  <a:pt x="1102996" y="2002150"/>
                </a:lnTo>
                <a:lnTo>
                  <a:pt x="1094741" y="2005009"/>
                </a:lnTo>
                <a:lnTo>
                  <a:pt x="1086486" y="2007549"/>
                </a:lnTo>
                <a:lnTo>
                  <a:pt x="1077913" y="2009773"/>
                </a:lnTo>
                <a:lnTo>
                  <a:pt x="1069023" y="2011996"/>
                </a:lnTo>
                <a:lnTo>
                  <a:pt x="1060451" y="2013584"/>
                </a:lnTo>
                <a:lnTo>
                  <a:pt x="1051561" y="2015172"/>
                </a:lnTo>
                <a:lnTo>
                  <a:pt x="1042671" y="2016442"/>
                </a:lnTo>
                <a:lnTo>
                  <a:pt x="1033463" y="2017395"/>
                </a:lnTo>
                <a:lnTo>
                  <a:pt x="1023938" y="2018347"/>
                </a:lnTo>
                <a:lnTo>
                  <a:pt x="1014731" y="2018983"/>
                </a:lnTo>
                <a:lnTo>
                  <a:pt x="1005206" y="2019300"/>
                </a:lnTo>
                <a:lnTo>
                  <a:pt x="995681" y="2019300"/>
                </a:lnTo>
                <a:lnTo>
                  <a:pt x="428308" y="2019300"/>
                </a:lnTo>
                <a:lnTo>
                  <a:pt x="418465" y="2019300"/>
                </a:lnTo>
                <a:lnTo>
                  <a:pt x="409258" y="2018983"/>
                </a:lnTo>
                <a:lnTo>
                  <a:pt x="399733" y="2018347"/>
                </a:lnTo>
                <a:lnTo>
                  <a:pt x="390843" y="2017395"/>
                </a:lnTo>
                <a:lnTo>
                  <a:pt x="381635" y="2016442"/>
                </a:lnTo>
                <a:lnTo>
                  <a:pt x="372745" y="2015172"/>
                </a:lnTo>
                <a:lnTo>
                  <a:pt x="363855" y="2013584"/>
                </a:lnTo>
                <a:lnTo>
                  <a:pt x="354965" y="2011996"/>
                </a:lnTo>
                <a:lnTo>
                  <a:pt x="346393" y="2010090"/>
                </a:lnTo>
                <a:lnTo>
                  <a:pt x="337820" y="2007867"/>
                </a:lnTo>
                <a:lnTo>
                  <a:pt x="329247" y="2005326"/>
                </a:lnTo>
                <a:lnTo>
                  <a:pt x="320992" y="2002786"/>
                </a:lnTo>
                <a:lnTo>
                  <a:pt x="312737" y="2000245"/>
                </a:lnTo>
                <a:lnTo>
                  <a:pt x="304800" y="1996751"/>
                </a:lnTo>
                <a:lnTo>
                  <a:pt x="296862" y="1993576"/>
                </a:lnTo>
                <a:lnTo>
                  <a:pt x="288925" y="1990400"/>
                </a:lnTo>
                <a:lnTo>
                  <a:pt x="281305" y="1986906"/>
                </a:lnTo>
                <a:lnTo>
                  <a:pt x="274002" y="1983095"/>
                </a:lnTo>
                <a:lnTo>
                  <a:pt x="266382" y="1978966"/>
                </a:lnTo>
                <a:lnTo>
                  <a:pt x="259080" y="1974838"/>
                </a:lnTo>
                <a:lnTo>
                  <a:pt x="251777" y="1970392"/>
                </a:lnTo>
                <a:lnTo>
                  <a:pt x="244792" y="1965945"/>
                </a:lnTo>
                <a:lnTo>
                  <a:pt x="237490" y="1960864"/>
                </a:lnTo>
                <a:lnTo>
                  <a:pt x="230822" y="1956418"/>
                </a:lnTo>
                <a:lnTo>
                  <a:pt x="217805" y="1945937"/>
                </a:lnTo>
                <a:lnTo>
                  <a:pt x="204470" y="1934822"/>
                </a:lnTo>
                <a:lnTo>
                  <a:pt x="192405" y="1923071"/>
                </a:lnTo>
                <a:lnTo>
                  <a:pt x="180340" y="1910685"/>
                </a:lnTo>
                <a:lnTo>
                  <a:pt x="168910" y="1897981"/>
                </a:lnTo>
                <a:lnTo>
                  <a:pt x="157797" y="1884325"/>
                </a:lnTo>
                <a:lnTo>
                  <a:pt x="147637" y="1870351"/>
                </a:lnTo>
                <a:lnTo>
                  <a:pt x="137477" y="1855742"/>
                </a:lnTo>
                <a:lnTo>
                  <a:pt x="127952" y="1840498"/>
                </a:lnTo>
                <a:lnTo>
                  <a:pt x="119062" y="1825254"/>
                </a:lnTo>
                <a:lnTo>
                  <a:pt x="110490" y="1808739"/>
                </a:lnTo>
                <a:lnTo>
                  <a:pt x="102552" y="1792542"/>
                </a:lnTo>
                <a:lnTo>
                  <a:pt x="94932" y="1775710"/>
                </a:lnTo>
                <a:lnTo>
                  <a:pt x="87630" y="1758242"/>
                </a:lnTo>
                <a:lnTo>
                  <a:pt x="81280" y="1740458"/>
                </a:lnTo>
                <a:lnTo>
                  <a:pt x="75247" y="1722355"/>
                </a:lnTo>
                <a:lnTo>
                  <a:pt x="69532" y="1703935"/>
                </a:lnTo>
                <a:lnTo>
                  <a:pt x="64452" y="1685197"/>
                </a:lnTo>
                <a:lnTo>
                  <a:pt x="60007" y="1666142"/>
                </a:lnTo>
                <a:lnTo>
                  <a:pt x="55562" y="1647087"/>
                </a:lnTo>
                <a:lnTo>
                  <a:pt x="2540" y="1256453"/>
                </a:lnTo>
                <a:lnTo>
                  <a:pt x="1587" y="1246925"/>
                </a:lnTo>
                <a:lnTo>
                  <a:pt x="635" y="1237397"/>
                </a:lnTo>
                <a:lnTo>
                  <a:pt x="317" y="1227552"/>
                </a:lnTo>
                <a:lnTo>
                  <a:pt x="0" y="1218024"/>
                </a:lnTo>
                <a:lnTo>
                  <a:pt x="317" y="1208497"/>
                </a:lnTo>
                <a:lnTo>
                  <a:pt x="635" y="1199287"/>
                </a:lnTo>
                <a:lnTo>
                  <a:pt x="1587" y="1190077"/>
                </a:lnTo>
                <a:lnTo>
                  <a:pt x="2540" y="1180549"/>
                </a:lnTo>
                <a:lnTo>
                  <a:pt x="4127" y="1171339"/>
                </a:lnTo>
                <a:lnTo>
                  <a:pt x="5715" y="1162446"/>
                </a:lnTo>
                <a:lnTo>
                  <a:pt x="7620" y="1153554"/>
                </a:lnTo>
                <a:lnTo>
                  <a:pt x="9525" y="1144661"/>
                </a:lnTo>
                <a:lnTo>
                  <a:pt x="12065" y="1135769"/>
                </a:lnTo>
                <a:lnTo>
                  <a:pt x="14605" y="1126877"/>
                </a:lnTo>
                <a:lnTo>
                  <a:pt x="17780" y="1118302"/>
                </a:lnTo>
                <a:lnTo>
                  <a:pt x="20955" y="1109727"/>
                </a:lnTo>
                <a:lnTo>
                  <a:pt x="24130" y="1101152"/>
                </a:lnTo>
                <a:lnTo>
                  <a:pt x="28257" y="1092895"/>
                </a:lnTo>
                <a:lnTo>
                  <a:pt x="32067" y="1084955"/>
                </a:lnTo>
                <a:lnTo>
                  <a:pt x="36195" y="1076698"/>
                </a:lnTo>
                <a:lnTo>
                  <a:pt x="40322" y="1068758"/>
                </a:lnTo>
                <a:lnTo>
                  <a:pt x="45085" y="1060818"/>
                </a:lnTo>
                <a:lnTo>
                  <a:pt x="49847" y="1053196"/>
                </a:lnTo>
                <a:lnTo>
                  <a:pt x="54927" y="1045574"/>
                </a:lnTo>
                <a:lnTo>
                  <a:pt x="60007" y="1038269"/>
                </a:lnTo>
                <a:lnTo>
                  <a:pt x="65722" y="1030647"/>
                </a:lnTo>
                <a:lnTo>
                  <a:pt x="70802" y="1023660"/>
                </a:lnTo>
                <a:lnTo>
                  <a:pt x="77152" y="1016356"/>
                </a:lnTo>
                <a:lnTo>
                  <a:pt x="83185" y="1009369"/>
                </a:lnTo>
                <a:lnTo>
                  <a:pt x="89217" y="1002699"/>
                </a:lnTo>
                <a:lnTo>
                  <a:pt x="95567" y="995712"/>
                </a:lnTo>
                <a:lnTo>
                  <a:pt x="101917" y="989361"/>
                </a:lnTo>
                <a:lnTo>
                  <a:pt x="108585" y="983009"/>
                </a:lnTo>
                <a:lnTo>
                  <a:pt x="115570" y="976975"/>
                </a:lnTo>
                <a:lnTo>
                  <a:pt x="122555" y="970941"/>
                </a:lnTo>
                <a:lnTo>
                  <a:pt x="129857" y="964906"/>
                </a:lnTo>
                <a:lnTo>
                  <a:pt x="137160" y="959190"/>
                </a:lnTo>
                <a:lnTo>
                  <a:pt x="144780" y="953473"/>
                </a:lnTo>
                <a:lnTo>
                  <a:pt x="152082" y="948074"/>
                </a:lnTo>
                <a:lnTo>
                  <a:pt x="160020" y="942993"/>
                </a:lnTo>
                <a:lnTo>
                  <a:pt x="167957" y="937911"/>
                </a:lnTo>
                <a:lnTo>
                  <a:pt x="175895" y="933148"/>
                </a:lnTo>
                <a:lnTo>
                  <a:pt x="183832" y="928384"/>
                </a:lnTo>
                <a:lnTo>
                  <a:pt x="192405" y="923937"/>
                </a:lnTo>
                <a:lnTo>
                  <a:pt x="200660" y="919491"/>
                </a:lnTo>
                <a:lnTo>
                  <a:pt x="209232" y="915680"/>
                </a:lnTo>
                <a:lnTo>
                  <a:pt x="217805" y="911552"/>
                </a:lnTo>
                <a:lnTo>
                  <a:pt x="226377" y="907740"/>
                </a:lnTo>
                <a:lnTo>
                  <a:pt x="235267" y="904247"/>
                </a:lnTo>
                <a:lnTo>
                  <a:pt x="244157" y="901071"/>
                </a:lnTo>
                <a:lnTo>
                  <a:pt x="253047" y="897895"/>
                </a:lnTo>
                <a:lnTo>
                  <a:pt x="261937" y="895037"/>
                </a:lnTo>
                <a:lnTo>
                  <a:pt x="271145" y="892496"/>
                </a:lnTo>
                <a:lnTo>
                  <a:pt x="280352" y="889955"/>
                </a:lnTo>
                <a:lnTo>
                  <a:pt x="289560" y="887415"/>
                </a:lnTo>
                <a:lnTo>
                  <a:pt x="298767" y="885827"/>
                </a:lnTo>
                <a:lnTo>
                  <a:pt x="308292" y="883921"/>
                </a:lnTo>
                <a:lnTo>
                  <a:pt x="317817" y="882016"/>
                </a:lnTo>
                <a:lnTo>
                  <a:pt x="327025" y="881063"/>
                </a:lnTo>
                <a:lnTo>
                  <a:pt x="336550" y="879475"/>
                </a:lnTo>
                <a:lnTo>
                  <a:pt x="346393" y="878840"/>
                </a:lnTo>
                <a:lnTo>
                  <a:pt x="355918" y="878205"/>
                </a:lnTo>
                <a:lnTo>
                  <a:pt x="365125" y="877887"/>
                </a:lnTo>
                <a:close/>
                <a:moveTo>
                  <a:pt x="701993" y="0"/>
                </a:moveTo>
                <a:lnTo>
                  <a:pt x="712153" y="0"/>
                </a:lnTo>
                <a:lnTo>
                  <a:pt x="721678" y="0"/>
                </a:lnTo>
                <a:lnTo>
                  <a:pt x="731203" y="318"/>
                </a:lnTo>
                <a:lnTo>
                  <a:pt x="741045" y="953"/>
                </a:lnTo>
                <a:lnTo>
                  <a:pt x="750570" y="1588"/>
                </a:lnTo>
                <a:lnTo>
                  <a:pt x="760095" y="2858"/>
                </a:lnTo>
                <a:lnTo>
                  <a:pt x="769620" y="4128"/>
                </a:lnTo>
                <a:lnTo>
                  <a:pt x="779145" y="6033"/>
                </a:lnTo>
                <a:lnTo>
                  <a:pt x="788353" y="7620"/>
                </a:lnTo>
                <a:lnTo>
                  <a:pt x="797560" y="9525"/>
                </a:lnTo>
                <a:lnTo>
                  <a:pt x="806450" y="11748"/>
                </a:lnTo>
                <a:lnTo>
                  <a:pt x="815658" y="14288"/>
                </a:lnTo>
                <a:lnTo>
                  <a:pt x="824548" y="17145"/>
                </a:lnTo>
                <a:lnTo>
                  <a:pt x="833438" y="19685"/>
                </a:lnTo>
                <a:lnTo>
                  <a:pt x="842010" y="22543"/>
                </a:lnTo>
                <a:lnTo>
                  <a:pt x="850900" y="26353"/>
                </a:lnTo>
                <a:lnTo>
                  <a:pt x="859473" y="29528"/>
                </a:lnTo>
                <a:lnTo>
                  <a:pt x="867728" y="33338"/>
                </a:lnTo>
                <a:lnTo>
                  <a:pt x="876301" y="37148"/>
                </a:lnTo>
                <a:lnTo>
                  <a:pt x="884556" y="41275"/>
                </a:lnTo>
                <a:lnTo>
                  <a:pt x="892493" y="45403"/>
                </a:lnTo>
                <a:lnTo>
                  <a:pt x="900431" y="50165"/>
                </a:lnTo>
                <a:lnTo>
                  <a:pt x="908368" y="54610"/>
                </a:lnTo>
                <a:lnTo>
                  <a:pt x="916306" y="59373"/>
                </a:lnTo>
                <a:lnTo>
                  <a:pt x="923608" y="64453"/>
                </a:lnTo>
                <a:lnTo>
                  <a:pt x="931228" y="69850"/>
                </a:lnTo>
                <a:lnTo>
                  <a:pt x="938531" y="74930"/>
                </a:lnTo>
                <a:lnTo>
                  <a:pt x="945833" y="80645"/>
                </a:lnTo>
                <a:lnTo>
                  <a:pt x="952818" y="86360"/>
                </a:lnTo>
                <a:lnTo>
                  <a:pt x="960121" y="92075"/>
                </a:lnTo>
                <a:lnTo>
                  <a:pt x="966788" y="98108"/>
                </a:lnTo>
                <a:lnTo>
                  <a:pt x="973138" y="104140"/>
                </a:lnTo>
                <a:lnTo>
                  <a:pt x="979806" y="110808"/>
                </a:lnTo>
                <a:lnTo>
                  <a:pt x="985838" y="117475"/>
                </a:lnTo>
                <a:lnTo>
                  <a:pt x="992506" y="123825"/>
                </a:lnTo>
                <a:lnTo>
                  <a:pt x="998538" y="130493"/>
                </a:lnTo>
                <a:lnTo>
                  <a:pt x="1004253" y="137795"/>
                </a:lnTo>
                <a:lnTo>
                  <a:pt x="1009968" y="144780"/>
                </a:lnTo>
                <a:lnTo>
                  <a:pt x="1015683" y="152083"/>
                </a:lnTo>
                <a:lnTo>
                  <a:pt x="1020763" y="159385"/>
                </a:lnTo>
                <a:lnTo>
                  <a:pt x="1025843" y="167005"/>
                </a:lnTo>
                <a:lnTo>
                  <a:pt x="1030923" y="174308"/>
                </a:lnTo>
                <a:lnTo>
                  <a:pt x="1035686" y="182245"/>
                </a:lnTo>
                <a:lnTo>
                  <a:pt x="1040448" y="190183"/>
                </a:lnTo>
                <a:lnTo>
                  <a:pt x="1045211" y="197803"/>
                </a:lnTo>
                <a:lnTo>
                  <a:pt x="1049338" y="206058"/>
                </a:lnTo>
                <a:lnTo>
                  <a:pt x="1053148" y="214313"/>
                </a:lnTo>
                <a:lnTo>
                  <a:pt x="1057276" y="222568"/>
                </a:lnTo>
                <a:lnTo>
                  <a:pt x="1060768" y="231140"/>
                </a:lnTo>
                <a:lnTo>
                  <a:pt x="1064261" y="239713"/>
                </a:lnTo>
                <a:lnTo>
                  <a:pt x="1067436" y="248285"/>
                </a:lnTo>
                <a:lnTo>
                  <a:pt x="1070611" y="257175"/>
                </a:lnTo>
                <a:lnTo>
                  <a:pt x="1073468" y="266065"/>
                </a:lnTo>
                <a:lnTo>
                  <a:pt x="1076326" y="274955"/>
                </a:lnTo>
                <a:lnTo>
                  <a:pt x="1078548" y="283845"/>
                </a:lnTo>
                <a:lnTo>
                  <a:pt x="1081088" y="293053"/>
                </a:lnTo>
                <a:lnTo>
                  <a:pt x="1082993" y="302260"/>
                </a:lnTo>
                <a:lnTo>
                  <a:pt x="1084581" y="311468"/>
                </a:lnTo>
                <a:lnTo>
                  <a:pt x="1086486" y="320675"/>
                </a:lnTo>
                <a:lnTo>
                  <a:pt x="1087438" y="330518"/>
                </a:lnTo>
                <a:lnTo>
                  <a:pt x="1088708" y="339725"/>
                </a:lnTo>
                <a:lnTo>
                  <a:pt x="1089661" y="349250"/>
                </a:lnTo>
                <a:lnTo>
                  <a:pt x="1089978" y="358775"/>
                </a:lnTo>
                <a:lnTo>
                  <a:pt x="1090296" y="368618"/>
                </a:lnTo>
                <a:lnTo>
                  <a:pt x="1090613" y="378460"/>
                </a:lnTo>
                <a:lnTo>
                  <a:pt x="1090296" y="387985"/>
                </a:lnTo>
                <a:lnTo>
                  <a:pt x="1089978" y="398145"/>
                </a:lnTo>
                <a:lnTo>
                  <a:pt x="1089661" y="407670"/>
                </a:lnTo>
                <a:lnTo>
                  <a:pt x="1088708" y="417195"/>
                </a:lnTo>
                <a:lnTo>
                  <a:pt x="1087438" y="426720"/>
                </a:lnTo>
                <a:lnTo>
                  <a:pt x="1086486" y="436245"/>
                </a:lnTo>
                <a:lnTo>
                  <a:pt x="1084581" y="445453"/>
                </a:lnTo>
                <a:lnTo>
                  <a:pt x="1082993" y="454660"/>
                </a:lnTo>
                <a:lnTo>
                  <a:pt x="1081088" y="463868"/>
                </a:lnTo>
                <a:lnTo>
                  <a:pt x="1078548" y="473393"/>
                </a:lnTo>
                <a:lnTo>
                  <a:pt x="1076326" y="482283"/>
                </a:lnTo>
                <a:lnTo>
                  <a:pt x="1073468" y="491173"/>
                </a:lnTo>
                <a:lnTo>
                  <a:pt x="1070611" y="500063"/>
                </a:lnTo>
                <a:lnTo>
                  <a:pt x="1067436" y="508953"/>
                </a:lnTo>
                <a:lnTo>
                  <a:pt x="1064261" y="517525"/>
                </a:lnTo>
                <a:lnTo>
                  <a:pt x="1060768" y="526098"/>
                </a:lnTo>
                <a:lnTo>
                  <a:pt x="1057276" y="534036"/>
                </a:lnTo>
                <a:lnTo>
                  <a:pt x="1053148" y="542608"/>
                </a:lnTo>
                <a:lnTo>
                  <a:pt x="1049338" y="550863"/>
                </a:lnTo>
                <a:lnTo>
                  <a:pt x="1045211" y="559118"/>
                </a:lnTo>
                <a:lnTo>
                  <a:pt x="1040448" y="567056"/>
                </a:lnTo>
                <a:lnTo>
                  <a:pt x="1035686" y="574676"/>
                </a:lnTo>
                <a:lnTo>
                  <a:pt x="1030923" y="582613"/>
                </a:lnTo>
                <a:lnTo>
                  <a:pt x="1025843" y="589916"/>
                </a:lnTo>
                <a:lnTo>
                  <a:pt x="1020763" y="597536"/>
                </a:lnTo>
                <a:lnTo>
                  <a:pt x="1015683" y="605156"/>
                </a:lnTo>
                <a:lnTo>
                  <a:pt x="1009968" y="612141"/>
                </a:lnTo>
                <a:lnTo>
                  <a:pt x="1004253" y="619126"/>
                </a:lnTo>
                <a:lnTo>
                  <a:pt x="998538" y="626428"/>
                </a:lnTo>
                <a:lnTo>
                  <a:pt x="992506" y="633096"/>
                </a:lnTo>
                <a:lnTo>
                  <a:pt x="985838" y="640081"/>
                </a:lnTo>
                <a:lnTo>
                  <a:pt x="979806" y="646431"/>
                </a:lnTo>
                <a:lnTo>
                  <a:pt x="973138" y="652781"/>
                </a:lnTo>
                <a:lnTo>
                  <a:pt x="966788" y="658813"/>
                </a:lnTo>
                <a:lnTo>
                  <a:pt x="960121" y="664846"/>
                </a:lnTo>
                <a:lnTo>
                  <a:pt x="952818" y="670561"/>
                </a:lnTo>
                <a:lnTo>
                  <a:pt x="945833" y="676276"/>
                </a:lnTo>
                <a:lnTo>
                  <a:pt x="938531" y="681991"/>
                </a:lnTo>
                <a:lnTo>
                  <a:pt x="931228" y="687388"/>
                </a:lnTo>
                <a:lnTo>
                  <a:pt x="923608" y="692786"/>
                </a:lnTo>
                <a:lnTo>
                  <a:pt x="916306" y="697548"/>
                </a:lnTo>
                <a:lnTo>
                  <a:pt x="908368" y="702311"/>
                </a:lnTo>
                <a:lnTo>
                  <a:pt x="900431" y="706756"/>
                </a:lnTo>
                <a:lnTo>
                  <a:pt x="892493" y="711518"/>
                </a:lnTo>
                <a:lnTo>
                  <a:pt x="884556" y="715646"/>
                </a:lnTo>
                <a:lnTo>
                  <a:pt x="876301" y="719773"/>
                </a:lnTo>
                <a:lnTo>
                  <a:pt x="867728" y="723583"/>
                </a:lnTo>
                <a:lnTo>
                  <a:pt x="859473" y="727393"/>
                </a:lnTo>
                <a:lnTo>
                  <a:pt x="850900" y="730886"/>
                </a:lnTo>
                <a:lnTo>
                  <a:pt x="842010" y="734378"/>
                </a:lnTo>
                <a:lnTo>
                  <a:pt x="833438" y="737236"/>
                </a:lnTo>
                <a:lnTo>
                  <a:pt x="824548" y="740093"/>
                </a:lnTo>
                <a:lnTo>
                  <a:pt x="815658" y="742951"/>
                </a:lnTo>
                <a:lnTo>
                  <a:pt x="806450" y="745491"/>
                </a:lnTo>
                <a:lnTo>
                  <a:pt x="797560" y="747396"/>
                </a:lnTo>
                <a:lnTo>
                  <a:pt x="788353" y="749618"/>
                </a:lnTo>
                <a:lnTo>
                  <a:pt x="779145" y="751523"/>
                </a:lnTo>
                <a:lnTo>
                  <a:pt x="769620" y="752793"/>
                </a:lnTo>
                <a:lnTo>
                  <a:pt x="760095" y="754381"/>
                </a:lnTo>
                <a:lnTo>
                  <a:pt x="750570" y="755333"/>
                </a:lnTo>
                <a:lnTo>
                  <a:pt x="741045" y="755968"/>
                </a:lnTo>
                <a:lnTo>
                  <a:pt x="731203" y="756603"/>
                </a:lnTo>
                <a:lnTo>
                  <a:pt x="721678" y="757238"/>
                </a:lnTo>
                <a:lnTo>
                  <a:pt x="712153" y="757238"/>
                </a:lnTo>
                <a:lnTo>
                  <a:pt x="701993" y="757238"/>
                </a:lnTo>
                <a:lnTo>
                  <a:pt x="692468" y="756603"/>
                </a:lnTo>
                <a:lnTo>
                  <a:pt x="682943" y="755968"/>
                </a:lnTo>
                <a:lnTo>
                  <a:pt x="673100" y="755333"/>
                </a:lnTo>
                <a:lnTo>
                  <a:pt x="663575" y="754381"/>
                </a:lnTo>
                <a:lnTo>
                  <a:pt x="654368" y="752793"/>
                </a:lnTo>
                <a:lnTo>
                  <a:pt x="644843" y="751523"/>
                </a:lnTo>
                <a:lnTo>
                  <a:pt x="635635" y="749618"/>
                </a:lnTo>
                <a:lnTo>
                  <a:pt x="626428" y="747396"/>
                </a:lnTo>
                <a:lnTo>
                  <a:pt x="617220" y="745491"/>
                </a:lnTo>
                <a:lnTo>
                  <a:pt x="608330" y="742951"/>
                </a:lnTo>
                <a:lnTo>
                  <a:pt x="599440" y="740093"/>
                </a:lnTo>
                <a:lnTo>
                  <a:pt x="590550" y="737236"/>
                </a:lnTo>
                <a:lnTo>
                  <a:pt x="581660" y="734378"/>
                </a:lnTo>
                <a:lnTo>
                  <a:pt x="573088" y="730886"/>
                </a:lnTo>
                <a:lnTo>
                  <a:pt x="564515" y="727393"/>
                </a:lnTo>
                <a:lnTo>
                  <a:pt x="555943" y="723583"/>
                </a:lnTo>
                <a:lnTo>
                  <a:pt x="548005" y="719773"/>
                </a:lnTo>
                <a:lnTo>
                  <a:pt x="539750" y="715646"/>
                </a:lnTo>
                <a:lnTo>
                  <a:pt x="531495" y="711518"/>
                </a:lnTo>
                <a:lnTo>
                  <a:pt x="523558" y="706756"/>
                </a:lnTo>
                <a:lnTo>
                  <a:pt x="515303" y="702311"/>
                </a:lnTo>
                <a:lnTo>
                  <a:pt x="508000" y="697548"/>
                </a:lnTo>
                <a:lnTo>
                  <a:pt x="500063" y="692786"/>
                </a:lnTo>
                <a:lnTo>
                  <a:pt x="492760" y="687388"/>
                </a:lnTo>
                <a:lnTo>
                  <a:pt x="485458" y="681991"/>
                </a:lnTo>
                <a:lnTo>
                  <a:pt x="478155" y="676276"/>
                </a:lnTo>
                <a:lnTo>
                  <a:pt x="470853" y="670561"/>
                </a:lnTo>
                <a:lnTo>
                  <a:pt x="464185" y="664846"/>
                </a:lnTo>
                <a:lnTo>
                  <a:pt x="457518" y="658813"/>
                </a:lnTo>
                <a:lnTo>
                  <a:pt x="450533" y="652781"/>
                </a:lnTo>
                <a:lnTo>
                  <a:pt x="444183" y="646431"/>
                </a:lnTo>
                <a:lnTo>
                  <a:pt x="437833" y="640081"/>
                </a:lnTo>
                <a:lnTo>
                  <a:pt x="431800" y="633096"/>
                </a:lnTo>
                <a:lnTo>
                  <a:pt x="425768" y="626428"/>
                </a:lnTo>
                <a:lnTo>
                  <a:pt x="419735" y="619126"/>
                </a:lnTo>
                <a:lnTo>
                  <a:pt x="414020" y="612141"/>
                </a:lnTo>
                <a:lnTo>
                  <a:pt x="408623" y="605156"/>
                </a:lnTo>
                <a:lnTo>
                  <a:pt x="403225" y="597536"/>
                </a:lnTo>
                <a:lnTo>
                  <a:pt x="397828" y="589916"/>
                </a:lnTo>
                <a:lnTo>
                  <a:pt x="393065" y="582613"/>
                </a:lnTo>
                <a:lnTo>
                  <a:pt x="388303" y="574676"/>
                </a:lnTo>
                <a:lnTo>
                  <a:pt x="383540" y="567056"/>
                </a:lnTo>
                <a:lnTo>
                  <a:pt x="379095" y="559118"/>
                </a:lnTo>
                <a:lnTo>
                  <a:pt x="374650" y="550863"/>
                </a:lnTo>
                <a:lnTo>
                  <a:pt x="370840" y="542608"/>
                </a:lnTo>
                <a:lnTo>
                  <a:pt x="367030" y="534036"/>
                </a:lnTo>
                <a:lnTo>
                  <a:pt x="362903" y="526098"/>
                </a:lnTo>
                <a:lnTo>
                  <a:pt x="359410" y="517525"/>
                </a:lnTo>
                <a:lnTo>
                  <a:pt x="356235" y="508953"/>
                </a:lnTo>
                <a:lnTo>
                  <a:pt x="353378" y="500063"/>
                </a:lnTo>
                <a:lnTo>
                  <a:pt x="350520" y="491173"/>
                </a:lnTo>
                <a:lnTo>
                  <a:pt x="347663" y="482283"/>
                </a:lnTo>
                <a:lnTo>
                  <a:pt x="345123" y="473393"/>
                </a:lnTo>
                <a:lnTo>
                  <a:pt x="343218" y="463868"/>
                </a:lnTo>
                <a:lnTo>
                  <a:pt x="340995" y="454660"/>
                </a:lnTo>
                <a:lnTo>
                  <a:pt x="339090" y="445453"/>
                </a:lnTo>
                <a:lnTo>
                  <a:pt x="337820" y="436245"/>
                </a:lnTo>
                <a:lnTo>
                  <a:pt x="336233" y="426720"/>
                </a:lnTo>
                <a:lnTo>
                  <a:pt x="335280" y="417195"/>
                </a:lnTo>
                <a:lnTo>
                  <a:pt x="334645" y="407670"/>
                </a:lnTo>
                <a:lnTo>
                  <a:pt x="333693" y="398145"/>
                </a:lnTo>
                <a:lnTo>
                  <a:pt x="333375" y="387985"/>
                </a:lnTo>
                <a:lnTo>
                  <a:pt x="333375" y="378460"/>
                </a:lnTo>
                <a:lnTo>
                  <a:pt x="333375" y="368618"/>
                </a:lnTo>
                <a:lnTo>
                  <a:pt x="333693" y="358775"/>
                </a:lnTo>
                <a:lnTo>
                  <a:pt x="334645" y="349250"/>
                </a:lnTo>
                <a:lnTo>
                  <a:pt x="335280" y="339725"/>
                </a:lnTo>
                <a:lnTo>
                  <a:pt x="336233" y="330518"/>
                </a:lnTo>
                <a:lnTo>
                  <a:pt x="337820" y="320675"/>
                </a:lnTo>
                <a:lnTo>
                  <a:pt x="339090" y="311468"/>
                </a:lnTo>
                <a:lnTo>
                  <a:pt x="340995" y="302260"/>
                </a:lnTo>
                <a:lnTo>
                  <a:pt x="343218" y="293053"/>
                </a:lnTo>
                <a:lnTo>
                  <a:pt x="345123" y="283845"/>
                </a:lnTo>
                <a:lnTo>
                  <a:pt x="347663" y="274955"/>
                </a:lnTo>
                <a:lnTo>
                  <a:pt x="350520" y="266065"/>
                </a:lnTo>
                <a:lnTo>
                  <a:pt x="353378" y="257175"/>
                </a:lnTo>
                <a:lnTo>
                  <a:pt x="356235" y="248285"/>
                </a:lnTo>
                <a:lnTo>
                  <a:pt x="359410" y="239713"/>
                </a:lnTo>
                <a:lnTo>
                  <a:pt x="362903" y="231140"/>
                </a:lnTo>
                <a:lnTo>
                  <a:pt x="367030" y="222568"/>
                </a:lnTo>
                <a:lnTo>
                  <a:pt x="370840" y="214313"/>
                </a:lnTo>
                <a:lnTo>
                  <a:pt x="374650" y="206058"/>
                </a:lnTo>
                <a:lnTo>
                  <a:pt x="379095" y="197803"/>
                </a:lnTo>
                <a:lnTo>
                  <a:pt x="383540" y="190183"/>
                </a:lnTo>
                <a:lnTo>
                  <a:pt x="388303" y="182245"/>
                </a:lnTo>
                <a:lnTo>
                  <a:pt x="393065" y="174308"/>
                </a:lnTo>
                <a:lnTo>
                  <a:pt x="397828" y="167005"/>
                </a:lnTo>
                <a:lnTo>
                  <a:pt x="403225" y="159385"/>
                </a:lnTo>
                <a:lnTo>
                  <a:pt x="408623" y="152083"/>
                </a:lnTo>
                <a:lnTo>
                  <a:pt x="414020" y="144780"/>
                </a:lnTo>
                <a:lnTo>
                  <a:pt x="419735" y="137795"/>
                </a:lnTo>
                <a:lnTo>
                  <a:pt x="425768" y="130493"/>
                </a:lnTo>
                <a:lnTo>
                  <a:pt x="431800" y="123825"/>
                </a:lnTo>
                <a:lnTo>
                  <a:pt x="437833" y="117475"/>
                </a:lnTo>
                <a:lnTo>
                  <a:pt x="444183" y="110808"/>
                </a:lnTo>
                <a:lnTo>
                  <a:pt x="450533" y="104140"/>
                </a:lnTo>
                <a:lnTo>
                  <a:pt x="457518" y="98108"/>
                </a:lnTo>
                <a:lnTo>
                  <a:pt x="464185" y="92075"/>
                </a:lnTo>
                <a:lnTo>
                  <a:pt x="470853" y="86360"/>
                </a:lnTo>
                <a:lnTo>
                  <a:pt x="478155" y="80645"/>
                </a:lnTo>
                <a:lnTo>
                  <a:pt x="485458" y="74930"/>
                </a:lnTo>
                <a:lnTo>
                  <a:pt x="492760" y="69850"/>
                </a:lnTo>
                <a:lnTo>
                  <a:pt x="500063" y="64453"/>
                </a:lnTo>
                <a:lnTo>
                  <a:pt x="508000" y="59373"/>
                </a:lnTo>
                <a:lnTo>
                  <a:pt x="515303" y="54610"/>
                </a:lnTo>
                <a:lnTo>
                  <a:pt x="523558" y="50165"/>
                </a:lnTo>
                <a:lnTo>
                  <a:pt x="531495" y="45403"/>
                </a:lnTo>
                <a:lnTo>
                  <a:pt x="539750" y="41275"/>
                </a:lnTo>
                <a:lnTo>
                  <a:pt x="548005" y="37148"/>
                </a:lnTo>
                <a:lnTo>
                  <a:pt x="555943" y="33338"/>
                </a:lnTo>
                <a:lnTo>
                  <a:pt x="564515" y="29528"/>
                </a:lnTo>
                <a:lnTo>
                  <a:pt x="573088" y="26353"/>
                </a:lnTo>
                <a:lnTo>
                  <a:pt x="581660" y="22543"/>
                </a:lnTo>
                <a:lnTo>
                  <a:pt x="590550" y="19685"/>
                </a:lnTo>
                <a:lnTo>
                  <a:pt x="599440" y="17145"/>
                </a:lnTo>
                <a:lnTo>
                  <a:pt x="608330" y="14288"/>
                </a:lnTo>
                <a:lnTo>
                  <a:pt x="617220" y="11748"/>
                </a:lnTo>
                <a:lnTo>
                  <a:pt x="626428" y="9525"/>
                </a:lnTo>
                <a:lnTo>
                  <a:pt x="635635" y="7620"/>
                </a:lnTo>
                <a:lnTo>
                  <a:pt x="644843" y="6033"/>
                </a:lnTo>
                <a:lnTo>
                  <a:pt x="654368" y="4128"/>
                </a:lnTo>
                <a:lnTo>
                  <a:pt x="663575" y="2858"/>
                </a:lnTo>
                <a:lnTo>
                  <a:pt x="673100" y="1588"/>
                </a:lnTo>
                <a:lnTo>
                  <a:pt x="682943" y="953"/>
                </a:lnTo>
                <a:lnTo>
                  <a:pt x="692468" y="318"/>
                </a:lnTo>
                <a:lnTo>
                  <a:pt x="7019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7426" name="文本"/>
          <p:cNvSpPr>
            <a:spLocks noChangeArrowheads="1"/>
          </p:cNvSpPr>
          <p:nvPr/>
        </p:nvSpPr>
        <p:spPr bwMode="auto">
          <a:xfrm>
            <a:off x="977900" y="1206500"/>
            <a:ext cx="104362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科室拥有一大批知名专家，其中主任医师、教授</a:t>
            </a:r>
            <a:r>
              <a:rPr lang="en-US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名，副主任医师</a:t>
            </a:r>
            <a:r>
              <a:rPr lang="en-US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名，主治医师</a:t>
            </a:r>
            <a:r>
              <a:rPr lang="en-US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名，医师</a:t>
            </a:r>
            <a:r>
              <a:rPr lang="en-US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8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名，技师</a:t>
            </a:r>
            <a:r>
              <a:rPr lang="en-US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7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名，护理人员</a:t>
            </a:r>
            <a:r>
              <a:rPr lang="en-US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40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名。其中博士</a:t>
            </a:r>
            <a:r>
              <a:rPr lang="en-US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名，硕士</a:t>
            </a:r>
            <a:r>
              <a:rPr lang="en-US" altLang="zh-CN" sz="1200">
                <a:solidFill>
                  <a:srgbClr val="80808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200">
                <a:solidFill>
                  <a:srgbClr val="808080"/>
                </a:solidFill>
                <a:latin typeface="微软雅黑" panose="020B0503020204020204" pitchFamily="34" charset="-122"/>
              </a:rPr>
              <a:t>名</a:t>
            </a:r>
            <a:endParaRPr lang="en-US" altLang="zh-CN" sz="1200">
              <a:solidFill>
                <a:srgbClr val="80808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3" grpId="0" animBg="1"/>
      <p:bldP spid="17411" grpId="0"/>
      <p:bldP spid="5" grpId="0" animBg="1"/>
      <p:bldP spid="17413" grpId="0"/>
      <p:bldP spid="7" grpId="0" animBg="1"/>
      <p:bldP spid="17415" grpId="0"/>
      <p:bldP spid="9" grpId="0" animBg="1"/>
      <p:bldP spid="17417" grpId="0"/>
      <p:bldP spid="174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占位符 16"/>
          <p:cNvSpPr txBox="1">
            <a:spLocks noChangeArrowheads="1"/>
          </p:cNvSpPr>
          <p:nvPr/>
        </p:nvSpPr>
        <p:spPr bwMode="auto">
          <a:xfrm>
            <a:off x="866775" y="103188"/>
            <a:ext cx="57372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会议记录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76792E3-15AD-4C7C-BFD6-8CC8AE118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3" y="1211263"/>
            <a:ext cx="3217862" cy="3990975"/>
          </a:xfrm>
          <a:prstGeom prst="rect">
            <a:avLst/>
          </a:prstGeom>
          <a:ln>
            <a:noFill/>
          </a:ln>
          <a:effectLst>
            <a:outerShdw blurRad="7239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763704E-C4F9-43A0-8B28-085A43EAE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463" y="2159000"/>
            <a:ext cx="2414587" cy="3257550"/>
          </a:xfrm>
          <a:prstGeom prst="rect">
            <a:avLst/>
          </a:prstGeom>
          <a:ln>
            <a:noFill/>
          </a:ln>
          <a:effectLst>
            <a:outerShdw blurRad="7239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355C925-D6D6-45B8-A761-B246595C7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3" y="3895725"/>
            <a:ext cx="2033587" cy="2962275"/>
          </a:xfrm>
          <a:prstGeom prst="rect">
            <a:avLst/>
          </a:prstGeom>
          <a:ln>
            <a:noFill/>
          </a:ln>
          <a:effectLst>
            <a:outerShdw blurRad="7239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F1C6404-6031-432D-94C9-2FF76B0A7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538" y="1087438"/>
            <a:ext cx="2009775" cy="3062287"/>
          </a:xfrm>
          <a:prstGeom prst="rect">
            <a:avLst/>
          </a:prstGeom>
          <a:ln>
            <a:noFill/>
          </a:ln>
          <a:effectLst>
            <a:outerShdw blurRad="723900" algn="tl" rotWithShape="0">
              <a:srgbClr val="000000">
                <a:alpha val="40000"/>
              </a:srgbClr>
            </a:outerShdw>
          </a:effec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1B366740-628D-4347-9E8E-5B68F4A39B86}"/>
              </a:ext>
            </a:extLst>
          </p:cNvPr>
          <p:cNvSpPr txBox="1"/>
          <p:nvPr/>
        </p:nvSpPr>
        <p:spPr>
          <a:xfrm>
            <a:off x="6381750" y="2754313"/>
            <a:ext cx="4432300" cy="7096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33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There are many variations of passages of Lorem available, but the majority have suffered alteration in some form, by injected humor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91BE8099-2DFA-46BE-BD00-7E1E24612A1B}"/>
              </a:ext>
            </a:extLst>
          </p:cNvPr>
          <p:cNvSpPr txBox="1"/>
          <p:nvPr/>
        </p:nvSpPr>
        <p:spPr>
          <a:xfrm>
            <a:off x="6381750" y="3546475"/>
            <a:ext cx="4746625" cy="7096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33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There are many variations of passages of Lorem available, but the majority have suffered alteration in some form, by injected humor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9B4E006D-30D5-4871-A7D9-C66D2CA89A59}"/>
              </a:ext>
            </a:extLst>
          </p:cNvPr>
          <p:cNvSpPr txBox="1"/>
          <p:nvPr/>
        </p:nvSpPr>
        <p:spPr>
          <a:xfrm>
            <a:off x="6369050" y="4827588"/>
            <a:ext cx="4746625" cy="708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33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There are many variations of passages of Lorem available, but the majority have suffered alteration in some form, by injected humor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4C53BD3A-2FA8-4DF5-8E6A-3061A0ADB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2390775"/>
            <a:ext cx="38258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fontAlgn="auto" hangingPunct="1">
              <a:defRPr/>
            </a:pPr>
            <a:r>
              <a:rPr lang="en-US" altLang="zh-CN" sz="1865" noProof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ADD YOUR TITE HERE</a:t>
            </a:r>
            <a:endParaRPr lang="zh-CN" altLang="en-US" sz="1865" noProof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27FF0394-F4A4-4203-8D23-C570055A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4443413"/>
            <a:ext cx="38258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fontAlgn="auto" hangingPunct="1">
              <a:defRPr/>
            </a:pPr>
            <a:r>
              <a:rPr lang="en-US" altLang="zh-CN" sz="1865" noProof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ADD YOUR TITE HERE</a:t>
            </a:r>
            <a:endParaRPr lang="zh-CN" altLang="en-US" sz="1865" noProof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6D5DB95C-EE01-40B0-9BC8-4325B6AFFC8D}"/>
              </a:ext>
            </a:extLst>
          </p:cNvPr>
          <p:cNvSpPr/>
          <p:nvPr/>
        </p:nvSpPr>
        <p:spPr>
          <a:xfrm>
            <a:off x="3238501" y="1793828"/>
            <a:ext cx="1905000" cy="1905000"/>
          </a:xfrm>
          <a:prstGeom prst="ellipse">
            <a:avLst/>
          </a:prstGeom>
          <a:solidFill>
            <a:srgbClr val="019E97"/>
          </a:solidFill>
          <a:ln w="127000">
            <a:solidFill>
              <a:schemeClr val="bg1">
                <a:lumMod val="95000"/>
              </a:schemeClr>
            </a:solidFill>
            <a:round/>
          </a:ln>
          <a:effectLst/>
          <a:sp3d extrusionH="762000">
            <a:bevelT w="38100" h="38100"/>
          </a:sp3d>
        </p:spPr>
        <p:txBody>
          <a:bodyPr lIns="0" tIns="0" rIns="0" bIns="0" anchor="ctr"/>
          <a:lstStyle/>
          <a:p>
            <a:pPr algn="ctr" eaLnBrk="1" fontAlgn="auto" hangingPunct="1">
              <a:defRPr/>
            </a:pPr>
            <a:endParaRPr lang="zh-CN" altLang="en-US" sz="3200" b="1" noProof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1506" name="文本占位符 16"/>
          <p:cNvSpPr txBox="1">
            <a:spLocks noChangeArrowheads="1"/>
          </p:cNvSpPr>
          <p:nvPr/>
        </p:nvSpPr>
        <p:spPr bwMode="auto">
          <a:xfrm>
            <a:off x="5453063" y="2763838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19E97"/>
                </a:solidFill>
              </a:rPr>
              <a:t>关于某某圈</a:t>
            </a:r>
          </a:p>
        </p:txBody>
      </p:sp>
      <p:sp>
        <p:nvSpPr>
          <p:cNvPr id="21507" name="文本占位符 16"/>
          <p:cNvSpPr txBox="1">
            <a:spLocks noChangeArrowheads="1"/>
          </p:cNvSpPr>
          <p:nvPr/>
        </p:nvSpPr>
        <p:spPr bwMode="auto">
          <a:xfrm>
            <a:off x="5453063" y="1617663"/>
            <a:ext cx="25050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rgbClr val="595959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1A90A4F8-7F94-447C-9DDA-28DBDF8B4694}"/>
              </a:ext>
            </a:extLst>
          </p:cNvPr>
          <p:cNvSpPr/>
          <p:nvPr/>
        </p:nvSpPr>
        <p:spPr>
          <a:xfrm>
            <a:off x="4259263" y="5780088"/>
            <a:ext cx="7932737" cy="1042987"/>
          </a:xfrm>
          <a:prstGeom prst="rect">
            <a:avLst/>
          </a:prstGeom>
          <a:solidFill>
            <a:srgbClr val="01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22534" name="组合 18"/>
          <p:cNvGrpSpPr>
            <a:grpSpLocks/>
          </p:cNvGrpSpPr>
          <p:nvPr/>
        </p:nvGrpSpPr>
        <p:grpSpPr bwMode="auto">
          <a:xfrm flipH="1">
            <a:off x="0" y="5780088"/>
            <a:ext cx="4259263" cy="1042987"/>
            <a:chOff x="1726876" y="4080126"/>
            <a:chExt cx="9012980" cy="220557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6CF273DB-8F5A-44B9-8C04-8141444CA6C5}"/>
                </a:ext>
              </a:extLst>
            </p:cNvPr>
            <p:cNvGrpSpPr/>
            <p:nvPr/>
          </p:nvGrpSpPr>
          <p:grpSpPr>
            <a:xfrm>
              <a:off x="8534268" y="4080126"/>
              <a:ext cx="2205588" cy="2205578"/>
              <a:chOff x="1174007" y="954462"/>
              <a:chExt cx="1329951" cy="1329951"/>
            </a:xfrm>
            <a:solidFill>
              <a:srgbClr val="21A247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E49A538E-929E-473F-A469-2C1BF084B3B7}"/>
                  </a:ext>
                </a:extLst>
              </p:cNvPr>
              <p:cNvSpPr/>
              <p:nvPr/>
            </p:nvSpPr>
            <p:spPr>
              <a:xfrm>
                <a:off x="1605900" y="954462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211EED08-02DA-4FD6-B4F0-D2B80992A582}"/>
                  </a:ext>
                </a:extLst>
              </p:cNvPr>
              <p:cNvSpPr/>
              <p:nvPr/>
            </p:nvSpPr>
            <p:spPr>
              <a:xfrm rot="5400000">
                <a:off x="1605900" y="954461"/>
                <a:ext cx="466165" cy="1329951"/>
              </a:xfrm>
              <a:prstGeom prst="rect">
                <a:avLst/>
              </a:prstGeom>
              <a:solidFill>
                <a:srgbClr val="019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2000" noProof="1"/>
              </a:p>
            </p:txBody>
          </p:sp>
        </p:grp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EA935434-400B-40A3-9AA7-73E88C2032F7}"/>
                </a:ext>
              </a:extLst>
            </p:cNvPr>
            <p:cNvSpPr/>
            <p:nvPr/>
          </p:nvSpPr>
          <p:spPr>
            <a:xfrm>
              <a:off x="1726876" y="4080126"/>
              <a:ext cx="7346771" cy="2205578"/>
            </a:xfrm>
            <a:custGeom>
              <a:avLst/>
              <a:gdLst>
                <a:gd name="connsiteX0" fmla="*/ 0 w 7347097"/>
                <a:gd name="connsiteY0" fmla="*/ 0 h 2205578"/>
                <a:gd name="connsiteX1" fmla="*/ 4391246 w 7347097"/>
                <a:gd name="connsiteY1" fmla="*/ 0 h 2205578"/>
                <a:gd name="connsiteX2" fmla="*/ 6645349 w 7347097"/>
                <a:gd name="connsiteY2" fmla="*/ 0 h 2205578"/>
                <a:gd name="connsiteX3" fmla="*/ 7347097 w 7347097"/>
                <a:gd name="connsiteY3" fmla="*/ 0 h 2205578"/>
                <a:gd name="connsiteX4" fmla="*/ 7347097 w 7347097"/>
                <a:gd name="connsiteY4" fmla="*/ 549776 h 2205578"/>
                <a:gd name="connsiteX5" fmla="*/ 6645349 w 7347097"/>
                <a:gd name="connsiteY5" fmla="*/ 549776 h 2205578"/>
                <a:gd name="connsiteX6" fmla="*/ 6645349 w 7347097"/>
                <a:gd name="connsiteY6" fmla="*/ 1653644 h 2205578"/>
                <a:gd name="connsiteX7" fmla="*/ 7347097 w 7347097"/>
                <a:gd name="connsiteY7" fmla="*/ 1653644 h 2205578"/>
                <a:gd name="connsiteX8" fmla="*/ 7347097 w 7347097"/>
                <a:gd name="connsiteY8" fmla="*/ 2205578 h 2205578"/>
                <a:gd name="connsiteX9" fmla="*/ 4391246 w 7347097"/>
                <a:gd name="connsiteY9" fmla="*/ 2205578 h 2205578"/>
                <a:gd name="connsiteX10" fmla="*/ 4391246 w 7347097"/>
                <a:gd name="connsiteY10" fmla="*/ 2199345 h 2205578"/>
                <a:gd name="connsiteX11" fmla="*/ 0 w 7347097"/>
                <a:gd name="connsiteY11" fmla="*/ 2199345 h 22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7097" h="2205578">
                  <a:moveTo>
                    <a:pt x="0" y="0"/>
                  </a:moveTo>
                  <a:lnTo>
                    <a:pt x="4391246" y="0"/>
                  </a:lnTo>
                  <a:lnTo>
                    <a:pt x="6645349" y="0"/>
                  </a:lnTo>
                  <a:lnTo>
                    <a:pt x="7347097" y="0"/>
                  </a:lnTo>
                  <a:lnTo>
                    <a:pt x="7347097" y="549776"/>
                  </a:lnTo>
                  <a:lnTo>
                    <a:pt x="6645349" y="549776"/>
                  </a:lnTo>
                  <a:lnTo>
                    <a:pt x="6645349" y="1653644"/>
                  </a:lnTo>
                  <a:lnTo>
                    <a:pt x="7347097" y="1653644"/>
                  </a:lnTo>
                  <a:lnTo>
                    <a:pt x="7347097" y="2205578"/>
                  </a:lnTo>
                  <a:lnTo>
                    <a:pt x="4391246" y="2205578"/>
                  </a:lnTo>
                  <a:lnTo>
                    <a:pt x="4391246" y="2199345"/>
                  </a:lnTo>
                  <a:lnTo>
                    <a:pt x="0" y="2199345"/>
                  </a:lnTo>
                  <a:close/>
                </a:path>
              </a:pathLst>
            </a:custGeom>
            <a:solidFill>
              <a:srgbClr val="019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21512" name="TextBox 57"/>
          <p:cNvSpPr txBox="1">
            <a:spLocks noChangeArrowheads="1"/>
          </p:cNvSpPr>
          <p:nvPr/>
        </p:nvSpPr>
        <p:spPr bwMode="auto">
          <a:xfrm>
            <a:off x="1206500" y="5962650"/>
            <a:ext cx="776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</a:rPr>
              <a:t>无德者不能为医，有品者方能济世</a:t>
            </a:r>
            <a:endParaRPr lang="id-ID" altLang="zh-CN" sz="3200" b="1">
              <a:solidFill>
                <a:schemeClr val="bg1"/>
              </a:solidFill>
            </a:endParaRPr>
          </a:p>
        </p:txBody>
      </p:sp>
      <p:pic>
        <p:nvPicPr>
          <p:cNvPr id="22536" name="图片 11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070100"/>
            <a:ext cx="13763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2" grpId="0"/>
    </p:bldLst>
  </p:timing>
</p:sld>
</file>

<file path=ppt/theme/theme1.xml><?xml version="1.0" encoding="utf-8"?>
<a:theme xmlns:a="http://schemas.openxmlformats.org/drawingml/2006/main" name="模板页面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4176</Words>
  <Application>Microsoft Office PowerPoint</Application>
  <PresentationFormat>宽屏</PresentationFormat>
  <Paragraphs>1654</Paragraphs>
  <Slides>49</Slides>
  <Notes>48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5" baseType="lpstr">
      <vt:lpstr>Century Gothic</vt:lpstr>
      <vt:lpstr>微软雅黑</vt:lpstr>
      <vt:lpstr>Arial</vt:lpstr>
      <vt:lpstr>Calibri</vt:lpstr>
      <vt:lpstr>宋体</vt:lpstr>
      <vt:lpstr>DejaVu Sans</vt:lpstr>
      <vt:lpstr>Arial Unicode MS</vt:lpstr>
      <vt:lpstr>小米兰亭_GB外压缩</vt:lpstr>
      <vt:lpstr>Wingdings</vt:lpstr>
      <vt:lpstr>+mn-lt</vt:lpstr>
      <vt:lpstr>Times New Roman</vt:lpstr>
      <vt:lpstr>华文细黑</vt:lpstr>
      <vt:lpstr>Open Sans</vt:lpstr>
      <vt:lpstr>FontAwesome</vt:lpstr>
      <vt:lpstr>模板页面</vt:lpstr>
      <vt:lpstr>Microsoft Excel 97-2003 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医疗卫生系统</dc:title>
  <dc:creator>春秋视觉</dc:creator>
  <cp:lastModifiedBy>kk</cp:lastModifiedBy>
  <cp:revision>132</cp:revision>
  <dcterms:created xsi:type="dcterms:W3CDTF">2015-08-18T02:51:00Z</dcterms:created>
  <dcterms:modified xsi:type="dcterms:W3CDTF">2017-10-30T14:40:45Z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