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80" r:id="rId18"/>
    <p:sldId id="281" r:id="rId19"/>
    <p:sldId id="282" r:id="rId20"/>
    <p:sldId id="270" r:id="rId21"/>
    <p:sldId id="275" r:id="rId22"/>
    <p:sldId id="283" r:id="rId23"/>
    <p:sldId id="284" r:id="rId24"/>
    <p:sldId id="274" r:id="rId25"/>
    <p:sldId id="279" r:id="rId26"/>
    <p:sldId id="278" r:id="rId27"/>
    <p:sldId id="277" r:id="rId28"/>
    <p:sldId id="276" r:id="rId29"/>
    <p:sldId id="285" r:id="rId30"/>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5D"/>
    <a:srgbClr val="B60000"/>
    <a:srgbClr val="0E75C2"/>
    <a:srgbClr val="07634F"/>
    <a:srgbClr val="595959"/>
    <a:srgbClr val="146BAC"/>
    <a:srgbClr val="0E73BE"/>
    <a:srgbClr val="1B7ED8"/>
    <a:srgbClr val="368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90"/>
      </p:cViewPr>
      <p:guideLst>
        <p:guide orient="horz" pos="2160"/>
        <p:guide pos="3840"/>
      </p:guideLst>
    </p:cSldViewPr>
  </p:slideViewPr>
  <p:notesTextViewPr>
    <p:cViewPr>
      <p:scale>
        <a:sx n="100" d="100"/>
        <a:sy n="100" d="100"/>
      </p:scale>
      <p:origin x="0" y="0"/>
    </p:cViewPr>
  </p:notesTextViewPr>
  <p:notesViewPr>
    <p:cSldViewPr>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800FA-973C-4A2A-ACF4-DC141E258CF8}" type="datetimeFigureOut">
              <a:rPr lang="zh-CN" altLang="en-US" smtClean="0"/>
              <a:t>2017/11/4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CCA0BF-1AB5-405A-A3E7-E1D145A1C591}" type="slidenum">
              <a:rPr lang="zh-CN" altLang="en-US" smtClean="0"/>
              <a:t>‹#›</a:t>
            </a:fld>
            <a:endParaRPr lang="zh-CN" altLang="en-US"/>
          </a:p>
        </p:txBody>
      </p:sp>
    </p:spTree>
    <p:extLst>
      <p:ext uri="{BB962C8B-B14F-4D97-AF65-F5344CB8AC3E}">
        <p14:creationId xmlns:p14="http://schemas.microsoft.com/office/powerpoint/2010/main" val="1877383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E2B34-1015-49F4-8E70-EAB274BC5703}" type="datetimeFigureOut">
              <a:rPr lang="zh-CN" altLang="en-US" smtClean="0"/>
              <a:t>2017/11/4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4B8E7-341D-4E99-B29B-6D4D9C168521}" type="slidenum">
              <a:rPr lang="zh-CN" altLang="en-US" smtClean="0"/>
              <a:t>‹#›</a:t>
            </a:fld>
            <a:endParaRPr lang="zh-CN" altLang="en-US"/>
          </a:p>
        </p:txBody>
      </p:sp>
    </p:spTree>
    <p:extLst>
      <p:ext uri="{BB962C8B-B14F-4D97-AF65-F5344CB8AC3E}">
        <p14:creationId xmlns:p14="http://schemas.microsoft.com/office/powerpoint/2010/main" val="359595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1</a:t>
            </a:fld>
            <a:endParaRPr lang="zh-CN" altLang="en-US"/>
          </a:p>
        </p:txBody>
      </p:sp>
    </p:spTree>
    <p:extLst>
      <p:ext uri="{BB962C8B-B14F-4D97-AF65-F5344CB8AC3E}">
        <p14:creationId xmlns:p14="http://schemas.microsoft.com/office/powerpoint/2010/main" val="165595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10</a:t>
            </a:fld>
            <a:endParaRPr lang="zh-CN" altLang="en-US"/>
          </a:p>
        </p:txBody>
      </p:sp>
    </p:spTree>
    <p:extLst>
      <p:ext uri="{BB962C8B-B14F-4D97-AF65-F5344CB8AC3E}">
        <p14:creationId xmlns:p14="http://schemas.microsoft.com/office/powerpoint/2010/main" val="74786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11</a:t>
            </a:fld>
            <a:endParaRPr lang="zh-CN" altLang="en-US"/>
          </a:p>
        </p:txBody>
      </p:sp>
    </p:spTree>
    <p:extLst>
      <p:ext uri="{BB962C8B-B14F-4D97-AF65-F5344CB8AC3E}">
        <p14:creationId xmlns:p14="http://schemas.microsoft.com/office/powerpoint/2010/main" val="3548628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12</a:t>
            </a:fld>
            <a:endParaRPr lang="zh-CN" altLang="en-US"/>
          </a:p>
        </p:txBody>
      </p:sp>
    </p:spTree>
    <p:extLst>
      <p:ext uri="{BB962C8B-B14F-4D97-AF65-F5344CB8AC3E}">
        <p14:creationId xmlns:p14="http://schemas.microsoft.com/office/powerpoint/2010/main" val="355410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13</a:t>
            </a:fld>
            <a:endParaRPr lang="zh-CN" altLang="en-US"/>
          </a:p>
        </p:txBody>
      </p:sp>
    </p:spTree>
    <p:extLst>
      <p:ext uri="{BB962C8B-B14F-4D97-AF65-F5344CB8AC3E}">
        <p14:creationId xmlns:p14="http://schemas.microsoft.com/office/powerpoint/2010/main" val="211022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14</a:t>
            </a:fld>
            <a:endParaRPr lang="zh-CN" altLang="en-US"/>
          </a:p>
        </p:txBody>
      </p:sp>
    </p:spTree>
    <p:extLst>
      <p:ext uri="{BB962C8B-B14F-4D97-AF65-F5344CB8AC3E}">
        <p14:creationId xmlns:p14="http://schemas.microsoft.com/office/powerpoint/2010/main" val="232380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15</a:t>
            </a:fld>
            <a:endParaRPr lang="zh-CN" altLang="en-US"/>
          </a:p>
        </p:txBody>
      </p:sp>
    </p:spTree>
    <p:extLst>
      <p:ext uri="{BB962C8B-B14F-4D97-AF65-F5344CB8AC3E}">
        <p14:creationId xmlns:p14="http://schemas.microsoft.com/office/powerpoint/2010/main" val="3830284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16</a:t>
            </a:fld>
            <a:endParaRPr lang="zh-CN" altLang="en-US"/>
          </a:p>
        </p:txBody>
      </p:sp>
    </p:spTree>
    <p:extLst>
      <p:ext uri="{BB962C8B-B14F-4D97-AF65-F5344CB8AC3E}">
        <p14:creationId xmlns:p14="http://schemas.microsoft.com/office/powerpoint/2010/main" val="3433304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17</a:t>
            </a:fld>
            <a:endParaRPr lang="zh-CN" altLang="en-US"/>
          </a:p>
        </p:txBody>
      </p:sp>
    </p:spTree>
    <p:extLst>
      <p:ext uri="{BB962C8B-B14F-4D97-AF65-F5344CB8AC3E}">
        <p14:creationId xmlns:p14="http://schemas.microsoft.com/office/powerpoint/2010/main" val="2105855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18</a:t>
            </a:fld>
            <a:endParaRPr lang="zh-CN" altLang="en-US"/>
          </a:p>
        </p:txBody>
      </p:sp>
    </p:spTree>
    <p:extLst>
      <p:ext uri="{BB962C8B-B14F-4D97-AF65-F5344CB8AC3E}">
        <p14:creationId xmlns:p14="http://schemas.microsoft.com/office/powerpoint/2010/main" val="3660051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19</a:t>
            </a:fld>
            <a:endParaRPr lang="zh-CN" altLang="en-US"/>
          </a:p>
        </p:txBody>
      </p:sp>
    </p:spTree>
    <p:extLst>
      <p:ext uri="{BB962C8B-B14F-4D97-AF65-F5344CB8AC3E}">
        <p14:creationId xmlns:p14="http://schemas.microsoft.com/office/powerpoint/2010/main" val="198563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844B8E7-341D-4E99-B29B-6D4D9C168521}" type="slidenum">
              <a:rPr lang="zh-CN" altLang="en-US" smtClean="0"/>
              <a:t>2</a:t>
            </a:fld>
            <a:endParaRPr lang="zh-CN" altLang="en-US"/>
          </a:p>
        </p:txBody>
      </p:sp>
    </p:spTree>
    <p:extLst>
      <p:ext uri="{BB962C8B-B14F-4D97-AF65-F5344CB8AC3E}">
        <p14:creationId xmlns:p14="http://schemas.microsoft.com/office/powerpoint/2010/main" val="2105343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20</a:t>
            </a:fld>
            <a:endParaRPr lang="zh-CN" altLang="en-US"/>
          </a:p>
        </p:txBody>
      </p:sp>
    </p:spTree>
    <p:extLst>
      <p:ext uri="{BB962C8B-B14F-4D97-AF65-F5344CB8AC3E}">
        <p14:creationId xmlns:p14="http://schemas.microsoft.com/office/powerpoint/2010/main" val="408151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21</a:t>
            </a:fld>
            <a:endParaRPr lang="zh-CN" altLang="en-US"/>
          </a:p>
        </p:txBody>
      </p:sp>
    </p:spTree>
    <p:extLst>
      <p:ext uri="{BB962C8B-B14F-4D97-AF65-F5344CB8AC3E}">
        <p14:creationId xmlns:p14="http://schemas.microsoft.com/office/powerpoint/2010/main" val="738889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22</a:t>
            </a:fld>
            <a:endParaRPr lang="zh-CN" altLang="en-US"/>
          </a:p>
        </p:txBody>
      </p:sp>
    </p:spTree>
    <p:extLst>
      <p:ext uri="{BB962C8B-B14F-4D97-AF65-F5344CB8AC3E}">
        <p14:creationId xmlns:p14="http://schemas.microsoft.com/office/powerpoint/2010/main" val="1169542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23</a:t>
            </a:fld>
            <a:endParaRPr lang="zh-CN" altLang="en-US"/>
          </a:p>
        </p:txBody>
      </p:sp>
    </p:spTree>
    <p:extLst>
      <p:ext uri="{BB962C8B-B14F-4D97-AF65-F5344CB8AC3E}">
        <p14:creationId xmlns:p14="http://schemas.microsoft.com/office/powerpoint/2010/main" val="3381004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24</a:t>
            </a:fld>
            <a:endParaRPr lang="zh-CN" altLang="en-US"/>
          </a:p>
        </p:txBody>
      </p:sp>
    </p:spTree>
    <p:extLst>
      <p:ext uri="{BB962C8B-B14F-4D97-AF65-F5344CB8AC3E}">
        <p14:creationId xmlns:p14="http://schemas.microsoft.com/office/powerpoint/2010/main" val="82388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25</a:t>
            </a:fld>
            <a:endParaRPr lang="zh-CN" altLang="en-US"/>
          </a:p>
        </p:txBody>
      </p:sp>
    </p:spTree>
    <p:extLst>
      <p:ext uri="{BB962C8B-B14F-4D97-AF65-F5344CB8AC3E}">
        <p14:creationId xmlns:p14="http://schemas.microsoft.com/office/powerpoint/2010/main" val="3134504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26</a:t>
            </a:fld>
            <a:endParaRPr lang="zh-CN" altLang="en-US"/>
          </a:p>
        </p:txBody>
      </p:sp>
    </p:spTree>
    <p:extLst>
      <p:ext uri="{BB962C8B-B14F-4D97-AF65-F5344CB8AC3E}">
        <p14:creationId xmlns:p14="http://schemas.microsoft.com/office/powerpoint/2010/main" val="3193621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27</a:t>
            </a:fld>
            <a:endParaRPr lang="zh-CN" altLang="en-US"/>
          </a:p>
        </p:txBody>
      </p:sp>
    </p:spTree>
    <p:extLst>
      <p:ext uri="{BB962C8B-B14F-4D97-AF65-F5344CB8AC3E}">
        <p14:creationId xmlns:p14="http://schemas.microsoft.com/office/powerpoint/2010/main" val="4212322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28</a:t>
            </a:fld>
            <a:endParaRPr lang="zh-CN" altLang="en-US"/>
          </a:p>
        </p:txBody>
      </p:sp>
    </p:spTree>
    <p:extLst>
      <p:ext uri="{BB962C8B-B14F-4D97-AF65-F5344CB8AC3E}">
        <p14:creationId xmlns:p14="http://schemas.microsoft.com/office/powerpoint/2010/main" val="281034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29</a:t>
            </a:fld>
            <a:endParaRPr lang="zh-CN" altLang="en-US"/>
          </a:p>
        </p:txBody>
      </p:sp>
    </p:spTree>
    <p:extLst>
      <p:ext uri="{BB962C8B-B14F-4D97-AF65-F5344CB8AC3E}">
        <p14:creationId xmlns:p14="http://schemas.microsoft.com/office/powerpoint/2010/main" val="178117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3</a:t>
            </a:fld>
            <a:endParaRPr lang="zh-CN" altLang="en-US"/>
          </a:p>
        </p:txBody>
      </p:sp>
    </p:spTree>
    <p:extLst>
      <p:ext uri="{BB962C8B-B14F-4D97-AF65-F5344CB8AC3E}">
        <p14:creationId xmlns:p14="http://schemas.microsoft.com/office/powerpoint/2010/main" val="393392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4</a:t>
            </a:fld>
            <a:endParaRPr lang="zh-CN" altLang="en-US"/>
          </a:p>
        </p:txBody>
      </p:sp>
    </p:spTree>
    <p:extLst>
      <p:ext uri="{BB962C8B-B14F-4D97-AF65-F5344CB8AC3E}">
        <p14:creationId xmlns:p14="http://schemas.microsoft.com/office/powerpoint/2010/main" val="355502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5</a:t>
            </a:fld>
            <a:endParaRPr lang="zh-CN" altLang="en-US"/>
          </a:p>
        </p:txBody>
      </p:sp>
    </p:spTree>
    <p:extLst>
      <p:ext uri="{BB962C8B-B14F-4D97-AF65-F5344CB8AC3E}">
        <p14:creationId xmlns:p14="http://schemas.microsoft.com/office/powerpoint/2010/main" val="201324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6</a:t>
            </a:fld>
            <a:endParaRPr lang="zh-CN" altLang="en-US"/>
          </a:p>
        </p:txBody>
      </p:sp>
    </p:spTree>
    <p:extLst>
      <p:ext uri="{BB962C8B-B14F-4D97-AF65-F5344CB8AC3E}">
        <p14:creationId xmlns:p14="http://schemas.microsoft.com/office/powerpoint/2010/main" val="2837439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7</a:t>
            </a:fld>
            <a:endParaRPr lang="zh-CN" altLang="en-US"/>
          </a:p>
        </p:txBody>
      </p:sp>
    </p:spTree>
    <p:extLst>
      <p:ext uri="{BB962C8B-B14F-4D97-AF65-F5344CB8AC3E}">
        <p14:creationId xmlns:p14="http://schemas.microsoft.com/office/powerpoint/2010/main" val="3660679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8</a:t>
            </a:fld>
            <a:endParaRPr lang="zh-CN" altLang="en-US"/>
          </a:p>
        </p:txBody>
      </p:sp>
    </p:spTree>
    <p:extLst>
      <p:ext uri="{BB962C8B-B14F-4D97-AF65-F5344CB8AC3E}">
        <p14:creationId xmlns:p14="http://schemas.microsoft.com/office/powerpoint/2010/main" val="53419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44B8E7-341D-4E99-B29B-6D4D9C168521}" type="slidenum">
              <a:rPr lang="zh-CN" altLang="en-US" smtClean="0"/>
              <a:t>9</a:t>
            </a:fld>
            <a:endParaRPr lang="zh-CN" altLang="en-US"/>
          </a:p>
        </p:txBody>
      </p:sp>
    </p:spTree>
    <p:extLst>
      <p:ext uri="{BB962C8B-B14F-4D97-AF65-F5344CB8AC3E}">
        <p14:creationId xmlns:p14="http://schemas.microsoft.com/office/powerpoint/2010/main" val="39704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2017/11/4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advTm="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2017/11/4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advTm="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2017/11/4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2017/11/4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2017/11/4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2017/11/4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advTm="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2017/11/4</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advTm="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2017/11/4</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advTm="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2017/11/4</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advTm="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2017/11/4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advTm="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2017/11/4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advTm="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2000" cy="908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0" y="5949280"/>
            <a:ext cx="12192000" cy="1235291"/>
            <a:chOff x="0" y="5949280"/>
            <a:chExt cx="12192000" cy="1235291"/>
          </a:xfrm>
        </p:grpSpPr>
        <p:grpSp>
          <p:nvGrpSpPr>
            <p:cNvPr id="9" name="组合 8"/>
            <p:cNvGrpSpPr/>
            <p:nvPr/>
          </p:nvGrpSpPr>
          <p:grpSpPr>
            <a:xfrm>
              <a:off x="0" y="6187338"/>
              <a:ext cx="12192000" cy="670662"/>
              <a:chOff x="0" y="6187338"/>
              <a:chExt cx="12192000" cy="670662"/>
            </a:xfrm>
          </p:grpSpPr>
          <p:grpSp>
            <p:nvGrpSpPr>
              <p:cNvPr id="14" name="组合 13"/>
              <p:cNvGrpSpPr/>
              <p:nvPr/>
            </p:nvGrpSpPr>
            <p:grpSpPr>
              <a:xfrm>
                <a:off x="0" y="6187338"/>
                <a:ext cx="12192000" cy="670662"/>
                <a:chOff x="0" y="6187338"/>
                <a:chExt cx="12192000" cy="670662"/>
              </a:xfrm>
            </p:grpSpPr>
            <p:sp>
              <p:nvSpPr>
                <p:cNvPr id="16" name="矩形 15"/>
                <p:cNvSpPr/>
                <p:nvPr/>
              </p:nvSpPr>
              <p:spPr>
                <a:xfrm>
                  <a:off x="0" y="6187338"/>
                  <a:ext cx="12192000" cy="5486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37312"/>
                  <a:ext cx="12192000" cy="620688"/>
                </a:xfrm>
                <a:prstGeom prst="rect">
                  <a:avLst/>
                </a:prstGeom>
                <a:solidFill>
                  <a:srgbClr val="007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263352" y="6309320"/>
                <a:ext cx="2492990"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降低预算执行差异率</a:t>
                </a:r>
              </a:p>
            </p:txBody>
          </p:sp>
        </p:grpSp>
        <p:pic>
          <p:nvPicPr>
            <p:cNvPr id="11" name="图片 10"/>
            <p:cNvPicPr>
              <a:picLocks noChangeAspect="1"/>
            </p:cNvPicPr>
            <p:nvPr/>
          </p:nvPicPr>
          <p:blipFill rotWithShape="1">
            <a:blip r:embed="rId13">
              <a:extLst>
                <a:ext uri="{28A0092B-C50C-407E-A947-70E740481C1C}">
                  <a14:useLocalDpi xmlns:a14="http://schemas.microsoft.com/office/drawing/2010/main" val="0"/>
                </a:ext>
              </a:extLst>
            </a:blip>
            <a:srcRect l="28347" t="82291"/>
            <a:stretch/>
          </p:blipFill>
          <p:spPr>
            <a:xfrm>
              <a:off x="2279576" y="5949280"/>
              <a:ext cx="8958718" cy="1235291"/>
            </a:xfrm>
            <a:prstGeom prst="rect">
              <a:avLst/>
            </a:prstGeom>
            <a:effectLst>
              <a:softEdge rad="571500"/>
            </a:effectLst>
          </p:spPr>
        </p:pic>
      </p:grpSp>
      <p:sp>
        <p:nvSpPr>
          <p:cNvPr id="90" name="单圆角矩形 89"/>
          <p:cNvSpPr/>
          <p:nvPr userDrawn="1"/>
        </p:nvSpPr>
        <p:spPr>
          <a:xfrm>
            <a:off x="-10202" y="908720"/>
            <a:ext cx="12202202" cy="45719"/>
          </a:xfrm>
          <a:prstGeom prst="round1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 name="图片 91"/>
          <p:cNvPicPr>
            <a:picLocks noChangeAspect="1"/>
          </p:cNvPicPr>
          <p:nvPr userDrawn="1"/>
        </p:nvPicPr>
        <p:blipFill rotWithShape="1">
          <a:blip r:embed="rId14" cstate="print">
            <a:extLst>
              <a:ext uri="{28A0092B-C50C-407E-A947-70E740481C1C}">
                <a14:useLocalDpi xmlns:a14="http://schemas.microsoft.com/office/drawing/2010/main" val="0"/>
              </a:ext>
            </a:extLst>
          </a:blip>
          <a:srcRect l="-1897" t="14787" r="38928" b="63995"/>
          <a:stretch/>
        </p:blipFill>
        <p:spPr>
          <a:xfrm>
            <a:off x="9912424" y="116632"/>
            <a:ext cx="2279576" cy="695746"/>
          </a:xfrm>
          <a:prstGeom prst="rect">
            <a:avLst/>
          </a:prstGeom>
          <a:effectLst>
            <a:glow rad="63500">
              <a:schemeClr val="bg1"/>
            </a:glo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wmf"/><Relationship Id="rId5"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2.wmf"/><Relationship Id="rId5" Type="http://schemas.openxmlformats.org/officeDocument/2006/relationships/image" Target="../media/image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11944"/>
          <a:stretch/>
        </p:blipFill>
        <p:spPr>
          <a:xfrm>
            <a:off x="-168696" y="-17219"/>
            <a:ext cx="12363379" cy="7054908"/>
          </a:xfrm>
          <a:prstGeom prst="rect">
            <a:avLst/>
          </a:prstGeom>
        </p:spPr>
      </p:pic>
      <p:sp>
        <p:nvSpPr>
          <p:cNvPr id="5" name="矩形 4"/>
          <p:cNvSpPr/>
          <p:nvPr/>
        </p:nvSpPr>
        <p:spPr>
          <a:xfrm>
            <a:off x="2135560" y="2492896"/>
            <a:ext cx="8494633" cy="1200329"/>
          </a:xfrm>
          <a:prstGeom prst="rect">
            <a:avLst/>
          </a:prstGeom>
        </p:spPr>
        <p:txBody>
          <a:bodyPr wrap="none">
            <a:spAutoFit/>
          </a:bodyPr>
          <a:lstStyle/>
          <a:p>
            <a:r>
              <a:rPr lang="zh-CN" altLang="en-US" sz="7200" dirty="0">
                <a:ln>
                  <a:solidFill>
                    <a:schemeClr val="bg1"/>
                  </a:solidFill>
                </a:ln>
                <a:solidFill>
                  <a:srgbClr val="07634F"/>
                </a:solidFill>
                <a:effectLst>
                  <a:outerShdw blurRad="50800" dist="12700" dir="5400000" algn="t" rotWithShape="0">
                    <a:prstClr val="black">
                      <a:alpha val="40000"/>
                    </a:prstClr>
                  </a:outerShdw>
                </a:effectLst>
                <a:latin typeface="迷你简汉真广标" panose="02010609000101010101" pitchFamily="49" charset="-122"/>
                <a:ea typeface="迷你简汉真广标" panose="02010609000101010101" pitchFamily="49" charset="-122"/>
              </a:rPr>
              <a:t>降低预算执行差异率</a:t>
            </a:r>
          </a:p>
        </p:txBody>
      </p:sp>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5285"/>
          <a:stretch/>
        </p:blipFill>
        <p:spPr>
          <a:xfrm>
            <a:off x="-70338" y="3933056"/>
            <a:ext cx="12502889" cy="3119141"/>
          </a:xfrm>
          <a:prstGeom prst="rect">
            <a:avLst/>
          </a:prstGeom>
          <a:effectLst>
            <a:softEdge rad="609600"/>
          </a:effectLst>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1897" t="14787" r="84383" b="63995"/>
          <a:stretch/>
        </p:blipFill>
        <p:spPr>
          <a:xfrm>
            <a:off x="5388973" y="260648"/>
            <a:ext cx="1987806" cy="2181264"/>
          </a:xfrm>
          <a:prstGeom prst="rect">
            <a:avLst/>
          </a:prstGeom>
          <a:effectLst>
            <a:glow rad="63500">
              <a:schemeClr val="bg1"/>
            </a:glow>
          </a:effectLst>
        </p:spPr>
      </p:pic>
      <p:sp>
        <p:nvSpPr>
          <p:cNvPr id="10" name="矩形 9"/>
          <p:cNvSpPr/>
          <p:nvPr/>
        </p:nvSpPr>
        <p:spPr>
          <a:xfrm>
            <a:off x="5807968" y="3613086"/>
            <a:ext cx="4604146" cy="400110"/>
          </a:xfrm>
          <a:prstGeom prst="rect">
            <a:avLst/>
          </a:prstGeom>
        </p:spPr>
        <p:txBody>
          <a:bodyPr wrap="none">
            <a:spAutoFit/>
          </a:bodyPr>
          <a:lstStyle/>
          <a:p>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框架完整 内容真实 烟草类</a:t>
            </a:r>
            <a:r>
              <a:rPr lang="en-US" altLang="zh-CN" sz="2000" dirty="0">
                <a:latin typeface="微软雅黑" panose="020B0503020204020204" pitchFamily="34" charset="-122"/>
                <a:ea typeface="微软雅黑" panose="020B0503020204020204" pitchFamily="34" charset="-122"/>
              </a:rPr>
              <a:t>QC</a:t>
            </a:r>
            <a:r>
              <a:rPr lang="zh-CN" altLang="en-US" sz="2000" dirty="0">
                <a:latin typeface="微软雅黑" panose="020B0503020204020204" pitchFamily="34" charset="-122"/>
                <a:ea typeface="微软雅黑" panose="020B0503020204020204" pitchFamily="34" charset="-122"/>
              </a:rPr>
              <a:t>汇报</a:t>
            </a:r>
          </a:p>
        </p:txBody>
      </p:sp>
    </p:spTree>
    <p:custDataLst>
      <p:tags r:id="rId1"/>
    </p:custDataLst>
    <p:extLst>
      <p:ext uri="{BB962C8B-B14F-4D97-AF65-F5344CB8AC3E}">
        <p14:creationId xmlns:p14="http://schemas.microsoft.com/office/powerpoint/2010/main" val="2402381027"/>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by="(-#ppt_w*2)" calcmode="lin" valueType="num">
                                      <p:cBhvr rctx="PPT">
                                        <p:cTn id="18" dur="500" autoRev="1" fill="hold">
                                          <p:stCondLst>
                                            <p:cond delay="0"/>
                                          </p:stCondLst>
                                        </p:cTn>
                                        <p:tgtEl>
                                          <p:spTgt spid="10"/>
                                        </p:tgtEl>
                                        <p:attrNameLst>
                                          <p:attrName>ppt_w</p:attrName>
                                        </p:attrNameLst>
                                      </p:cBhvr>
                                    </p:anim>
                                    <p:anim by="(#ppt_w*0.50)" calcmode="lin" valueType="num">
                                      <p:cBhvr>
                                        <p:cTn id="19" dur="500" decel="50000" autoRev="1" fill="hold">
                                          <p:stCondLst>
                                            <p:cond delay="0"/>
                                          </p:stCondLst>
                                        </p:cTn>
                                        <p:tgtEl>
                                          <p:spTgt spid="10"/>
                                        </p:tgtEl>
                                        <p:attrNameLst>
                                          <p:attrName>ppt_x</p:attrName>
                                        </p:attrNameLst>
                                      </p:cBhvr>
                                    </p:anim>
                                    <p:anim from="(-#ppt_h/2)" to="(#ppt_y)" calcmode="lin" valueType="num">
                                      <p:cBhvr>
                                        <p:cTn id="20" dur="1000" fill="hold">
                                          <p:stCondLst>
                                            <p:cond delay="0"/>
                                          </p:stCondLst>
                                        </p:cTn>
                                        <p:tgtEl>
                                          <p:spTgt spid="10"/>
                                        </p:tgtEl>
                                        <p:attrNameLst>
                                          <p:attrName>ppt_y</p:attrName>
                                        </p:attrNameLst>
                                      </p:cBhvr>
                                    </p:anim>
                                    <p:animRot by="21600000">
                                      <p:cBhvr>
                                        <p:cTn id="21"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060848"/>
            <a:ext cx="12192000" cy="1944216"/>
          </a:xfrm>
          <a:prstGeom prst="rect">
            <a:avLst/>
          </a:prstGeom>
          <a:gradFill flip="none" rotWithShape="1">
            <a:gsLst>
              <a:gs pos="0">
                <a:srgbClr val="B60000">
                  <a:shade val="30000"/>
                  <a:satMod val="115000"/>
                </a:srgbClr>
              </a:gs>
              <a:gs pos="50000">
                <a:srgbClr val="B60000">
                  <a:shade val="67500"/>
                  <a:satMod val="115000"/>
                </a:srgbClr>
              </a:gs>
              <a:gs pos="100000">
                <a:srgbClr val="B60000">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4" y="1124744"/>
            <a:ext cx="7250088" cy="4833392"/>
          </a:xfrm>
          <a:prstGeom prst="rect">
            <a:avLst/>
          </a:prstGeom>
        </p:spPr>
      </p:pic>
      <p:sp>
        <p:nvSpPr>
          <p:cNvPr id="2" name="文本框 1"/>
          <p:cNvSpPr txBox="1"/>
          <p:nvPr/>
        </p:nvSpPr>
        <p:spPr>
          <a:xfrm>
            <a:off x="119336" y="188640"/>
            <a:ext cx="3312368"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三、设定目标</a:t>
            </a:r>
          </a:p>
        </p:txBody>
      </p:sp>
      <p:sp>
        <p:nvSpPr>
          <p:cNvPr id="3" name="矩形 2"/>
          <p:cNvSpPr/>
          <p:nvPr/>
        </p:nvSpPr>
        <p:spPr>
          <a:xfrm>
            <a:off x="4655840" y="2204864"/>
            <a:ext cx="7200800" cy="1607620"/>
          </a:xfrm>
          <a:prstGeom prst="rect">
            <a:avLst/>
          </a:prstGeom>
        </p:spPr>
        <p:txBody>
          <a:bodyPr wrap="square">
            <a:spAutoFit/>
          </a:bodyPr>
          <a:lstStyle/>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±3%</a:t>
            </a:r>
            <a:r>
              <a:rPr lang="zh-CN" altLang="en-US" sz="2800" dirty="0">
                <a:solidFill>
                  <a:schemeClr val="bg1"/>
                </a:solidFill>
                <a:latin typeface="微软雅黑" panose="020B0503020204020204" pitchFamily="34" charset="-122"/>
                <a:ea typeface="微软雅黑" panose="020B0503020204020204" pitchFamily="34" charset="-122"/>
              </a:rPr>
              <a:t>预算执行差异率。</a:t>
            </a: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根据省局（公司）新修订的全面预算考核办法，将</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的预算差异率作为基本目标。</a:t>
            </a:r>
          </a:p>
        </p:txBody>
      </p:sp>
      <p:pic>
        <p:nvPicPr>
          <p:cNvPr id="8" name="图片 7"/>
          <p:cNvPicPr>
            <a:picLocks noChangeAspect="1"/>
          </p:cNvPicPr>
          <p:nvPr/>
        </p:nvPicPr>
        <p:blipFill>
          <a:blip r:embed="rId5"/>
          <a:stretch>
            <a:fillRect/>
          </a:stretch>
        </p:blipFill>
        <p:spPr>
          <a:xfrm>
            <a:off x="6240016" y="3861048"/>
            <a:ext cx="3767655" cy="1865538"/>
          </a:xfrm>
          <a:prstGeom prst="rect">
            <a:avLst/>
          </a:prstGeom>
        </p:spPr>
      </p:pic>
    </p:spTree>
    <p:custDataLst>
      <p:tags r:id="rId1"/>
    </p:custDataLst>
    <p:extLst>
      <p:ext uri="{BB962C8B-B14F-4D97-AF65-F5344CB8AC3E}">
        <p14:creationId xmlns:p14="http://schemas.microsoft.com/office/powerpoint/2010/main" val="3912560412"/>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par>
                          <p:cTn id="14" fill="hold">
                            <p:stCondLst>
                              <p:cond delay="1500"/>
                            </p:stCondLst>
                            <p:childTnLst>
                              <p:par>
                                <p:cTn id="15" presetID="50" presetClass="entr" presetSubtype="0" decel="10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par>
                          <p:cTn id="20" fill="hold">
                            <p:stCondLst>
                              <p:cond delay="2500"/>
                            </p:stCondLst>
                            <p:childTnLst>
                              <p:par>
                                <p:cTn id="21" presetID="23" presetClass="entr" presetSubtype="3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
                                        </p:tgtEl>
                                        <p:attrNameLst>
                                          <p:attrName>ppt_x</p:attrName>
                                        </p:attrNameLst>
                                      </p:cBhvr>
                                      <p:tavLst>
                                        <p:tav tm="0">
                                          <p:val>
                                            <p:fltVal val="0.5"/>
                                          </p:val>
                                        </p:tav>
                                        <p:tav tm="100000">
                                          <p:val>
                                            <p:strVal val="#ppt_x"/>
                                          </p:val>
                                        </p:tav>
                                      </p:tavLst>
                                    </p:anim>
                                    <p:anim calcmode="lin" valueType="num">
                                      <p:cBhvr>
                                        <p:cTn id="2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235459" y="5642202"/>
            <a:ext cx="9577064" cy="288032"/>
          </a:xfrm>
          <a:prstGeom prst="rect">
            <a:avLst/>
          </a:prstGeom>
          <a:gradFill flip="none" rotWithShape="1">
            <a:gsLst>
              <a:gs pos="100000">
                <a:schemeClr val="bg1">
                  <a:alpha val="0"/>
                </a:schemeClr>
              </a:gs>
              <a:gs pos="0">
                <a:schemeClr val="tx1">
                  <a:lumMod val="95000"/>
                  <a:lumOff val="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四、目标可行性分析</a:t>
            </a:r>
          </a:p>
        </p:txBody>
      </p:sp>
      <p:graphicFrame>
        <p:nvGraphicFramePr>
          <p:cNvPr id="9" name="表格 8"/>
          <p:cNvGraphicFramePr>
            <a:graphicFrameLocks noGrp="1"/>
          </p:cNvGraphicFramePr>
          <p:nvPr>
            <p:extLst>
              <p:ext uri="{D42A27DB-BD31-4B8C-83A1-F6EECF244321}">
                <p14:modId xmlns:p14="http://schemas.microsoft.com/office/powerpoint/2010/main" val="1230180974"/>
              </p:ext>
            </p:extLst>
          </p:nvPr>
        </p:nvGraphicFramePr>
        <p:xfrm>
          <a:off x="767409" y="1988840"/>
          <a:ext cx="10513165" cy="3816423"/>
        </p:xfrm>
        <a:graphic>
          <a:graphicData uri="http://schemas.openxmlformats.org/drawingml/2006/table">
            <a:tbl>
              <a:tblPr/>
              <a:tblGrid>
                <a:gridCol w="1439421">
                  <a:extLst>
                    <a:ext uri="{9D8B030D-6E8A-4147-A177-3AD203B41FA5}">
                      <a16:colId xmlns:a16="http://schemas.microsoft.com/office/drawing/2014/main" val="20000"/>
                    </a:ext>
                  </a:extLst>
                </a:gridCol>
                <a:gridCol w="1243991">
                  <a:extLst>
                    <a:ext uri="{9D8B030D-6E8A-4147-A177-3AD203B41FA5}">
                      <a16:colId xmlns:a16="http://schemas.microsoft.com/office/drawing/2014/main" val="20001"/>
                    </a:ext>
                  </a:extLst>
                </a:gridCol>
                <a:gridCol w="1242739">
                  <a:extLst>
                    <a:ext uri="{9D8B030D-6E8A-4147-A177-3AD203B41FA5}">
                      <a16:colId xmlns:a16="http://schemas.microsoft.com/office/drawing/2014/main" val="20002"/>
                    </a:ext>
                  </a:extLst>
                </a:gridCol>
                <a:gridCol w="1428146">
                  <a:extLst>
                    <a:ext uri="{9D8B030D-6E8A-4147-A177-3AD203B41FA5}">
                      <a16:colId xmlns:a16="http://schemas.microsoft.com/office/drawing/2014/main" val="20003"/>
                    </a:ext>
                  </a:extLst>
                </a:gridCol>
                <a:gridCol w="1628327">
                  <a:extLst>
                    <a:ext uri="{9D8B030D-6E8A-4147-A177-3AD203B41FA5}">
                      <a16:colId xmlns:a16="http://schemas.microsoft.com/office/drawing/2014/main" val="20004"/>
                    </a:ext>
                  </a:extLst>
                </a:gridCol>
                <a:gridCol w="1043811">
                  <a:extLst>
                    <a:ext uri="{9D8B030D-6E8A-4147-A177-3AD203B41FA5}">
                      <a16:colId xmlns:a16="http://schemas.microsoft.com/office/drawing/2014/main" val="20005"/>
                    </a:ext>
                  </a:extLst>
                </a:gridCol>
                <a:gridCol w="1243991">
                  <a:extLst>
                    <a:ext uri="{9D8B030D-6E8A-4147-A177-3AD203B41FA5}">
                      <a16:colId xmlns:a16="http://schemas.microsoft.com/office/drawing/2014/main" val="20006"/>
                    </a:ext>
                  </a:extLst>
                </a:gridCol>
                <a:gridCol w="1242739">
                  <a:extLst>
                    <a:ext uri="{9D8B030D-6E8A-4147-A177-3AD203B41FA5}">
                      <a16:colId xmlns:a16="http://schemas.microsoft.com/office/drawing/2014/main" val="20007"/>
                    </a:ext>
                  </a:extLst>
                </a:gridCol>
              </a:tblGrid>
              <a:tr h="504063">
                <a:tc rowSpan="2">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月份</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gridSpan="3">
                  <a:txBody>
                    <a:bodyPr/>
                    <a:lstStyle/>
                    <a:p>
                      <a:pPr algn="ctr">
                        <a:lnSpc>
                          <a:spcPts val="1800"/>
                        </a:lnSpc>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业务预算 </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hMerge="1">
                  <a:txBody>
                    <a:bodyPr/>
                    <a:lstStyle/>
                    <a:p>
                      <a:endParaRPr lang="zh-CN" altLang="en-US"/>
                    </a:p>
                  </a:txBody>
                  <a:tcPr/>
                </a:tc>
                <a:tc hMerge="1">
                  <a:txBody>
                    <a:bodyPr/>
                    <a:lstStyle/>
                    <a:p>
                      <a:endParaRPr lang="zh-CN" altLang="en-US"/>
                    </a:p>
                  </a:txBody>
                  <a:tcPr/>
                </a:tc>
                <a:tc gridSpan="2">
                  <a:txBody>
                    <a:bodyPr/>
                    <a:lstStyle/>
                    <a:p>
                      <a:pPr algn="ctr">
                        <a:lnSpc>
                          <a:spcPts val="1800"/>
                        </a:lnSpc>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费用预算</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hMerge="1">
                  <a:txBody>
                    <a:bodyPr/>
                    <a:lstStyle/>
                    <a:p>
                      <a:endParaRPr lang="zh-CN" altLang="en-US"/>
                    </a:p>
                  </a:txBody>
                  <a:tcPr/>
                </a:tc>
                <a:tc gridSpan="2">
                  <a:txBody>
                    <a:bodyPr/>
                    <a:lstStyle/>
                    <a:p>
                      <a:pPr algn="ctr">
                        <a:lnSpc>
                          <a:spcPts val="1800"/>
                        </a:lnSpc>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财务预算</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hMerge="1">
                  <a:txBody>
                    <a:bodyPr/>
                    <a:lstStyle/>
                    <a:p>
                      <a:endParaRPr lang="zh-CN" altLang="en-US"/>
                    </a:p>
                  </a:txBody>
                  <a:tcPr/>
                </a:tc>
                <a:extLst>
                  <a:ext uri="{0D108BD9-81ED-4DB2-BD59-A6C34878D82A}">
                    <a16:rowId xmlns:a16="http://schemas.microsoft.com/office/drawing/2014/main" val="10000"/>
                  </a:ext>
                </a:extLst>
              </a:tr>
              <a:tr h="497846">
                <a:tc vMerge="1">
                  <a:txBody>
                    <a:bodyPr/>
                    <a:lstStyle/>
                    <a:p>
                      <a:endParaRPr lang="zh-CN" altLang="en-US"/>
                    </a:p>
                  </a:txBody>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卷烟销量</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卷烟收入</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卷烟毛利</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销售费用</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a:txBody>
                    <a:bodyPr/>
                    <a:lstStyle/>
                    <a:p>
                      <a:pPr algn="ctr">
                        <a:spcAft>
                          <a:spcPts val="0"/>
                        </a:spcAft>
                      </a:pPr>
                      <a:r>
                        <a:rPr lang="zh-CN" sz="1600" ker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管理费用</a:t>
                      </a:r>
                      <a:endParaRPr lang="zh-CN" sz="1600" kern="10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利润总额</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利税合计</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extLst>
                  <a:ext uri="{0D108BD9-81ED-4DB2-BD59-A6C34878D82A}">
                    <a16:rowId xmlns:a16="http://schemas.microsoft.com/office/drawing/2014/main" val="10001"/>
                  </a:ext>
                </a:extLst>
              </a:tr>
              <a:tr h="258468">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7</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-0.09%</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-1.86%</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-9.37%</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11.46%</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4.73%</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-21.50%</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-14.40%</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58468">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8</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1.19%</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-2.38%</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-2.25%</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9.23%</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4.06%</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-10.71%</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-4.57%</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258468">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9</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1.82%</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4.46%</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4.78%</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4.50%</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2.87%</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5.82%</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5.84%</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258468">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10</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1.91%</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3.38%</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3.53%</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-6.70%</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-7.25%</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5.81%</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8.00%</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258468">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11</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0.18%</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-0.04%</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-0.10%</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-18.20%</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14.20%</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-0.08%</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0.44%</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258468">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12</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0.05%</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-1.01%</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-1.59%</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-4.95%</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-1.55%</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-4.56%</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2.89%</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746770">
                <a:tc>
                  <a:txBody>
                    <a:bodyPr/>
                    <a:lstStyle/>
                    <a:p>
                      <a:pPr algn="ctr">
                        <a:spcAft>
                          <a:spcPts val="0"/>
                        </a:spcAft>
                      </a:pPr>
                      <a:r>
                        <a:rPr lang="zh-CN" sz="1600" kern="0">
                          <a:effectLst/>
                          <a:latin typeface="微软雅黑" panose="020B0503020204020204" pitchFamily="34" charset="-122"/>
                          <a:ea typeface="微软雅黑" panose="020B0503020204020204" pitchFamily="34" charset="-122"/>
                        </a:rPr>
                        <a:t>月平均总平均差异率</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0.87%</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2.19%</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3.60%</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9.17%</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5.78%</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8.08%</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6.02%</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516936">
                <a:tc>
                  <a:txBody>
                    <a:bodyPr/>
                    <a:lstStyle/>
                    <a:p>
                      <a:pPr algn="ctr">
                        <a:spcAft>
                          <a:spcPts val="0"/>
                        </a:spcAft>
                      </a:pPr>
                      <a:r>
                        <a:rPr lang="zh-CN" sz="1600" kern="0">
                          <a:effectLst/>
                          <a:latin typeface="微软雅黑" panose="020B0503020204020204" pitchFamily="34" charset="-122"/>
                          <a:ea typeface="微软雅黑" panose="020B0503020204020204" pitchFamily="34" charset="-122"/>
                        </a:rPr>
                        <a:t>总平均差异率</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7">
                  <a:txBody>
                    <a:bodyPr/>
                    <a:lstStyle/>
                    <a:p>
                      <a:pPr algn="ctr">
                        <a:spcAft>
                          <a:spcPts val="0"/>
                        </a:spcAft>
                      </a:pPr>
                      <a:r>
                        <a:rPr lang="en-US" sz="2400" b="1" i="0" kern="0" dirty="0">
                          <a:solidFill>
                            <a:srgbClr val="0E75C2"/>
                          </a:solidFill>
                          <a:effectLst/>
                          <a:latin typeface="微软雅黑" panose="020B0503020204020204" pitchFamily="34" charset="-122"/>
                          <a:ea typeface="微软雅黑" panose="020B0503020204020204" pitchFamily="34" charset="-122"/>
                        </a:rPr>
                        <a:t>5.28%</a:t>
                      </a:r>
                      <a:endParaRPr lang="zh-CN" sz="2400" b="1" i="0" kern="100" dirty="0">
                        <a:solidFill>
                          <a:srgbClr val="0E75C2"/>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bl>
          </a:graphicData>
        </a:graphic>
      </p:graphicFrame>
      <p:cxnSp>
        <p:nvCxnSpPr>
          <p:cNvPr id="11" name="直接连接符 10"/>
          <p:cNvCxnSpPr/>
          <p:nvPr/>
        </p:nvCxnSpPr>
        <p:spPr>
          <a:xfrm>
            <a:off x="839416" y="1484784"/>
            <a:ext cx="10441160" cy="0"/>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315580" y="1268760"/>
            <a:ext cx="7488832" cy="400110"/>
          </a:xfrm>
          <a:prstGeom prst="rect">
            <a:avLst/>
          </a:prstGeom>
          <a:solidFill>
            <a:schemeClr val="bg1"/>
          </a:solidFill>
        </p:spPr>
        <p:txBody>
          <a:bodyPr wrap="square">
            <a:spAutoFit/>
          </a:bodyPr>
          <a:lstStyle/>
          <a:p>
            <a:r>
              <a:rPr lang="en-US" altLang="zh-CN" sz="2000" dirty="0">
                <a:solidFill>
                  <a:srgbClr val="0E75C2"/>
                </a:solidFill>
                <a:latin typeface="迷你简汉真广标" panose="02010609000101010101" pitchFamily="49" charset="-122"/>
                <a:ea typeface="迷你简汉真广标" panose="02010609000101010101" pitchFamily="49" charset="-122"/>
              </a:rPr>
              <a:t>(</a:t>
            </a:r>
            <a:r>
              <a:rPr lang="zh-CN" altLang="en-US" sz="2000" dirty="0">
                <a:solidFill>
                  <a:srgbClr val="0E75C2"/>
                </a:solidFill>
                <a:latin typeface="迷你简汉真广标" panose="02010609000101010101" pitchFamily="49" charset="-122"/>
                <a:ea typeface="迷你简汉真广标" panose="02010609000101010101" pitchFamily="49" charset="-122"/>
              </a:rPr>
              <a:t>一</a:t>
            </a:r>
            <a:r>
              <a:rPr lang="en-US" altLang="zh-CN" sz="2000" dirty="0">
                <a:solidFill>
                  <a:srgbClr val="0E75C2"/>
                </a:solidFill>
                <a:latin typeface="迷你简汉真广标" panose="02010609000101010101" pitchFamily="49" charset="-122"/>
                <a:ea typeface="迷你简汉真广标" panose="02010609000101010101" pitchFamily="49" charset="-122"/>
              </a:rPr>
              <a:t>)</a:t>
            </a:r>
            <a:r>
              <a:rPr lang="zh-CN" altLang="en-US" sz="2000" dirty="0">
                <a:solidFill>
                  <a:srgbClr val="0E75C2"/>
                </a:solidFill>
                <a:latin typeface="迷你简汉真广标" panose="02010609000101010101" pitchFamily="49" charset="-122"/>
                <a:ea typeface="迷你简汉真广标" panose="02010609000101010101" pitchFamily="49" charset="-122"/>
              </a:rPr>
              <a:t>对</a:t>
            </a:r>
            <a:r>
              <a:rPr lang="en-US" altLang="zh-CN" sz="2000" dirty="0">
                <a:solidFill>
                  <a:srgbClr val="0E75C2"/>
                </a:solidFill>
                <a:latin typeface="迷你简汉真广标" panose="02010609000101010101" pitchFamily="49" charset="-122"/>
                <a:ea typeface="迷你简汉真广标" panose="02010609000101010101" pitchFamily="49" charset="-122"/>
              </a:rPr>
              <a:t>2012</a:t>
            </a:r>
            <a:r>
              <a:rPr lang="zh-CN" altLang="en-US" sz="2000" dirty="0">
                <a:solidFill>
                  <a:srgbClr val="0E75C2"/>
                </a:solidFill>
                <a:latin typeface="迷你简汉真广标" panose="02010609000101010101" pitchFamily="49" charset="-122"/>
                <a:ea typeface="迷你简汉真广标" panose="02010609000101010101" pitchFamily="49" charset="-122"/>
              </a:rPr>
              <a:t>年</a:t>
            </a:r>
            <a:r>
              <a:rPr lang="en-US" altLang="zh-CN" sz="2000" dirty="0">
                <a:solidFill>
                  <a:srgbClr val="0E75C2"/>
                </a:solidFill>
                <a:latin typeface="迷你简汉真广标" panose="02010609000101010101" pitchFamily="49" charset="-122"/>
                <a:ea typeface="迷你简汉真广标" panose="02010609000101010101" pitchFamily="49" charset="-122"/>
              </a:rPr>
              <a:t>6—12</a:t>
            </a:r>
            <a:r>
              <a:rPr lang="zh-CN" altLang="en-US" sz="2000" dirty="0">
                <a:solidFill>
                  <a:srgbClr val="0E75C2"/>
                </a:solidFill>
                <a:latin typeface="迷你简汉真广标" panose="02010609000101010101" pitchFamily="49" charset="-122"/>
                <a:ea typeface="迷你简汉真广标" panose="02010609000101010101" pitchFamily="49" charset="-122"/>
              </a:rPr>
              <a:t>月份市局（公司）主要预算差异率进行了统计</a:t>
            </a:r>
          </a:p>
        </p:txBody>
      </p:sp>
      <p:sp>
        <p:nvSpPr>
          <p:cNvPr id="13" name="矩形 12"/>
          <p:cNvSpPr/>
          <p:nvPr/>
        </p:nvSpPr>
        <p:spPr>
          <a:xfrm>
            <a:off x="767408" y="5301208"/>
            <a:ext cx="10513168" cy="504056"/>
          </a:xfrm>
          <a:prstGeom prst="rect">
            <a:avLst/>
          </a:prstGeom>
          <a:no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655949393"/>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235459" y="5642202"/>
            <a:ext cx="9577064" cy="288032"/>
          </a:xfrm>
          <a:prstGeom prst="rect">
            <a:avLst/>
          </a:prstGeom>
          <a:gradFill flip="none" rotWithShape="1">
            <a:gsLst>
              <a:gs pos="100000">
                <a:schemeClr val="bg1">
                  <a:alpha val="0"/>
                </a:schemeClr>
              </a:gs>
              <a:gs pos="0">
                <a:schemeClr val="tx1">
                  <a:lumMod val="95000"/>
                  <a:lumOff val="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四、目标可行性分析</a:t>
            </a:r>
          </a:p>
        </p:txBody>
      </p:sp>
      <p:cxnSp>
        <p:nvCxnSpPr>
          <p:cNvPr id="11" name="直接连接符 10"/>
          <p:cNvCxnSpPr/>
          <p:nvPr/>
        </p:nvCxnSpPr>
        <p:spPr>
          <a:xfrm>
            <a:off x="839416" y="1484784"/>
            <a:ext cx="10441160" cy="0"/>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315580" y="1268760"/>
            <a:ext cx="7488832" cy="400110"/>
          </a:xfrm>
          <a:prstGeom prst="rect">
            <a:avLst/>
          </a:prstGeom>
          <a:solidFill>
            <a:schemeClr val="bg1"/>
          </a:solidFill>
        </p:spPr>
        <p:txBody>
          <a:bodyPr wrap="square">
            <a:spAutoFit/>
          </a:bodyPr>
          <a:lstStyle/>
          <a:p>
            <a:r>
              <a:rPr lang="zh-CN" altLang="en-US" sz="2000" dirty="0">
                <a:solidFill>
                  <a:srgbClr val="0E75C2"/>
                </a:solidFill>
                <a:latin typeface="迷你简汉真广标" panose="02010609000101010101" pitchFamily="49" charset="-122"/>
                <a:ea typeface="迷你简汉真广标" panose="02010609000101010101" pitchFamily="49" charset="-122"/>
              </a:rPr>
              <a:t>（二）对</a:t>
            </a:r>
            <a:r>
              <a:rPr lang="en-US" altLang="zh-CN" sz="2000" dirty="0">
                <a:solidFill>
                  <a:srgbClr val="0E75C2"/>
                </a:solidFill>
                <a:latin typeface="迷你简汉真广标" panose="02010609000101010101" pitchFamily="49" charset="-122"/>
                <a:ea typeface="迷你简汉真广标" panose="02010609000101010101" pitchFamily="49" charset="-122"/>
              </a:rPr>
              <a:t>2012</a:t>
            </a:r>
            <a:r>
              <a:rPr lang="zh-CN" altLang="en-US" sz="2000" dirty="0">
                <a:solidFill>
                  <a:srgbClr val="0E75C2"/>
                </a:solidFill>
                <a:latin typeface="迷你简汉真广标" panose="02010609000101010101" pitchFamily="49" charset="-122"/>
                <a:ea typeface="迷你简汉真广标" panose="02010609000101010101" pitchFamily="49" charset="-122"/>
              </a:rPr>
              <a:t>年</a:t>
            </a:r>
            <a:r>
              <a:rPr lang="en-US" altLang="zh-CN" sz="2000" dirty="0">
                <a:solidFill>
                  <a:srgbClr val="0E75C2"/>
                </a:solidFill>
                <a:latin typeface="迷你简汉真广标" panose="02010609000101010101" pitchFamily="49" charset="-122"/>
                <a:ea typeface="迷你简汉真广标" panose="02010609000101010101" pitchFamily="49" charset="-122"/>
              </a:rPr>
              <a:t>6—12</a:t>
            </a:r>
            <a:r>
              <a:rPr lang="zh-CN" altLang="en-US" sz="2000" dirty="0">
                <a:solidFill>
                  <a:srgbClr val="0E75C2"/>
                </a:solidFill>
                <a:latin typeface="迷你简汉真广标" panose="02010609000101010101" pitchFamily="49" charset="-122"/>
                <a:ea typeface="迷你简汉真广标" panose="02010609000101010101" pitchFamily="49" charset="-122"/>
              </a:rPr>
              <a:t>月份的全省主要预算平均差异率进行了统计</a:t>
            </a:r>
          </a:p>
        </p:txBody>
      </p:sp>
      <p:graphicFrame>
        <p:nvGraphicFramePr>
          <p:cNvPr id="3" name="表格 2"/>
          <p:cNvGraphicFramePr>
            <a:graphicFrameLocks noGrp="1"/>
          </p:cNvGraphicFramePr>
          <p:nvPr>
            <p:extLst>
              <p:ext uri="{D42A27DB-BD31-4B8C-83A1-F6EECF244321}">
                <p14:modId xmlns:p14="http://schemas.microsoft.com/office/powerpoint/2010/main" val="2648323244"/>
              </p:ext>
            </p:extLst>
          </p:nvPr>
        </p:nvGraphicFramePr>
        <p:xfrm>
          <a:off x="551384" y="1772816"/>
          <a:ext cx="10729193" cy="4032448"/>
        </p:xfrm>
        <a:graphic>
          <a:graphicData uri="http://schemas.openxmlformats.org/drawingml/2006/table">
            <a:tbl>
              <a:tblPr/>
              <a:tblGrid>
                <a:gridCol w="1269071">
                  <a:extLst>
                    <a:ext uri="{9D8B030D-6E8A-4147-A177-3AD203B41FA5}">
                      <a16:colId xmlns:a16="http://schemas.microsoft.com/office/drawing/2014/main" val="20000"/>
                    </a:ext>
                  </a:extLst>
                </a:gridCol>
                <a:gridCol w="1248928">
                  <a:extLst>
                    <a:ext uri="{9D8B030D-6E8A-4147-A177-3AD203B41FA5}">
                      <a16:colId xmlns:a16="http://schemas.microsoft.com/office/drawing/2014/main" val="20001"/>
                    </a:ext>
                  </a:extLst>
                </a:gridCol>
                <a:gridCol w="1250187">
                  <a:extLst>
                    <a:ext uri="{9D8B030D-6E8A-4147-A177-3AD203B41FA5}">
                      <a16:colId xmlns:a16="http://schemas.microsoft.com/office/drawing/2014/main" val="20002"/>
                    </a:ext>
                  </a:extLst>
                </a:gridCol>
                <a:gridCol w="1250187">
                  <a:extLst>
                    <a:ext uri="{9D8B030D-6E8A-4147-A177-3AD203B41FA5}">
                      <a16:colId xmlns:a16="http://schemas.microsoft.com/office/drawing/2014/main" val="20003"/>
                    </a:ext>
                  </a:extLst>
                </a:gridCol>
                <a:gridCol w="1248928">
                  <a:extLst>
                    <a:ext uri="{9D8B030D-6E8A-4147-A177-3AD203B41FA5}">
                      <a16:colId xmlns:a16="http://schemas.microsoft.com/office/drawing/2014/main" val="20004"/>
                    </a:ext>
                  </a:extLst>
                </a:gridCol>
                <a:gridCol w="1248928">
                  <a:extLst>
                    <a:ext uri="{9D8B030D-6E8A-4147-A177-3AD203B41FA5}">
                      <a16:colId xmlns:a16="http://schemas.microsoft.com/office/drawing/2014/main" val="20005"/>
                    </a:ext>
                  </a:extLst>
                </a:gridCol>
                <a:gridCol w="1606482">
                  <a:extLst>
                    <a:ext uri="{9D8B030D-6E8A-4147-A177-3AD203B41FA5}">
                      <a16:colId xmlns:a16="http://schemas.microsoft.com/office/drawing/2014/main" val="20006"/>
                    </a:ext>
                  </a:extLst>
                </a:gridCol>
                <a:gridCol w="1606482">
                  <a:extLst>
                    <a:ext uri="{9D8B030D-6E8A-4147-A177-3AD203B41FA5}">
                      <a16:colId xmlns:a16="http://schemas.microsoft.com/office/drawing/2014/main" val="20007"/>
                    </a:ext>
                  </a:extLst>
                </a:gridCol>
              </a:tblGrid>
              <a:tr h="696576">
                <a:tc rowSpan="2">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月份</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gridSpan="3">
                  <a:txBody>
                    <a:bodyPr/>
                    <a:lstStyle/>
                    <a:p>
                      <a:pPr algn="ctr">
                        <a:lnSpc>
                          <a:spcPts val="1800"/>
                        </a:lnSpc>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业务预算 </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hMerge="1">
                  <a:txBody>
                    <a:bodyPr/>
                    <a:lstStyle/>
                    <a:p>
                      <a:endParaRPr lang="zh-CN" altLang="en-US"/>
                    </a:p>
                  </a:txBody>
                  <a:tcPr/>
                </a:tc>
                <a:tc hMerge="1">
                  <a:txBody>
                    <a:bodyPr/>
                    <a:lstStyle/>
                    <a:p>
                      <a:endParaRPr lang="zh-CN" altLang="en-US"/>
                    </a:p>
                  </a:txBody>
                  <a:tcPr/>
                </a:tc>
                <a:tc gridSpan="2">
                  <a:txBody>
                    <a:bodyPr/>
                    <a:lstStyle/>
                    <a:p>
                      <a:pPr algn="ctr">
                        <a:lnSpc>
                          <a:spcPts val="1800"/>
                        </a:lnSpc>
                        <a:spcAft>
                          <a:spcPts val="0"/>
                        </a:spcAft>
                      </a:pPr>
                      <a:r>
                        <a:rPr lang="zh-CN" sz="1600" ker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费用预算</a:t>
                      </a:r>
                      <a:endParaRPr lang="zh-CN" sz="1600" kern="100">
                        <a:solidFill>
                          <a:schemeClr val="bg1"/>
                        </a:solidFill>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hMerge="1">
                  <a:txBody>
                    <a:bodyPr/>
                    <a:lstStyle/>
                    <a:p>
                      <a:endParaRPr lang="zh-CN" altLang="en-US"/>
                    </a:p>
                  </a:txBody>
                  <a:tcPr/>
                </a:tc>
                <a:tc gridSpan="2">
                  <a:txBody>
                    <a:bodyPr/>
                    <a:lstStyle/>
                    <a:p>
                      <a:pPr algn="ctr">
                        <a:lnSpc>
                          <a:spcPts val="1800"/>
                        </a:lnSpc>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财务预算</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hMerge="1">
                  <a:txBody>
                    <a:bodyPr/>
                    <a:lstStyle/>
                    <a:p>
                      <a:endParaRPr lang="zh-CN" altLang="en-US"/>
                    </a:p>
                  </a:txBody>
                  <a:tcPr/>
                </a:tc>
                <a:extLst>
                  <a:ext uri="{0D108BD9-81ED-4DB2-BD59-A6C34878D82A}">
                    <a16:rowId xmlns:a16="http://schemas.microsoft.com/office/drawing/2014/main" val="10000"/>
                  </a:ext>
                </a:extLst>
              </a:tr>
              <a:tr h="324618">
                <a:tc vMerge="1">
                  <a:txBody>
                    <a:bodyPr/>
                    <a:lstStyle/>
                    <a:p>
                      <a:endParaRPr lang="zh-CN" altLang="en-US"/>
                    </a:p>
                  </a:txBody>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卷烟销量</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a:txBody>
                    <a:bodyPr/>
                    <a:lstStyle/>
                    <a:p>
                      <a:pPr algn="ctr">
                        <a:spcAft>
                          <a:spcPts val="0"/>
                        </a:spcAft>
                      </a:pPr>
                      <a:r>
                        <a:rPr lang="zh-CN" sz="1600" kern="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卷烟收入</a:t>
                      </a:r>
                      <a:endParaRPr lang="zh-CN" sz="1600" kern="100">
                        <a:solidFill>
                          <a:schemeClr val="bg1"/>
                        </a:solidFill>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卷烟毛利</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销售费用</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管理费用</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利润总额</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利税合计</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E75C2"/>
                    </a:solidFill>
                  </a:tcPr>
                </a:tc>
                <a:extLst>
                  <a:ext uri="{0D108BD9-81ED-4DB2-BD59-A6C34878D82A}">
                    <a16:rowId xmlns:a16="http://schemas.microsoft.com/office/drawing/2014/main" val="10001"/>
                  </a:ext>
                </a:extLst>
              </a:tr>
              <a:tr h="342491">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7</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1.64%</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1.25%</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-2.69%</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0.20%</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0.04%</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-4.16%</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-5.73%</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65201">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8</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-5.41%</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-0.05%</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-0.77%</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-0.42%</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-1.91%</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1.49%</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1.77%</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58433">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9</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1.54%</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3.74%</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3.49%</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-1.76%</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-0.68%</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8.41%</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6.83%</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308677">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10</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1.36%</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1.33%</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0.59%</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-1.47%</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-2.50%</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-3.28%</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-1.29%</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09155">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11</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0.21%</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1.82%</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1.59%</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0.39%</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-0.71%</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1.41%</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0.85%</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326067">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12</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-0.46%</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-3.08%</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-4.06%</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3.67%</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6.80%</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-20.80%</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-3.46%</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500615">
                <a:tc>
                  <a:txBody>
                    <a:bodyPr/>
                    <a:lstStyle/>
                    <a:p>
                      <a:pPr algn="ctr">
                        <a:spcAft>
                          <a:spcPts val="0"/>
                        </a:spcAft>
                      </a:pPr>
                      <a:r>
                        <a:rPr lang="zh-CN" sz="1600" kern="0">
                          <a:effectLst/>
                          <a:latin typeface="微软雅黑" panose="020B0503020204020204" pitchFamily="34" charset="-122"/>
                          <a:ea typeface="微软雅黑" panose="020B0503020204020204" pitchFamily="34" charset="-122"/>
                        </a:rPr>
                        <a:t>月平均差异率</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1.77%</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1.88%</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2.20%</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1.32%</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2.11%</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6.59%</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3.32%</a:t>
                      </a:r>
                      <a:endParaRPr lang="zh-CN" sz="1600" kern="100" dirty="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500615">
                <a:tc>
                  <a:txBody>
                    <a:bodyPr/>
                    <a:lstStyle/>
                    <a:p>
                      <a:pPr algn="ctr">
                        <a:spcAft>
                          <a:spcPts val="0"/>
                        </a:spcAft>
                      </a:pPr>
                      <a:r>
                        <a:rPr lang="zh-CN" sz="1600" kern="0">
                          <a:effectLst/>
                          <a:latin typeface="微软雅黑" panose="020B0503020204020204" pitchFamily="34" charset="-122"/>
                          <a:ea typeface="微软雅黑" panose="020B0503020204020204" pitchFamily="34" charset="-122"/>
                        </a:rPr>
                        <a:t>总平均差异率</a:t>
                      </a:r>
                      <a:endParaRPr lang="zh-CN" sz="1600" kern="100">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7">
                  <a:txBody>
                    <a:bodyPr/>
                    <a:lstStyle/>
                    <a:p>
                      <a:pPr algn="ctr">
                        <a:spcAft>
                          <a:spcPts val="0"/>
                        </a:spcAft>
                      </a:pPr>
                      <a:r>
                        <a:rPr lang="en-US" sz="2800" kern="0" dirty="0">
                          <a:solidFill>
                            <a:srgbClr val="0E75C2"/>
                          </a:solidFill>
                          <a:effectLst/>
                          <a:latin typeface="微软雅黑" panose="020B0503020204020204" pitchFamily="34" charset="-122"/>
                          <a:ea typeface="微软雅黑" panose="020B0503020204020204" pitchFamily="34" charset="-122"/>
                        </a:rPr>
                        <a:t>2.74%</a:t>
                      </a:r>
                      <a:endParaRPr lang="zh-CN" sz="2800" kern="100" dirty="0">
                        <a:solidFill>
                          <a:srgbClr val="0E75C2"/>
                        </a:solidFill>
                        <a:effectLst/>
                        <a:latin typeface="微软雅黑" panose="020B0503020204020204" pitchFamily="34" charset="-122"/>
                        <a:ea typeface="微软雅黑" panose="020B0503020204020204" pitchFamily="34" charset="-122"/>
                      </a:endParaRPr>
                    </a:p>
                  </a:txBody>
                  <a:tcPr marL="59061" marR="590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bl>
          </a:graphicData>
        </a:graphic>
      </p:graphicFrame>
      <p:sp>
        <p:nvSpPr>
          <p:cNvPr id="10" name="矩形 9"/>
          <p:cNvSpPr/>
          <p:nvPr/>
        </p:nvSpPr>
        <p:spPr>
          <a:xfrm>
            <a:off x="551384" y="5301208"/>
            <a:ext cx="10729192" cy="504056"/>
          </a:xfrm>
          <a:prstGeom prst="rect">
            <a:avLst/>
          </a:prstGeom>
          <a:no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551408976"/>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四、目标可行性分析</a:t>
            </a:r>
          </a:p>
        </p:txBody>
      </p:sp>
      <p:sp>
        <p:nvSpPr>
          <p:cNvPr id="3" name="矩形 2"/>
          <p:cNvSpPr/>
          <p:nvPr/>
        </p:nvSpPr>
        <p:spPr>
          <a:xfrm>
            <a:off x="551384" y="1772816"/>
            <a:ext cx="7848872" cy="961289"/>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2012</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月份预算执行差异率主要在</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上下浮动，因此，我们认为预算执行差异率目标值控制在</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以内是适宜的。</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200" y="1772816"/>
            <a:ext cx="3133305" cy="4170492"/>
          </a:xfrm>
          <a:prstGeom prst="rect">
            <a:avLst/>
          </a:prstGeom>
        </p:spPr>
      </p:pic>
      <p:pic>
        <p:nvPicPr>
          <p:cNvPr id="8" name="图片 7"/>
          <p:cNvPicPr>
            <a:picLocks noChangeAspect="1"/>
          </p:cNvPicPr>
          <p:nvPr/>
        </p:nvPicPr>
        <p:blipFill>
          <a:blip r:embed="rId5"/>
          <a:stretch>
            <a:fillRect/>
          </a:stretch>
        </p:blipFill>
        <p:spPr>
          <a:xfrm>
            <a:off x="1487488" y="2924944"/>
            <a:ext cx="4688230" cy="1853345"/>
          </a:xfrm>
          <a:prstGeom prst="rect">
            <a:avLst/>
          </a:prstGeom>
        </p:spPr>
      </p:pic>
    </p:spTree>
    <p:custDataLst>
      <p:tags r:id="rId1"/>
    </p:custDataLst>
    <p:extLst>
      <p:ext uri="{BB962C8B-B14F-4D97-AF65-F5344CB8AC3E}">
        <p14:creationId xmlns:p14="http://schemas.microsoft.com/office/powerpoint/2010/main" val="1553007377"/>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6*min(max(#ppt_w*#ppt_h,.3),1)-7.4)/-.7*#ppt_w"/>
                                          </p:val>
                                        </p:tav>
                                        <p:tav tm="100000">
                                          <p:val>
                                            <p:strVal val="#ppt_w"/>
                                          </p:val>
                                        </p:tav>
                                      </p:tavLst>
                                    </p:anim>
                                    <p:anim calcmode="lin" valueType="num">
                                      <p:cBhvr>
                                        <p:cTn id="8" dur="500" fill="hold"/>
                                        <p:tgtEl>
                                          <p:spTgt spid="8"/>
                                        </p:tgtEl>
                                        <p:attrNameLst>
                                          <p:attrName>ppt_h</p:attrName>
                                        </p:attrNameLst>
                                      </p:cBhvr>
                                      <p:tavLst>
                                        <p:tav tm="0">
                                          <p:val>
                                            <p:strVal val="(6*min(max(#ppt_w*#ppt_h,.3),1)-7.4)/-.7*#ppt_h"/>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五、原因分析</a:t>
            </a:r>
          </a:p>
        </p:txBody>
      </p:sp>
      <p:sp>
        <p:nvSpPr>
          <p:cNvPr id="10" name="等腰三角形 9"/>
          <p:cNvSpPr/>
          <p:nvPr/>
        </p:nvSpPr>
        <p:spPr>
          <a:xfrm>
            <a:off x="3575720" y="1772816"/>
            <a:ext cx="3928756" cy="3386859"/>
          </a:xfrm>
          <a:prstGeom prst="triangl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727848" y="1052736"/>
            <a:ext cx="1512168" cy="1512168"/>
            <a:chOff x="5087888" y="1052736"/>
            <a:chExt cx="1512168" cy="1512168"/>
          </a:xfrm>
        </p:grpSpPr>
        <p:sp>
          <p:nvSpPr>
            <p:cNvPr id="13" name="椭圆 12"/>
            <p:cNvSpPr/>
            <p:nvPr/>
          </p:nvSpPr>
          <p:spPr>
            <a:xfrm>
              <a:off x="5087888" y="1052736"/>
              <a:ext cx="1512168" cy="1512168"/>
            </a:xfrm>
            <a:prstGeom prst="ellipse">
              <a:avLst/>
            </a:prstGeom>
            <a:solidFill>
              <a:srgbClr val="076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447928" y="1412776"/>
              <a:ext cx="800219" cy="830997"/>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预算</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编制</a:t>
              </a:r>
            </a:p>
          </p:txBody>
        </p:sp>
      </p:grpSp>
      <p:grpSp>
        <p:nvGrpSpPr>
          <p:cNvPr id="17" name="组合 16"/>
          <p:cNvGrpSpPr/>
          <p:nvPr/>
        </p:nvGrpSpPr>
        <p:grpSpPr>
          <a:xfrm>
            <a:off x="2495600" y="4437112"/>
            <a:ext cx="1512168" cy="1512168"/>
            <a:chOff x="2855640" y="4437112"/>
            <a:chExt cx="1512168" cy="1512168"/>
          </a:xfrm>
        </p:grpSpPr>
        <p:sp>
          <p:nvSpPr>
            <p:cNvPr id="11" name="椭圆 10"/>
            <p:cNvSpPr/>
            <p:nvPr/>
          </p:nvSpPr>
          <p:spPr>
            <a:xfrm>
              <a:off x="2855640" y="4437112"/>
              <a:ext cx="1512168" cy="1512168"/>
            </a:xfrm>
            <a:prstGeom prst="ellipse">
              <a:avLst/>
            </a:prstGeom>
            <a:solidFill>
              <a:srgbClr val="076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15680" y="4797152"/>
              <a:ext cx="891591" cy="830997"/>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预算</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执行 </a:t>
              </a:r>
            </a:p>
          </p:txBody>
        </p:sp>
      </p:grpSp>
      <p:grpSp>
        <p:nvGrpSpPr>
          <p:cNvPr id="19" name="组合 18"/>
          <p:cNvGrpSpPr/>
          <p:nvPr/>
        </p:nvGrpSpPr>
        <p:grpSpPr>
          <a:xfrm>
            <a:off x="6672064" y="4437112"/>
            <a:ext cx="1512168" cy="1512168"/>
            <a:chOff x="7032104" y="4437112"/>
            <a:chExt cx="1512168" cy="1512168"/>
          </a:xfrm>
        </p:grpSpPr>
        <p:sp>
          <p:nvSpPr>
            <p:cNvPr id="12" name="椭圆 11"/>
            <p:cNvSpPr/>
            <p:nvPr/>
          </p:nvSpPr>
          <p:spPr>
            <a:xfrm>
              <a:off x="7032104" y="4437112"/>
              <a:ext cx="1512168" cy="1512168"/>
            </a:xfrm>
            <a:prstGeom prst="ellipse">
              <a:avLst/>
            </a:prstGeom>
            <a:solidFill>
              <a:srgbClr val="076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392144" y="4797152"/>
              <a:ext cx="800219" cy="830997"/>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预算</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考核</a:t>
              </a:r>
            </a:p>
          </p:txBody>
        </p:sp>
      </p:grpSp>
      <p:cxnSp>
        <p:nvCxnSpPr>
          <p:cNvPr id="21" name="直接箭头连接符 20"/>
          <p:cNvCxnSpPr/>
          <p:nvPr/>
        </p:nvCxnSpPr>
        <p:spPr>
          <a:xfrm flipH="1">
            <a:off x="3647728" y="2420888"/>
            <a:ext cx="1160856" cy="2016224"/>
          </a:xfrm>
          <a:prstGeom prst="straightConnector1">
            <a:avLst/>
          </a:prstGeom>
          <a:ln w="50800">
            <a:solidFill>
              <a:srgbClr val="0E75C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rot="338197">
            <a:off x="3638156" y="2653981"/>
            <a:ext cx="432048" cy="1368152"/>
            <a:chOff x="2317387" y="1586334"/>
            <a:chExt cx="432048" cy="1368152"/>
          </a:xfrm>
        </p:grpSpPr>
        <p:sp>
          <p:nvSpPr>
            <p:cNvPr id="26" name="矩形 25"/>
            <p:cNvSpPr/>
            <p:nvPr/>
          </p:nvSpPr>
          <p:spPr>
            <a:xfrm rot="17603509">
              <a:off x="1849335" y="2054386"/>
              <a:ext cx="1368152" cy="432048"/>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rot="17507049">
              <a:off x="2207568" y="2060848"/>
              <a:ext cx="646331"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反应</a:t>
              </a:r>
            </a:p>
          </p:txBody>
        </p:sp>
      </p:grpSp>
      <p:grpSp>
        <p:nvGrpSpPr>
          <p:cNvPr id="28" name="组合 27"/>
          <p:cNvGrpSpPr/>
          <p:nvPr/>
        </p:nvGrpSpPr>
        <p:grpSpPr>
          <a:xfrm rot="7608133">
            <a:off x="6769838" y="2470915"/>
            <a:ext cx="432048" cy="1368152"/>
            <a:chOff x="2317387" y="1586334"/>
            <a:chExt cx="432048" cy="1368152"/>
          </a:xfrm>
        </p:grpSpPr>
        <p:sp>
          <p:nvSpPr>
            <p:cNvPr id="29" name="矩形 28"/>
            <p:cNvSpPr/>
            <p:nvPr/>
          </p:nvSpPr>
          <p:spPr>
            <a:xfrm rot="17603509">
              <a:off x="1849335" y="2054386"/>
              <a:ext cx="1368152" cy="432048"/>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rot="17507049">
              <a:off x="2207567" y="2060848"/>
              <a:ext cx="646331"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反馈</a:t>
              </a:r>
            </a:p>
          </p:txBody>
        </p:sp>
      </p:grpSp>
      <p:cxnSp>
        <p:nvCxnSpPr>
          <p:cNvPr id="31" name="直接箭头连接符 30"/>
          <p:cNvCxnSpPr/>
          <p:nvPr/>
        </p:nvCxnSpPr>
        <p:spPr>
          <a:xfrm>
            <a:off x="6096000" y="2348880"/>
            <a:ext cx="1152128" cy="1944216"/>
          </a:xfrm>
          <a:prstGeom prst="straightConnector1">
            <a:avLst/>
          </a:prstGeom>
          <a:ln w="50800">
            <a:solidFill>
              <a:srgbClr val="0E75C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rot="4067921">
            <a:off x="5082795" y="4931611"/>
            <a:ext cx="432048" cy="1368152"/>
            <a:chOff x="2317387" y="1586334"/>
            <a:chExt cx="432048" cy="1368152"/>
          </a:xfrm>
        </p:grpSpPr>
        <p:sp>
          <p:nvSpPr>
            <p:cNvPr id="34" name="矩形 33"/>
            <p:cNvSpPr/>
            <p:nvPr/>
          </p:nvSpPr>
          <p:spPr>
            <a:xfrm rot="17603509">
              <a:off x="1849335" y="2054386"/>
              <a:ext cx="1368152" cy="432048"/>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rot="17507049">
              <a:off x="2207567" y="2060848"/>
              <a:ext cx="646331"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反馈</a:t>
              </a:r>
            </a:p>
          </p:txBody>
        </p:sp>
      </p:grpSp>
      <p:cxnSp>
        <p:nvCxnSpPr>
          <p:cNvPr id="36" name="直接箭头连接符 35"/>
          <p:cNvCxnSpPr/>
          <p:nvPr/>
        </p:nvCxnSpPr>
        <p:spPr>
          <a:xfrm>
            <a:off x="4079776" y="5301208"/>
            <a:ext cx="2448272" cy="0"/>
          </a:xfrm>
          <a:prstGeom prst="straightConnector1">
            <a:avLst/>
          </a:prstGeom>
          <a:ln w="50800">
            <a:solidFill>
              <a:srgbClr val="0E75C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6674921" y="4436315"/>
            <a:ext cx="1512168" cy="1512168"/>
            <a:chOff x="7032104" y="4437112"/>
            <a:chExt cx="1512168" cy="1512168"/>
          </a:xfrm>
        </p:grpSpPr>
        <p:sp>
          <p:nvSpPr>
            <p:cNvPr id="41" name="椭圆 40"/>
            <p:cNvSpPr/>
            <p:nvPr/>
          </p:nvSpPr>
          <p:spPr>
            <a:xfrm>
              <a:off x="7032104" y="4437112"/>
              <a:ext cx="1512168" cy="15121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7392144" y="4797152"/>
              <a:ext cx="800219" cy="830997"/>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预算</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考核</a:t>
              </a:r>
            </a:p>
          </p:txBody>
        </p:sp>
      </p:grpSp>
      <p:grpSp>
        <p:nvGrpSpPr>
          <p:cNvPr id="44" name="组合 43"/>
          <p:cNvGrpSpPr/>
          <p:nvPr/>
        </p:nvGrpSpPr>
        <p:grpSpPr>
          <a:xfrm>
            <a:off x="7896200" y="2060848"/>
            <a:ext cx="3888432" cy="1872208"/>
            <a:chOff x="7775848" y="2276872"/>
            <a:chExt cx="3888432" cy="1872208"/>
          </a:xfrm>
        </p:grpSpPr>
        <p:sp>
          <p:nvSpPr>
            <p:cNvPr id="39" name="矩形标注 38"/>
            <p:cNvSpPr/>
            <p:nvPr/>
          </p:nvSpPr>
          <p:spPr>
            <a:xfrm>
              <a:off x="7775848" y="2276872"/>
              <a:ext cx="3888432" cy="1872208"/>
            </a:xfrm>
            <a:prstGeom prst="wedgeRectCallout">
              <a:avLst>
                <a:gd name="adj1" fmla="val -46049"/>
                <a:gd name="adj2" fmla="val 8799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846226" y="2348880"/>
              <a:ext cx="3791744" cy="1754326"/>
            </a:xfrm>
            <a:prstGeom prst="rect">
              <a:avLst/>
            </a:prstGeom>
          </p:spPr>
          <p:txBody>
            <a:bodyPr wrap="square">
              <a:spAutoFit/>
            </a:bodyPr>
            <a:lstStyle/>
            <a:p>
              <a:pPr>
                <a:lnSpc>
                  <a:spcPct val="150000"/>
                </a:lnSpc>
              </a:pPr>
              <a:r>
                <a:rPr lang="zh-CN" altLang="en-US" b="1" i="1" dirty="0">
                  <a:solidFill>
                    <a:schemeClr val="tx1">
                      <a:lumMod val="95000"/>
                      <a:lumOff val="5000"/>
                    </a:schemeClr>
                  </a:solidFill>
                  <a:latin typeface="微软雅黑" panose="020B0503020204020204" pitchFamily="34" charset="-122"/>
                  <a:ea typeface="微软雅黑" panose="020B0503020204020204" pitchFamily="34" charset="-122"/>
                </a:rPr>
                <a:t>预算考核的流于形式</a:t>
              </a:r>
              <a:r>
                <a:rPr lang="zh-CN" altLang="en-US" dirty="0">
                  <a:latin typeface="微软雅黑" panose="020B0503020204020204" pitchFamily="34" charset="-122"/>
                  <a:ea typeface="微软雅黑" panose="020B0503020204020204" pitchFamily="34" charset="-122"/>
                </a:rPr>
                <a:t>，割裂了预算考核对预算编制和预算执行的奖励约束作用，是促使预算形成差异的主要原因。</a:t>
              </a:r>
            </a:p>
          </p:txBody>
        </p:sp>
      </p:grpSp>
    </p:spTree>
    <p:custDataLst>
      <p:tags r:id="rId1"/>
    </p:custDataLst>
    <p:extLst>
      <p:ext uri="{BB962C8B-B14F-4D97-AF65-F5344CB8AC3E}">
        <p14:creationId xmlns:p14="http://schemas.microsoft.com/office/powerpoint/2010/main" val="3497182453"/>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055440" y="1772816"/>
            <a:ext cx="10585176" cy="4176464"/>
          </a:xfrm>
          <a:prstGeom prst="roundRect">
            <a:avLst>
              <a:gd name="adj" fmla="val 2710"/>
            </a:avLst>
          </a:prstGeom>
          <a:gradFill flip="none" rotWithShape="1">
            <a:gsLst>
              <a:gs pos="100000">
                <a:schemeClr val="bg1">
                  <a:lumMod val="95000"/>
                </a:schemeClr>
              </a:gs>
              <a:gs pos="0">
                <a:schemeClr val="bg1"/>
              </a:gs>
            </a:gsLst>
            <a:lin ang="54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五、原因分析</a:t>
            </a:r>
          </a:p>
        </p:txBody>
      </p:sp>
      <p:grpSp>
        <p:nvGrpSpPr>
          <p:cNvPr id="7" name="组合 6"/>
          <p:cNvGrpSpPr/>
          <p:nvPr/>
        </p:nvGrpSpPr>
        <p:grpSpPr>
          <a:xfrm>
            <a:off x="623392" y="1196752"/>
            <a:ext cx="1440160" cy="1440160"/>
            <a:chOff x="623392" y="1196752"/>
            <a:chExt cx="1440160" cy="1440160"/>
          </a:xfrm>
        </p:grpSpPr>
        <p:sp>
          <p:nvSpPr>
            <p:cNvPr id="5" name="椭圆 4"/>
            <p:cNvSpPr/>
            <p:nvPr/>
          </p:nvSpPr>
          <p:spPr>
            <a:xfrm>
              <a:off x="623392" y="1196752"/>
              <a:ext cx="1440160" cy="1440160"/>
            </a:xfrm>
            <a:prstGeom prst="ellipse">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7408" y="1700808"/>
              <a:ext cx="1210588"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预算编制</a:t>
              </a:r>
            </a:p>
          </p:txBody>
        </p:sp>
      </p:grpSp>
      <p:grpSp>
        <p:nvGrpSpPr>
          <p:cNvPr id="11" name="组合 10"/>
          <p:cNvGrpSpPr/>
          <p:nvPr/>
        </p:nvGrpSpPr>
        <p:grpSpPr>
          <a:xfrm>
            <a:off x="1775520" y="2841124"/>
            <a:ext cx="2016224" cy="576064"/>
            <a:chOff x="1775520" y="2708920"/>
            <a:chExt cx="2016224" cy="576064"/>
          </a:xfrm>
        </p:grpSpPr>
        <p:sp>
          <p:nvSpPr>
            <p:cNvPr id="9" name="五边形 8"/>
            <p:cNvSpPr/>
            <p:nvPr/>
          </p:nvSpPr>
          <p:spPr>
            <a:xfrm>
              <a:off x="1775520" y="2708920"/>
              <a:ext cx="2016224" cy="576064"/>
            </a:xfrm>
            <a:prstGeom prst="homePlate">
              <a:avLst/>
            </a:prstGeom>
            <a:no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986433" y="2797851"/>
              <a:ext cx="1467068"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培训不到位</a:t>
              </a:r>
            </a:p>
          </p:txBody>
        </p:sp>
      </p:grpSp>
      <p:grpSp>
        <p:nvGrpSpPr>
          <p:cNvPr id="13" name="组合 12"/>
          <p:cNvGrpSpPr/>
          <p:nvPr/>
        </p:nvGrpSpPr>
        <p:grpSpPr>
          <a:xfrm>
            <a:off x="3616266" y="2841124"/>
            <a:ext cx="3487845" cy="576064"/>
            <a:chOff x="3616266" y="2708920"/>
            <a:chExt cx="3487845" cy="576064"/>
          </a:xfrm>
        </p:grpSpPr>
        <p:sp>
          <p:nvSpPr>
            <p:cNvPr id="12" name="矩形 11"/>
            <p:cNvSpPr/>
            <p:nvPr/>
          </p:nvSpPr>
          <p:spPr>
            <a:xfrm>
              <a:off x="4007768" y="2780928"/>
              <a:ext cx="2749471"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预算员不熟悉业务流程</a:t>
              </a:r>
            </a:p>
          </p:txBody>
        </p:sp>
        <p:sp>
          <p:nvSpPr>
            <p:cNvPr id="141" name="燕尾形 140"/>
            <p:cNvSpPr/>
            <p:nvPr/>
          </p:nvSpPr>
          <p:spPr>
            <a:xfrm>
              <a:off x="3616266" y="2708920"/>
              <a:ext cx="3487845" cy="576064"/>
            </a:xfrm>
            <a:prstGeom prst="chevron">
              <a:avLst/>
            </a:prstGeom>
            <a:no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960096" y="2841124"/>
            <a:ext cx="3487845" cy="576064"/>
            <a:chOff x="6960096" y="2708920"/>
            <a:chExt cx="3487845" cy="576064"/>
          </a:xfrm>
        </p:grpSpPr>
        <p:sp>
          <p:nvSpPr>
            <p:cNvPr id="149" name="燕尾形 148"/>
            <p:cNvSpPr/>
            <p:nvPr/>
          </p:nvSpPr>
          <p:spPr>
            <a:xfrm>
              <a:off x="6960096" y="2708920"/>
              <a:ext cx="3487845" cy="576064"/>
            </a:xfrm>
            <a:prstGeom prst="chevron">
              <a:avLst/>
            </a:prstGeom>
            <a:solidFill>
              <a:srgbClr val="0E75C2"/>
            </a:solid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7464152" y="2780928"/>
              <a:ext cx="1467068"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数据不正确</a:t>
              </a:r>
            </a:p>
          </p:txBody>
        </p:sp>
      </p:grpSp>
      <p:sp>
        <p:nvSpPr>
          <p:cNvPr id="15" name="文本框 14"/>
          <p:cNvSpPr txBox="1"/>
          <p:nvPr/>
        </p:nvSpPr>
        <p:spPr>
          <a:xfrm>
            <a:off x="1725546" y="2348880"/>
            <a:ext cx="1415772" cy="461665"/>
          </a:xfrm>
          <a:prstGeom prst="rect">
            <a:avLst/>
          </a:prstGeom>
          <a:noFill/>
        </p:spPr>
        <p:txBody>
          <a:bodyPr wrap="none" rtlCol="0">
            <a:spAutoFit/>
          </a:bodyPr>
          <a:lstStyle/>
          <a:p>
            <a:r>
              <a:rPr lang="zh-CN" altLang="en-US" sz="2400" dirty="0">
                <a:solidFill>
                  <a:srgbClr val="0E75C2"/>
                </a:solidFill>
                <a:latin typeface="迷你简汉真广标" panose="02010609000101010101" pitchFamily="49" charset="-122"/>
                <a:ea typeface="迷你简汉真广标" panose="02010609000101010101" pitchFamily="49" charset="-122"/>
              </a:rPr>
              <a:t>客观因素</a:t>
            </a:r>
          </a:p>
        </p:txBody>
      </p:sp>
      <p:sp>
        <p:nvSpPr>
          <p:cNvPr id="151" name="文本框 150"/>
          <p:cNvSpPr txBox="1"/>
          <p:nvPr/>
        </p:nvSpPr>
        <p:spPr>
          <a:xfrm>
            <a:off x="1725546" y="3429000"/>
            <a:ext cx="1415772" cy="461665"/>
          </a:xfrm>
          <a:prstGeom prst="rect">
            <a:avLst/>
          </a:prstGeom>
          <a:noFill/>
        </p:spPr>
        <p:txBody>
          <a:bodyPr wrap="none" rtlCol="0">
            <a:spAutoFit/>
          </a:bodyPr>
          <a:lstStyle/>
          <a:p>
            <a:r>
              <a:rPr lang="zh-CN" altLang="en-US" sz="2400" dirty="0">
                <a:solidFill>
                  <a:srgbClr val="0E75C2"/>
                </a:solidFill>
                <a:latin typeface="迷你简汉真广标" panose="02010609000101010101" pitchFamily="49" charset="-122"/>
                <a:ea typeface="迷你简汉真广标" panose="02010609000101010101" pitchFamily="49" charset="-122"/>
              </a:rPr>
              <a:t>主观因素</a:t>
            </a:r>
          </a:p>
        </p:txBody>
      </p:sp>
      <p:grpSp>
        <p:nvGrpSpPr>
          <p:cNvPr id="155" name="组合 154"/>
          <p:cNvGrpSpPr/>
          <p:nvPr/>
        </p:nvGrpSpPr>
        <p:grpSpPr>
          <a:xfrm>
            <a:off x="3575720" y="3933056"/>
            <a:ext cx="3487845" cy="576064"/>
            <a:chOff x="6960096" y="2708920"/>
            <a:chExt cx="3487845" cy="576064"/>
          </a:xfrm>
        </p:grpSpPr>
        <p:sp>
          <p:nvSpPr>
            <p:cNvPr id="156" name="燕尾形 155"/>
            <p:cNvSpPr/>
            <p:nvPr/>
          </p:nvSpPr>
          <p:spPr>
            <a:xfrm>
              <a:off x="6960096" y="2708920"/>
              <a:ext cx="3487845" cy="576064"/>
            </a:xfrm>
            <a:prstGeom prst="chevron">
              <a:avLst/>
            </a:prstGeom>
            <a:solidFill>
              <a:srgbClr val="0E75C2"/>
            </a:solid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p:cNvSpPr/>
            <p:nvPr/>
          </p:nvSpPr>
          <p:spPr>
            <a:xfrm>
              <a:off x="7464152" y="2780928"/>
              <a:ext cx="172354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重视程度不够</a:t>
              </a:r>
            </a:p>
          </p:txBody>
        </p:sp>
      </p:grpSp>
      <p:grpSp>
        <p:nvGrpSpPr>
          <p:cNvPr id="158" name="组合 157"/>
          <p:cNvGrpSpPr/>
          <p:nvPr/>
        </p:nvGrpSpPr>
        <p:grpSpPr>
          <a:xfrm>
            <a:off x="1775520" y="3933056"/>
            <a:ext cx="2016224" cy="576064"/>
            <a:chOff x="1775520" y="2708920"/>
            <a:chExt cx="2016224" cy="576064"/>
          </a:xfrm>
        </p:grpSpPr>
        <p:sp>
          <p:nvSpPr>
            <p:cNvPr id="159" name="五边形 158"/>
            <p:cNvSpPr/>
            <p:nvPr/>
          </p:nvSpPr>
          <p:spPr>
            <a:xfrm>
              <a:off x="1775520" y="2708920"/>
              <a:ext cx="2016224" cy="576064"/>
            </a:xfrm>
            <a:prstGeom prst="homePlate">
              <a:avLst/>
            </a:prstGeom>
            <a:no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a:off x="1847528" y="2780928"/>
              <a:ext cx="1723549"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重视程度不够</a:t>
              </a:r>
            </a:p>
          </p:txBody>
        </p:sp>
      </p:grpSp>
      <p:grpSp>
        <p:nvGrpSpPr>
          <p:cNvPr id="161" name="组合 160"/>
          <p:cNvGrpSpPr/>
          <p:nvPr/>
        </p:nvGrpSpPr>
        <p:grpSpPr>
          <a:xfrm>
            <a:off x="5087888" y="4581128"/>
            <a:ext cx="3487845" cy="576064"/>
            <a:chOff x="6960096" y="2708920"/>
            <a:chExt cx="3487845" cy="576064"/>
          </a:xfrm>
        </p:grpSpPr>
        <p:sp>
          <p:nvSpPr>
            <p:cNvPr id="162" name="燕尾形 161"/>
            <p:cNvSpPr/>
            <p:nvPr/>
          </p:nvSpPr>
          <p:spPr>
            <a:xfrm>
              <a:off x="6960096" y="2708920"/>
              <a:ext cx="3487845" cy="576064"/>
            </a:xfrm>
            <a:prstGeom prst="chevron">
              <a:avLst/>
            </a:prstGeom>
            <a:solidFill>
              <a:srgbClr val="0E75C2"/>
            </a:solid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7464152" y="2780928"/>
              <a:ext cx="172354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重视程度不够</a:t>
              </a:r>
            </a:p>
          </p:txBody>
        </p:sp>
      </p:grpSp>
      <p:grpSp>
        <p:nvGrpSpPr>
          <p:cNvPr id="164" name="组合 163"/>
          <p:cNvGrpSpPr/>
          <p:nvPr/>
        </p:nvGrpSpPr>
        <p:grpSpPr>
          <a:xfrm>
            <a:off x="1775520" y="4587034"/>
            <a:ext cx="3528392" cy="576064"/>
            <a:chOff x="1775520" y="2708920"/>
            <a:chExt cx="3528392" cy="576064"/>
          </a:xfrm>
        </p:grpSpPr>
        <p:sp>
          <p:nvSpPr>
            <p:cNvPr id="165" name="五边形 164"/>
            <p:cNvSpPr/>
            <p:nvPr/>
          </p:nvSpPr>
          <p:spPr>
            <a:xfrm>
              <a:off x="1775520" y="2708920"/>
              <a:ext cx="3528392" cy="576064"/>
            </a:xfrm>
            <a:prstGeom prst="homePlate">
              <a:avLst/>
            </a:prstGeom>
            <a:no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矩形 165"/>
            <p:cNvSpPr/>
            <p:nvPr/>
          </p:nvSpPr>
          <p:spPr>
            <a:xfrm>
              <a:off x="1847528" y="2780928"/>
              <a:ext cx="3114955"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沟通不全面</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重视程度不够</a:t>
              </a:r>
            </a:p>
          </p:txBody>
        </p:sp>
      </p:grpSp>
      <p:grpSp>
        <p:nvGrpSpPr>
          <p:cNvPr id="173" name="组合 172"/>
          <p:cNvGrpSpPr/>
          <p:nvPr/>
        </p:nvGrpSpPr>
        <p:grpSpPr>
          <a:xfrm>
            <a:off x="3575720" y="5257140"/>
            <a:ext cx="3487845" cy="576064"/>
            <a:chOff x="6960096" y="2708920"/>
            <a:chExt cx="3487845" cy="576064"/>
          </a:xfrm>
        </p:grpSpPr>
        <p:sp>
          <p:nvSpPr>
            <p:cNvPr id="174" name="燕尾形 173"/>
            <p:cNvSpPr/>
            <p:nvPr/>
          </p:nvSpPr>
          <p:spPr>
            <a:xfrm>
              <a:off x="6960096" y="2708920"/>
              <a:ext cx="3487845" cy="576064"/>
            </a:xfrm>
            <a:prstGeom prst="chevron">
              <a:avLst/>
            </a:prstGeom>
            <a:solidFill>
              <a:srgbClr val="0E75C2"/>
            </a:solid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p:cNvSpPr/>
            <p:nvPr/>
          </p:nvSpPr>
          <p:spPr>
            <a:xfrm>
              <a:off x="7464152" y="2780928"/>
              <a:ext cx="1467068"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数据不正确</a:t>
              </a:r>
            </a:p>
          </p:txBody>
        </p:sp>
      </p:grpSp>
      <p:grpSp>
        <p:nvGrpSpPr>
          <p:cNvPr id="176" name="组合 175"/>
          <p:cNvGrpSpPr/>
          <p:nvPr/>
        </p:nvGrpSpPr>
        <p:grpSpPr>
          <a:xfrm>
            <a:off x="1775520" y="5257140"/>
            <a:ext cx="2016224" cy="576064"/>
            <a:chOff x="1775520" y="2708920"/>
            <a:chExt cx="2016224" cy="576064"/>
          </a:xfrm>
        </p:grpSpPr>
        <p:sp>
          <p:nvSpPr>
            <p:cNvPr id="177" name="五边形 176"/>
            <p:cNvSpPr/>
            <p:nvPr/>
          </p:nvSpPr>
          <p:spPr>
            <a:xfrm>
              <a:off x="1775520" y="2708920"/>
              <a:ext cx="2016224" cy="576064"/>
            </a:xfrm>
            <a:prstGeom prst="homePlate">
              <a:avLst/>
            </a:prstGeom>
            <a:no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p:cNvSpPr/>
            <p:nvPr/>
          </p:nvSpPr>
          <p:spPr>
            <a:xfrm>
              <a:off x="1847528" y="2780928"/>
              <a:ext cx="1723549"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重视程度不够</a:t>
              </a:r>
            </a:p>
          </p:txBody>
        </p:sp>
      </p:gr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240" y="3501008"/>
            <a:ext cx="3036302" cy="2530252"/>
          </a:xfrm>
          <a:prstGeom prst="rect">
            <a:avLst/>
          </a:prstGeom>
          <a:effectLst>
            <a:softEdge rad="647700"/>
          </a:effectLst>
        </p:spPr>
      </p:pic>
    </p:spTree>
    <p:custDataLst>
      <p:tags r:id="rId1"/>
    </p:custDataLst>
    <p:extLst>
      <p:ext uri="{BB962C8B-B14F-4D97-AF65-F5344CB8AC3E}">
        <p14:creationId xmlns:p14="http://schemas.microsoft.com/office/powerpoint/2010/main" val="2350993074"/>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51"/>
                                        </p:tgtEl>
                                        <p:attrNameLst>
                                          <p:attrName>style.visibility</p:attrName>
                                        </p:attrNameLst>
                                      </p:cBhvr>
                                      <p:to>
                                        <p:strVal val="visible"/>
                                      </p:to>
                                    </p:set>
                                    <p:anim calcmode="lin" valueType="num">
                                      <p:cBhvr>
                                        <p:cTn id="25" dur="500" fill="hold"/>
                                        <p:tgtEl>
                                          <p:spTgt spid="151"/>
                                        </p:tgtEl>
                                        <p:attrNameLst>
                                          <p:attrName>ppt_w</p:attrName>
                                        </p:attrNameLst>
                                      </p:cBhvr>
                                      <p:tavLst>
                                        <p:tav tm="0">
                                          <p:val>
                                            <p:fltVal val="0"/>
                                          </p:val>
                                        </p:tav>
                                        <p:tav tm="100000">
                                          <p:val>
                                            <p:strVal val="#ppt_w"/>
                                          </p:val>
                                        </p:tav>
                                      </p:tavLst>
                                    </p:anim>
                                    <p:anim calcmode="lin" valueType="num">
                                      <p:cBhvr>
                                        <p:cTn id="26" dur="500" fill="hold"/>
                                        <p:tgtEl>
                                          <p:spTgt spid="151"/>
                                        </p:tgtEl>
                                        <p:attrNameLst>
                                          <p:attrName>ppt_h</p:attrName>
                                        </p:attrNameLst>
                                      </p:cBhvr>
                                      <p:tavLst>
                                        <p:tav tm="0">
                                          <p:val>
                                            <p:fltVal val="0"/>
                                          </p:val>
                                        </p:tav>
                                        <p:tav tm="100000">
                                          <p:val>
                                            <p:strVal val="#ppt_h"/>
                                          </p:val>
                                        </p:tav>
                                      </p:tavLst>
                                    </p:anim>
                                    <p:animEffect transition="in" filter="fade">
                                      <p:cBhvr>
                                        <p:cTn id="27" dur="500"/>
                                        <p:tgtEl>
                                          <p:spTgt spid="151"/>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58"/>
                                        </p:tgtEl>
                                        <p:attrNameLst>
                                          <p:attrName>style.visibility</p:attrName>
                                        </p:attrNameLst>
                                      </p:cBhvr>
                                      <p:to>
                                        <p:strVal val="visible"/>
                                      </p:to>
                                    </p:set>
                                    <p:animEffect transition="in" filter="wipe(left)">
                                      <p:cBhvr>
                                        <p:cTn id="31" dur="500"/>
                                        <p:tgtEl>
                                          <p:spTgt spid="158"/>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55"/>
                                        </p:tgtEl>
                                        <p:attrNameLst>
                                          <p:attrName>style.visibility</p:attrName>
                                        </p:attrNameLst>
                                      </p:cBhvr>
                                      <p:to>
                                        <p:strVal val="visible"/>
                                      </p:to>
                                    </p:set>
                                    <p:animEffect transition="in" filter="wipe(left)">
                                      <p:cBhvr>
                                        <p:cTn id="35" dur="500"/>
                                        <p:tgtEl>
                                          <p:spTgt spid="155"/>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64"/>
                                        </p:tgtEl>
                                        <p:attrNameLst>
                                          <p:attrName>style.visibility</p:attrName>
                                        </p:attrNameLst>
                                      </p:cBhvr>
                                      <p:to>
                                        <p:strVal val="visible"/>
                                      </p:to>
                                    </p:set>
                                    <p:animEffect transition="in" filter="wipe(left)">
                                      <p:cBhvr>
                                        <p:cTn id="39" dur="500"/>
                                        <p:tgtEl>
                                          <p:spTgt spid="164"/>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wipe(left)">
                                      <p:cBhvr>
                                        <p:cTn id="43" dur="500"/>
                                        <p:tgtEl>
                                          <p:spTgt spid="161"/>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176"/>
                                        </p:tgtEl>
                                        <p:attrNameLst>
                                          <p:attrName>style.visibility</p:attrName>
                                        </p:attrNameLst>
                                      </p:cBhvr>
                                      <p:to>
                                        <p:strVal val="visible"/>
                                      </p:to>
                                    </p:set>
                                    <p:animEffect transition="in" filter="wipe(left)">
                                      <p:cBhvr>
                                        <p:cTn id="47" dur="500"/>
                                        <p:tgtEl>
                                          <p:spTgt spid="176"/>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173"/>
                                        </p:tgtEl>
                                        <p:attrNameLst>
                                          <p:attrName>style.visibility</p:attrName>
                                        </p:attrNameLst>
                                      </p:cBhvr>
                                      <p:to>
                                        <p:strVal val="visible"/>
                                      </p:to>
                                    </p:set>
                                    <p:animEffect transition="in" filter="wipe(left)">
                                      <p:cBhvr>
                                        <p:cTn id="51"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055440" y="1772816"/>
            <a:ext cx="10585176" cy="4176464"/>
          </a:xfrm>
          <a:prstGeom prst="roundRect">
            <a:avLst>
              <a:gd name="adj" fmla="val 2710"/>
            </a:avLst>
          </a:prstGeom>
          <a:gradFill flip="none" rotWithShape="1">
            <a:gsLst>
              <a:gs pos="100000">
                <a:schemeClr val="bg1">
                  <a:lumMod val="95000"/>
                </a:schemeClr>
              </a:gs>
              <a:gs pos="0">
                <a:schemeClr val="bg1"/>
              </a:gs>
            </a:gsLst>
            <a:lin ang="54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五、原因分析</a:t>
            </a:r>
          </a:p>
        </p:txBody>
      </p:sp>
      <p:grpSp>
        <p:nvGrpSpPr>
          <p:cNvPr id="7" name="组合 6"/>
          <p:cNvGrpSpPr/>
          <p:nvPr/>
        </p:nvGrpSpPr>
        <p:grpSpPr>
          <a:xfrm>
            <a:off x="623392" y="1196752"/>
            <a:ext cx="1440160" cy="1440160"/>
            <a:chOff x="623392" y="1196752"/>
            <a:chExt cx="1440160" cy="1440160"/>
          </a:xfrm>
        </p:grpSpPr>
        <p:sp>
          <p:nvSpPr>
            <p:cNvPr id="5" name="椭圆 4"/>
            <p:cNvSpPr/>
            <p:nvPr/>
          </p:nvSpPr>
          <p:spPr>
            <a:xfrm>
              <a:off x="623392" y="1196752"/>
              <a:ext cx="1440160" cy="1440160"/>
            </a:xfrm>
            <a:prstGeom prst="ellipse">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7408" y="1700808"/>
              <a:ext cx="1210588"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预算执行</a:t>
              </a:r>
            </a:p>
          </p:txBody>
        </p:sp>
      </p:grpSp>
      <p:grpSp>
        <p:nvGrpSpPr>
          <p:cNvPr id="11" name="组合 10"/>
          <p:cNvGrpSpPr/>
          <p:nvPr/>
        </p:nvGrpSpPr>
        <p:grpSpPr>
          <a:xfrm>
            <a:off x="1775520" y="2841124"/>
            <a:ext cx="4320480" cy="947916"/>
            <a:chOff x="1775520" y="2708920"/>
            <a:chExt cx="4320480" cy="947916"/>
          </a:xfrm>
        </p:grpSpPr>
        <p:sp>
          <p:nvSpPr>
            <p:cNvPr id="9" name="五边形 8"/>
            <p:cNvSpPr/>
            <p:nvPr/>
          </p:nvSpPr>
          <p:spPr>
            <a:xfrm>
              <a:off x="1775520" y="2708920"/>
              <a:ext cx="4320480" cy="947916"/>
            </a:xfrm>
            <a:prstGeom prst="homePlate">
              <a:avLst/>
            </a:prstGeom>
            <a:no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986433" y="2797851"/>
              <a:ext cx="3877985" cy="646331"/>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预算编制不合理、市场需求的变化、</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行业政策调整以及不可抗力因素</a:t>
              </a:r>
            </a:p>
          </p:txBody>
        </p:sp>
      </p:grpSp>
      <p:grpSp>
        <p:nvGrpSpPr>
          <p:cNvPr id="14" name="组合 13"/>
          <p:cNvGrpSpPr/>
          <p:nvPr/>
        </p:nvGrpSpPr>
        <p:grpSpPr>
          <a:xfrm>
            <a:off x="5807968" y="2813979"/>
            <a:ext cx="3487845" cy="1008112"/>
            <a:chOff x="6960096" y="2708920"/>
            <a:chExt cx="3487845" cy="576064"/>
          </a:xfrm>
        </p:grpSpPr>
        <p:sp>
          <p:nvSpPr>
            <p:cNvPr id="149" name="燕尾形 148"/>
            <p:cNvSpPr/>
            <p:nvPr/>
          </p:nvSpPr>
          <p:spPr>
            <a:xfrm>
              <a:off x="6960096" y="2708920"/>
              <a:ext cx="3487845" cy="576064"/>
            </a:xfrm>
            <a:prstGeom prst="chevron">
              <a:avLst>
                <a:gd name="adj" fmla="val 43443"/>
              </a:avLst>
            </a:prstGeom>
            <a:solidFill>
              <a:srgbClr val="0E75C2"/>
            </a:solid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7968208" y="2873510"/>
              <a:ext cx="1467068" cy="228634"/>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执行不准确</a:t>
              </a:r>
            </a:p>
          </p:txBody>
        </p:sp>
      </p:grpSp>
      <p:sp>
        <p:nvSpPr>
          <p:cNvPr id="15" name="文本框 14"/>
          <p:cNvSpPr txBox="1"/>
          <p:nvPr/>
        </p:nvSpPr>
        <p:spPr>
          <a:xfrm>
            <a:off x="1725546" y="2348880"/>
            <a:ext cx="1415772" cy="461665"/>
          </a:xfrm>
          <a:prstGeom prst="rect">
            <a:avLst/>
          </a:prstGeom>
          <a:noFill/>
        </p:spPr>
        <p:txBody>
          <a:bodyPr wrap="none" rtlCol="0">
            <a:spAutoFit/>
          </a:bodyPr>
          <a:lstStyle/>
          <a:p>
            <a:r>
              <a:rPr lang="zh-CN" altLang="en-US" sz="2400" dirty="0">
                <a:solidFill>
                  <a:srgbClr val="0E75C2"/>
                </a:solidFill>
                <a:latin typeface="迷你简汉真广标" panose="02010609000101010101" pitchFamily="49" charset="-122"/>
                <a:ea typeface="迷你简汉真广标" panose="02010609000101010101" pitchFamily="49" charset="-122"/>
              </a:rPr>
              <a:t>客观因素</a:t>
            </a:r>
          </a:p>
        </p:txBody>
      </p:sp>
      <p:sp>
        <p:nvSpPr>
          <p:cNvPr id="151" name="文本框 150"/>
          <p:cNvSpPr txBox="1"/>
          <p:nvPr/>
        </p:nvSpPr>
        <p:spPr>
          <a:xfrm>
            <a:off x="1775520" y="3861048"/>
            <a:ext cx="1415772" cy="461665"/>
          </a:xfrm>
          <a:prstGeom prst="rect">
            <a:avLst/>
          </a:prstGeom>
          <a:noFill/>
        </p:spPr>
        <p:txBody>
          <a:bodyPr wrap="none" rtlCol="0">
            <a:spAutoFit/>
          </a:bodyPr>
          <a:lstStyle/>
          <a:p>
            <a:r>
              <a:rPr lang="zh-CN" altLang="en-US" sz="2400" dirty="0">
                <a:solidFill>
                  <a:srgbClr val="0E75C2"/>
                </a:solidFill>
                <a:latin typeface="迷你简汉真广标" panose="02010609000101010101" pitchFamily="49" charset="-122"/>
                <a:ea typeface="迷你简汉真广标" panose="02010609000101010101" pitchFamily="49" charset="-122"/>
              </a:rPr>
              <a:t>主观因素</a:t>
            </a: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240" y="3501008"/>
            <a:ext cx="3036302" cy="2530252"/>
          </a:xfrm>
          <a:prstGeom prst="rect">
            <a:avLst/>
          </a:prstGeom>
          <a:effectLst>
            <a:softEdge rad="647700"/>
          </a:effectLst>
        </p:spPr>
      </p:pic>
      <p:sp>
        <p:nvSpPr>
          <p:cNvPr id="3" name="矩形 2"/>
          <p:cNvSpPr/>
          <p:nvPr/>
        </p:nvSpPr>
        <p:spPr>
          <a:xfrm>
            <a:off x="4367808" y="-15296"/>
            <a:ext cx="415498" cy="369332"/>
          </a:xfrm>
          <a:prstGeom prst="rect">
            <a:avLst/>
          </a:prstGeom>
        </p:spPr>
        <p:txBody>
          <a:bodyPr wrap="none">
            <a:spAutoFit/>
          </a:bodyPr>
          <a:lstStyle/>
          <a:p>
            <a:r>
              <a:rPr lang="zh-CN" altLang="en-US" dirty="0"/>
              <a:t>：</a:t>
            </a:r>
          </a:p>
        </p:txBody>
      </p:sp>
      <p:grpSp>
        <p:nvGrpSpPr>
          <p:cNvPr id="38" name="组合 37"/>
          <p:cNvGrpSpPr/>
          <p:nvPr/>
        </p:nvGrpSpPr>
        <p:grpSpPr>
          <a:xfrm>
            <a:off x="1703512" y="4365104"/>
            <a:ext cx="4320480" cy="947916"/>
            <a:chOff x="1775520" y="2708920"/>
            <a:chExt cx="4320480" cy="947916"/>
          </a:xfrm>
        </p:grpSpPr>
        <p:sp>
          <p:nvSpPr>
            <p:cNvPr id="39" name="五边形 38"/>
            <p:cNvSpPr/>
            <p:nvPr/>
          </p:nvSpPr>
          <p:spPr>
            <a:xfrm>
              <a:off x="1775520" y="2708920"/>
              <a:ext cx="4320480" cy="947916"/>
            </a:xfrm>
            <a:prstGeom prst="homePlate">
              <a:avLst/>
            </a:prstGeom>
            <a:no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2063552" y="2996952"/>
              <a:ext cx="2954655"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重视程度不够、沟通不及时</a:t>
              </a:r>
            </a:p>
          </p:txBody>
        </p:sp>
      </p:grpSp>
      <p:grpSp>
        <p:nvGrpSpPr>
          <p:cNvPr id="41" name="组合 40"/>
          <p:cNvGrpSpPr/>
          <p:nvPr/>
        </p:nvGrpSpPr>
        <p:grpSpPr>
          <a:xfrm>
            <a:off x="5735960" y="4337959"/>
            <a:ext cx="3487845" cy="1008112"/>
            <a:chOff x="6960096" y="2708920"/>
            <a:chExt cx="3487845" cy="576064"/>
          </a:xfrm>
        </p:grpSpPr>
        <p:sp>
          <p:nvSpPr>
            <p:cNvPr id="42" name="燕尾形 41"/>
            <p:cNvSpPr/>
            <p:nvPr/>
          </p:nvSpPr>
          <p:spPr>
            <a:xfrm>
              <a:off x="6960096" y="2708920"/>
              <a:ext cx="3487845" cy="576064"/>
            </a:xfrm>
            <a:prstGeom prst="chevron">
              <a:avLst>
                <a:gd name="adj" fmla="val 43443"/>
              </a:avLst>
            </a:prstGeom>
            <a:solidFill>
              <a:srgbClr val="0E75C2"/>
            </a:solidFill>
            <a:ln>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752184" y="2889021"/>
              <a:ext cx="2345514" cy="228634"/>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执行不准确</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不及时</a:t>
              </a:r>
            </a:p>
          </p:txBody>
        </p:sp>
      </p:grpSp>
    </p:spTree>
    <p:custDataLst>
      <p:tags r:id="rId1"/>
    </p:custDataLst>
    <p:extLst>
      <p:ext uri="{BB962C8B-B14F-4D97-AF65-F5344CB8AC3E}">
        <p14:creationId xmlns:p14="http://schemas.microsoft.com/office/powerpoint/2010/main" val="3609501275"/>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51"/>
                                        </p:tgtEl>
                                        <p:attrNameLst>
                                          <p:attrName>style.visibility</p:attrName>
                                        </p:attrNameLst>
                                      </p:cBhvr>
                                      <p:to>
                                        <p:strVal val="visible"/>
                                      </p:to>
                                    </p:set>
                                    <p:anim calcmode="lin" valueType="num">
                                      <p:cBhvr>
                                        <p:cTn id="21" dur="500" fill="hold"/>
                                        <p:tgtEl>
                                          <p:spTgt spid="151"/>
                                        </p:tgtEl>
                                        <p:attrNameLst>
                                          <p:attrName>ppt_w</p:attrName>
                                        </p:attrNameLst>
                                      </p:cBhvr>
                                      <p:tavLst>
                                        <p:tav tm="0">
                                          <p:val>
                                            <p:fltVal val="0"/>
                                          </p:val>
                                        </p:tav>
                                        <p:tav tm="100000">
                                          <p:val>
                                            <p:strVal val="#ppt_w"/>
                                          </p:val>
                                        </p:tav>
                                      </p:tavLst>
                                    </p:anim>
                                    <p:anim calcmode="lin" valueType="num">
                                      <p:cBhvr>
                                        <p:cTn id="22" dur="500" fill="hold"/>
                                        <p:tgtEl>
                                          <p:spTgt spid="151"/>
                                        </p:tgtEl>
                                        <p:attrNameLst>
                                          <p:attrName>ppt_h</p:attrName>
                                        </p:attrNameLst>
                                      </p:cBhvr>
                                      <p:tavLst>
                                        <p:tav tm="0">
                                          <p:val>
                                            <p:fltVal val="0"/>
                                          </p:val>
                                        </p:tav>
                                        <p:tav tm="100000">
                                          <p:val>
                                            <p:strVal val="#ppt_h"/>
                                          </p:val>
                                        </p:tav>
                                      </p:tavLst>
                                    </p:anim>
                                    <p:animEffect transition="in" filter="fade">
                                      <p:cBhvr>
                                        <p:cTn id="23" dur="500"/>
                                        <p:tgtEl>
                                          <p:spTgt spid="15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六、要因确认</a:t>
            </a:r>
          </a:p>
        </p:txBody>
      </p:sp>
      <p:sp>
        <p:nvSpPr>
          <p:cNvPr id="4" name="矩形 3"/>
          <p:cNvSpPr/>
          <p:nvPr/>
        </p:nvSpPr>
        <p:spPr>
          <a:xfrm>
            <a:off x="1487488" y="1340768"/>
            <a:ext cx="7128792" cy="553998"/>
          </a:xfrm>
          <a:prstGeom prst="rect">
            <a:avLst/>
          </a:prstGeom>
        </p:spPr>
        <p:txBody>
          <a:bodyPr wrap="square">
            <a:spAutoFit/>
          </a:bodyPr>
          <a:lstStyle/>
          <a:p>
            <a:pPr lvl="0">
              <a:lnSpc>
                <a:spcPct val="150000"/>
              </a:lnSpc>
            </a:pPr>
            <a:r>
              <a:rPr lang="zh-CN" altLang="en-US" sz="2000" b="1" i="1" dirty="0">
                <a:solidFill>
                  <a:prstClr val="black"/>
                </a:solidFill>
                <a:latin typeface="微软雅黑" panose="020B0503020204020204" pitchFamily="34" charset="-122"/>
                <a:ea typeface="微软雅黑" panose="020B0503020204020204" pitchFamily="34" charset="-122"/>
              </a:rPr>
              <a:t>公司通过多种形式</a:t>
            </a:r>
            <a:r>
              <a:rPr lang="en-US" altLang="zh-CN" sz="2000" b="1" i="1" dirty="0">
                <a:solidFill>
                  <a:prstClr val="black"/>
                </a:solidFill>
                <a:latin typeface="微软雅黑" panose="020B0503020204020204" pitchFamily="34" charset="-122"/>
                <a:ea typeface="微软雅黑" panose="020B0503020204020204" pitchFamily="34" charset="-122"/>
              </a:rPr>
              <a:t>,</a:t>
            </a:r>
            <a:r>
              <a:rPr lang="zh-CN" altLang="en-US" sz="2000" b="1" i="1" dirty="0">
                <a:solidFill>
                  <a:prstClr val="black"/>
                </a:solidFill>
                <a:latin typeface="微软雅黑" panose="020B0503020204020204" pitchFamily="34" charset="-122"/>
                <a:ea typeface="微软雅黑" panose="020B0503020204020204" pitchFamily="34" charset="-122"/>
              </a:rPr>
              <a:t>组织多次培训</a:t>
            </a:r>
            <a:r>
              <a:rPr lang="en-US" altLang="zh-CN" sz="2000" b="1" i="1" dirty="0">
                <a:solidFill>
                  <a:prstClr val="black"/>
                </a:solidFill>
                <a:latin typeface="微软雅黑" panose="020B0503020204020204" pitchFamily="34" charset="-122"/>
                <a:ea typeface="微软雅黑" panose="020B0503020204020204" pitchFamily="34" charset="-122"/>
              </a:rPr>
              <a:t>.</a:t>
            </a:r>
            <a:r>
              <a:rPr lang="zh-CN" altLang="en-US" sz="2000" b="1" i="1" dirty="0">
                <a:solidFill>
                  <a:prstClr val="black"/>
                </a:solidFill>
                <a:latin typeface="微软雅黑" panose="020B0503020204020204" pitchFamily="34" charset="-122"/>
                <a:ea typeface="微软雅黑" panose="020B0503020204020204" pitchFamily="34" charset="-122"/>
              </a:rPr>
              <a:t>培训不到位</a:t>
            </a:r>
            <a:endParaRPr lang="en-US" altLang="zh-CN" sz="2000" b="1" i="1" dirty="0">
              <a:solidFill>
                <a:prstClr val="black"/>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3437749177"/>
              </p:ext>
            </p:extLst>
          </p:nvPr>
        </p:nvGraphicFramePr>
        <p:xfrm>
          <a:off x="767408" y="2132856"/>
          <a:ext cx="6840760" cy="2705445"/>
        </p:xfrm>
        <a:graphic>
          <a:graphicData uri="http://schemas.openxmlformats.org/drawingml/2006/table">
            <a:tbl>
              <a:tblPr/>
              <a:tblGrid>
                <a:gridCol w="1848854">
                  <a:extLst>
                    <a:ext uri="{9D8B030D-6E8A-4147-A177-3AD203B41FA5}">
                      <a16:colId xmlns:a16="http://schemas.microsoft.com/office/drawing/2014/main" val="20000"/>
                    </a:ext>
                  </a:extLst>
                </a:gridCol>
                <a:gridCol w="1260902">
                  <a:extLst>
                    <a:ext uri="{9D8B030D-6E8A-4147-A177-3AD203B41FA5}">
                      <a16:colId xmlns:a16="http://schemas.microsoft.com/office/drawing/2014/main" val="20001"/>
                    </a:ext>
                  </a:extLst>
                </a:gridCol>
                <a:gridCol w="1367977">
                  <a:extLst>
                    <a:ext uri="{9D8B030D-6E8A-4147-A177-3AD203B41FA5}">
                      <a16:colId xmlns:a16="http://schemas.microsoft.com/office/drawing/2014/main" val="20002"/>
                    </a:ext>
                  </a:extLst>
                </a:gridCol>
                <a:gridCol w="1119652">
                  <a:extLst>
                    <a:ext uri="{9D8B030D-6E8A-4147-A177-3AD203B41FA5}">
                      <a16:colId xmlns:a16="http://schemas.microsoft.com/office/drawing/2014/main" val="20003"/>
                    </a:ext>
                  </a:extLst>
                </a:gridCol>
                <a:gridCol w="1243375">
                  <a:extLst>
                    <a:ext uri="{9D8B030D-6E8A-4147-A177-3AD203B41FA5}">
                      <a16:colId xmlns:a16="http://schemas.microsoft.com/office/drawing/2014/main" val="20004"/>
                    </a:ext>
                  </a:extLst>
                </a:gridCol>
              </a:tblGrid>
              <a:tr h="442335">
                <a:tc>
                  <a:txBody>
                    <a:bodyPr/>
                    <a:lstStyle/>
                    <a:p>
                      <a:pPr algn="ctr">
                        <a:lnSpc>
                          <a:spcPts val="1800"/>
                        </a:lnSpc>
                        <a:spcAft>
                          <a:spcPts val="0"/>
                        </a:spcAft>
                      </a:pPr>
                      <a:r>
                        <a:rPr lang="zh-CN" sz="1200"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时间</a:t>
                      </a:r>
                      <a:endParaRPr lang="zh-CN" sz="105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ctr">
                        <a:lnSpc>
                          <a:spcPts val="1800"/>
                        </a:lnSpc>
                        <a:spcAft>
                          <a:spcPts val="0"/>
                        </a:spcAft>
                      </a:pPr>
                      <a:r>
                        <a:rPr lang="zh-CN" sz="1200"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培训内容</a:t>
                      </a:r>
                      <a:endParaRPr lang="zh-CN" sz="105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ctr">
                        <a:lnSpc>
                          <a:spcPts val="1800"/>
                        </a:lnSpc>
                        <a:spcAft>
                          <a:spcPts val="0"/>
                        </a:spcAft>
                      </a:pPr>
                      <a:r>
                        <a:rPr lang="zh-CN" sz="1200"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培训形式</a:t>
                      </a:r>
                      <a:endParaRPr lang="zh-CN" sz="105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ctr">
                        <a:lnSpc>
                          <a:spcPts val="1800"/>
                        </a:lnSpc>
                        <a:spcAft>
                          <a:spcPts val="0"/>
                        </a:spcAft>
                      </a:pPr>
                      <a:r>
                        <a:rPr lang="zh-CN" sz="1200"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培训面</a:t>
                      </a:r>
                      <a:endParaRPr lang="zh-CN" sz="105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just">
                        <a:lnSpc>
                          <a:spcPts val="1800"/>
                        </a:lnSpc>
                        <a:spcAft>
                          <a:spcPts val="0"/>
                        </a:spcAft>
                      </a:pPr>
                      <a:r>
                        <a:rPr lang="zh-CN" sz="1200"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培训合格率</a:t>
                      </a:r>
                      <a:endParaRPr lang="zh-CN" sz="105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extLst>
                  <a:ext uri="{0D108BD9-81ED-4DB2-BD59-A6C34878D82A}">
                    <a16:rowId xmlns:a16="http://schemas.microsoft.com/office/drawing/2014/main" val="10000"/>
                  </a:ext>
                </a:extLst>
              </a:tr>
              <a:tr h="493770">
                <a:tc>
                  <a:txBody>
                    <a:bodyPr/>
                    <a:lstStyle/>
                    <a:p>
                      <a:pPr algn="ctr">
                        <a:lnSpc>
                          <a:spcPts val="1800"/>
                        </a:lnSpc>
                        <a:spcAft>
                          <a:spcPts val="0"/>
                        </a:spcAft>
                      </a:pPr>
                      <a:r>
                        <a:rPr lang="en-US" sz="1200" kern="100" dirty="0">
                          <a:effectLst/>
                          <a:latin typeface="仿宋_GB2312"/>
                          <a:ea typeface="宋体" panose="02010600030101010101" pitchFamily="2" charset="-122"/>
                          <a:cs typeface="Arial" panose="020B0604020202020204" pitchFamily="34" charset="0"/>
                        </a:rPr>
                        <a:t>2011.6</a:t>
                      </a:r>
                      <a:r>
                        <a:rPr lang="zh-CN" sz="1200" kern="100" dirty="0">
                          <a:effectLst/>
                          <a:latin typeface="Times New Roman" panose="02020603050405020304" pitchFamily="18" charset="0"/>
                          <a:ea typeface="仿宋_GB2312"/>
                          <a:cs typeface="Arial" panose="020B0604020202020204" pitchFamily="34" charset="0"/>
                        </a:rPr>
                        <a:t>月</a:t>
                      </a:r>
                      <a:r>
                        <a:rPr lang="en-US" sz="1200" kern="100" dirty="0">
                          <a:effectLst/>
                          <a:latin typeface="Times New Roman" panose="02020603050405020304" pitchFamily="18" charset="0"/>
                          <a:ea typeface="仿宋_GB2312"/>
                          <a:cs typeface="Arial" panose="020B0604020202020204" pitchFamily="34" charset="0"/>
                        </a:rPr>
                        <a:t>15-16</a:t>
                      </a:r>
                      <a:r>
                        <a:rPr lang="zh-CN" sz="1200" kern="100" dirty="0">
                          <a:effectLst/>
                          <a:latin typeface="Times New Roman" panose="02020603050405020304" pitchFamily="18" charset="0"/>
                          <a:ea typeface="仿宋_GB2312"/>
                          <a:cs typeface="Arial" panose="020B0604020202020204" pitchFamily="34" charset="0"/>
                        </a:rPr>
                        <a:t>日</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dirty="0">
                          <a:effectLst/>
                          <a:latin typeface="仿宋_GB2312"/>
                          <a:ea typeface="宋体" panose="02010600030101010101" pitchFamily="2" charset="-122"/>
                          <a:cs typeface="Arial" panose="020B0604020202020204" pitchFamily="34" charset="0"/>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a:effectLst/>
                          <a:latin typeface="宋体" panose="02010600030101010101" pitchFamily="2" charset="-122"/>
                          <a:ea typeface="宋体" panose="02010600030101010101" pitchFamily="2" charset="-122"/>
                          <a:cs typeface="宋体" panose="02010600030101010101" pitchFamily="2" charset="-122"/>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dirty="0">
                          <a:effectLst/>
                          <a:latin typeface="宋体" panose="02010600030101010101" pitchFamily="2" charset="-122"/>
                          <a:ea typeface="宋体" panose="02010600030101010101" pitchFamily="2" charset="-122"/>
                          <a:cs typeface="宋体" panose="02010600030101010101" pitchFamily="2" charset="-122"/>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42335">
                <a:tc>
                  <a:txBody>
                    <a:bodyPr/>
                    <a:lstStyle/>
                    <a:p>
                      <a:pPr algn="ctr">
                        <a:lnSpc>
                          <a:spcPts val="1800"/>
                        </a:lnSpc>
                        <a:spcAft>
                          <a:spcPts val="0"/>
                        </a:spcAft>
                      </a:pPr>
                      <a:r>
                        <a:rPr lang="en-US" sz="1200" kern="100" dirty="0">
                          <a:effectLst/>
                          <a:latin typeface="仿宋_GB2312"/>
                          <a:ea typeface="宋体" panose="02010600030101010101" pitchFamily="2" charset="-122"/>
                          <a:cs typeface="Arial" panose="020B0604020202020204" pitchFamily="34" charset="0"/>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dirty="0">
                          <a:effectLst/>
                          <a:latin typeface="仿宋_GB2312"/>
                          <a:ea typeface="宋体" panose="02010600030101010101" pitchFamily="2" charset="-122"/>
                          <a:cs typeface="Arial" panose="020B0604020202020204" pitchFamily="34" charset="0"/>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dirty="0">
                          <a:effectLst/>
                          <a:latin typeface="仿宋_GB2312"/>
                          <a:ea typeface="宋体" panose="02010600030101010101" pitchFamily="2" charset="-122"/>
                          <a:cs typeface="Arial" panose="020B0604020202020204" pitchFamily="34" charset="0"/>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a:effectLst/>
                          <a:latin typeface="仿宋_GB2312"/>
                          <a:ea typeface="宋体" panose="02010600030101010101" pitchFamily="2" charset="-122"/>
                          <a:cs typeface="Arial" panose="020B0604020202020204" pitchFamily="34" charset="0"/>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a:effectLst/>
                          <a:latin typeface="仿宋_GB2312"/>
                          <a:ea typeface="宋体" panose="02010600030101010101" pitchFamily="2" charset="-122"/>
                          <a:cs typeface="Arial" panose="020B0604020202020204" pitchFamily="34" charset="0"/>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442335">
                <a:tc>
                  <a:txBody>
                    <a:bodyPr/>
                    <a:lstStyle/>
                    <a:p>
                      <a:pPr algn="ctr">
                        <a:lnSpc>
                          <a:spcPts val="1800"/>
                        </a:lnSpc>
                        <a:spcAft>
                          <a:spcPts val="0"/>
                        </a:spcAft>
                      </a:pPr>
                      <a:r>
                        <a:rPr lang="en-US" sz="1200" kern="100">
                          <a:effectLst/>
                          <a:latin typeface="仿宋_GB2312"/>
                          <a:ea typeface="宋体" panose="02010600030101010101" pitchFamily="2" charset="-122"/>
                          <a:cs typeface="Arial" panose="020B0604020202020204" pitchFamily="34" charset="0"/>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dirty="0">
                          <a:effectLst/>
                          <a:latin typeface="仿宋_GB2312"/>
                          <a:ea typeface="宋体" panose="02010600030101010101" pitchFamily="2" charset="-122"/>
                          <a:cs typeface="Arial" panose="020B0604020202020204" pitchFamily="34" charset="0"/>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dirty="0">
                          <a:effectLst/>
                          <a:latin typeface="仿宋_GB2312"/>
                          <a:ea typeface="宋体" panose="02010600030101010101" pitchFamily="2" charset="-122"/>
                          <a:cs typeface="Arial" panose="020B0604020202020204" pitchFamily="34" charset="0"/>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a:effectLst/>
                          <a:latin typeface="仿宋_GB2312"/>
                          <a:ea typeface="宋体" panose="02010600030101010101" pitchFamily="2" charset="-122"/>
                          <a:cs typeface="Arial" panose="020B0604020202020204" pitchFamily="34" charset="0"/>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a:effectLst/>
                          <a:latin typeface="仿宋_GB2312"/>
                          <a:ea typeface="宋体" panose="02010600030101010101" pitchFamily="2" charset="-122"/>
                          <a:cs typeface="Arial" panose="020B0604020202020204" pitchFamily="34" charset="0"/>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42335">
                <a:tc>
                  <a:txBody>
                    <a:bodyPr/>
                    <a:lstStyle/>
                    <a:p>
                      <a:pPr algn="ctr">
                        <a:lnSpc>
                          <a:spcPts val="1800"/>
                        </a:lnSpc>
                        <a:spcAft>
                          <a:spcPts val="0"/>
                        </a:spcAft>
                      </a:pPr>
                      <a:r>
                        <a:rPr lang="en-US" sz="1200" kern="100">
                          <a:effectLst/>
                          <a:latin typeface="仿宋_GB2312"/>
                          <a:ea typeface="宋体" panose="02010600030101010101" pitchFamily="2" charset="-122"/>
                          <a:cs typeface="Arial" panose="020B0604020202020204" pitchFamily="34" charset="0"/>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a:effectLst/>
                          <a:latin typeface="仿宋_GB2312"/>
                          <a:ea typeface="宋体" panose="02010600030101010101" pitchFamily="2" charset="-122"/>
                          <a:cs typeface="Arial" panose="020B0604020202020204" pitchFamily="34" charset="0"/>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dirty="0">
                          <a:effectLst/>
                          <a:latin typeface="仿宋_GB2312"/>
                          <a:ea typeface="宋体" panose="02010600030101010101" pitchFamily="2" charset="-122"/>
                          <a:cs typeface="Arial" panose="020B0604020202020204" pitchFamily="34" charset="0"/>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dirty="0">
                          <a:effectLst/>
                          <a:latin typeface="仿宋_GB2312"/>
                          <a:ea typeface="宋体" panose="02010600030101010101" pitchFamily="2" charset="-122"/>
                          <a:cs typeface="Arial" panose="020B0604020202020204" pitchFamily="34" charset="0"/>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dirty="0">
                          <a:effectLst/>
                          <a:latin typeface="仿宋_GB2312"/>
                          <a:ea typeface="宋体" panose="02010600030101010101" pitchFamily="2" charset="-122"/>
                          <a:cs typeface="Arial" panose="020B0604020202020204" pitchFamily="34" charset="0"/>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442335">
                <a:tc>
                  <a:txBody>
                    <a:bodyPr/>
                    <a:lstStyle/>
                    <a:p>
                      <a:pPr algn="ctr">
                        <a:lnSpc>
                          <a:spcPts val="1800"/>
                        </a:lnSpc>
                        <a:spcAft>
                          <a:spcPts val="0"/>
                        </a:spcAft>
                      </a:pPr>
                      <a:r>
                        <a:rPr lang="en-US" sz="1200" kern="100">
                          <a:effectLst/>
                          <a:latin typeface="仿宋_GB2312"/>
                          <a:ea typeface="宋体" panose="02010600030101010101" pitchFamily="2" charset="-122"/>
                          <a:cs typeface="Arial" panose="020B0604020202020204" pitchFamily="34" charset="0"/>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a:effectLst/>
                          <a:latin typeface="仿宋_GB2312"/>
                          <a:ea typeface="宋体" panose="02010600030101010101" pitchFamily="2" charset="-122"/>
                          <a:cs typeface="Arial" panose="020B0604020202020204" pitchFamily="34" charset="0"/>
                        </a:rPr>
                        <a:t> </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dirty="0">
                          <a:effectLst/>
                          <a:latin typeface="仿宋_GB2312"/>
                          <a:ea typeface="宋体" panose="02010600030101010101" pitchFamily="2" charset="-122"/>
                          <a:cs typeface="Arial" panose="020B0604020202020204" pitchFamily="34" charset="0"/>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dirty="0">
                          <a:effectLst/>
                          <a:latin typeface="仿宋_GB2312"/>
                          <a:ea typeface="宋体" panose="02010600030101010101" pitchFamily="2" charset="-122"/>
                          <a:cs typeface="Arial" panose="020B0604020202020204" pitchFamily="34" charset="0"/>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en-US" sz="1200" kern="100" dirty="0">
                          <a:effectLst/>
                          <a:latin typeface="仿宋_GB2312"/>
                          <a:ea typeface="宋体" panose="02010600030101010101" pitchFamily="2" charset="-122"/>
                          <a:cs typeface="Arial" panose="020B0604020202020204" pitchFamily="34" charset="0"/>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grpSp>
        <p:nvGrpSpPr>
          <p:cNvPr id="19" name="组合 18"/>
          <p:cNvGrpSpPr/>
          <p:nvPr/>
        </p:nvGrpSpPr>
        <p:grpSpPr>
          <a:xfrm>
            <a:off x="767408" y="1196752"/>
            <a:ext cx="648072" cy="769441"/>
            <a:chOff x="5375920" y="88281"/>
            <a:chExt cx="648072" cy="769441"/>
          </a:xfrm>
        </p:grpSpPr>
        <p:sp>
          <p:nvSpPr>
            <p:cNvPr id="17" name="椭圆 16"/>
            <p:cNvSpPr/>
            <p:nvPr/>
          </p:nvSpPr>
          <p:spPr>
            <a:xfrm>
              <a:off x="5375920" y="188640"/>
              <a:ext cx="648072" cy="648072"/>
            </a:xfrm>
            <a:prstGeom prst="ellipse">
              <a:avLst/>
            </a:prstGeom>
            <a:solidFill>
              <a:srgbClr val="076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486483" y="88281"/>
              <a:ext cx="465192" cy="769441"/>
            </a:xfrm>
            <a:prstGeom prst="rect">
              <a:avLst/>
            </a:prstGeom>
            <a:noFill/>
          </p:spPr>
          <p:txBody>
            <a:bodyPr wrap="none" rtlCol="0">
              <a:spAutoFit/>
            </a:bodyPr>
            <a:lstStyle/>
            <a:p>
              <a:r>
                <a:rPr lang="en-US" altLang="zh-CN" sz="4400" dirty="0">
                  <a:solidFill>
                    <a:schemeClr val="bg1"/>
                  </a:solidFill>
                </a:rPr>
                <a:t>&gt;</a:t>
              </a:r>
              <a:endParaRPr lang="zh-CN" altLang="en-US" sz="4400" dirty="0">
                <a:solidFill>
                  <a:schemeClr val="bg1"/>
                </a:solidFill>
              </a:endParaRPr>
            </a:p>
          </p:txBody>
        </p:sp>
      </p:gr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0176" y="2060848"/>
            <a:ext cx="3716184" cy="2711782"/>
          </a:xfrm>
          <a:prstGeom prst="rect">
            <a:avLst/>
          </a:prstGeom>
        </p:spPr>
      </p:pic>
      <p:grpSp>
        <p:nvGrpSpPr>
          <p:cNvPr id="23" name="组合 22"/>
          <p:cNvGrpSpPr/>
          <p:nvPr/>
        </p:nvGrpSpPr>
        <p:grpSpPr>
          <a:xfrm>
            <a:off x="0" y="3717032"/>
            <a:ext cx="12192000" cy="864096"/>
            <a:chOff x="0" y="3717032"/>
            <a:chExt cx="12192000" cy="864096"/>
          </a:xfrm>
        </p:grpSpPr>
        <p:sp>
          <p:nvSpPr>
            <p:cNvPr id="22" name="矩形 21"/>
            <p:cNvSpPr/>
            <p:nvPr/>
          </p:nvSpPr>
          <p:spPr>
            <a:xfrm>
              <a:off x="0" y="3717032"/>
              <a:ext cx="12192000" cy="864096"/>
            </a:xfrm>
            <a:prstGeom prst="rect">
              <a:avLst/>
            </a:prstGeom>
            <a:solidFill>
              <a:srgbClr val="B6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519936" y="3933056"/>
              <a:ext cx="1261884"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非要因</a:t>
              </a:r>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3078492833"/>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六、要因确认</a:t>
            </a:r>
          </a:p>
        </p:txBody>
      </p:sp>
      <p:sp>
        <p:nvSpPr>
          <p:cNvPr id="4" name="矩形 3"/>
          <p:cNvSpPr/>
          <p:nvPr/>
        </p:nvSpPr>
        <p:spPr>
          <a:xfrm>
            <a:off x="1487488" y="1340768"/>
            <a:ext cx="10369152" cy="553998"/>
          </a:xfrm>
          <a:prstGeom prst="rect">
            <a:avLst/>
          </a:prstGeom>
        </p:spPr>
        <p:txBody>
          <a:bodyPr wrap="square">
            <a:spAutoFit/>
          </a:bodyPr>
          <a:lstStyle/>
          <a:p>
            <a:pPr lvl="0">
              <a:lnSpc>
                <a:spcPct val="150000"/>
              </a:lnSpc>
            </a:pPr>
            <a:r>
              <a:rPr lang="zh-CN" altLang="en-US" sz="2000" b="1" i="1" dirty="0">
                <a:solidFill>
                  <a:prstClr val="black"/>
                </a:solidFill>
                <a:latin typeface="微软雅黑" panose="020B0503020204020204" pitchFamily="34" charset="-122"/>
                <a:ea typeface="微软雅黑" panose="020B0503020204020204" pitchFamily="34" charset="-122"/>
              </a:rPr>
              <a:t>市场需求的变化、行业政策调整以及不可抗力因素是预算差异形成的客观因素</a:t>
            </a:r>
            <a:endParaRPr lang="en-US" altLang="zh-CN" sz="2000" b="1" i="1" dirty="0">
              <a:solidFill>
                <a:prstClr val="black"/>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767408" y="1196752"/>
            <a:ext cx="648072" cy="769441"/>
            <a:chOff x="5375920" y="88281"/>
            <a:chExt cx="648072" cy="769441"/>
          </a:xfrm>
        </p:grpSpPr>
        <p:sp>
          <p:nvSpPr>
            <p:cNvPr id="17" name="椭圆 16"/>
            <p:cNvSpPr/>
            <p:nvPr/>
          </p:nvSpPr>
          <p:spPr>
            <a:xfrm>
              <a:off x="5375920" y="188640"/>
              <a:ext cx="648072" cy="648072"/>
            </a:xfrm>
            <a:prstGeom prst="ellipse">
              <a:avLst/>
            </a:prstGeom>
            <a:solidFill>
              <a:srgbClr val="076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486483" y="88281"/>
              <a:ext cx="465192" cy="769441"/>
            </a:xfrm>
            <a:prstGeom prst="rect">
              <a:avLst/>
            </a:prstGeom>
            <a:noFill/>
          </p:spPr>
          <p:txBody>
            <a:bodyPr wrap="none" rtlCol="0">
              <a:spAutoFit/>
            </a:bodyPr>
            <a:lstStyle/>
            <a:p>
              <a:r>
                <a:rPr lang="en-US" altLang="zh-CN" sz="4400" dirty="0">
                  <a:solidFill>
                    <a:schemeClr val="bg1"/>
                  </a:solidFill>
                </a:rPr>
                <a:t>&gt;</a:t>
              </a:r>
              <a:endParaRPr lang="zh-CN" altLang="en-US" sz="4400" dirty="0">
                <a:solidFill>
                  <a:schemeClr val="bg1"/>
                </a:solidFill>
              </a:endParaRPr>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496" y="1988841"/>
            <a:ext cx="4966069" cy="3312368"/>
          </a:xfrm>
          <a:prstGeom prst="rect">
            <a:avLst/>
          </a:prstGeom>
          <a:ln>
            <a:solidFill>
              <a:schemeClr val="bg1"/>
            </a:solidFill>
          </a:ln>
          <a:effectLst>
            <a:outerShdw blurRad="50800" dist="38100" dir="5400000" algn="t" rotWithShape="0">
              <a:prstClr val="black">
                <a:alpha val="40000"/>
              </a:prstClr>
            </a:outerShdw>
          </a:effectLst>
        </p:spPr>
      </p:pic>
      <p:grpSp>
        <p:nvGrpSpPr>
          <p:cNvPr id="9" name="组合 8"/>
          <p:cNvGrpSpPr/>
          <p:nvPr/>
        </p:nvGrpSpPr>
        <p:grpSpPr>
          <a:xfrm>
            <a:off x="6744072" y="1988840"/>
            <a:ext cx="4392488" cy="3312368"/>
            <a:chOff x="6744072" y="1988840"/>
            <a:chExt cx="4392488" cy="3312368"/>
          </a:xfrm>
        </p:grpSpPr>
        <p:sp>
          <p:nvSpPr>
            <p:cNvPr id="8" name="矩形标注 7"/>
            <p:cNvSpPr/>
            <p:nvPr/>
          </p:nvSpPr>
          <p:spPr>
            <a:xfrm>
              <a:off x="6744072" y="1988840"/>
              <a:ext cx="4392488" cy="3312368"/>
            </a:xfrm>
            <a:prstGeom prst="wedgeRectCallout">
              <a:avLst>
                <a:gd name="adj1" fmla="val -54650"/>
                <a:gd name="adj2" fmla="val 11887"/>
              </a:avLst>
            </a:prstGeom>
            <a:solidFill>
              <a:srgbClr val="007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888088" y="2492896"/>
              <a:ext cx="4104456" cy="1477328"/>
            </a:xfrm>
            <a:prstGeom prst="rect">
              <a:avLst/>
            </a:prstGeom>
          </p:spPr>
          <p:txBody>
            <a:bodyPr wrap="square">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但行业政策调整以及不可抗力因素是可以进行预算调整，并且这部分差异在预算考核中是可以剔除的。</a:t>
              </a:r>
            </a:p>
          </p:txBody>
        </p:sp>
      </p:grpSp>
      <p:grpSp>
        <p:nvGrpSpPr>
          <p:cNvPr id="24" name="组合 23"/>
          <p:cNvGrpSpPr/>
          <p:nvPr/>
        </p:nvGrpSpPr>
        <p:grpSpPr>
          <a:xfrm>
            <a:off x="0" y="3717032"/>
            <a:ext cx="12192000" cy="864096"/>
            <a:chOff x="0" y="3717032"/>
            <a:chExt cx="12192000" cy="864096"/>
          </a:xfrm>
        </p:grpSpPr>
        <p:sp>
          <p:nvSpPr>
            <p:cNvPr id="25" name="矩形 24"/>
            <p:cNvSpPr/>
            <p:nvPr/>
          </p:nvSpPr>
          <p:spPr>
            <a:xfrm>
              <a:off x="0" y="3717032"/>
              <a:ext cx="12192000" cy="864096"/>
            </a:xfrm>
            <a:prstGeom prst="rect">
              <a:avLst/>
            </a:prstGeom>
            <a:solidFill>
              <a:srgbClr val="B6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519936" y="3933056"/>
              <a:ext cx="1261884" cy="523220"/>
            </a:xfrm>
            <a:prstGeom prst="rect">
              <a:avLst/>
            </a:prstGeom>
          </p:spPr>
          <p:txBody>
            <a:bodyPr wrap="none">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非要因</a:t>
              </a:r>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67491891"/>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3" presetClass="entr" presetSubtype="16"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六、要因确认</a:t>
            </a:r>
          </a:p>
        </p:txBody>
      </p:sp>
      <p:grpSp>
        <p:nvGrpSpPr>
          <p:cNvPr id="16" name="组合 15"/>
          <p:cNvGrpSpPr/>
          <p:nvPr/>
        </p:nvGrpSpPr>
        <p:grpSpPr>
          <a:xfrm>
            <a:off x="695400" y="1268760"/>
            <a:ext cx="6552728" cy="3384376"/>
            <a:chOff x="623392" y="1412776"/>
            <a:chExt cx="6552728" cy="3384376"/>
          </a:xfrm>
        </p:grpSpPr>
        <p:sp>
          <p:nvSpPr>
            <p:cNvPr id="7" name="右箭头 6"/>
            <p:cNvSpPr/>
            <p:nvPr/>
          </p:nvSpPr>
          <p:spPr>
            <a:xfrm>
              <a:off x="623392" y="1412776"/>
              <a:ext cx="6552728" cy="3384376"/>
            </a:xfrm>
            <a:prstGeom prst="rightArrow">
              <a:avLst>
                <a:gd name="adj1" fmla="val 75700"/>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983432" y="2132856"/>
              <a:ext cx="4477019" cy="569802"/>
              <a:chOff x="1055440" y="2636912"/>
              <a:chExt cx="4477019" cy="569802"/>
            </a:xfrm>
          </p:grpSpPr>
          <p:sp>
            <p:nvSpPr>
              <p:cNvPr id="10" name="矩形 9"/>
              <p:cNvSpPr/>
              <p:nvPr/>
            </p:nvSpPr>
            <p:spPr>
              <a:xfrm>
                <a:off x="1055440" y="2636912"/>
                <a:ext cx="4477019" cy="569802"/>
              </a:xfrm>
              <a:prstGeom prst="rect">
                <a:avLst/>
              </a:prstGeom>
              <a:solidFill>
                <a:schemeClr val="bg1"/>
              </a:solidFill>
              <a:ln>
                <a:noFill/>
              </a:ln>
              <a:effectLst>
                <a:innerShdw blurRad="1143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279576" y="2731222"/>
                <a:ext cx="1723549"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重视程度不够</a:t>
                </a:r>
              </a:p>
            </p:txBody>
          </p:sp>
        </p:grpSp>
        <p:grpSp>
          <p:nvGrpSpPr>
            <p:cNvPr id="14" name="组合 13"/>
            <p:cNvGrpSpPr/>
            <p:nvPr/>
          </p:nvGrpSpPr>
          <p:grpSpPr>
            <a:xfrm>
              <a:off x="983432" y="2784059"/>
              <a:ext cx="4477019" cy="569802"/>
              <a:chOff x="1055440" y="3288115"/>
              <a:chExt cx="4477019" cy="569802"/>
            </a:xfrm>
          </p:grpSpPr>
          <p:sp>
            <p:nvSpPr>
              <p:cNvPr id="20" name="矩形 19"/>
              <p:cNvSpPr/>
              <p:nvPr/>
            </p:nvSpPr>
            <p:spPr>
              <a:xfrm>
                <a:off x="1055440" y="3288115"/>
                <a:ext cx="4477019" cy="569802"/>
              </a:xfrm>
              <a:prstGeom prst="rect">
                <a:avLst/>
              </a:prstGeom>
              <a:solidFill>
                <a:schemeClr val="bg1"/>
              </a:solidFill>
              <a:ln>
                <a:noFill/>
              </a:ln>
              <a:effectLst>
                <a:innerShdw blurRad="1143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279576" y="3350943"/>
                <a:ext cx="1467068"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沟通不及时</a:t>
                </a:r>
              </a:p>
            </p:txBody>
          </p:sp>
        </p:grpSp>
        <p:grpSp>
          <p:nvGrpSpPr>
            <p:cNvPr id="15" name="组合 14"/>
            <p:cNvGrpSpPr/>
            <p:nvPr/>
          </p:nvGrpSpPr>
          <p:grpSpPr>
            <a:xfrm>
              <a:off x="983432" y="3435262"/>
              <a:ext cx="4477019" cy="569802"/>
              <a:chOff x="1055440" y="3939318"/>
              <a:chExt cx="4477019" cy="569802"/>
            </a:xfrm>
          </p:grpSpPr>
          <p:sp>
            <p:nvSpPr>
              <p:cNvPr id="21" name="矩形 20"/>
              <p:cNvSpPr/>
              <p:nvPr/>
            </p:nvSpPr>
            <p:spPr>
              <a:xfrm>
                <a:off x="1055440" y="3939318"/>
                <a:ext cx="4477019" cy="569802"/>
              </a:xfrm>
              <a:prstGeom prst="rect">
                <a:avLst/>
              </a:prstGeom>
              <a:solidFill>
                <a:schemeClr val="bg1"/>
              </a:solidFill>
              <a:ln>
                <a:noFill/>
              </a:ln>
              <a:effectLst>
                <a:innerShdw blurRad="1143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279576" y="4005064"/>
                <a:ext cx="1467068"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沟通不全面</a:t>
                </a:r>
              </a:p>
            </p:txBody>
          </p:sp>
        </p:grpSp>
      </p:grpSp>
      <p:grpSp>
        <p:nvGrpSpPr>
          <p:cNvPr id="43" name="组合 42"/>
          <p:cNvGrpSpPr/>
          <p:nvPr/>
        </p:nvGrpSpPr>
        <p:grpSpPr>
          <a:xfrm>
            <a:off x="7320136" y="1700808"/>
            <a:ext cx="4248472" cy="2448272"/>
            <a:chOff x="7320136" y="1700808"/>
            <a:chExt cx="4248472" cy="2448272"/>
          </a:xfrm>
        </p:grpSpPr>
        <p:sp>
          <p:nvSpPr>
            <p:cNvPr id="31" name="圆角矩形 30"/>
            <p:cNvSpPr/>
            <p:nvPr/>
          </p:nvSpPr>
          <p:spPr>
            <a:xfrm>
              <a:off x="7320136" y="1700808"/>
              <a:ext cx="4248472" cy="2448272"/>
            </a:xfrm>
            <a:prstGeom prst="roundRect">
              <a:avLst>
                <a:gd name="adj" fmla="val 6647"/>
              </a:avLst>
            </a:prstGeom>
            <a:noFill/>
            <a:ln>
              <a:solidFill>
                <a:srgbClr val="0078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不等于号 33"/>
            <p:cNvSpPr/>
            <p:nvPr/>
          </p:nvSpPr>
          <p:spPr>
            <a:xfrm>
              <a:off x="8760296" y="2708920"/>
              <a:ext cx="936104" cy="432048"/>
            </a:xfrm>
            <a:prstGeom prst="mathNotEqual">
              <a:avLst/>
            </a:prstGeom>
            <a:solidFill>
              <a:srgbClr val="007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6" name="组合 35"/>
            <p:cNvGrpSpPr/>
            <p:nvPr/>
          </p:nvGrpSpPr>
          <p:grpSpPr>
            <a:xfrm>
              <a:off x="7536160" y="2276872"/>
              <a:ext cx="1224136" cy="1224136"/>
              <a:chOff x="7536160" y="2276872"/>
              <a:chExt cx="1224136" cy="1224136"/>
            </a:xfrm>
          </p:grpSpPr>
          <p:sp>
            <p:nvSpPr>
              <p:cNvPr id="33" name="椭圆 32"/>
              <p:cNvSpPr/>
              <p:nvPr/>
            </p:nvSpPr>
            <p:spPr>
              <a:xfrm>
                <a:off x="7536160" y="2276872"/>
                <a:ext cx="1224136" cy="1224136"/>
              </a:xfrm>
              <a:prstGeom prst="ellipse">
                <a:avLst/>
              </a:prstGeom>
              <a:solidFill>
                <a:srgbClr val="007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608168" y="2708920"/>
                <a:ext cx="1107996"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预算编制</a:t>
                </a:r>
                <a:endParaRPr lang="zh-CN" altLang="en-US" dirty="0">
                  <a:solidFill>
                    <a:schemeClr val="bg1"/>
                  </a:solidFill>
                </a:endParaRPr>
              </a:p>
            </p:txBody>
          </p:sp>
        </p:grpSp>
        <p:grpSp>
          <p:nvGrpSpPr>
            <p:cNvPr id="37" name="组合 36"/>
            <p:cNvGrpSpPr/>
            <p:nvPr/>
          </p:nvGrpSpPr>
          <p:grpSpPr>
            <a:xfrm>
              <a:off x="9768408" y="2276872"/>
              <a:ext cx="1224136" cy="1224136"/>
              <a:chOff x="7536160" y="2276872"/>
              <a:chExt cx="1224136" cy="1224136"/>
            </a:xfrm>
          </p:grpSpPr>
          <p:sp>
            <p:nvSpPr>
              <p:cNvPr id="38" name="椭圆 37"/>
              <p:cNvSpPr/>
              <p:nvPr/>
            </p:nvSpPr>
            <p:spPr>
              <a:xfrm>
                <a:off x="7536160" y="2276872"/>
                <a:ext cx="1224136" cy="1224136"/>
              </a:xfrm>
              <a:prstGeom prst="ellipse">
                <a:avLst/>
              </a:prstGeom>
              <a:solidFill>
                <a:srgbClr val="007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608168" y="2708920"/>
                <a:ext cx="1107996"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预算执行</a:t>
                </a:r>
                <a:endParaRPr lang="zh-CN" altLang="en-US" dirty="0">
                  <a:solidFill>
                    <a:schemeClr val="bg1"/>
                  </a:solidFill>
                </a:endParaRPr>
              </a:p>
            </p:txBody>
          </p:sp>
        </p:grpSp>
      </p:grpSp>
      <p:grpSp>
        <p:nvGrpSpPr>
          <p:cNvPr id="40" name="组合 39"/>
          <p:cNvGrpSpPr/>
          <p:nvPr/>
        </p:nvGrpSpPr>
        <p:grpSpPr>
          <a:xfrm>
            <a:off x="551384" y="4653136"/>
            <a:ext cx="11161240" cy="1224136"/>
            <a:chOff x="479376" y="4581128"/>
            <a:chExt cx="11161240" cy="1224136"/>
          </a:xfrm>
        </p:grpSpPr>
        <p:sp>
          <p:nvSpPr>
            <p:cNvPr id="41" name="矩形 40"/>
            <p:cNvSpPr/>
            <p:nvPr/>
          </p:nvSpPr>
          <p:spPr>
            <a:xfrm>
              <a:off x="479376" y="4581128"/>
              <a:ext cx="11161240" cy="1224136"/>
            </a:xfrm>
            <a:prstGeom prst="rect">
              <a:avLst/>
            </a:prstGeom>
            <a:solidFill>
              <a:schemeClr val="bg1">
                <a:lumMod val="95000"/>
              </a:schemeClr>
            </a:solidFill>
            <a:ln>
              <a:solidFill>
                <a:srgbClr val="0078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51384" y="4725144"/>
              <a:ext cx="11089232" cy="961289"/>
            </a:xfrm>
            <a:prstGeom prst="rect">
              <a:avLst/>
            </a:prstGeom>
          </p:spPr>
          <p:txBody>
            <a:bodyPr wrap="square">
              <a:spAutoFit/>
            </a:bodyPr>
            <a:lstStyle/>
            <a:p>
              <a:pPr>
                <a:lnSpc>
                  <a:spcPct val="150000"/>
                </a:lnSpc>
              </a:pPr>
              <a:r>
                <a:rPr lang="zh-CN" altLang="en-US" sz="2000" b="1" dirty="0">
                  <a:solidFill>
                    <a:srgbClr val="00785D"/>
                  </a:solidFill>
                  <a:latin typeface="微软雅黑" panose="020B0503020204020204" pitchFamily="34" charset="-122"/>
                  <a:ea typeface="微软雅黑" panose="020B0503020204020204" pitchFamily="34" charset="-122"/>
                </a:rPr>
                <a:t>落实预算考核，充分发挥对预算编制和预算执行的奖励约束作用，那么重视程度不够</a:t>
              </a:r>
              <a:r>
                <a:rPr lang="en-US" altLang="zh-CN" sz="2000" b="1" dirty="0">
                  <a:solidFill>
                    <a:srgbClr val="00785D"/>
                  </a:solidFill>
                  <a:latin typeface="微软雅黑" panose="020B0503020204020204" pitchFamily="34" charset="-122"/>
                  <a:ea typeface="微软雅黑" panose="020B0503020204020204" pitchFamily="34" charset="-122"/>
                </a:rPr>
                <a:t>,</a:t>
              </a:r>
              <a:r>
                <a:rPr lang="zh-CN" altLang="en-US" sz="2000" b="1" dirty="0">
                  <a:solidFill>
                    <a:srgbClr val="00785D"/>
                  </a:solidFill>
                  <a:latin typeface="微软雅黑" panose="020B0503020204020204" pitchFamily="34" charset="-122"/>
                  <a:ea typeface="微软雅黑" panose="020B0503020204020204" pitchFamily="34" charset="-122"/>
                </a:rPr>
                <a:t>沟通不及时、不全面的情况将会得到控制甚至消除。</a:t>
              </a:r>
            </a:p>
          </p:txBody>
        </p:sp>
      </p:grpSp>
    </p:spTree>
    <p:custDataLst>
      <p:tags r:id="rId1"/>
    </p:custDataLst>
    <p:extLst>
      <p:ext uri="{BB962C8B-B14F-4D97-AF65-F5344CB8AC3E}">
        <p14:creationId xmlns:p14="http://schemas.microsoft.com/office/powerpoint/2010/main" val="338380466"/>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26"/>
          <p:cNvGrpSpPr>
            <a:grpSpLocks/>
          </p:cNvGrpSpPr>
          <p:nvPr/>
        </p:nvGrpSpPr>
        <p:grpSpPr bwMode="auto">
          <a:xfrm>
            <a:off x="911424" y="1340768"/>
            <a:ext cx="5111750" cy="4438650"/>
            <a:chOff x="937550" y="1400036"/>
            <a:chExt cx="5112568" cy="4438370"/>
          </a:xfrm>
        </p:grpSpPr>
        <p:grpSp>
          <p:nvGrpSpPr>
            <p:cNvPr id="92" name="组合 25"/>
            <p:cNvGrpSpPr>
              <a:grpSpLocks/>
            </p:cNvGrpSpPr>
            <p:nvPr/>
          </p:nvGrpSpPr>
          <p:grpSpPr bwMode="auto">
            <a:xfrm>
              <a:off x="937550" y="1400036"/>
              <a:ext cx="5112568" cy="792088"/>
              <a:chOff x="1055440" y="1772816"/>
              <a:chExt cx="5112568" cy="792088"/>
            </a:xfrm>
          </p:grpSpPr>
          <p:grpSp>
            <p:nvGrpSpPr>
              <p:cNvPr id="121" name="组合 8"/>
              <p:cNvGrpSpPr>
                <a:grpSpLocks/>
              </p:cNvGrpSpPr>
              <p:nvPr/>
            </p:nvGrpSpPr>
            <p:grpSpPr bwMode="auto">
              <a:xfrm>
                <a:off x="1055440" y="1772816"/>
                <a:ext cx="5112568" cy="792088"/>
                <a:chOff x="1055440" y="1772816"/>
                <a:chExt cx="5112568" cy="792088"/>
              </a:xfrm>
            </p:grpSpPr>
            <p:sp>
              <p:nvSpPr>
                <p:cNvPr id="123" name="矩形 122"/>
                <p:cNvSpPr/>
                <p:nvPr/>
              </p:nvSpPr>
              <p:spPr>
                <a:xfrm>
                  <a:off x="1126888" y="1844249"/>
                  <a:ext cx="649392" cy="649246"/>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4" name="矩形 123"/>
                <p:cNvSpPr/>
                <p:nvPr/>
              </p:nvSpPr>
              <p:spPr>
                <a:xfrm>
                  <a:off x="1847729" y="1844249"/>
                  <a:ext cx="4248830" cy="6492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5" name="矩形 124"/>
                <p:cNvSpPr/>
                <p:nvPr/>
              </p:nvSpPr>
              <p:spPr>
                <a:xfrm>
                  <a:off x="1055440" y="1772816"/>
                  <a:ext cx="5112568" cy="792113"/>
                </a:xfrm>
                <a:prstGeom prst="rect">
                  <a:avLst/>
                </a:prstGeom>
                <a:noFill/>
                <a:ln w="15875">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6" name="文本框 5"/>
                <p:cNvSpPr txBox="1">
                  <a:spLocks noChangeArrowheads="1"/>
                </p:cNvSpPr>
                <p:nvPr/>
              </p:nvSpPr>
              <p:spPr bwMode="auto">
                <a:xfrm>
                  <a:off x="1245338" y="1890706"/>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rPr>
                    <a:t>1</a:t>
                  </a:r>
                  <a:endParaRPr lang="zh-CN" altLang="en-US" sz="3200" dirty="0">
                    <a:solidFill>
                      <a:schemeClr val="bg1"/>
                    </a:solidFill>
                  </a:endParaRPr>
                </a:p>
              </p:txBody>
            </p:sp>
          </p:grpSp>
          <p:sp>
            <p:nvSpPr>
              <p:cNvPr id="122" name="矩形 23"/>
              <p:cNvSpPr>
                <a:spLocks noChangeArrowheads="1"/>
              </p:cNvSpPr>
              <p:nvPr/>
            </p:nvSpPr>
            <p:spPr bwMode="auto">
              <a:xfrm>
                <a:off x="2705254" y="1929895"/>
                <a:ext cx="1726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 小组简介</a:t>
                </a:r>
              </a:p>
            </p:txBody>
          </p:sp>
        </p:grpSp>
        <p:grpSp>
          <p:nvGrpSpPr>
            <p:cNvPr id="93" name="组合 142"/>
            <p:cNvGrpSpPr>
              <a:grpSpLocks/>
            </p:cNvGrpSpPr>
            <p:nvPr/>
          </p:nvGrpSpPr>
          <p:grpSpPr bwMode="auto">
            <a:xfrm>
              <a:off x="937550" y="2290258"/>
              <a:ext cx="5112568" cy="792088"/>
              <a:chOff x="1055440" y="1772816"/>
              <a:chExt cx="5112568" cy="792088"/>
            </a:xfrm>
          </p:grpSpPr>
          <p:grpSp>
            <p:nvGrpSpPr>
              <p:cNvPr id="115" name="组合 143"/>
              <p:cNvGrpSpPr>
                <a:grpSpLocks/>
              </p:cNvGrpSpPr>
              <p:nvPr/>
            </p:nvGrpSpPr>
            <p:grpSpPr bwMode="auto">
              <a:xfrm>
                <a:off x="1055440" y="1772816"/>
                <a:ext cx="5112568" cy="792088"/>
                <a:chOff x="1055440" y="1772816"/>
                <a:chExt cx="5112568" cy="792088"/>
              </a:xfrm>
            </p:grpSpPr>
            <p:sp>
              <p:nvSpPr>
                <p:cNvPr id="117" name="矩形 116"/>
                <p:cNvSpPr/>
                <p:nvPr/>
              </p:nvSpPr>
              <p:spPr>
                <a:xfrm>
                  <a:off x="1126888" y="1844558"/>
                  <a:ext cx="649392" cy="649247"/>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8" name="矩形 117"/>
                <p:cNvSpPr/>
                <p:nvPr/>
              </p:nvSpPr>
              <p:spPr>
                <a:xfrm>
                  <a:off x="1847729" y="1844558"/>
                  <a:ext cx="4248830" cy="649247"/>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9" name="矩形 118"/>
                <p:cNvSpPr/>
                <p:nvPr/>
              </p:nvSpPr>
              <p:spPr>
                <a:xfrm>
                  <a:off x="1055440" y="1773126"/>
                  <a:ext cx="5112568" cy="792112"/>
                </a:xfrm>
                <a:prstGeom prst="rect">
                  <a:avLst/>
                </a:prstGeom>
                <a:noFill/>
                <a:ln w="15875">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0" name="文本框 148"/>
                <p:cNvSpPr txBox="1">
                  <a:spLocks noChangeArrowheads="1"/>
                </p:cNvSpPr>
                <p:nvPr/>
              </p:nvSpPr>
              <p:spPr bwMode="auto">
                <a:xfrm>
                  <a:off x="1245338" y="1890706"/>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rPr>
                    <a:t>2</a:t>
                  </a:r>
                  <a:endParaRPr lang="zh-CN" altLang="en-US" sz="3200">
                    <a:solidFill>
                      <a:schemeClr val="bg1"/>
                    </a:solidFill>
                  </a:endParaRPr>
                </a:p>
              </p:txBody>
            </p:sp>
          </p:grpSp>
          <p:sp>
            <p:nvSpPr>
              <p:cNvPr id="116" name="矩形 144"/>
              <p:cNvSpPr>
                <a:spLocks noChangeArrowheads="1"/>
              </p:cNvSpPr>
              <p:nvPr/>
            </p:nvSpPr>
            <p:spPr bwMode="auto">
              <a:xfrm>
                <a:off x="2783632" y="191683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选题理由</a:t>
                </a:r>
              </a:p>
            </p:txBody>
          </p:sp>
        </p:grpSp>
        <p:grpSp>
          <p:nvGrpSpPr>
            <p:cNvPr id="94" name="组合 149"/>
            <p:cNvGrpSpPr>
              <a:grpSpLocks/>
            </p:cNvGrpSpPr>
            <p:nvPr/>
          </p:nvGrpSpPr>
          <p:grpSpPr bwMode="auto">
            <a:xfrm>
              <a:off x="937550" y="3206929"/>
              <a:ext cx="5112568" cy="792088"/>
              <a:chOff x="1055440" y="1772816"/>
              <a:chExt cx="5112568" cy="792088"/>
            </a:xfrm>
          </p:grpSpPr>
          <p:grpSp>
            <p:nvGrpSpPr>
              <p:cNvPr id="109" name="组合 150"/>
              <p:cNvGrpSpPr>
                <a:grpSpLocks/>
              </p:cNvGrpSpPr>
              <p:nvPr/>
            </p:nvGrpSpPr>
            <p:grpSpPr bwMode="auto">
              <a:xfrm>
                <a:off x="1055440" y="1772816"/>
                <a:ext cx="5112568" cy="792088"/>
                <a:chOff x="1055440" y="1772816"/>
                <a:chExt cx="5112568" cy="792088"/>
              </a:xfrm>
            </p:grpSpPr>
            <p:sp>
              <p:nvSpPr>
                <p:cNvPr id="111" name="矩形 110"/>
                <p:cNvSpPr/>
                <p:nvPr/>
              </p:nvSpPr>
              <p:spPr>
                <a:xfrm>
                  <a:off x="1126888" y="1843818"/>
                  <a:ext cx="649392" cy="649246"/>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2" name="矩形 111"/>
                <p:cNvSpPr/>
                <p:nvPr/>
              </p:nvSpPr>
              <p:spPr>
                <a:xfrm>
                  <a:off x="1847729" y="1843818"/>
                  <a:ext cx="4248830" cy="649246"/>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3" name="矩形 112"/>
                <p:cNvSpPr/>
                <p:nvPr/>
              </p:nvSpPr>
              <p:spPr>
                <a:xfrm>
                  <a:off x="1055440" y="1772384"/>
                  <a:ext cx="5112568" cy="792113"/>
                </a:xfrm>
                <a:prstGeom prst="rect">
                  <a:avLst/>
                </a:prstGeom>
                <a:noFill/>
                <a:ln w="15875">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4" name="文本框 155"/>
                <p:cNvSpPr txBox="1">
                  <a:spLocks noChangeArrowheads="1"/>
                </p:cNvSpPr>
                <p:nvPr/>
              </p:nvSpPr>
              <p:spPr bwMode="auto">
                <a:xfrm>
                  <a:off x="1245338" y="1890706"/>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rPr>
                    <a:t>3</a:t>
                  </a:r>
                  <a:endParaRPr lang="zh-CN" altLang="en-US" sz="3200" dirty="0">
                    <a:solidFill>
                      <a:schemeClr val="bg1"/>
                    </a:solidFill>
                  </a:endParaRPr>
                </a:p>
              </p:txBody>
            </p:sp>
          </p:grpSp>
          <p:sp>
            <p:nvSpPr>
              <p:cNvPr id="110" name="矩形 151"/>
              <p:cNvSpPr>
                <a:spLocks noChangeArrowheads="1"/>
              </p:cNvSpPr>
              <p:nvPr/>
            </p:nvSpPr>
            <p:spPr bwMode="auto">
              <a:xfrm>
                <a:off x="2783632" y="191683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设定目标</a:t>
                </a:r>
              </a:p>
            </p:txBody>
          </p:sp>
        </p:grpSp>
        <p:grpSp>
          <p:nvGrpSpPr>
            <p:cNvPr id="95" name="组合 156"/>
            <p:cNvGrpSpPr>
              <a:grpSpLocks/>
            </p:cNvGrpSpPr>
            <p:nvPr/>
          </p:nvGrpSpPr>
          <p:grpSpPr bwMode="auto">
            <a:xfrm>
              <a:off x="937550" y="4123277"/>
              <a:ext cx="5112568" cy="792088"/>
              <a:chOff x="1055440" y="1772816"/>
              <a:chExt cx="5112568" cy="792088"/>
            </a:xfrm>
          </p:grpSpPr>
          <p:grpSp>
            <p:nvGrpSpPr>
              <p:cNvPr id="103" name="组合 157"/>
              <p:cNvGrpSpPr>
                <a:grpSpLocks/>
              </p:cNvGrpSpPr>
              <p:nvPr/>
            </p:nvGrpSpPr>
            <p:grpSpPr bwMode="auto">
              <a:xfrm>
                <a:off x="1055440" y="1772816"/>
                <a:ext cx="5112568" cy="792088"/>
                <a:chOff x="1055440" y="1772816"/>
                <a:chExt cx="5112568" cy="792088"/>
              </a:xfrm>
            </p:grpSpPr>
            <p:sp>
              <p:nvSpPr>
                <p:cNvPr id="105" name="矩形 104"/>
                <p:cNvSpPr/>
                <p:nvPr/>
              </p:nvSpPr>
              <p:spPr>
                <a:xfrm>
                  <a:off x="1126888" y="1844986"/>
                  <a:ext cx="649392" cy="649246"/>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6" name="矩形 105"/>
                <p:cNvSpPr/>
                <p:nvPr/>
              </p:nvSpPr>
              <p:spPr>
                <a:xfrm>
                  <a:off x="1847729" y="1844986"/>
                  <a:ext cx="4248830" cy="649246"/>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7" name="矩形 106"/>
                <p:cNvSpPr/>
                <p:nvPr/>
              </p:nvSpPr>
              <p:spPr>
                <a:xfrm>
                  <a:off x="1055440" y="1773553"/>
                  <a:ext cx="5112568" cy="792113"/>
                </a:xfrm>
                <a:prstGeom prst="rect">
                  <a:avLst/>
                </a:prstGeom>
                <a:noFill/>
                <a:ln w="15875">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8" name="文本框 162"/>
                <p:cNvSpPr txBox="1">
                  <a:spLocks noChangeArrowheads="1"/>
                </p:cNvSpPr>
                <p:nvPr/>
              </p:nvSpPr>
              <p:spPr bwMode="auto">
                <a:xfrm>
                  <a:off x="1245338" y="1890706"/>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rPr>
                    <a:t>4</a:t>
                  </a:r>
                  <a:endParaRPr lang="zh-CN" altLang="en-US" sz="3200">
                    <a:solidFill>
                      <a:schemeClr val="bg1"/>
                    </a:solidFill>
                  </a:endParaRPr>
                </a:p>
              </p:txBody>
            </p:sp>
          </p:grpSp>
          <p:sp>
            <p:nvSpPr>
              <p:cNvPr id="104" name="矩形 158"/>
              <p:cNvSpPr>
                <a:spLocks noChangeArrowheads="1"/>
              </p:cNvSpPr>
              <p:nvPr/>
            </p:nvSpPr>
            <p:spPr bwMode="auto">
              <a:xfrm>
                <a:off x="2364647" y="1929895"/>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目标可行性分析</a:t>
                </a:r>
              </a:p>
            </p:txBody>
          </p:sp>
        </p:grpSp>
        <p:grpSp>
          <p:nvGrpSpPr>
            <p:cNvPr id="96" name="组合 163"/>
            <p:cNvGrpSpPr>
              <a:grpSpLocks/>
            </p:cNvGrpSpPr>
            <p:nvPr/>
          </p:nvGrpSpPr>
          <p:grpSpPr bwMode="auto">
            <a:xfrm>
              <a:off x="937550" y="5046318"/>
              <a:ext cx="5112568" cy="792088"/>
              <a:chOff x="1055440" y="1772816"/>
              <a:chExt cx="5112568" cy="792088"/>
            </a:xfrm>
          </p:grpSpPr>
          <p:grpSp>
            <p:nvGrpSpPr>
              <p:cNvPr id="97" name="组合 164"/>
              <p:cNvGrpSpPr>
                <a:grpSpLocks/>
              </p:cNvGrpSpPr>
              <p:nvPr/>
            </p:nvGrpSpPr>
            <p:grpSpPr bwMode="auto">
              <a:xfrm>
                <a:off x="1055440" y="1772816"/>
                <a:ext cx="5112568" cy="792088"/>
                <a:chOff x="1055440" y="1772816"/>
                <a:chExt cx="5112568" cy="792088"/>
              </a:xfrm>
            </p:grpSpPr>
            <p:sp>
              <p:nvSpPr>
                <p:cNvPr id="99" name="矩形 98"/>
                <p:cNvSpPr/>
                <p:nvPr/>
              </p:nvSpPr>
              <p:spPr>
                <a:xfrm>
                  <a:off x="1126888" y="1844224"/>
                  <a:ext cx="649392" cy="649247"/>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0" name="矩形 99"/>
                <p:cNvSpPr/>
                <p:nvPr/>
              </p:nvSpPr>
              <p:spPr>
                <a:xfrm>
                  <a:off x="1847729" y="1844224"/>
                  <a:ext cx="4248830" cy="649247"/>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1" name="矩形 100"/>
                <p:cNvSpPr/>
                <p:nvPr/>
              </p:nvSpPr>
              <p:spPr>
                <a:xfrm>
                  <a:off x="1055440" y="1772792"/>
                  <a:ext cx="5112568" cy="792112"/>
                </a:xfrm>
                <a:prstGeom prst="rect">
                  <a:avLst/>
                </a:prstGeom>
                <a:noFill/>
                <a:ln w="15875">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2" name="文本框 169"/>
                <p:cNvSpPr txBox="1">
                  <a:spLocks noChangeArrowheads="1"/>
                </p:cNvSpPr>
                <p:nvPr/>
              </p:nvSpPr>
              <p:spPr bwMode="auto">
                <a:xfrm>
                  <a:off x="1245338" y="1890706"/>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rPr>
                    <a:t>5</a:t>
                  </a:r>
                  <a:endParaRPr lang="zh-CN" altLang="en-US" sz="3200">
                    <a:solidFill>
                      <a:schemeClr val="bg1"/>
                    </a:solidFill>
                  </a:endParaRPr>
                </a:p>
              </p:txBody>
            </p:sp>
          </p:grpSp>
          <p:sp>
            <p:nvSpPr>
              <p:cNvPr id="98" name="矩形 165"/>
              <p:cNvSpPr>
                <a:spLocks noChangeArrowheads="1"/>
              </p:cNvSpPr>
              <p:nvPr/>
            </p:nvSpPr>
            <p:spPr bwMode="auto">
              <a:xfrm>
                <a:off x="2796695" y="1955698"/>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要因确定</a:t>
                </a:r>
              </a:p>
            </p:txBody>
          </p:sp>
        </p:grpSp>
      </p:grpSp>
      <p:grpSp>
        <p:nvGrpSpPr>
          <p:cNvPr id="127" name="组合 170"/>
          <p:cNvGrpSpPr>
            <a:grpSpLocks/>
          </p:cNvGrpSpPr>
          <p:nvPr/>
        </p:nvGrpSpPr>
        <p:grpSpPr bwMode="auto">
          <a:xfrm>
            <a:off x="6115249" y="1340768"/>
            <a:ext cx="5111750" cy="4438650"/>
            <a:chOff x="937550" y="1400036"/>
            <a:chExt cx="5112568" cy="4438370"/>
          </a:xfrm>
        </p:grpSpPr>
        <p:grpSp>
          <p:nvGrpSpPr>
            <p:cNvPr id="128" name="组合 171"/>
            <p:cNvGrpSpPr>
              <a:grpSpLocks/>
            </p:cNvGrpSpPr>
            <p:nvPr/>
          </p:nvGrpSpPr>
          <p:grpSpPr bwMode="auto">
            <a:xfrm>
              <a:off x="937550" y="1400036"/>
              <a:ext cx="5112568" cy="792088"/>
              <a:chOff x="1055440" y="1772816"/>
              <a:chExt cx="5112568" cy="792088"/>
            </a:xfrm>
          </p:grpSpPr>
          <p:grpSp>
            <p:nvGrpSpPr>
              <p:cNvPr id="157" name="组合 200"/>
              <p:cNvGrpSpPr>
                <a:grpSpLocks/>
              </p:cNvGrpSpPr>
              <p:nvPr/>
            </p:nvGrpSpPr>
            <p:grpSpPr bwMode="auto">
              <a:xfrm>
                <a:off x="1055440" y="1772816"/>
                <a:ext cx="5112568" cy="792088"/>
                <a:chOff x="1055440" y="1772816"/>
                <a:chExt cx="5112568" cy="792088"/>
              </a:xfrm>
            </p:grpSpPr>
            <p:sp>
              <p:nvSpPr>
                <p:cNvPr id="159" name="矩形 158"/>
                <p:cNvSpPr/>
                <p:nvPr/>
              </p:nvSpPr>
              <p:spPr>
                <a:xfrm>
                  <a:off x="1126888" y="1844249"/>
                  <a:ext cx="649392" cy="649246"/>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0" name="矩形 159"/>
                <p:cNvSpPr/>
                <p:nvPr/>
              </p:nvSpPr>
              <p:spPr>
                <a:xfrm>
                  <a:off x="1847729" y="1844249"/>
                  <a:ext cx="4248830" cy="649246"/>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1" name="矩形 160"/>
                <p:cNvSpPr/>
                <p:nvPr/>
              </p:nvSpPr>
              <p:spPr>
                <a:xfrm>
                  <a:off x="1055440" y="1772816"/>
                  <a:ext cx="5112568" cy="792113"/>
                </a:xfrm>
                <a:prstGeom prst="rect">
                  <a:avLst/>
                </a:prstGeom>
                <a:noFill/>
                <a:ln w="15875">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2" name="文本框 205"/>
                <p:cNvSpPr txBox="1">
                  <a:spLocks noChangeArrowheads="1"/>
                </p:cNvSpPr>
                <p:nvPr/>
              </p:nvSpPr>
              <p:spPr bwMode="auto">
                <a:xfrm>
                  <a:off x="1245338" y="1890706"/>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rPr>
                    <a:t>6</a:t>
                  </a:r>
                  <a:endParaRPr lang="zh-CN" altLang="en-US" sz="3200">
                    <a:solidFill>
                      <a:schemeClr val="bg1"/>
                    </a:solidFill>
                  </a:endParaRPr>
                </a:p>
              </p:txBody>
            </p:sp>
          </p:grpSp>
          <p:sp>
            <p:nvSpPr>
              <p:cNvPr id="158" name="矩形 201"/>
              <p:cNvSpPr>
                <a:spLocks noChangeArrowheads="1"/>
              </p:cNvSpPr>
              <p:nvPr/>
            </p:nvSpPr>
            <p:spPr bwMode="auto">
              <a:xfrm>
                <a:off x="2705254" y="1929895"/>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制定对策</a:t>
                </a:r>
              </a:p>
            </p:txBody>
          </p:sp>
        </p:grpSp>
        <p:grpSp>
          <p:nvGrpSpPr>
            <p:cNvPr id="129" name="组合 172"/>
            <p:cNvGrpSpPr>
              <a:grpSpLocks/>
            </p:cNvGrpSpPr>
            <p:nvPr/>
          </p:nvGrpSpPr>
          <p:grpSpPr bwMode="auto">
            <a:xfrm>
              <a:off x="937550" y="2290258"/>
              <a:ext cx="5112568" cy="792088"/>
              <a:chOff x="1055440" y="1772816"/>
              <a:chExt cx="5112568" cy="792088"/>
            </a:xfrm>
          </p:grpSpPr>
          <p:grpSp>
            <p:nvGrpSpPr>
              <p:cNvPr id="151" name="组合 194"/>
              <p:cNvGrpSpPr>
                <a:grpSpLocks/>
              </p:cNvGrpSpPr>
              <p:nvPr/>
            </p:nvGrpSpPr>
            <p:grpSpPr bwMode="auto">
              <a:xfrm>
                <a:off x="1055440" y="1772816"/>
                <a:ext cx="5112568" cy="792088"/>
                <a:chOff x="1055440" y="1772816"/>
                <a:chExt cx="5112568" cy="792088"/>
              </a:xfrm>
            </p:grpSpPr>
            <p:sp>
              <p:nvSpPr>
                <p:cNvPr id="153" name="矩形 152"/>
                <p:cNvSpPr/>
                <p:nvPr/>
              </p:nvSpPr>
              <p:spPr>
                <a:xfrm>
                  <a:off x="1126888" y="1844558"/>
                  <a:ext cx="649392" cy="649247"/>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4" name="矩形 153"/>
                <p:cNvSpPr/>
                <p:nvPr/>
              </p:nvSpPr>
              <p:spPr>
                <a:xfrm>
                  <a:off x="1847729" y="1844558"/>
                  <a:ext cx="4248830" cy="649247"/>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5" name="矩形 154"/>
                <p:cNvSpPr/>
                <p:nvPr/>
              </p:nvSpPr>
              <p:spPr>
                <a:xfrm>
                  <a:off x="1055440" y="1773126"/>
                  <a:ext cx="5112568" cy="792112"/>
                </a:xfrm>
                <a:prstGeom prst="rect">
                  <a:avLst/>
                </a:prstGeom>
                <a:noFill/>
                <a:ln w="15875">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6" name="文本框 199"/>
                <p:cNvSpPr txBox="1">
                  <a:spLocks noChangeArrowheads="1"/>
                </p:cNvSpPr>
                <p:nvPr/>
              </p:nvSpPr>
              <p:spPr bwMode="auto">
                <a:xfrm>
                  <a:off x="1245338" y="1890706"/>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rPr>
                    <a:t>7</a:t>
                  </a:r>
                  <a:endParaRPr lang="zh-CN" altLang="en-US" sz="3200">
                    <a:solidFill>
                      <a:schemeClr val="bg1"/>
                    </a:solidFill>
                  </a:endParaRPr>
                </a:p>
              </p:txBody>
            </p:sp>
          </p:grpSp>
          <p:sp>
            <p:nvSpPr>
              <p:cNvPr id="152" name="矩形 195"/>
              <p:cNvSpPr>
                <a:spLocks noChangeArrowheads="1"/>
              </p:cNvSpPr>
              <p:nvPr/>
            </p:nvSpPr>
            <p:spPr bwMode="auto">
              <a:xfrm>
                <a:off x="2665742" y="1903769"/>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对策实施</a:t>
                </a:r>
              </a:p>
            </p:txBody>
          </p:sp>
        </p:grpSp>
        <p:grpSp>
          <p:nvGrpSpPr>
            <p:cNvPr id="130" name="组合 173"/>
            <p:cNvGrpSpPr>
              <a:grpSpLocks/>
            </p:cNvGrpSpPr>
            <p:nvPr/>
          </p:nvGrpSpPr>
          <p:grpSpPr bwMode="auto">
            <a:xfrm>
              <a:off x="937550" y="3206929"/>
              <a:ext cx="5112568" cy="792088"/>
              <a:chOff x="1055440" y="1772816"/>
              <a:chExt cx="5112568" cy="792088"/>
            </a:xfrm>
          </p:grpSpPr>
          <p:grpSp>
            <p:nvGrpSpPr>
              <p:cNvPr id="145" name="组合 188"/>
              <p:cNvGrpSpPr>
                <a:grpSpLocks/>
              </p:cNvGrpSpPr>
              <p:nvPr/>
            </p:nvGrpSpPr>
            <p:grpSpPr bwMode="auto">
              <a:xfrm>
                <a:off x="1055440" y="1772816"/>
                <a:ext cx="5112568" cy="792088"/>
                <a:chOff x="1055440" y="1772816"/>
                <a:chExt cx="5112568" cy="792088"/>
              </a:xfrm>
            </p:grpSpPr>
            <p:sp>
              <p:nvSpPr>
                <p:cNvPr id="147" name="矩形 146"/>
                <p:cNvSpPr/>
                <p:nvPr/>
              </p:nvSpPr>
              <p:spPr>
                <a:xfrm>
                  <a:off x="1126888" y="1843818"/>
                  <a:ext cx="649392" cy="649246"/>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8" name="矩形 147"/>
                <p:cNvSpPr/>
                <p:nvPr/>
              </p:nvSpPr>
              <p:spPr>
                <a:xfrm>
                  <a:off x="1847729" y="1843818"/>
                  <a:ext cx="4248830" cy="649246"/>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9" name="矩形 148"/>
                <p:cNvSpPr/>
                <p:nvPr/>
              </p:nvSpPr>
              <p:spPr>
                <a:xfrm>
                  <a:off x="1055440" y="1772384"/>
                  <a:ext cx="5112568" cy="792113"/>
                </a:xfrm>
                <a:prstGeom prst="rect">
                  <a:avLst/>
                </a:prstGeom>
                <a:noFill/>
                <a:ln w="15875">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0" name="文本框 193"/>
                <p:cNvSpPr txBox="1">
                  <a:spLocks noChangeArrowheads="1"/>
                </p:cNvSpPr>
                <p:nvPr/>
              </p:nvSpPr>
              <p:spPr bwMode="auto">
                <a:xfrm>
                  <a:off x="1245338" y="1890706"/>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rPr>
                    <a:t>8</a:t>
                  </a:r>
                  <a:endParaRPr lang="zh-CN" altLang="en-US" sz="3200">
                    <a:solidFill>
                      <a:schemeClr val="bg1"/>
                    </a:solidFill>
                  </a:endParaRPr>
                </a:p>
              </p:txBody>
            </p:sp>
          </p:grpSp>
          <p:sp>
            <p:nvSpPr>
              <p:cNvPr id="146" name="矩形 189"/>
              <p:cNvSpPr>
                <a:spLocks noChangeArrowheads="1"/>
              </p:cNvSpPr>
              <p:nvPr/>
            </p:nvSpPr>
            <p:spPr bwMode="auto">
              <a:xfrm>
                <a:off x="2737750" y="192320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效果检查</a:t>
                </a:r>
              </a:p>
            </p:txBody>
          </p:sp>
        </p:grpSp>
        <p:grpSp>
          <p:nvGrpSpPr>
            <p:cNvPr id="131" name="组合 174"/>
            <p:cNvGrpSpPr>
              <a:grpSpLocks/>
            </p:cNvGrpSpPr>
            <p:nvPr/>
          </p:nvGrpSpPr>
          <p:grpSpPr bwMode="auto">
            <a:xfrm>
              <a:off x="937550" y="4123277"/>
              <a:ext cx="5112568" cy="792088"/>
              <a:chOff x="1055440" y="1772816"/>
              <a:chExt cx="5112568" cy="792088"/>
            </a:xfrm>
          </p:grpSpPr>
          <p:grpSp>
            <p:nvGrpSpPr>
              <p:cNvPr id="139" name="组合 182"/>
              <p:cNvGrpSpPr>
                <a:grpSpLocks/>
              </p:cNvGrpSpPr>
              <p:nvPr/>
            </p:nvGrpSpPr>
            <p:grpSpPr bwMode="auto">
              <a:xfrm>
                <a:off x="1055440" y="1772816"/>
                <a:ext cx="5112568" cy="792088"/>
                <a:chOff x="1055440" y="1772816"/>
                <a:chExt cx="5112568" cy="792088"/>
              </a:xfrm>
            </p:grpSpPr>
            <p:sp>
              <p:nvSpPr>
                <p:cNvPr id="141" name="矩形 140"/>
                <p:cNvSpPr/>
                <p:nvPr/>
              </p:nvSpPr>
              <p:spPr>
                <a:xfrm>
                  <a:off x="1126888" y="1844986"/>
                  <a:ext cx="649392" cy="649246"/>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2" name="矩形 141"/>
                <p:cNvSpPr/>
                <p:nvPr/>
              </p:nvSpPr>
              <p:spPr>
                <a:xfrm>
                  <a:off x="1847729" y="1844986"/>
                  <a:ext cx="4248830" cy="649246"/>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3" name="矩形 142"/>
                <p:cNvSpPr/>
                <p:nvPr/>
              </p:nvSpPr>
              <p:spPr>
                <a:xfrm>
                  <a:off x="1055440" y="1773553"/>
                  <a:ext cx="5112568" cy="792113"/>
                </a:xfrm>
                <a:prstGeom prst="rect">
                  <a:avLst/>
                </a:prstGeom>
                <a:noFill/>
                <a:ln w="15875">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4" name="文本框 187"/>
                <p:cNvSpPr txBox="1">
                  <a:spLocks noChangeArrowheads="1"/>
                </p:cNvSpPr>
                <p:nvPr/>
              </p:nvSpPr>
              <p:spPr bwMode="auto">
                <a:xfrm>
                  <a:off x="1245338" y="1890706"/>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rPr>
                    <a:t>9</a:t>
                  </a:r>
                  <a:endParaRPr lang="zh-CN" altLang="en-US" sz="3200">
                    <a:solidFill>
                      <a:schemeClr val="bg1"/>
                    </a:solidFill>
                  </a:endParaRPr>
                </a:p>
              </p:txBody>
            </p:sp>
          </p:grpSp>
          <p:sp>
            <p:nvSpPr>
              <p:cNvPr id="140" name="矩形 183"/>
              <p:cNvSpPr>
                <a:spLocks noChangeArrowheads="1"/>
              </p:cNvSpPr>
              <p:nvPr/>
            </p:nvSpPr>
            <p:spPr bwMode="auto">
              <a:xfrm>
                <a:off x="2737750" y="187095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巩固措施</a:t>
                </a:r>
              </a:p>
            </p:txBody>
          </p:sp>
        </p:grpSp>
        <p:grpSp>
          <p:nvGrpSpPr>
            <p:cNvPr id="132" name="组合 175"/>
            <p:cNvGrpSpPr>
              <a:grpSpLocks/>
            </p:cNvGrpSpPr>
            <p:nvPr/>
          </p:nvGrpSpPr>
          <p:grpSpPr bwMode="auto">
            <a:xfrm>
              <a:off x="937550" y="5046294"/>
              <a:ext cx="5112568" cy="792112"/>
              <a:chOff x="1055440" y="1772792"/>
              <a:chExt cx="5112568" cy="792112"/>
            </a:xfrm>
          </p:grpSpPr>
          <p:grpSp>
            <p:nvGrpSpPr>
              <p:cNvPr id="133" name="组合 176"/>
              <p:cNvGrpSpPr>
                <a:grpSpLocks/>
              </p:cNvGrpSpPr>
              <p:nvPr/>
            </p:nvGrpSpPr>
            <p:grpSpPr bwMode="auto">
              <a:xfrm>
                <a:off x="1055440" y="1772792"/>
                <a:ext cx="5112568" cy="792112"/>
                <a:chOff x="1055440" y="1772792"/>
                <a:chExt cx="5112568" cy="792112"/>
              </a:xfrm>
            </p:grpSpPr>
            <p:sp>
              <p:nvSpPr>
                <p:cNvPr id="135" name="矩形 134"/>
                <p:cNvSpPr/>
                <p:nvPr/>
              </p:nvSpPr>
              <p:spPr>
                <a:xfrm>
                  <a:off x="1126888" y="1844224"/>
                  <a:ext cx="649392" cy="649247"/>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6" name="矩形 135"/>
                <p:cNvSpPr/>
                <p:nvPr/>
              </p:nvSpPr>
              <p:spPr>
                <a:xfrm>
                  <a:off x="1847729" y="1844224"/>
                  <a:ext cx="4248830" cy="649247"/>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7" name="矩形 136"/>
                <p:cNvSpPr/>
                <p:nvPr/>
              </p:nvSpPr>
              <p:spPr>
                <a:xfrm>
                  <a:off x="1055440" y="1772792"/>
                  <a:ext cx="5112568" cy="792112"/>
                </a:xfrm>
                <a:prstGeom prst="rect">
                  <a:avLst/>
                </a:prstGeom>
                <a:noFill/>
                <a:ln w="15875">
                  <a:solidFill>
                    <a:srgbClr val="0E75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8" name="文本框 181"/>
                <p:cNvSpPr txBox="1">
                  <a:spLocks noChangeArrowheads="1"/>
                </p:cNvSpPr>
                <p:nvPr/>
              </p:nvSpPr>
              <p:spPr bwMode="auto">
                <a:xfrm>
                  <a:off x="1169834" y="1870714"/>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rPr>
                    <a:t>10</a:t>
                  </a:r>
                  <a:endParaRPr lang="zh-CN" altLang="en-US" sz="3200" dirty="0">
                    <a:solidFill>
                      <a:schemeClr val="bg1"/>
                    </a:solidFill>
                  </a:endParaRPr>
                </a:p>
              </p:txBody>
            </p:sp>
          </p:grpSp>
          <p:sp>
            <p:nvSpPr>
              <p:cNvPr id="134" name="矩形 177"/>
              <p:cNvSpPr>
                <a:spLocks noChangeArrowheads="1"/>
              </p:cNvSpPr>
              <p:nvPr/>
            </p:nvSpPr>
            <p:spPr bwMode="auto">
              <a:xfrm>
                <a:off x="2593734" y="1884013"/>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latin typeface="微软雅黑" panose="020B0503020204020204" pitchFamily="34" charset="-122"/>
                    <a:ea typeface="微软雅黑" panose="020B0503020204020204" pitchFamily="34" charset="-122"/>
                  </a:rPr>
                  <a:t>下一步打算</a:t>
                </a:r>
              </a:p>
            </p:txBody>
          </p:sp>
        </p:grpSp>
      </p:grpSp>
      <p:sp>
        <p:nvSpPr>
          <p:cNvPr id="163" name="文本框 162"/>
          <p:cNvSpPr txBox="1"/>
          <p:nvPr/>
        </p:nvSpPr>
        <p:spPr>
          <a:xfrm>
            <a:off x="335360" y="116632"/>
            <a:ext cx="1440160" cy="707886"/>
          </a:xfrm>
          <a:prstGeom prst="rect">
            <a:avLst/>
          </a:prstGeom>
          <a:noFill/>
        </p:spPr>
        <p:txBody>
          <a:bodyPr wrap="square" rtlCol="0">
            <a:spAutoFit/>
          </a:bodyPr>
          <a:lstStyle/>
          <a:p>
            <a:r>
              <a:rPr lang="zh-CN" altLang="en-US" sz="4000" dirty="0">
                <a:solidFill>
                  <a:srgbClr val="0E75C2"/>
                </a:solidFill>
                <a:latin typeface="迷你简汉真广标" panose="02010609000101010101" pitchFamily="49" charset="-122"/>
                <a:ea typeface="迷你简汉真广标" panose="02010609000101010101" pitchFamily="49" charset="-122"/>
              </a:rPr>
              <a:t>目录</a:t>
            </a:r>
          </a:p>
        </p:txBody>
      </p:sp>
      <p:sp>
        <p:nvSpPr>
          <p:cNvPr id="164" name="文本框 163"/>
          <p:cNvSpPr txBox="1"/>
          <p:nvPr/>
        </p:nvSpPr>
        <p:spPr>
          <a:xfrm>
            <a:off x="11086586" y="6290712"/>
            <a:ext cx="556563" cy="523220"/>
          </a:xfrm>
          <a:prstGeom prst="rect">
            <a:avLst/>
          </a:prstGeom>
          <a:noFill/>
        </p:spPr>
        <p:txBody>
          <a:bodyPr wrap="none" rtlCol="0">
            <a:spAutoFit/>
          </a:bodyPr>
          <a:lstStyle/>
          <a:p>
            <a:r>
              <a:rPr lang="en-US" altLang="zh-CN" sz="2800" dirty="0">
                <a:solidFill>
                  <a:srgbClr val="00785D"/>
                </a:solidFill>
                <a:latin typeface="Impact" panose="020B0806030902050204" pitchFamily="34" charset="0"/>
              </a:rPr>
              <a:t>02</a:t>
            </a:r>
            <a:endParaRPr lang="zh-CN" altLang="en-US" sz="2800" dirty="0">
              <a:solidFill>
                <a:srgbClr val="00785D"/>
              </a:solidFill>
              <a:latin typeface="Impact" panose="020B0806030902050204" pitchFamily="34" charset="0"/>
            </a:endParaRPr>
          </a:p>
        </p:txBody>
      </p:sp>
    </p:spTree>
    <p:custDataLst>
      <p:tags r:id="rId1"/>
    </p:custDataLst>
    <p:extLst>
      <p:ext uri="{BB962C8B-B14F-4D97-AF65-F5344CB8AC3E}">
        <p14:creationId xmlns:p14="http://schemas.microsoft.com/office/powerpoint/2010/main" val="809141512"/>
      </p:ext>
    </p:extLst>
  </p:cSld>
  <p:clrMapOvr>
    <a:masterClrMapping/>
  </p:clrMapOvr>
  <p:transition spd="slow" advTm="0">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551384" y="1844824"/>
            <a:ext cx="11089232" cy="1872208"/>
          </a:xfrm>
          <a:prstGeom prst="roundRect">
            <a:avLst/>
          </a:prstGeom>
          <a:solidFill>
            <a:schemeClr val="bg1">
              <a:lumMod val="95000"/>
            </a:schemeClr>
          </a:solidFill>
          <a:ln w="15875">
            <a:solidFill>
              <a:srgbClr val="B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六、要因确认</a:t>
            </a:r>
          </a:p>
        </p:txBody>
      </p:sp>
      <p:grpSp>
        <p:nvGrpSpPr>
          <p:cNvPr id="8" name="组合 7"/>
          <p:cNvGrpSpPr/>
          <p:nvPr/>
        </p:nvGrpSpPr>
        <p:grpSpPr>
          <a:xfrm>
            <a:off x="911424" y="1988840"/>
            <a:ext cx="3343617" cy="1656184"/>
            <a:chOff x="695400" y="2420888"/>
            <a:chExt cx="3343617" cy="1656184"/>
          </a:xfrm>
        </p:grpSpPr>
        <p:sp>
          <p:nvSpPr>
            <p:cNvPr id="6" name="右箭头 5"/>
            <p:cNvSpPr/>
            <p:nvPr/>
          </p:nvSpPr>
          <p:spPr>
            <a:xfrm>
              <a:off x="695400" y="2420888"/>
              <a:ext cx="3343617" cy="1656184"/>
            </a:xfrm>
            <a:prstGeom prst="rightArrow">
              <a:avLst/>
            </a:prstGeom>
            <a:solidFill>
              <a:schemeClr val="bg1">
                <a:lumMod val="95000"/>
              </a:schemeClr>
            </a:solidFill>
            <a:ln>
              <a:solidFill>
                <a:srgbClr val="07634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59725" y="3030405"/>
              <a:ext cx="1415772"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预算考核</a:t>
              </a:r>
            </a:p>
          </p:txBody>
        </p:sp>
      </p:grpSp>
      <p:grpSp>
        <p:nvGrpSpPr>
          <p:cNvPr id="9" name="组合 8"/>
          <p:cNvGrpSpPr/>
          <p:nvPr/>
        </p:nvGrpSpPr>
        <p:grpSpPr>
          <a:xfrm>
            <a:off x="4511824" y="1988840"/>
            <a:ext cx="3343617" cy="1656184"/>
            <a:chOff x="695400" y="2420888"/>
            <a:chExt cx="3343617" cy="1656184"/>
          </a:xfrm>
        </p:grpSpPr>
        <p:sp>
          <p:nvSpPr>
            <p:cNvPr id="10" name="右箭头 9"/>
            <p:cNvSpPr/>
            <p:nvPr/>
          </p:nvSpPr>
          <p:spPr>
            <a:xfrm>
              <a:off x="695400" y="2420888"/>
              <a:ext cx="3343617" cy="1656184"/>
            </a:xfrm>
            <a:prstGeom prst="rightArrow">
              <a:avLst/>
            </a:prstGeom>
            <a:solidFill>
              <a:srgbClr val="07634F"/>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59725" y="3030405"/>
              <a:ext cx="1415772"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预算编制</a:t>
              </a:r>
            </a:p>
          </p:txBody>
        </p:sp>
      </p:grpSp>
      <p:grpSp>
        <p:nvGrpSpPr>
          <p:cNvPr id="12" name="组合 11"/>
          <p:cNvGrpSpPr/>
          <p:nvPr/>
        </p:nvGrpSpPr>
        <p:grpSpPr>
          <a:xfrm>
            <a:off x="8073669" y="1988840"/>
            <a:ext cx="3343617" cy="1656184"/>
            <a:chOff x="695400" y="2420888"/>
            <a:chExt cx="3343617" cy="1656184"/>
          </a:xfrm>
        </p:grpSpPr>
        <p:sp>
          <p:nvSpPr>
            <p:cNvPr id="13" name="右箭头 12"/>
            <p:cNvSpPr/>
            <p:nvPr/>
          </p:nvSpPr>
          <p:spPr>
            <a:xfrm>
              <a:off x="695400" y="2420888"/>
              <a:ext cx="3343617" cy="1656184"/>
            </a:xfrm>
            <a:prstGeom prst="rightArrow">
              <a:avLst/>
            </a:prstGeom>
            <a:solidFill>
              <a:srgbClr val="07634F"/>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59725" y="3030405"/>
              <a:ext cx="1415772"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预算执行</a:t>
              </a:r>
            </a:p>
          </p:txBody>
        </p:sp>
      </p:grpSp>
      <p:sp>
        <p:nvSpPr>
          <p:cNvPr id="3" name="矩形 2"/>
          <p:cNvSpPr/>
          <p:nvPr/>
        </p:nvSpPr>
        <p:spPr>
          <a:xfrm>
            <a:off x="695400" y="4005064"/>
            <a:ext cx="3057247" cy="523220"/>
          </a:xfrm>
          <a:prstGeom prst="rect">
            <a:avLst/>
          </a:prstGeom>
        </p:spPr>
        <p:txBody>
          <a:bodyPr wrap="none">
            <a:spAutoFit/>
          </a:bodyPr>
          <a:lstStyle/>
          <a:p>
            <a:r>
              <a:rPr lang="zh-CN" altLang="en-US" sz="2800" dirty="0">
                <a:gradFill flip="none" rotWithShape="1">
                  <a:gsLst>
                    <a:gs pos="0">
                      <a:srgbClr val="00785D">
                        <a:shade val="30000"/>
                        <a:satMod val="115000"/>
                      </a:srgbClr>
                    </a:gs>
                    <a:gs pos="50000">
                      <a:srgbClr val="00785D">
                        <a:shade val="67500"/>
                        <a:satMod val="115000"/>
                      </a:srgbClr>
                    </a:gs>
                    <a:gs pos="100000">
                      <a:srgbClr val="00785D">
                        <a:shade val="100000"/>
                        <a:satMod val="115000"/>
                      </a:srgbClr>
                    </a:gs>
                  </a:gsLst>
                  <a:path path="circle">
                    <a:fillToRect l="100000" t="100000"/>
                  </a:path>
                  <a:tileRect r="-100000" b="-100000"/>
                </a:gradFill>
                <a:latin typeface="迷你简汉真广标" panose="02010609000101010101" pitchFamily="49" charset="-122"/>
                <a:ea typeface="迷你简汉真广标" panose="02010609000101010101" pitchFamily="49" charset="-122"/>
              </a:rPr>
              <a:t>预算考核流于形式</a:t>
            </a:r>
          </a:p>
        </p:txBody>
      </p:sp>
      <p:grpSp>
        <p:nvGrpSpPr>
          <p:cNvPr id="22" name="组合 21"/>
          <p:cNvGrpSpPr/>
          <p:nvPr/>
        </p:nvGrpSpPr>
        <p:grpSpPr>
          <a:xfrm>
            <a:off x="479376" y="4581128"/>
            <a:ext cx="11161240" cy="1224136"/>
            <a:chOff x="479376" y="4581128"/>
            <a:chExt cx="11161240" cy="1224136"/>
          </a:xfrm>
        </p:grpSpPr>
        <p:sp>
          <p:nvSpPr>
            <p:cNvPr id="21" name="矩形 20"/>
            <p:cNvSpPr/>
            <p:nvPr/>
          </p:nvSpPr>
          <p:spPr>
            <a:xfrm>
              <a:off x="479376" y="4581128"/>
              <a:ext cx="11161240" cy="1224136"/>
            </a:xfrm>
            <a:prstGeom prst="rect">
              <a:avLst/>
            </a:prstGeom>
            <a:solidFill>
              <a:schemeClr val="bg1">
                <a:lumMod val="95000"/>
              </a:schemeClr>
            </a:solidFill>
            <a:ln>
              <a:solidFill>
                <a:srgbClr val="0078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51384" y="4725144"/>
              <a:ext cx="11089232" cy="1015663"/>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预算编制、预算执行和预算考核，三者环环相扣，紧密联系。</a:t>
              </a:r>
              <a:r>
                <a:rPr lang="zh-CN" altLang="en-US" sz="2000" b="1" dirty="0">
                  <a:solidFill>
                    <a:srgbClr val="00785D"/>
                  </a:solidFill>
                  <a:latin typeface="微软雅黑" panose="020B0503020204020204" pitchFamily="34" charset="-122"/>
                  <a:ea typeface="微软雅黑" panose="020B0503020204020204" pitchFamily="34" charset="-122"/>
                </a:rPr>
                <a:t>预算考核的流于形式，割裂了预算考核对预算编制和预算执行的奖励约束作用，是促使预算形成差异的主要原因。</a:t>
              </a:r>
            </a:p>
          </p:txBody>
        </p:sp>
      </p:grpSp>
      <p:sp>
        <p:nvSpPr>
          <p:cNvPr id="16" name="任意多边形 15"/>
          <p:cNvSpPr/>
          <p:nvPr/>
        </p:nvSpPr>
        <p:spPr>
          <a:xfrm>
            <a:off x="4007768" y="1628800"/>
            <a:ext cx="624468" cy="2421363"/>
          </a:xfrm>
          <a:custGeom>
            <a:avLst/>
            <a:gdLst>
              <a:gd name="connsiteX0" fmla="*/ 624468 w 869795"/>
              <a:gd name="connsiteY0" fmla="*/ 156117 h 3657600"/>
              <a:gd name="connsiteX1" fmla="*/ 278781 w 869795"/>
              <a:gd name="connsiteY1" fmla="*/ 546410 h 3657600"/>
              <a:gd name="connsiteX2" fmla="*/ 323385 w 869795"/>
              <a:gd name="connsiteY2" fmla="*/ 791737 h 3657600"/>
              <a:gd name="connsiteX3" fmla="*/ 278781 w 869795"/>
              <a:gd name="connsiteY3" fmla="*/ 880946 h 3657600"/>
              <a:gd name="connsiteX4" fmla="*/ 345688 w 869795"/>
              <a:gd name="connsiteY4" fmla="*/ 1148576 h 3657600"/>
              <a:gd name="connsiteX5" fmla="*/ 301083 w 869795"/>
              <a:gd name="connsiteY5" fmla="*/ 1516566 h 3657600"/>
              <a:gd name="connsiteX6" fmla="*/ 379141 w 869795"/>
              <a:gd name="connsiteY6" fmla="*/ 2040673 h 3657600"/>
              <a:gd name="connsiteX7" fmla="*/ 33454 w 869795"/>
              <a:gd name="connsiteY7" fmla="*/ 2486722 h 3657600"/>
              <a:gd name="connsiteX8" fmla="*/ 122663 w 869795"/>
              <a:gd name="connsiteY8" fmla="*/ 3378820 h 3657600"/>
              <a:gd name="connsiteX9" fmla="*/ 0 w 869795"/>
              <a:gd name="connsiteY9" fmla="*/ 3624146 h 3657600"/>
              <a:gd name="connsiteX10" fmla="*/ 122663 w 869795"/>
              <a:gd name="connsiteY10" fmla="*/ 3657600 h 3657600"/>
              <a:gd name="connsiteX11" fmla="*/ 223024 w 869795"/>
              <a:gd name="connsiteY11" fmla="*/ 3389971 h 3657600"/>
              <a:gd name="connsiteX12" fmla="*/ 178420 w 869795"/>
              <a:gd name="connsiteY12" fmla="*/ 2475571 h 3657600"/>
              <a:gd name="connsiteX13" fmla="*/ 446049 w 869795"/>
              <a:gd name="connsiteY13" fmla="*/ 1984917 h 3657600"/>
              <a:gd name="connsiteX14" fmla="*/ 390293 w 869795"/>
              <a:gd name="connsiteY14" fmla="*/ 1550020 h 3657600"/>
              <a:gd name="connsiteX15" fmla="*/ 434898 w 869795"/>
              <a:gd name="connsiteY15" fmla="*/ 1092820 h 3657600"/>
              <a:gd name="connsiteX16" fmla="*/ 367990 w 869795"/>
              <a:gd name="connsiteY16" fmla="*/ 903249 h 3657600"/>
              <a:gd name="connsiteX17" fmla="*/ 379141 w 869795"/>
              <a:gd name="connsiteY17" fmla="*/ 657922 h 3657600"/>
              <a:gd name="connsiteX18" fmla="*/ 602166 w 869795"/>
              <a:gd name="connsiteY18" fmla="*/ 379142 h 3657600"/>
              <a:gd name="connsiteX19" fmla="*/ 869795 w 869795"/>
              <a:gd name="connsiteY19" fmla="*/ 0 h 3657600"/>
              <a:gd name="connsiteX20" fmla="*/ 624468 w 869795"/>
              <a:gd name="connsiteY20" fmla="*/ 156117 h 3657600"/>
              <a:gd name="connsiteX0" fmla="*/ 624468 w 624468"/>
              <a:gd name="connsiteY0" fmla="*/ 0 h 3501483"/>
              <a:gd name="connsiteX1" fmla="*/ 278781 w 624468"/>
              <a:gd name="connsiteY1" fmla="*/ 390293 h 3501483"/>
              <a:gd name="connsiteX2" fmla="*/ 323385 w 624468"/>
              <a:gd name="connsiteY2" fmla="*/ 635620 h 3501483"/>
              <a:gd name="connsiteX3" fmla="*/ 278781 w 624468"/>
              <a:gd name="connsiteY3" fmla="*/ 724829 h 3501483"/>
              <a:gd name="connsiteX4" fmla="*/ 345688 w 624468"/>
              <a:gd name="connsiteY4" fmla="*/ 992459 h 3501483"/>
              <a:gd name="connsiteX5" fmla="*/ 301083 w 624468"/>
              <a:gd name="connsiteY5" fmla="*/ 1360449 h 3501483"/>
              <a:gd name="connsiteX6" fmla="*/ 379141 w 624468"/>
              <a:gd name="connsiteY6" fmla="*/ 1884556 h 3501483"/>
              <a:gd name="connsiteX7" fmla="*/ 33454 w 624468"/>
              <a:gd name="connsiteY7" fmla="*/ 2330605 h 3501483"/>
              <a:gd name="connsiteX8" fmla="*/ 122663 w 624468"/>
              <a:gd name="connsiteY8" fmla="*/ 3222703 h 3501483"/>
              <a:gd name="connsiteX9" fmla="*/ 0 w 624468"/>
              <a:gd name="connsiteY9" fmla="*/ 3468029 h 3501483"/>
              <a:gd name="connsiteX10" fmla="*/ 122663 w 624468"/>
              <a:gd name="connsiteY10" fmla="*/ 3501483 h 3501483"/>
              <a:gd name="connsiteX11" fmla="*/ 223024 w 624468"/>
              <a:gd name="connsiteY11" fmla="*/ 3233854 h 3501483"/>
              <a:gd name="connsiteX12" fmla="*/ 178420 w 624468"/>
              <a:gd name="connsiteY12" fmla="*/ 2319454 h 3501483"/>
              <a:gd name="connsiteX13" fmla="*/ 446049 w 624468"/>
              <a:gd name="connsiteY13" fmla="*/ 1828800 h 3501483"/>
              <a:gd name="connsiteX14" fmla="*/ 390293 w 624468"/>
              <a:gd name="connsiteY14" fmla="*/ 1393903 h 3501483"/>
              <a:gd name="connsiteX15" fmla="*/ 434898 w 624468"/>
              <a:gd name="connsiteY15" fmla="*/ 936703 h 3501483"/>
              <a:gd name="connsiteX16" fmla="*/ 367990 w 624468"/>
              <a:gd name="connsiteY16" fmla="*/ 747132 h 3501483"/>
              <a:gd name="connsiteX17" fmla="*/ 379141 w 624468"/>
              <a:gd name="connsiteY17" fmla="*/ 501805 h 3501483"/>
              <a:gd name="connsiteX18" fmla="*/ 602166 w 624468"/>
              <a:gd name="connsiteY18" fmla="*/ 223025 h 3501483"/>
              <a:gd name="connsiteX19" fmla="*/ 624468 w 624468"/>
              <a:gd name="connsiteY19" fmla="*/ 0 h 350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4468" h="3501483">
                <a:moveTo>
                  <a:pt x="624468" y="0"/>
                </a:moveTo>
                <a:lnTo>
                  <a:pt x="278781" y="390293"/>
                </a:lnTo>
                <a:lnTo>
                  <a:pt x="323385" y="635620"/>
                </a:lnTo>
                <a:lnTo>
                  <a:pt x="278781" y="724829"/>
                </a:lnTo>
                <a:lnTo>
                  <a:pt x="345688" y="992459"/>
                </a:lnTo>
                <a:lnTo>
                  <a:pt x="301083" y="1360449"/>
                </a:lnTo>
                <a:lnTo>
                  <a:pt x="379141" y="1884556"/>
                </a:lnTo>
                <a:lnTo>
                  <a:pt x="33454" y="2330605"/>
                </a:lnTo>
                <a:lnTo>
                  <a:pt x="122663" y="3222703"/>
                </a:lnTo>
                <a:lnTo>
                  <a:pt x="0" y="3468029"/>
                </a:lnTo>
                <a:lnTo>
                  <a:pt x="122663" y="3501483"/>
                </a:lnTo>
                <a:lnTo>
                  <a:pt x="223024" y="3233854"/>
                </a:lnTo>
                <a:lnTo>
                  <a:pt x="178420" y="2319454"/>
                </a:lnTo>
                <a:lnTo>
                  <a:pt x="446049" y="1828800"/>
                </a:lnTo>
                <a:lnTo>
                  <a:pt x="390293" y="1393903"/>
                </a:lnTo>
                <a:lnTo>
                  <a:pt x="434898" y="936703"/>
                </a:lnTo>
                <a:lnTo>
                  <a:pt x="367990" y="747132"/>
                </a:lnTo>
                <a:lnTo>
                  <a:pt x="379141" y="501805"/>
                </a:lnTo>
                <a:lnTo>
                  <a:pt x="602166" y="223025"/>
                </a:lnTo>
                <a:lnTo>
                  <a:pt x="624468" y="0"/>
                </a:lnTo>
                <a:close/>
              </a:path>
            </a:pathLst>
          </a:custGeom>
          <a:noFill/>
          <a:ln>
            <a:solidFill>
              <a:srgbClr val="B60000"/>
            </a:solidFill>
          </a:ln>
          <a:effectLst>
            <a:innerShdw blurRad="114300">
              <a:prstClr val="black">
                <a:alpha val="6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a:off x="2279576" y="3068960"/>
            <a:ext cx="0" cy="936104"/>
          </a:xfrm>
          <a:prstGeom prst="straightConnector1">
            <a:avLst/>
          </a:prstGeom>
          <a:ln w="19050">
            <a:solidFill>
              <a:srgbClr val="00785D"/>
            </a:solidFill>
            <a:headEnd type="ova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43633215"/>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1000"/>
                            </p:stCondLst>
                            <p:childTnLst>
                              <p:par>
                                <p:cTn id="35" presetID="2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a:solidFill>
                  <a:srgbClr val="0E75C2"/>
                </a:solidFill>
                <a:latin typeface="迷你简汉真广标" panose="02010609000101010101" pitchFamily="49" charset="-122"/>
                <a:ea typeface="迷你简汉真广标" panose="02010609000101010101" pitchFamily="49" charset="-122"/>
              </a:rPr>
              <a:t>八、对策</a:t>
            </a:r>
            <a:r>
              <a:rPr lang="zh-CN" altLang="en-US" sz="3600" dirty="0">
                <a:solidFill>
                  <a:srgbClr val="0E75C2"/>
                </a:solidFill>
                <a:latin typeface="迷你简汉真广标" panose="02010609000101010101" pitchFamily="49" charset="-122"/>
                <a:ea typeface="迷你简汉真广标" panose="02010609000101010101" pitchFamily="49" charset="-122"/>
              </a:rPr>
              <a:t>实施</a:t>
            </a:r>
          </a:p>
        </p:txBody>
      </p:sp>
      <p:sp>
        <p:nvSpPr>
          <p:cNvPr id="4" name="矩形 3"/>
          <p:cNvSpPr/>
          <p:nvPr/>
        </p:nvSpPr>
        <p:spPr>
          <a:xfrm>
            <a:off x="1487488" y="1340768"/>
            <a:ext cx="9001000" cy="553998"/>
          </a:xfrm>
          <a:prstGeom prst="rect">
            <a:avLst/>
          </a:prstGeom>
        </p:spPr>
        <p:txBody>
          <a:bodyPr wrap="square">
            <a:spAutoFit/>
          </a:bodyPr>
          <a:lstStyle/>
          <a:p>
            <a:pPr>
              <a:lnSpc>
                <a:spcPct val="150000"/>
              </a:lnSpc>
            </a:pPr>
            <a:r>
              <a:rPr lang="zh-CN" altLang="en-US" sz="2000" b="1" dirty="0">
                <a:solidFill>
                  <a:srgbClr val="00785D"/>
                </a:solidFill>
                <a:latin typeface="微软雅黑" panose="020B0503020204020204" pitchFamily="34" charset="-122"/>
                <a:ea typeface="微软雅黑" panose="020B0503020204020204" pitchFamily="34" charset="-122"/>
              </a:rPr>
              <a:t>推进小组针对要因，制定了工作计划，明确了责任人，确保对策的实施到位：</a:t>
            </a:r>
          </a:p>
        </p:txBody>
      </p:sp>
      <p:grpSp>
        <p:nvGrpSpPr>
          <p:cNvPr id="11" name="组合 10"/>
          <p:cNvGrpSpPr/>
          <p:nvPr/>
        </p:nvGrpSpPr>
        <p:grpSpPr>
          <a:xfrm>
            <a:off x="839416" y="2204864"/>
            <a:ext cx="7920880" cy="1015663"/>
            <a:chOff x="695400" y="2348880"/>
            <a:chExt cx="7920880" cy="1015663"/>
          </a:xfrm>
        </p:grpSpPr>
        <p:sp>
          <p:nvSpPr>
            <p:cNvPr id="10" name="矩形 9"/>
            <p:cNvSpPr/>
            <p:nvPr/>
          </p:nvSpPr>
          <p:spPr>
            <a:xfrm>
              <a:off x="695400" y="2348880"/>
              <a:ext cx="7920880" cy="9361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67408" y="2348880"/>
              <a:ext cx="7848872" cy="1015663"/>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（一）真正落实</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全面预算管理考核实施细则</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，将预算考核和绩效考核挂钩，充分发挥激励和约束作用。</a:t>
              </a:r>
            </a:p>
          </p:txBody>
        </p:sp>
      </p:grpSp>
      <p:grpSp>
        <p:nvGrpSpPr>
          <p:cNvPr id="6" name="组合 5"/>
          <p:cNvGrpSpPr/>
          <p:nvPr/>
        </p:nvGrpSpPr>
        <p:grpSpPr>
          <a:xfrm>
            <a:off x="767408" y="1196752"/>
            <a:ext cx="648072" cy="769441"/>
            <a:chOff x="5375920" y="88281"/>
            <a:chExt cx="648072" cy="769441"/>
          </a:xfrm>
        </p:grpSpPr>
        <p:sp>
          <p:nvSpPr>
            <p:cNvPr id="7" name="椭圆 6"/>
            <p:cNvSpPr/>
            <p:nvPr/>
          </p:nvSpPr>
          <p:spPr>
            <a:xfrm>
              <a:off x="5375920" y="188640"/>
              <a:ext cx="648072" cy="648072"/>
            </a:xfrm>
            <a:prstGeom prst="ellipse">
              <a:avLst/>
            </a:prstGeom>
            <a:solidFill>
              <a:srgbClr val="076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486483" y="88281"/>
              <a:ext cx="465192" cy="769441"/>
            </a:xfrm>
            <a:prstGeom prst="rect">
              <a:avLst/>
            </a:prstGeom>
            <a:noFill/>
          </p:spPr>
          <p:txBody>
            <a:bodyPr wrap="none" rtlCol="0">
              <a:spAutoFit/>
            </a:bodyPr>
            <a:lstStyle/>
            <a:p>
              <a:r>
                <a:rPr lang="en-US" altLang="zh-CN" sz="4400" dirty="0">
                  <a:solidFill>
                    <a:schemeClr val="bg1"/>
                  </a:solidFill>
                </a:rPr>
                <a:t>&gt;</a:t>
              </a:r>
              <a:endParaRPr lang="zh-CN" altLang="en-US" sz="4400" dirty="0">
                <a:solidFill>
                  <a:schemeClr val="bg1"/>
                </a:solidFill>
              </a:endParaRPr>
            </a:p>
          </p:txBody>
        </p:sp>
      </p:grpSp>
      <p:grpSp>
        <p:nvGrpSpPr>
          <p:cNvPr id="13" name="组合 12"/>
          <p:cNvGrpSpPr/>
          <p:nvPr/>
        </p:nvGrpSpPr>
        <p:grpSpPr>
          <a:xfrm>
            <a:off x="839416" y="3284984"/>
            <a:ext cx="7920880" cy="961289"/>
            <a:chOff x="695400" y="2348880"/>
            <a:chExt cx="7920880" cy="961289"/>
          </a:xfrm>
        </p:grpSpPr>
        <p:sp>
          <p:nvSpPr>
            <p:cNvPr id="14" name="矩形 13"/>
            <p:cNvSpPr/>
            <p:nvPr/>
          </p:nvSpPr>
          <p:spPr>
            <a:xfrm>
              <a:off x="695400" y="2348880"/>
              <a:ext cx="7920880" cy="9361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67408" y="2348880"/>
              <a:ext cx="7848872" cy="961289"/>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（二）制定对预算编制过程的评分标准。预算编制的过程考核指标分值占月度考核的</a:t>
              </a:r>
              <a:r>
                <a:rPr lang="en-US" altLang="zh-CN" sz="2000" b="1" dirty="0">
                  <a:latin typeface="微软雅黑" panose="020B0503020204020204" pitchFamily="34" charset="-122"/>
                  <a:ea typeface="微软雅黑" panose="020B0503020204020204" pitchFamily="34" charset="-122"/>
                </a:rPr>
                <a:t>15%</a:t>
              </a:r>
              <a:r>
                <a:rPr lang="zh-CN" altLang="en-US" sz="2000" b="1" dirty="0">
                  <a:latin typeface="微软雅黑" panose="020B0503020204020204" pitchFamily="34" charset="-122"/>
                  <a:ea typeface="微软雅黑" panose="020B0503020204020204" pitchFamily="34" charset="-122"/>
                </a:rPr>
                <a:t>。</a:t>
              </a:r>
            </a:p>
          </p:txBody>
        </p:sp>
      </p:grpSp>
      <p:grpSp>
        <p:nvGrpSpPr>
          <p:cNvPr id="19" name="组合 18"/>
          <p:cNvGrpSpPr/>
          <p:nvPr/>
        </p:nvGrpSpPr>
        <p:grpSpPr>
          <a:xfrm>
            <a:off x="767408" y="4365104"/>
            <a:ext cx="10297144" cy="1584176"/>
            <a:chOff x="767408" y="4365104"/>
            <a:chExt cx="10297144" cy="1584176"/>
          </a:xfrm>
        </p:grpSpPr>
        <p:sp>
          <p:nvSpPr>
            <p:cNvPr id="16" name="矩形 15"/>
            <p:cNvSpPr/>
            <p:nvPr/>
          </p:nvSpPr>
          <p:spPr>
            <a:xfrm>
              <a:off x="767408" y="4365104"/>
              <a:ext cx="9937104" cy="156966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实行按时完成编制和报送预算的得基本分，任一项未及时完成的得</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分；</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预算填报完整的得基本分；</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预算填报不完整的，每少</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项预算扣</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0.5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分，该项考核分数（</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分）扣至</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分为止；未发现错误的得基本分；</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发现错误的，每发现一项错误扣</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0.5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分，该项考核分数（</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分）扣至</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分为止。</a:t>
              </a:r>
            </a:p>
          </p:txBody>
        </p:sp>
        <p:cxnSp>
          <p:nvCxnSpPr>
            <p:cNvPr id="18" name="直接连接符 17"/>
            <p:cNvCxnSpPr/>
            <p:nvPr/>
          </p:nvCxnSpPr>
          <p:spPr>
            <a:xfrm>
              <a:off x="839416" y="5949280"/>
              <a:ext cx="1022513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39416" y="4437112"/>
              <a:ext cx="1022513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12" name="图片 11"/>
          <p:cNvPicPr>
            <a:picLocks noChangeAspect="1"/>
          </p:cNvPicPr>
          <p:nvPr/>
        </p:nvPicPr>
        <p:blipFill rotWithShape="1">
          <a:blip r:embed="rId4"/>
          <a:srcRect l="33277" t="13653" r="30537" b="7401"/>
          <a:stretch/>
        </p:blipFill>
        <p:spPr>
          <a:xfrm>
            <a:off x="8976320" y="2060848"/>
            <a:ext cx="2490237" cy="3055935"/>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154939170"/>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1500"/>
                            </p:stCondLst>
                            <p:childTnLst>
                              <p:par>
                                <p:cTn id="17" presetID="17"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17" presetClass="entr" presetSubtype="1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strVal val="#ppt_h"/>
                                          </p:val>
                                        </p:tav>
                                        <p:tav tm="100000">
                                          <p:val>
                                            <p:strVal val="#ppt_h"/>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a:solidFill>
                  <a:srgbClr val="0E75C2"/>
                </a:solidFill>
                <a:latin typeface="迷你简汉真广标" panose="02010609000101010101" pitchFamily="49" charset="-122"/>
                <a:ea typeface="迷你简汉真广标" panose="02010609000101010101" pitchFamily="49" charset="-122"/>
              </a:rPr>
              <a:t>八、对策</a:t>
            </a:r>
            <a:r>
              <a:rPr lang="zh-CN" altLang="en-US" sz="3600" dirty="0">
                <a:solidFill>
                  <a:srgbClr val="0E75C2"/>
                </a:solidFill>
                <a:latin typeface="迷你简汉真广标" panose="02010609000101010101" pitchFamily="49" charset="-122"/>
                <a:ea typeface="迷你简汉真广标" panose="02010609000101010101" pitchFamily="49" charset="-122"/>
              </a:rPr>
              <a:t>实施</a:t>
            </a:r>
          </a:p>
        </p:txBody>
      </p:sp>
      <p:sp>
        <p:nvSpPr>
          <p:cNvPr id="4" name="矩形 3"/>
          <p:cNvSpPr/>
          <p:nvPr/>
        </p:nvSpPr>
        <p:spPr>
          <a:xfrm>
            <a:off x="1487488" y="1340768"/>
            <a:ext cx="9001000" cy="553998"/>
          </a:xfrm>
          <a:prstGeom prst="rect">
            <a:avLst/>
          </a:prstGeom>
        </p:spPr>
        <p:txBody>
          <a:bodyPr wrap="square">
            <a:spAutoFit/>
          </a:bodyPr>
          <a:lstStyle/>
          <a:p>
            <a:pPr>
              <a:lnSpc>
                <a:spcPct val="150000"/>
              </a:lnSpc>
            </a:pPr>
            <a:r>
              <a:rPr lang="zh-CN" altLang="en-US" sz="2000" b="1" dirty="0">
                <a:solidFill>
                  <a:srgbClr val="00785D"/>
                </a:solidFill>
                <a:latin typeface="微软雅黑" panose="020B0503020204020204" pitchFamily="34" charset="-122"/>
                <a:ea typeface="微软雅黑" panose="020B0503020204020204" pitchFamily="34" charset="-122"/>
              </a:rPr>
              <a:t>推进小组针对要因，制定了工作计划，明确了责任人，确保对策的实施到位：</a:t>
            </a:r>
          </a:p>
        </p:txBody>
      </p:sp>
      <p:grpSp>
        <p:nvGrpSpPr>
          <p:cNvPr id="11" name="组合 10"/>
          <p:cNvGrpSpPr/>
          <p:nvPr/>
        </p:nvGrpSpPr>
        <p:grpSpPr>
          <a:xfrm>
            <a:off x="839416" y="2204864"/>
            <a:ext cx="7920880" cy="648072"/>
            <a:chOff x="695400" y="2348880"/>
            <a:chExt cx="7920880" cy="648072"/>
          </a:xfrm>
        </p:grpSpPr>
        <p:sp>
          <p:nvSpPr>
            <p:cNvPr id="10" name="矩形 9"/>
            <p:cNvSpPr/>
            <p:nvPr/>
          </p:nvSpPr>
          <p:spPr>
            <a:xfrm>
              <a:off x="695400" y="2348880"/>
              <a:ext cx="7920880" cy="6480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67408" y="2348880"/>
              <a:ext cx="7848872" cy="499624"/>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（三）制定对预算执行结果的评分标准。</a:t>
              </a:r>
            </a:p>
          </p:txBody>
        </p:sp>
      </p:grpSp>
      <p:grpSp>
        <p:nvGrpSpPr>
          <p:cNvPr id="6" name="组合 5"/>
          <p:cNvGrpSpPr/>
          <p:nvPr/>
        </p:nvGrpSpPr>
        <p:grpSpPr>
          <a:xfrm>
            <a:off x="767408" y="1196752"/>
            <a:ext cx="648072" cy="769441"/>
            <a:chOff x="5375920" y="88281"/>
            <a:chExt cx="648072" cy="769441"/>
          </a:xfrm>
        </p:grpSpPr>
        <p:sp>
          <p:nvSpPr>
            <p:cNvPr id="7" name="椭圆 6"/>
            <p:cNvSpPr/>
            <p:nvPr/>
          </p:nvSpPr>
          <p:spPr>
            <a:xfrm>
              <a:off x="5375920" y="188640"/>
              <a:ext cx="648072" cy="648072"/>
            </a:xfrm>
            <a:prstGeom prst="ellipse">
              <a:avLst/>
            </a:prstGeom>
            <a:solidFill>
              <a:srgbClr val="076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486483" y="88281"/>
              <a:ext cx="465192" cy="769441"/>
            </a:xfrm>
            <a:prstGeom prst="rect">
              <a:avLst/>
            </a:prstGeom>
            <a:noFill/>
          </p:spPr>
          <p:txBody>
            <a:bodyPr wrap="none" rtlCol="0">
              <a:spAutoFit/>
            </a:bodyPr>
            <a:lstStyle/>
            <a:p>
              <a:r>
                <a:rPr lang="en-US" altLang="zh-CN" sz="4400" dirty="0">
                  <a:solidFill>
                    <a:schemeClr val="bg1"/>
                  </a:solidFill>
                </a:rPr>
                <a:t>&gt;</a:t>
              </a:r>
              <a:endParaRPr lang="zh-CN" altLang="en-US" sz="4400" dirty="0">
                <a:solidFill>
                  <a:schemeClr val="bg1"/>
                </a:solidFill>
              </a:endParaRPr>
            </a:p>
          </p:txBody>
        </p:sp>
      </p:grpSp>
      <p:pic>
        <p:nvPicPr>
          <p:cNvPr id="12" name="图片 11"/>
          <p:cNvPicPr>
            <a:picLocks noChangeAspect="1"/>
          </p:cNvPicPr>
          <p:nvPr/>
        </p:nvPicPr>
        <p:blipFill rotWithShape="1">
          <a:blip r:embed="rId4"/>
          <a:srcRect l="33277" t="13653" r="30537" b="7401"/>
          <a:stretch/>
        </p:blipFill>
        <p:spPr>
          <a:xfrm>
            <a:off x="8976320" y="2060848"/>
            <a:ext cx="2490237" cy="3055935"/>
          </a:xfrm>
          <a:prstGeom prst="rect">
            <a:avLst/>
          </a:prstGeom>
          <a:effectLst>
            <a:outerShdw blurRad="50800" dist="38100" dir="5400000" algn="t" rotWithShape="0">
              <a:prstClr val="black">
                <a:alpha val="40000"/>
              </a:prstClr>
            </a:outerShdw>
          </a:effectLst>
        </p:spPr>
      </p:pic>
      <p:sp>
        <p:nvSpPr>
          <p:cNvPr id="3" name="矩形 2"/>
          <p:cNvSpPr/>
          <p:nvPr/>
        </p:nvSpPr>
        <p:spPr>
          <a:xfrm>
            <a:off x="767408" y="2852936"/>
            <a:ext cx="8064896" cy="2169825"/>
          </a:xfrm>
          <a:prstGeom prst="rect">
            <a:avLst/>
          </a:prstGeom>
        </p:spPr>
        <p:txBody>
          <a:bodyPr wrap="square">
            <a:spAutoFit/>
          </a:bodyPr>
          <a:lstStyle/>
          <a:p>
            <a:pPr marL="285750" lvl="0" indent="-285750">
              <a:lnSpc>
                <a:spcPct val="150000"/>
              </a:lnSpc>
              <a:buFont typeface="Wingdings" panose="05000000000000000000" pitchFamily="2" charset="2"/>
              <a:buChar char="n"/>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对于重点预算，任一项指标实际支出超出预算或有预算但实际支出为</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0</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，扣</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分，</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15</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分扣完为止。</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Font typeface="Wingdings" panose="05000000000000000000" pitchFamily="2" charset="2"/>
              <a:buChar char="n"/>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对于其他预算，预算执行差异率的绝对值为</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得基本分；</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Font typeface="Wingdings" panose="05000000000000000000" pitchFamily="2" charset="2"/>
              <a:buChar char="n"/>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预算执行差异率的绝对值每提高或降低</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个百分点，得分分别提高或降低基本分的</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，降至得基本分的</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50%</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为止。</a:t>
            </a:r>
          </a:p>
        </p:txBody>
      </p:sp>
    </p:spTree>
    <p:custDataLst>
      <p:tags r:id="rId1"/>
    </p:custDataLst>
    <p:extLst>
      <p:ext uri="{BB962C8B-B14F-4D97-AF65-F5344CB8AC3E}">
        <p14:creationId xmlns:p14="http://schemas.microsoft.com/office/powerpoint/2010/main" val="1402354345"/>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a:solidFill>
                  <a:srgbClr val="0E75C2"/>
                </a:solidFill>
                <a:latin typeface="迷你简汉真广标" panose="02010609000101010101" pitchFamily="49" charset="-122"/>
                <a:ea typeface="迷你简汉真广标" panose="02010609000101010101" pitchFamily="49" charset="-122"/>
              </a:rPr>
              <a:t>八、对策</a:t>
            </a:r>
            <a:r>
              <a:rPr lang="zh-CN" altLang="en-US" sz="3600" dirty="0">
                <a:solidFill>
                  <a:srgbClr val="0E75C2"/>
                </a:solidFill>
                <a:latin typeface="迷你简汉真广标" panose="02010609000101010101" pitchFamily="49" charset="-122"/>
                <a:ea typeface="迷你简汉真广标" panose="02010609000101010101" pitchFamily="49" charset="-122"/>
              </a:rPr>
              <a:t>实施</a:t>
            </a:r>
          </a:p>
        </p:txBody>
      </p:sp>
      <p:sp>
        <p:nvSpPr>
          <p:cNvPr id="4" name="矩形 3"/>
          <p:cNvSpPr/>
          <p:nvPr/>
        </p:nvSpPr>
        <p:spPr>
          <a:xfrm>
            <a:off x="1487488" y="1340768"/>
            <a:ext cx="9001000" cy="553998"/>
          </a:xfrm>
          <a:prstGeom prst="rect">
            <a:avLst/>
          </a:prstGeom>
        </p:spPr>
        <p:txBody>
          <a:bodyPr wrap="square">
            <a:spAutoFit/>
          </a:bodyPr>
          <a:lstStyle/>
          <a:p>
            <a:pPr>
              <a:lnSpc>
                <a:spcPct val="150000"/>
              </a:lnSpc>
            </a:pPr>
            <a:r>
              <a:rPr lang="zh-CN" altLang="en-US" sz="2000" b="1" dirty="0">
                <a:solidFill>
                  <a:srgbClr val="00785D"/>
                </a:solidFill>
                <a:latin typeface="微软雅黑" panose="020B0503020204020204" pitchFamily="34" charset="-122"/>
                <a:ea typeface="微软雅黑" panose="020B0503020204020204" pitchFamily="34" charset="-122"/>
              </a:rPr>
              <a:t>推进小组针对要因，制定了工作计划，明确了责任人，确保对策的实施到位：</a:t>
            </a:r>
          </a:p>
        </p:txBody>
      </p:sp>
      <p:grpSp>
        <p:nvGrpSpPr>
          <p:cNvPr id="11" name="组合 10"/>
          <p:cNvGrpSpPr/>
          <p:nvPr/>
        </p:nvGrpSpPr>
        <p:grpSpPr>
          <a:xfrm>
            <a:off x="839416" y="2204864"/>
            <a:ext cx="7920880" cy="648072"/>
            <a:chOff x="695400" y="2348880"/>
            <a:chExt cx="7920880" cy="648072"/>
          </a:xfrm>
        </p:grpSpPr>
        <p:sp>
          <p:nvSpPr>
            <p:cNvPr id="10" name="矩形 9"/>
            <p:cNvSpPr/>
            <p:nvPr/>
          </p:nvSpPr>
          <p:spPr>
            <a:xfrm>
              <a:off x="695400" y="2348880"/>
              <a:ext cx="7920880" cy="6480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67408" y="2348880"/>
              <a:ext cx="7848872" cy="499624"/>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（四）定制全面预算考核评价模块以及费用预算报表管理模块。</a:t>
              </a:r>
            </a:p>
          </p:txBody>
        </p:sp>
      </p:grpSp>
      <p:grpSp>
        <p:nvGrpSpPr>
          <p:cNvPr id="6" name="组合 5"/>
          <p:cNvGrpSpPr/>
          <p:nvPr/>
        </p:nvGrpSpPr>
        <p:grpSpPr>
          <a:xfrm>
            <a:off x="767408" y="1196752"/>
            <a:ext cx="648072" cy="769441"/>
            <a:chOff x="5375920" y="88281"/>
            <a:chExt cx="648072" cy="769441"/>
          </a:xfrm>
        </p:grpSpPr>
        <p:sp>
          <p:nvSpPr>
            <p:cNvPr id="7" name="椭圆 6"/>
            <p:cNvSpPr/>
            <p:nvPr/>
          </p:nvSpPr>
          <p:spPr>
            <a:xfrm>
              <a:off x="5375920" y="188640"/>
              <a:ext cx="648072" cy="648072"/>
            </a:xfrm>
            <a:prstGeom prst="ellipse">
              <a:avLst/>
            </a:prstGeom>
            <a:solidFill>
              <a:srgbClr val="076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486483" y="88281"/>
              <a:ext cx="465192" cy="769441"/>
            </a:xfrm>
            <a:prstGeom prst="rect">
              <a:avLst/>
            </a:prstGeom>
            <a:noFill/>
          </p:spPr>
          <p:txBody>
            <a:bodyPr wrap="none" rtlCol="0">
              <a:spAutoFit/>
            </a:bodyPr>
            <a:lstStyle/>
            <a:p>
              <a:r>
                <a:rPr lang="en-US" altLang="zh-CN" sz="4400" dirty="0">
                  <a:solidFill>
                    <a:schemeClr val="bg1"/>
                  </a:solidFill>
                </a:rPr>
                <a:t>&gt;</a:t>
              </a:r>
              <a:endParaRPr lang="zh-CN" altLang="en-US" sz="4400" dirty="0">
                <a:solidFill>
                  <a:schemeClr val="bg1"/>
                </a:solidFill>
              </a:endParaRPr>
            </a:p>
          </p:txBody>
        </p:sp>
      </p:grpSp>
      <p:pic>
        <p:nvPicPr>
          <p:cNvPr id="12" name="图片 11"/>
          <p:cNvPicPr>
            <a:picLocks noChangeAspect="1"/>
          </p:cNvPicPr>
          <p:nvPr/>
        </p:nvPicPr>
        <p:blipFill rotWithShape="1">
          <a:blip r:embed="rId4"/>
          <a:srcRect l="33277" t="13653" r="30537" b="7401"/>
          <a:stretch/>
        </p:blipFill>
        <p:spPr>
          <a:xfrm>
            <a:off x="8976320" y="2060848"/>
            <a:ext cx="2490237" cy="3055935"/>
          </a:xfrm>
          <a:prstGeom prst="rect">
            <a:avLst/>
          </a:prstGeom>
          <a:effectLst>
            <a:outerShdw blurRad="50800" dist="38100" dir="5400000" algn="t" rotWithShape="0">
              <a:prstClr val="black">
                <a:alpha val="40000"/>
              </a:prstClr>
            </a:outerShdw>
          </a:effectLst>
        </p:spPr>
      </p:pic>
      <p:sp>
        <p:nvSpPr>
          <p:cNvPr id="3" name="矩形 2"/>
          <p:cNvSpPr/>
          <p:nvPr/>
        </p:nvSpPr>
        <p:spPr>
          <a:xfrm>
            <a:off x="767408" y="2852936"/>
            <a:ext cx="8064896" cy="1754326"/>
          </a:xfrm>
          <a:prstGeom prst="rect">
            <a:avLst/>
          </a:prstGeom>
        </p:spPr>
        <p:txBody>
          <a:bodyPr wrap="square">
            <a:spAutoFit/>
          </a:bodyPr>
          <a:lstStyle/>
          <a:p>
            <a:pPr marL="285750" lvl="0" indent="-285750">
              <a:lnSpc>
                <a:spcPct val="150000"/>
              </a:lnSpc>
              <a:buFont typeface="Wingdings" panose="05000000000000000000" pitchFamily="2" charset="2"/>
              <a:buChar char="n"/>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实现快速提取费用预算明细指标的编制和执行对照情况，使各单位（部门）及时掌控费用预算的执行进度，丢分，为进一步提高预算执行准确率打基础</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。便于预算被考核者查找预算差异原因，确保被考核者明白在哪个项目丢分，为什么</a:t>
            </a:r>
          </a:p>
        </p:txBody>
      </p:sp>
    </p:spTree>
    <p:custDataLst>
      <p:tags r:id="rId1"/>
    </p:custDataLst>
    <p:extLst>
      <p:ext uri="{BB962C8B-B14F-4D97-AF65-F5344CB8AC3E}">
        <p14:creationId xmlns:p14="http://schemas.microsoft.com/office/powerpoint/2010/main" val="887360950"/>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3645024"/>
            <a:ext cx="2276872" cy="2276872"/>
          </a:xfrm>
          <a:prstGeom prst="rect">
            <a:avLst/>
          </a:prstGeom>
        </p:spPr>
      </p:pic>
      <p:grpSp>
        <p:nvGrpSpPr>
          <p:cNvPr id="22" name="组合 21"/>
          <p:cNvGrpSpPr/>
          <p:nvPr/>
        </p:nvGrpSpPr>
        <p:grpSpPr>
          <a:xfrm>
            <a:off x="2407342" y="3295536"/>
            <a:ext cx="9449298" cy="2440303"/>
            <a:chOff x="2387390" y="-168186"/>
            <a:chExt cx="9449298" cy="2440303"/>
          </a:xfrm>
        </p:grpSpPr>
        <p:sp>
          <p:nvSpPr>
            <p:cNvPr id="23" name="矩形 22"/>
            <p:cNvSpPr/>
            <p:nvPr/>
          </p:nvSpPr>
          <p:spPr>
            <a:xfrm>
              <a:off x="4367808" y="1257608"/>
              <a:ext cx="7416824" cy="1014508"/>
            </a:xfrm>
            <a:prstGeom prst="rect">
              <a:avLst/>
            </a:prstGeom>
            <a:solidFill>
              <a:srgbClr val="007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347856" y="1261422"/>
              <a:ext cx="7488832" cy="923330"/>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 </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四</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打造客观、公开、公平、高效的预算考核氛围。不仅公开预算考核结果，同时也要公开</a:t>
              </a:r>
              <a:r>
                <a:rPr lang="en-US" altLang="zh-CN" dirty="0">
                  <a:solidFill>
                    <a:schemeClr val="bg1"/>
                  </a:solidFill>
                  <a:latin typeface="微软雅黑" panose="020B0503020204020204" pitchFamily="34" charset="-122"/>
                  <a:ea typeface="微软雅黑" panose="020B0503020204020204" pitchFamily="34" charset="-122"/>
                </a:rPr>
                <a:t>20</a:t>
              </a:r>
              <a:r>
                <a:rPr lang="zh-CN" altLang="en-US" dirty="0">
                  <a:solidFill>
                    <a:schemeClr val="bg1"/>
                  </a:solidFill>
                  <a:latin typeface="微软雅黑" panose="020B0503020204020204" pitchFamily="34" charset="-122"/>
                  <a:ea typeface="微软雅黑" panose="020B0503020204020204" pitchFamily="34" charset="-122"/>
                </a:rPr>
                <a:t>个单位（部门）的预算编制和执行的明细情况。</a:t>
              </a:r>
            </a:p>
          </p:txBody>
        </p:sp>
        <p:sp>
          <p:nvSpPr>
            <p:cNvPr id="25" name="等腰三角形 11"/>
            <p:cNvSpPr/>
            <p:nvPr/>
          </p:nvSpPr>
          <p:spPr>
            <a:xfrm rot="16200000">
              <a:off x="2163024" y="56180"/>
              <a:ext cx="2440303" cy="1991571"/>
            </a:xfrm>
            <a:custGeom>
              <a:avLst/>
              <a:gdLst>
                <a:gd name="connsiteX0" fmla="*/ 0 w 958059"/>
                <a:gd name="connsiteY0" fmla="*/ 1440160 h 1440160"/>
                <a:gd name="connsiteX1" fmla="*/ 479030 w 958059"/>
                <a:gd name="connsiteY1" fmla="*/ 0 h 1440160"/>
                <a:gd name="connsiteX2" fmla="*/ 958059 w 958059"/>
                <a:gd name="connsiteY2" fmla="*/ 1440160 h 1440160"/>
                <a:gd name="connsiteX3" fmla="*/ 0 w 958059"/>
                <a:gd name="connsiteY3" fmla="*/ 1440160 h 1440160"/>
                <a:gd name="connsiteX0" fmla="*/ 814512 w 1772571"/>
                <a:gd name="connsiteY0" fmla="*/ 1986567 h 1986567"/>
                <a:gd name="connsiteX1" fmla="*/ 0 w 1772571"/>
                <a:gd name="connsiteY1" fmla="*/ 0 h 1986567"/>
                <a:gd name="connsiteX2" fmla="*/ 1772571 w 1772571"/>
                <a:gd name="connsiteY2" fmla="*/ 1986567 h 1986567"/>
                <a:gd name="connsiteX3" fmla="*/ 814512 w 1772571"/>
                <a:gd name="connsiteY3" fmla="*/ 1986567 h 1986567"/>
                <a:gd name="connsiteX0" fmla="*/ 825663 w 1772571"/>
                <a:gd name="connsiteY0" fmla="*/ 1997567 h 1997567"/>
                <a:gd name="connsiteX1" fmla="*/ 0 w 1772571"/>
                <a:gd name="connsiteY1" fmla="*/ 0 h 1997567"/>
                <a:gd name="connsiteX2" fmla="*/ 1772571 w 1772571"/>
                <a:gd name="connsiteY2" fmla="*/ 1986567 h 1997567"/>
                <a:gd name="connsiteX3" fmla="*/ 825663 w 1772571"/>
                <a:gd name="connsiteY3" fmla="*/ 1997567 h 1997567"/>
                <a:gd name="connsiteX0" fmla="*/ 0 w 946908"/>
                <a:gd name="connsiteY0" fmla="*/ 1975565 h 1975565"/>
                <a:gd name="connsiteX1" fmla="*/ 99889 w 946908"/>
                <a:gd name="connsiteY1" fmla="*/ 0 h 1975565"/>
                <a:gd name="connsiteX2" fmla="*/ 946908 w 946908"/>
                <a:gd name="connsiteY2" fmla="*/ 1964565 h 1975565"/>
                <a:gd name="connsiteX3" fmla="*/ 0 w 946908"/>
                <a:gd name="connsiteY3" fmla="*/ 1975565 h 1975565"/>
                <a:gd name="connsiteX0" fmla="*/ 0 w 946908"/>
                <a:gd name="connsiteY0" fmla="*/ 1975563 h 1975563"/>
                <a:gd name="connsiteX1" fmla="*/ 144494 w 946908"/>
                <a:gd name="connsiteY1" fmla="*/ 0 h 1975563"/>
                <a:gd name="connsiteX2" fmla="*/ 946908 w 946908"/>
                <a:gd name="connsiteY2" fmla="*/ 1964563 h 1975563"/>
                <a:gd name="connsiteX3" fmla="*/ 0 w 946908"/>
                <a:gd name="connsiteY3" fmla="*/ 1975563 h 1975563"/>
                <a:gd name="connsiteX0" fmla="*/ 0 w 946908"/>
                <a:gd name="connsiteY0" fmla="*/ 2096560 h 2096560"/>
                <a:gd name="connsiteX1" fmla="*/ 299891 w 946908"/>
                <a:gd name="connsiteY1" fmla="*/ 0 h 2096560"/>
                <a:gd name="connsiteX2" fmla="*/ 946908 w 946908"/>
                <a:gd name="connsiteY2" fmla="*/ 2085560 h 2096560"/>
                <a:gd name="connsiteX3" fmla="*/ 0 w 946908"/>
                <a:gd name="connsiteY3" fmla="*/ 2096560 h 2096560"/>
                <a:gd name="connsiteX0" fmla="*/ 0 w 946908"/>
                <a:gd name="connsiteY0" fmla="*/ 2107560 h 2107560"/>
                <a:gd name="connsiteX1" fmla="*/ 332606 w 946908"/>
                <a:gd name="connsiteY1" fmla="*/ 0 h 2107560"/>
                <a:gd name="connsiteX2" fmla="*/ 946908 w 946908"/>
                <a:gd name="connsiteY2" fmla="*/ 2096560 h 2107560"/>
                <a:gd name="connsiteX3" fmla="*/ 0 w 946908"/>
                <a:gd name="connsiteY3" fmla="*/ 2107560 h 2107560"/>
                <a:gd name="connsiteX0" fmla="*/ 0 w 1215916"/>
                <a:gd name="connsiteY0" fmla="*/ 2030561 h 2030561"/>
                <a:gd name="connsiteX1" fmla="*/ 1215916 w 1215916"/>
                <a:gd name="connsiteY1" fmla="*/ 0 h 2030561"/>
                <a:gd name="connsiteX2" fmla="*/ 946908 w 1215916"/>
                <a:gd name="connsiteY2" fmla="*/ 2019561 h 2030561"/>
                <a:gd name="connsiteX3" fmla="*/ 0 w 1215916"/>
                <a:gd name="connsiteY3" fmla="*/ 2030561 h 2030561"/>
                <a:gd name="connsiteX0" fmla="*/ 0 w 1256811"/>
                <a:gd name="connsiteY0" fmla="*/ 2118561 h 2118561"/>
                <a:gd name="connsiteX1" fmla="*/ 1256811 w 1256811"/>
                <a:gd name="connsiteY1" fmla="*/ 0 h 2118561"/>
                <a:gd name="connsiteX2" fmla="*/ 946908 w 1256811"/>
                <a:gd name="connsiteY2" fmla="*/ 2107561 h 2118561"/>
                <a:gd name="connsiteX3" fmla="*/ 0 w 1256811"/>
                <a:gd name="connsiteY3" fmla="*/ 2118561 h 2118561"/>
                <a:gd name="connsiteX0" fmla="*/ 0 w 1322241"/>
                <a:gd name="connsiteY0" fmla="*/ 2074561 h 2074561"/>
                <a:gd name="connsiteX1" fmla="*/ 1322241 w 1322241"/>
                <a:gd name="connsiteY1" fmla="*/ 0 h 2074561"/>
                <a:gd name="connsiteX2" fmla="*/ 946908 w 1322241"/>
                <a:gd name="connsiteY2" fmla="*/ 2063561 h 2074561"/>
                <a:gd name="connsiteX3" fmla="*/ 0 w 1322241"/>
                <a:gd name="connsiteY3" fmla="*/ 2074561 h 2074561"/>
                <a:gd name="connsiteX0" fmla="*/ 0 w 1322241"/>
                <a:gd name="connsiteY0" fmla="*/ 2074561 h 2074561"/>
                <a:gd name="connsiteX1" fmla="*/ 1322241 w 1322241"/>
                <a:gd name="connsiteY1" fmla="*/ 0 h 2074561"/>
                <a:gd name="connsiteX2" fmla="*/ 841387 w 1322241"/>
                <a:gd name="connsiteY2" fmla="*/ 2063561 h 2074561"/>
                <a:gd name="connsiteX3" fmla="*/ 0 w 1322241"/>
                <a:gd name="connsiteY3" fmla="*/ 2074561 h 2074561"/>
                <a:gd name="connsiteX0" fmla="*/ 0 w 1322241"/>
                <a:gd name="connsiteY0" fmla="*/ 2074561 h 2074561"/>
                <a:gd name="connsiteX1" fmla="*/ 1322241 w 1322241"/>
                <a:gd name="connsiteY1" fmla="*/ 0 h 2074561"/>
                <a:gd name="connsiteX2" fmla="*/ 870166 w 1322241"/>
                <a:gd name="connsiteY2" fmla="*/ 2063561 h 2074561"/>
                <a:gd name="connsiteX3" fmla="*/ 0 w 1322241"/>
                <a:gd name="connsiteY3" fmla="*/ 2074561 h 2074561"/>
                <a:gd name="connsiteX0" fmla="*/ 0 w 2099255"/>
                <a:gd name="connsiteY0" fmla="*/ 1964560 h 1964560"/>
                <a:gd name="connsiteX1" fmla="*/ 2099255 w 2099255"/>
                <a:gd name="connsiteY1" fmla="*/ 0 h 1964560"/>
                <a:gd name="connsiteX2" fmla="*/ 870166 w 2099255"/>
                <a:gd name="connsiteY2" fmla="*/ 1953560 h 1964560"/>
                <a:gd name="connsiteX3" fmla="*/ 0 w 2099255"/>
                <a:gd name="connsiteY3" fmla="*/ 1964560 h 1964560"/>
              </a:gdLst>
              <a:ahLst/>
              <a:cxnLst>
                <a:cxn ang="0">
                  <a:pos x="connsiteX0" y="connsiteY0"/>
                </a:cxn>
                <a:cxn ang="0">
                  <a:pos x="connsiteX1" y="connsiteY1"/>
                </a:cxn>
                <a:cxn ang="0">
                  <a:pos x="connsiteX2" y="connsiteY2"/>
                </a:cxn>
                <a:cxn ang="0">
                  <a:pos x="connsiteX3" y="connsiteY3"/>
                </a:cxn>
              </a:cxnLst>
              <a:rect l="l" t="t" r="r" b="b"/>
              <a:pathLst>
                <a:path w="2099255" h="1964560">
                  <a:moveTo>
                    <a:pt x="0" y="1964560"/>
                  </a:moveTo>
                  <a:lnTo>
                    <a:pt x="2099255" y="0"/>
                  </a:lnTo>
                  <a:lnTo>
                    <a:pt x="870166" y="1953560"/>
                  </a:lnTo>
                  <a:lnTo>
                    <a:pt x="0" y="1964560"/>
                  </a:lnTo>
                  <a:close/>
                </a:path>
              </a:pathLst>
            </a:custGeom>
            <a:gradFill>
              <a:gsLst>
                <a:gs pos="0">
                  <a:srgbClr val="00785D">
                    <a:shade val="30000"/>
                    <a:satMod val="115000"/>
                  </a:srgbClr>
                </a:gs>
                <a:gs pos="50000">
                  <a:srgbClr val="00785D">
                    <a:shade val="67500"/>
                    <a:satMod val="115000"/>
                  </a:srgbClr>
                </a:gs>
                <a:gs pos="100000">
                  <a:srgbClr val="00785D">
                    <a:shade val="100000"/>
                    <a:satMod val="115000"/>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279577" y="3116084"/>
            <a:ext cx="9508755" cy="1537054"/>
            <a:chOff x="2275877" y="735064"/>
            <a:chExt cx="9508755" cy="1537054"/>
          </a:xfrm>
        </p:grpSpPr>
        <p:sp>
          <p:nvSpPr>
            <p:cNvPr id="19" name="矩形 18"/>
            <p:cNvSpPr/>
            <p:nvPr/>
          </p:nvSpPr>
          <p:spPr>
            <a:xfrm>
              <a:off x="4367808" y="1257608"/>
              <a:ext cx="7416824" cy="1014508"/>
            </a:xfrm>
            <a:prstGeom prst="rect">
              <a:avLst/>
            </a:prstGeom>
            <a:solidFill>
              <a:srgbClr val="007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436116" y="1313710"/>
              <a:ext cx="7128792" cy="923330"/>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 </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三</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加强对预算执行结果的考核。</a:t>
              </a:r>
            </a:p>
            <a:p>
              <a:pPr marL="285750" indent="-285750">
                <a:lnSpc>
                  <a:spcPct val="150000"/>
                </a:lnSpc>
                <a:buFont typeface="Wingdings" panose="05000000000000000000" pitchFamily="2" charset="2"/>
                <a:buChar char="n"/>
              </a:pPr>
              <a:r>
                <a:rPr lang="zh-CN" altLang="en-US" dirty="0">
                  <a:solidFill>
                    <a:schemeClr val="bg1"/>
                  </a:solidFill>
                  <a:latin typeface="微软雅黑" panose="020B0503020204020204" pitchFamily="34" charset="-122"/>
                  <a:ea typeface="微软雅黑" panose="020B0503020204020204" pitchFamily="34" charset="-122"/>
                </a:rPr>
                <a:t>加强重点预算考核；加强业务预算考核；加强职工薪酬预算。</a:t>
              </a:r>
            </a:p>
          </p:txBody>
        </p:sp>
        <p:sp>
          <p:nvSpPr>
            <p:cNvPr id="21" name="等腰三角形 11"/>
            <p:cNvSpPr/>
            <p:nvPr/>
          </p:nvSpPr>
          <p:spPr>
            <a:xfrm rot="16200000">
              <a:off x="2558892" y="452049"/>
              <a:ext cx="1537054" cy="2103084"/>
            </a:xfrm>
            <a:custGeom>
              <a:avLst/>
              <a:gdLst>
                <a:gd name="connsiteX0" fmla="*/ 0 w 958059"/>
                <a:gd name="connsiteY0" fmla="*/ 1440160 h 1440160"/>
                <a:gd name="connsiteX1" fmla="*/ 479030 w 958059"/>
                <a:gd name="connsiteY1" fmla="*/ 0 h 1440160"/>
                <a:gd name="connsiteX2" fmla="*/ 958059 w 958059"/>
                <a:gd name="connsiteY2" fmla="*/ 1440160 h 1440160"/>
                <a:gd name="connsiteX3" fmla="*/ 0 w 958059"/>
                <a:gd name="connsiteY3" fmla="*/ 1440160 h 1440160"/>
                <a:gd name="connsiteX0" fmla="*/ 814512 w 1772571"/>
                <a:gd name="connsiteY0" fmla="*/ 1986567 h 1986567"/>
                <a:gd name="connsiteX1" fmla="*/ 0 w 1772571"/>
                <a:gd name="connsiteY1" fmla="*/ 0 h 1986567"/>
                <a:gd name="connsiteX2" fmla="*/ 1772571 w 1772571"/>
                <a:gd name="connsiteY2" fmla="*/ 1986567 h 1986567"/>
                <a:gd name="connsiteX3" fmla="*/ 814512 w 1772571"/>
                <a:gd name="connsiteY3" fmla="*/ 1986567 h 1986567"/>
                <a:gd name="connsiteX0" fmla="*/ 825663 w 1772571"/>
                <a:gd name="connsiteY0" fmla="*/ 1997567 h 1997567"/>
                <a:gd name="connsiteX1" fmla="*/ 0 w 1772571"/>
                <a:gd name="connsiteY1" fmla="*/ 0 h 1997567"/>
                <a:gd name="connsiteX2" fmla="*/ 1772571 w 1772571"/>
                <a:gd name="connsiteY2" fmla="*/ 1986567 h 1997567"/>
                <a:gd name="connsiteX3" fmla="*/ 825663 w 1772571"/>
                <a:gd name="connsiteY3" fmla="*/ 1997567 h 1997567"/>
                <a:gd name="connsiteX0" fmla="*/ 0 w 946908"/>
                <a:gd name="connsiteY0" fmla="*/ 1975565 h 1975565"/>
                <a:gd name="connsiteX1" fmla="*/ 99889 w 946908"/>
                <a:gd name="connsiteY1" fmla="*/ 0 h 1975565"/>
                <a:gd name="connsiteX2" fmla="*/ 946908 w 946908"/>
                <a:gd name="connsiteY2" fmla="*/ 1964565 h 1975565"/>
                <a:gd name="connsiteX3" fmla="*/ 0 w 946908"/>
                <a:gd name="connsiteY3" fmla="*/ 1975565 h 1975565"/>
                <a:gd name="connsiteX0" fmla="*/ 0 w 946908"/>
                <a:gd name="connsiteY0" fmla="*/ 1975563 h 1975563"/>
                <a:gd name="connsiteX1" fmla="*/ 144494 w 946908"/>
                <a:gd name="connsiteY1" fmla="*/ 0 h 1975563"/>
                <a:gd name="connsiteX2" fmla="*/ 946908 w 946908"/>
                <a:gd name="connsiteY2" fmla="*/ 1964563 h 1975563"/>
                <a:gd name="connsiteX3" fmla="*/ 0 w 946908"/>
                <a:gd name="connsiteY3" fmla="*/ 1975563 h 1975563"/>
                <a:gd name="connsiteX0" fmla="*/ 0 w 946908"/>
                <a:gd name="connsiteY0" fmla="*/ 2096560 h 2096560"/>
                <a:gd name="connsiteX1" fmla="*/ 299891 w 946908"/>
                <a:gd name="connsiteY1" fmla="*/ 0 h 2096560"/>
                <a:gd name="connsiteX2" fmla="*/ 946908 w 946908"/>
                <a:gd name="connsiteY2" fmla="*/ 2085560 h 2096560"/>
                <a:gd name="connsiteX3" fmla="*/ 0 w 946908"/>
                <a:gd name="connsiteY3" fmla="*/ 2096560 h 2096560"/>
                <a:gd name="connsiteX0" fmla="*/ 0 w 946908"/>
                <a:gd name="connsiteY0" fmla="*/ 2107560 h 2107560"/>
                <a:gd name="connsiteX1" fmla="*/ 332606 w 946908"/>
                <a:gd name="connsiteY1" fmla="*/ 0 h 2107560"/>
                <a:gd name="connsiteX2" fmla="*/ 946908 w 946908"/>
                <a:gd name="connsiteY2" fmla="*/ 2096560 h 2107560"/>
                <a:gd name="connsiteX3" fmla="*/ 0 w 946908"/>
                <a:gd name="connsiteY3" fmla="*/ 2107560 h 2107560"/>
                <a:gd name="connsiteX0" fmla="*/ 0 w 1215916"/>
                <a:gd name="connsiteY0" fmla="*/ 2030561 h 2030561"/>
                <a:gd name="connsiteX1" fmla="*/ 1215916 w 1215916"/>
                <a:gd name="connsiteY1" fmla="*/ 0 h 2030561"/>
                <a:gd name="connsiteX2" fmla="*/ 946908 w 1215916"/>
                <a:gd name="connsiteY2" fmla="*/ 2019561 h 2030561"/>
                <a:gd name="connsiteX3" fmla="*/ 0 w 1215916"/>
                <a:gd name="connsiteY3" fmla="*/ 2030561 h 2030561"/>
                <a:gd name="connsiteX0" fmla="*/ 0 w 1256811"/>
                <a:gd name="connsiteY0" fmla="*/ 2118561 h 2118561"/>
                <a:gd name="connsiteX1" fmla="*/ 1256811 w 1256811"/>
                <a:gd name="connsiteY1" fmla="*/ 0 h 2118561"/>
                <a:gd name="connsiteX2" fmla="*/ 946908 w 1256811"/>
                <a:gd name="connsiteY2" fmla="*/ 2107561 h 2118561"/>
                <a:gd name="connsiteX3" fmla="*/ 0 w 1256811"/>
                <a:gd name="connsiteY3" fmla="*/ 2118561 h 2118561"/>
                <a:gd name="connsiteX0" fmla="*/ 0 w 1322241"/>
                <a:gd name="connsiteY0" fmla="*/ 2074561 h 2074561"/>
                <a:gd name="connsiteX1" fmla="*/ 1322241 w 1322241"/>
                <a:gd name="connsiteY1" fmla="*/ 0 h 2074561"/>
                <a:gd name="connsiteX2" fmla="*/ 946908 w 1322241"/>
                <a:gd name="connsiteY2" fmla="*/ 2063561 h 2074561"/>
                <a:gd name="connsiteX3" fmla="*/ 0 w 1322241"/>
                <a:gd name="connsiteY3" fmla="*/ 2074561 h 2074561"/>
                <a:gd name="connsiteX0" fmla="*/ 0 w 1322241"/>
                <a:gd name="connsiteY0" fmla="*/ 2074561 h 2074561"/>
                <a:gd name="connsiteX1" fmla="*/ 1322241 w 1322241"/>
                <a:gd name="connsiteY1" fmla="*/ 0 h 2074561"/>
                <a:gd name="connsiteX2" fmla="*/ 841387 w 1322241"/>
                <a:gd name="connsiteY2" fmla="*/ 2063561 h 2074561"/>
                <a:gd name="connsiteX3" fmla="*/ 0 w 1322241"/>
                <a:gd name="connsiteY3" fmla="*/ 2074561 h 2074561"/>
                <a:gd name="connsiteX0" fmla="*/ 0 w 1322241"/>
                <a:gd name="connsiteY0" fmla="*/ 2074561 h 2074561"/>
                <a:gd name="connsiteX1" fmla="*/ 1322241 w 1322241"/>
                <a:gd name="connsiteY1" fmla="*/ 0 h 2074561"/>
                <a:gd name="connsiteX2" fmla="*/ 870166 w 1322241"/>
                <a:gd name="connsiteY2" fmla="*/ 2063561 h 2074561"/>
                <a:gd name="connsiteX3" fmla="*/ 0 w 1322241"/>
                <a:gd name="connsiteY3" fmla="*/ 2074561 h 2074561"/>
              </a:gdLst>
              <a:ahLst/>
              <a:cxnLst>
                <a:cxn ang="0">
                  <a:pos x="connsiteX0" y="connsiteY0"/>
                </a:cxn>
                <a:cxn ang="0">
                  <a:pos x="connsiteX1" y="connsiteY1"/>
                </a:cxn>
                <a:cxn ang="0">
                  <a:pos x="connsiteX2" y="connsiteY2"/>
                </a:cxn>
                <a:cxn ang="0">
                  <a:pos x="connsiteX3" y="connsiteY3"/>
                </a:cxn>
              </a:cxnLst>
              <a:rect l="l" t="t" r="r" b="b"/>
              <a:pathLst>
                <a:path w="1322241" h="2074561">
                  <a:moveTo>
                    <a:pt x="0" y="2074561"/>
                  </a:moveTo>
                  <a:lnTo>
                    <a:pt x="1322241" y="0"/>
                  </a:lnTo>
                  <a:lnTo>
                    <a:pt x="870166" y="2063561"/>
                  </a:lnTo>
                  <a:lnTo>
                    <a:pt x="0" y="2074561"/>
                  </a:lnTo>
                  <a:close/>
                </a:path>
              </a:pathLst>
            </a:custGeom>
            <a:gradFill>
              <a:gsLst>
                <a:gs pos="0">
                  <a:srgbClr val="00785D">
                    <a:shade val="30000"/>
                    <a:satMod val="115000"/>
                  </a:srgbClr>
                </a:gs>
                <a:gs pos="50000">
                  <a:srgbClr val="00785D">
                    <a:shade val="67500"/>
                    <a:satMod val="115000"/>
                  </a:srgbClr>
                </a:gs>
                <a:gs pos="100000">
                  <a:srgbClr val="00785D">
                    <a:shade val="100000"/>
                    <a:satMod val="115000"/>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2353928" y="1246804"/>
            <a:ext cx="9430704" cy="1772571"/>
            <a:chOff x="2353928" y="1246804"/>
            <a:chExt cx="9430704" cy="1772571"/>
          </a:xfrm>
        </p:grpSpPr>
        <p:sp>
          <p:nvSpPr>
            <p:cNvPr id="11" name="矩形 10"/>
            <p:cNvSpPr/>
            <p:nvPr/>
          </p:nvSpPr>
          <p:spPr>
            <a:xfrm>
              <a:off x="4367808" y="1257609"/>
              <a:ext cx="7416824" cy="936104"/>
            </a:xfrm>
            <a:prstGeom prst="rect">
              <a:avLst/>
            </a:prstGeom>
            <a:solidFill>
              <a:srgbClr val="007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583832" y="1268760"/>
              <a:ext cx="6984776" cy="874407"/>
            </a:xfrm>
            <a:prstGeom prst="rect">
              <a:avLst/>
            </a:prstGeom>
          </p:spPr>
          <p:txBody>
            <a:bodyPr wrap="square">
              <a:spAutoFit/>
            </a:bodyPr>
            <a:lstStyle/>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一</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制定预算考核实施细则，明确预算考核流程和主体，加大预算考核力度，促进预算考核的激励约束机制形成。</a:t>
              </a:r>
            </a:p>
          </p:txBody>
        </p:sp>
        <p:sp>
          <p:nvSpPr>
            <p:cNvPr id="12" name="等腰三角形 11"/>
            <p:cNvSpPr/>
            <p:nvPr/>
          </p:nvSpPr>
          <p:spPr>
            <a:xfrm rot="16200000">
              <a:off x="2480158" y="1120574"/>
              <a:ext cx="1772571" cy="2025032"/>
            </a:xfrm>
            <a:custGeom>
              <a:avLst/>
              <a:gdLst>
                <a:gd name="connsiteX0" fmla="*/ 0 w 958059"/>
                <a:gd name="connsiteY0" fmla="*/ 1440160 h 1440160"/>
                <a:gd name="connsiteX1" fmla="*/ 479030 w 958059"/>
                <a:gd name="connsiteY1" fmla="*/ 0 h 1440160"/>
                <a:gd name="connsiteX2" fmla="*/ 958059 w 958059"/>
                <a:gd name="connsiteY2" fmla="*/ 1440160 h 1440160"/>
                <a:gd name="connsiteX3" fmla="*/ 0 w 958059"/>
                <a:gd name="connsiteY3" fmla="*/ 1440160 h 1440160"/>
                <a:gd name="connsiteX0" fmla="*/ 814512 w 1772571"/>
                <a:gd name="connsiteY0" fmla="*/ 1986567 h 1986567"/>
                <a:gd name="connsiteX1" fmla="*/ 0 w 1772571"/>
                <a:gd name="connsiteY1" fmla="*/ 0 h 1986567"/>
                <a:gd name="connsiteX2" fmla="*/ 1772571 w 1772571"/>
                <a:gd name="connsiteY2" fmla="*/ 1986567 h 1986567"/>
                <a:gd name="connsiteX3" fmla="*/ 814512 w 1772571"/>
                <a:gd name="connsiteY3" fmla="*/ 1986567 h 1986567"/>
                <a:gd name="connsiteX0" fmla="*/ 825663 w 1772571"/>
                <a:gd name="connsiteY0" fmla="*/ 1997567 h 1997567"/>
                <a:gd name="connsiteX1" fmla="*/ 0 w 1772571"/>
                <a:gd name="connsiteY1" fmla="*/ 0 h 1997567"/>
                <a:gd name="connsiteX2" fmla="*/ 1772571 w 1772571"/>
                <a:gd name="connsiteY2" fmla="*/ 1986567 h 1997567"/>
                <a:gd name="connsiteX3" fmla="*/ 825663 w 1772571"/>
                <a:gd name="connsiteY3" fmla="*/ 1997567 h 1997567"/>
              </a:gdLst>
              <a:ahLst/>
              <a:cxnLst>
                <a:cxn ang="0">
                  <a:pos x="connsiteX0" y="connsiteY0"/>
                </a:cxn>
                <a:cxn ang="0">
                  <a:pos x="connsiteX1" y="connsiteY1"/>
                </a:cxn>
                <a:cxn ang="0">
                  <a:pos x="connsiteX2" y="connsiteY2"/>
                </a:cxn>
                <a:cxn ang="0">
                  <a:pos x="connsiteX3" y="connsiteY3"/>
                </a:cxn>
              </a:cxnLst>
              <a:rect l="l" t="t" r="r" b="b"/>
              <a:pathLst>
                <a:path w="1772571" h="1997567">
                  <a:moveTo>
                    <a:pt x="825663" y="1997567"/>
                  </a:moveTo>
                  <a:lnTo>
                    <a:pt x="0" y="0"/>
                  </a:lnTo>
                  <a:lnTo>
                    <a:pt x="1772571" y="1986567"/>
                  </a:lnTo>
                  <a:lnTo>
                    <a:pt x="825663" y="1997567"/>
                  </a:lnTo>
                  <a:close/>
                </a:path>
              </a:pathLst>
            </a:custGeom>
            <a:gradFill>
              <a:gsLst>
                <a:gs pos="0">
                  <a:srgbClr val="00785D">
                    <a:shade val="30000"/>
                    <a:satMod val="115000"/>
                  </a:srgbClr>
                </a:gs>
                <a:gs pos="50000">
                  <a:srgbClr val="00785D">
                    <a:shade val="67500"/>
                    <a:satMod val="115000"/>
                  </a:srgbClr>
                </a:gs>
                <a:gs pos="100000">
                  <a:srgbClr val="00785D">
                    <a:shade val="100000"/>
                    <a:satMod val="115000"/>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240079" y="2276872"/>
            <a:ext cx="9542209" cy="1338828"/>
            <a:chOff x="2242423" y="1241702"/>
            <a:chExt cx="9542209" cy="1338828"/>
          </a:xfrm>
        </p:grpSpPr>
        <p:sp>
          <p:nvSpPr>
            <p:cNvPr id="15" name="矩形 14"/>
            <p:cNvSpPr/>
            <p:nvPr/>
          </p:nvSpPr>
          <p:spPr>
            <a:xfrm>
              <a:off x="4367808" y="1257608"/>
              <a:ext cx="7416824" cy="1280238"/>
            </a:xfrm>
            <a:prstGeom prst="rect">
              <a:avLst/>
            </a:prstGeom>
            <a:solidFill>
              <a:srgbClr val="007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514168" y="1241702"/>
              <a:ext cx="7128792" cy="1338828"/>
            </a:xfrm>
            <a:prstGeom prst="rect">
              <a:avLst/>
            </a:prstGeom>
          </p:spPr>
          <p:txBody>
            <a:bodyPr wrap="square">
              <a:spAutoFit/>
            </a:bodyPr>
            <a:lstStyle/>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二</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加强对预算编制过程的考核。对预算的编制从及时性、完整性和准确性</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个方面进行考核。对于未及时编报预算，遗漏编报指标，错误编报行为分别扣分。</a:t>
              </a:r>
            </a:p>
          </p:txBody>
        </p:sp>
        <p:sp>
          <p:nvSpPr>
            <p:cNvPr id="17" name="等腰三角形 11"/>
            <p:cNvSpPr/>
            <p:nvPr/>
          </p:nvSpPr>
          <p:spPr>
            <a:xfrm rot="16200000">
              <a:off x="2665171" y="824056"/>
              <a:ext cx="1291042" cy="2136537"/>
            </a:xfrm>
            <a:custGeom>
              <a:avLst/>
              <a:gdLst>
                <a:gd name="connsiteX0" fmla="*/ 0 w 958059"/>
                <a:gd name="connsiteY0" fmla="*/ 1440160 h 1440160"/>
                <a:gd name="connsiteX1" fmla="*/ 479030 w 958059"/>
                <a:gd name="connsiteY1" fmla="*/ 0 h 1440160"/>
                <a:gd name="connsiteX2" fmla="*/ 958059 w 958059"/>
                <a:gd name="connsiteY2" fmla="*/ 1440160 h 1440160"/>
                <a:gd name="connsiteX3" fmla="*/ 0 w 958059"/>
                <a:gd name="connsiteY3" fmla="*/ 1440160 h 1440160"/>
                <a:gd name="connsiteX0" fmla="*/ 814512 w 1772571"/>
                <a:gd name="connsiteY0" fmla="*/ 1986567 h 1986567"/>
                <a:gd name="connsiteX1" fmla="*/ 0 w 1772571"/>
                <a:gd name="connsiteY1" fmla="*/ 0 h 1986567"/>
                <a:gd name="connsiteX2" fmla="*/ 1772571 w 1772571"/>
                <a:gd name="connsiteY2" fmla="*/ 1986567 h 1986567"/>
                <a:gd name="connsiteX3" fmla="*/ 814512 w 1772571"/>
                <a:gd name="connsiteY3" fmla="*/ 1986567 h 1986567"/>
                <a:gd name="connsiteX0" fmla="*/ 825663 w 1772571"/>
                <a:gd name="connsiteY0" fmla="*/ 1997567 h 1997567"/>
                <a:gd name="connsiteX1" fmla="*/ 0 w 1772571"/>
                <a:gd name="connsiteY1" fmla="*/ 0 h 1997567"/>
                <a:gd name="connsiteX2" fmla="*/ 1772571 w 1772571"/>
                <a:gd name="connsiteY2" fmla="*/ 1986567 h 1997567"/>
                <a:gd name="connsiteX3" fmla="*/ 825663 w 1772571"/>
                <a:gd name="connsiteY3" fmla="*/ 1997567 h 1997567"/>
                <a:gd name="connsiteX0" fmla="*/ 0 w 946908"/>
                <a:gd name="connsiteY0" fmla="*/ 1975565 h 1975565"/>
                <a:gd name="connsiteX1" fmla="*/ 99889 w 946908"/>
                <a:gd name="connsiteY1" fmla="*/ 0 h 1975565"/>
                <a:gd name="connsiteX2" fmla="*/ 946908 w 946908"/>
                <a:gd name="connsiteY2" fmla="*/ 1964565 h 1975565"/>
                <a:gd name="connsiteX3" fmla="*/ 0 w 946908"/>
                <a:gd name="connsiteY3" fmla="*/ 1975565 h 1975565"/>
                <a:gd name="connsiteX0" fmla="*/ 0 w 946908"/>
                <a:gd name="connsiteY0" fmla="*/ 1975563 h 1975563"/>
                <a:gd name="connsiteX1" fmla="*/ 144494 w 946908"/>
                <a:gd name="connsiteY1" fmla="*/ 0 h 1975563"/>
                <a:gd name="connsiteX2" fmla="*/ 946908 w 946908"/>
                <a:gd name="connsiteY2" fmla="*/ 1964563 h 1975563"/>
                <a:gd name="connsiteX3" fmla="*/ 0 w 946908"/>
                <a:gd name="connsiteY3" fmla="*/ 1975563 h 1975563"/>
                <a:gd name="connsiteX0" fmla="*/ 0 w 946908"/>
                <a:gd name="connsiteY0" fmla="*/ 2096560 h 2096560"/>
                <a:gd name="connsiteX1" fmla="*/ 299891 w 946908"/>
                <a:gd name="connsiteY1" fmla="*/ 0 h 2096560"/>
                <a:gd name="connsiteX2" fmla="*/ 946908 w 946908"/>
                <a:gd name="connsiteY2" fmla="*/ 2085560 h 2096560"/>
                <a:gd name="connsiteX3" fmla="*/ 0 w 946908"/>
                <a:gd name="connsiteY3" fmla="*/ 2096560 h 2096560"/>
                <a:gd name="connsiteX0" fmla="*/ 0 w 946908"/>
                <a:gd name="connsiteY0" fmla="*/ 2107560 h 2107560"/>
                <a:gd name="connsiteX1" fmla="*/ 332606 w 946908"/>
                <a:gd name="connsiteY1" fmla="*/ 0 h 2107560"/>
                <a:gd name="connsiteX2" fmla="*/ 946908 w 946908"/>
                <a:gd name="connsiteY2" fmla="*/ 2096560 h 2107560"/>
                <a:gd name="connsiteX3" fmla="*/ 0 w 946908"/>
                <a:gd name="connsiteY3" fmla="*/ 2107560 h 2107560"/>
              </a:gdLst>
              <a:ahLst/>
              <a:cxnLst>
                <a:cxn ang="0">
                  <a:pos x="connsiteX0" y="connsiteY0"/>
                </a:cxn>
                <a:cxn ang="0">
                  <a:pos x="connsiteX1" y="connsiteY1"/>
                </a:cxn>
                <a:cxn ang="0">
                  <a:pos x="connsiteX2" y="connsiteY2"/>
                </a:cxn>
                <a:cxn ang="0">
                  <a:pos x="connsiteX3" y="connsiteY3"/>
                </a:cxn>
              </a:cxnLst>
              <a:rect l="l" t="t" r="r" b="b"/>
              <a:pathLst>
                <a:path w="946908" h="2107560">
                  <a:moveTo>
                    <a:pt x="0" y="2107560"/>
                  </a:moveTo>
                  <a:lnTo>
                    <a:pt x="332606" y="0"/>
                  </a:lnTo>
                  <a:lnTo>
                    <a:pt x="946908" y="2096560"/>
                  </a:lnTo>
                  <a:lnTo>
                    <a:pt x="0" y="2107560"/>
                  </a:lnTo>
                  <a:close/>
                </a:path>
              </a:pathLst>
            </a:custGeom>
            <a:gradFill>
              <a:gsLst>
                <a:gs pos="0">
                  <a:srgbClr val="00785D">
                    <a:shade val="30000"/>
                    <a:satMod val="115000"/>
                  </a:srgbClr>
                </a:gs>
                <a:gs pos="50000">
                  <a:srgbClr val="00785D">
                    <a:shade val="67500"/>
                    <a:satMod val="115000"/>
                  </a:srgbClr>
                </a:gs>
                <a:gs pos="100000">
                  <a:srgbClr val="00785D">
                    <a:shade val="100000"/>
                    <a:satMod val="115000"/>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七、制定对策</a:t>
            </a:r>
          </a:p>
        </p:txBody>
      </p:sp>
      <p:grpSp>
        <p:nvGrpSpPr>
          <p:cNvPr id="4" name="组合 3"/>
          <p:cNvGrpSpPr/>
          <p:nvPr/>
        </p:nvGrpSpPr>
        <p:grpSpPr>
          <a:xfrm>
            <a:off x="335360" y="2708920"/>
            <a:ext cx="3456384" cy="1008112"/>
            <a:chOff x="479376" y="2924944"/>
            <a:chExt cx="3456384" cy="1008112"/>
          </a:xfrm>
        </p:grpSpPr>
        <p:sp>
          <p:nvSpPr>
            <p:cNvPr id="3" name="矩形 2"/>
            <p:cNvSpPr/>
            <p:nvPr/>
          </p:nvSpPr>
          <p:spPr>
            <a:xfrm>
              <a:off x="479376" y="2924944"/>
              <a:ext cx="3456384" cy="792088"/>
            </a:xfrm>
            <a:prstGeom prst="rect">
              <a:avLst/>
            </a:prstGeom>
            <a:gradFill flip="none" rotWithShape="1">
              <a:gsLst>
                <a:gs pos="0">
                  <a:srgbClr val="00785D">
                    <a:shade val="30000"/>
                    <a:satMod val="115000"/>
                  </a:srgbClr>
                </a:gs>
                <a:gs pos="50000">
                  <a:srgbClr val="00785D">
                    <a:shade val="67500"/>
                    <a:satMod val="115000"/>
                  </a:srgbClr>
                </a:gs>
                <a:gs pos="100000">
                  <a:srgbClr val="00785D">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39416" y="3140968"/>
              <a:ext cx="2646878" cy="461665"/>
            </a:xfrm>
            <a:prstGeom prst="rect">
              <a:avLst/>
            </a:prstGeom>
          </p:spPr>
          <p:txBody>
            <a:bodyPr wrap="none">
              <a:spAutoFit/>
            </a:bodyPr>
            <a:lstStyle/>
            <a:p>
              <a:r>
                <a:rPr lang="zh-CN" altLang="en-US" sz="2400" dirty="0">
                  <a:solidFill>
                    <a:schemeClr val="bg1"/>
                  </a:solidFill>
                  <a:latin typeface="迷你简汉真广标" panose="02010609000101010101" pitchFamily="49" charset="-122"/>
                  <a:ea typeface="迷你简汉真广标" panose="02010609000101010101" pitchFamily="49" charset="-122"/>
                </a:rPr>
                <a:t>预算考核流于形式</a:t>
              </a:r>
            </a:p>
          </p:txBody>
        </p:sp>
        <p:sp>
          <p:nvSpPr>
            <p:cNvPr id="8" name="梯形 7"/>
            <p:cNvSpPr/>
            <p:nvPr/>
          </p:nvSpPr>
          <p:spPr>
            <a:xfrm flipV="1">
              <a:off x="479376" y="3717032"/>
              <a:ext cx="3456384" cy="216024"/>
            </a:xfrm>
            <a:prstGeom prst="trapezoid">
              <a:avLst/>
            </a:prstGeom>
            <a:gradFill flip="none" rotWithShape="1">
              <a:gsLst>
                <a:gs pos="0">
                  <a:srgbClr val="00785D">
                    <a:shade val="30000"/>
                    <a:satMod val="115000"/>
                  </a:srgbClr>
                </a:gs>
                <a:gs pos="50000">
                  <a:srgbClr val="00785D">
                    <a:shade val="67500"/>
                    <a:satMod val="115000"/>
                  </a:srgbClr>
                </a:gs>
                <a:gs pos="100000">
                  <a:srgbClr val="00785D">
                    <a:shade val="100000"/>
                    <a:satMod val="115000"/>
                  </a:srgbClr>
                </a:gs>
              </a:gsLst>
              <a:path path="circle">
                <a:fillToRect l="100000" t="100000"/>
              </a:path>
              <a:tileRect r="-100000" b="-100000"/>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extLst>
      <p:ext uri="{BB962C8B-B14F-4D97-AF65-F5344CB8AC3E}">
        <p14:creationId xmlns:p14="http://schemas.microsoft.com/office/powerpoint/2010/main" val="1201958487"/>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271464" y="5628197"/>
            <a:ext cx="9577064" cy="288032"/>
          </a:xfrm>
          <a:prstGeom prst="rect">
            <a:avLst/>
          </a:prstGeom>
          <a:gradFill flip="none" rotWithShape="1">
            <a:gsLst>
              <a:gs pos="100000">
                <a:schemeClr val="bg1">
                  <a:alpha val="0"/>
                </a:schemeClr>
              </a:gs>
              <a:gs pos="0">
                <a:schemeClr val="tx1">
                  <a:lumMod val="95000"/>
                  <a:lumOff val="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九、效果检查</a:t>
            </a:r>
          </a:p>
        </p:txBody>
      </p:sp>
      <p:cxnSp>
        <p:nvCxnSpPr>
          <p:cNvPr id="43" name="直接连接符 42"/>
          <p:cNvCxnSpPr/>
          <p:nvPr/>
        </p:nvCxnSpPr>
        <p:spPr>
          <a:xfrm>
            <a:off x="839416" y="1484784"/>
            <a:ext cx="10441160" cy="0"/>
          </a:xfrm>
          <a:prstGeom prst="line">
            <a:avLst/>
          </a:prstGeom>
          <a:ln w="19050">
            <a:solidFill>
              <a:srgbClr val="07634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4241794" y="1268760"/>
            <a:ext cx="3636404" cy="400110"/>
          </a:xfrm>
          <a:prstGeom prst="rect">
            <a:avLst/>
          </a:prstGeom>
          <a:solidFill>
            <a:schemeClr val="bg1"/>
          </a:solidFill>
        </p:spPr>
        <p:txBody>
          <a:bodyPr wrap="square">
            <a:spAutoFit/>
          </a:bodyPr>
          <a:lstStyle/>
          <a:p>
            <a:pPr algn="ctr"/>
            <a:r>
              <a:rPr lang="en-US" altLang="zh-CN" sz="2000" dirty="0">
                <a:solidFill>
                  <a:srgbClr val="07634F"/>
                </a:solidFill>
                <a:latin typeface="迷你简汉真广标" panose="02010609000101010101" pitchFamily="49" charset="-122"/>
                <a:ea typeface="迷你简汉真广标" panose="02010609000101010101" pitchFamily="49" charset="-122"/>
              </a:rPr>
              <a:t>7-12</a:t>
            </a:r>
            <a:r>
              <a:rPr lang="zh-CN" altLang="en-US" sz="2000" dirty="0">
                <a:solidFill>
                  <a:srgbClr val="07634F"/>
                </a:solidFill>
                <a:latin typeface="迷你简汉真广标" panose="02010609000101010101" pitchFamily="49" charset="-122"/>
                <a:ea typeface="迷你简汉真广标" panose="02010609000101010101" pitchFamily="49" charset="-122"/>
              </a:rPr>
              <a:t>月预算执行差异率统计表</a:t>
            </a:r>
          </a:p>
        </p:txBody>
      </p:sp>
      <p:graphicFrame>
        <p:nvGraphicFramePr>
          <p:cNvPr id="45" name="表格 44"/>
          <p:cNvGraphicFramePr>
            <a:graphicFrameLocks noGrp="1"/>
          </p:cNvGraphicFramePr>
          <p:nvPr>
            <p:extLst>
              <p:ext uri="{D42A27DB-BD31-4B8C-83A1-F6EECF244321}">
                <p14:modId xmlns:p14="http://schemas.microsoft.com/office/powerpoint/2010/main" val="2090054398"/>
              </p:ext>
            </p:extLst>
          </p:nvPr>
        </p:nvGraphicFramePr>
        <p:xfrm>
          <a:off x="839416" y="1844824"/>
          <a:ext cx="10441160" cy="3964131"/>
        </p:xfrm>
        <a:graphic>
          <a:graphicData uri="http://schemas.openxmlformats.org/drawingml/2006/table">
            <a:tbl>
              <a:tblPr/>
              <a:tblGrid>
                <a:gridCol w="1455404">
                  <a:extLst>
                    <a:ext uri="{9D8B030D-6E8A-4147-A177-3AD203B41FA5}">
                      <a16:colId xmlns:a16="http://schemas.microsoft.com/office/drawing/2014/main" val="20000"/>
                    </a:ext>
                  </a:extLst>
                </a:gridCol>
                <a:gridCol w="1257804">
                  <a:extLst>
                    <a:ext uri="{9D8B030D-6E8A-4147-A177-3AD203B41FA5}">
                      <a16:colId xmlns:a16="http://schemas.microsoft.com/office/drawing/2014/main" val="20001"/>
                    </a:ext>
                  </a:extLst>
                </a:gridCol>
                <a:gridCol w="1256536">
                  <a:extLst>
                    <a:ext uri="{9D8B030D-6E8A-4147-A177-3AD203B41FA5}">
                      <a16:colId xmlns:a16="http://schemas.microsoft.com/office/drawing/2014/main" val="20002"/>
                    </a:ext>
                  </a:extLst>
                </a:gridCol>
                <a:gridCol w="1256536">
                  <a:extLst>
                    <a:ext uri="{9D8B030D-6E8A-4147-A177-3AD203B41FA5}">
                      <a16:colId xmlns:a16="http://schemas.microsoft.com/office/drawing/2014/main" val="20003"/>
                    </a:ext>
                  </a:extLst>
                </a:gridCol>
                <a:gridCol w="1444004">
                  <a:extLst>
                    <a:ext uri="{9D8B030D-6E8A-4147-A177-3AD203B41FA5}">
                      <a16:colId xmlns:a16="http://schemas.microsoft.com/office/drawing/2014/main" val="20004"/>
                    </a:ext>
                  </a:extLst>
                </a:gridCol>
                <a:gridCol w="1256536">
                  <a:extLst>
                    <a:ext uri="{9D8B030D-6E8A-4147-A177-3AD203B41FA5}">
                      <a16:colId xmlns:a16="http://schemas.microsoft.com/office/drawing/2014/main" val="20005"/>
                    </a:ext>
                  </a:extLst>
                </a:gridCol>
                <a:gridCol w="1257804">
                  <a:extLst>
                    <a:ext uri="{9D8B030D-6E8A-4147-A177-3AD203B41FA5}">
                      <a16:colId xmlns:a16="http://schemas.microsoft.com/office/drawing/2014/main" val="20006"/>
                    </a:ext>
                  </a:extLst>
                </a:gridCol>
                <a:gridCol w="1256536">
                  <a:extLst>
                    <a:ext uri="{9D8B030D-6E8A-4147-A177-3AD203B41FA5}">
                      <a16:colId xmlns:a16="http://schemas.microsoft.com/office/drawing/2014/main" val="20007"/>
                    </a:ext>
                  </a:extLst>
                </a:gridCol>
              </a:tblGrid>
              <a:tr h="336431">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月份</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gridSpan="3">
                  <a:txBody>
                    <a:bodyPr/>
                    <a:lstStyle/>
                    <a:p>
                      <a:pPr algn="ctr">
                        <a:lnSpc>
                          <a:spcPts val="1800"/>
                        </a:lnSpc>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业务预算</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hMerge="1">
                  <a:txBody>
                    <a:bodyPr/>
                    <a:lstStyle/>
                    <a:p>
                      <a:endParaRPr lang="zh-CN" altLang="en-US"/>
                    </a:p>
                  </a:txBody>
                  <a:tcPr/>
                </a:tc>
                <a:tc hMerge="1">
                  <a:txBody>
                    <a:bodyPr/>
                    <a:lstStyle/>
                    <a:p>
                      <a:endParaRPr lang="zh-CN" altLang="en-US"/>
                    </a:p>
                  </a:txBody>
                  <a:tcPr/>
                </a:tc>
                <a:tc gridSpan="2">
                  <a:txBody>
                    <a:bodyPr/>
                    <a:lstStyle/>
                    <a:p>
                      <a:pPr algn="ctr">
                        <a:lnSpc>
                          <a:spcPts val="1800"/>
                        </a:lnSpc>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费用预算</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hMerge="1">
                  <a:txBody>
                    <a:bodyPr/>
                    <a:lstStyle/>
                    <a:p>
                      <a:endParaRPr lang="zh-CN" altLang="en-US"/>
                    </a:p>
                  </a:txBody>
                  <a:tcPr/>
                </a:tc>
                <a:tc gridSpan="2">
                  <a:txBody>
                    <a:bodyPr/>
                    <a:lstStyle/>
                    <a:p>
                      <a:pPr algn="ctr">
                        <a:lnSpc>
                          <a:spcPts val="1800"/>
                        </a:lnSpc>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财务预算</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hMerge="1">
                  <a:txBody>
                    <a:bodyPr/>
                    <a:lstStyle/>
                    <a:p>
                      <a:endParaRPr lang="zh-CN" altLang="en-US"/>
                    </a:p>
                  </a:txBody>
                  <a:tcPr/>
                </a:tc>
                <a:extLst>
                  <a:ext uri="{0D108BD9-81ED-4DB2-BD59-A6C34878D82A}">
                    <a16:rowId xmlns:a16="http://schemas.microsoft.com/office/drawing/2014/main" val="10000"/>
                  </a:ext>
                </a:extLst>
              </a:tr>
              <a:tr h="455657">
                <a:tc>
                  <a:txBody>
                    <a:bodyPr/>
                    <a:lstStyle/>
                    <a:p>
                      <a:pPr algn="ctr">
                        <a:spcAft>
                          <a:spcPts val="0"/>
                        </a:spcAft>
                      </a:pPr>
                      <a:r>
                        <a:rPr lang="en-US"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卷烟销量</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销售收入</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卷烟毛利</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销售</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费用</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管理费用</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利润总额</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ctr">
                        <a:spcAft>
                          <a:spcPts val="0"/>
                        </a:spcAft>
                      </a:pPr>
                      <a:r>
                        <a:rPr lang="zh-CN" sz="1600" kern="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利税合计</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extLst>
                  <a:ext uri="{0D108BD9-81ED-4DB2-BD59-A6C34878D82A}">
                    <a16:rowId xmlns:a16="http://schemas.microsoft.com/office/drawing/2014/main" val="10001"/>
                  </a:ext>
                </a:extLst>
              </a:tr>
              <a:tr h="314002">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7</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0.39%</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1.89%</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2.07%</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0.11%</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0.07%</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14002">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8</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0.46%</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0.35%</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0.19%</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-0.08%</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-0.20%</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-0.10%</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-0.82%</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14002">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9</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0.05%</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0.43%</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0.28%</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0.04%</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-0.14%</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0.09%</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-5.98%</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314002">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10</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0.62%</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0.62%</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0.25%</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-0.16%</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0.09%</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0.13%</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3.63%</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14002">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11</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-1.79%</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2.23%</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2.55%</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0.2%</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0.01%</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-2.86%</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4.47%</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314002">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12</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0.75%</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-9.84%</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-11.09%</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10.07%</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6.69%</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-53.71%</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-24.97%</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628004">
                <a:tc>
                  <a:txBody>
                    <a:bodyPr/>
                    <a:lstStyle/>
                    <a:p>
                      <a:pPr algn="ctr">
                        <a:spcAft>
                          <a:spcPts val="0"/>
                        </a:spcAft>
                      </a:pPr>
                      <a:r>
                        <a:rPr lang="zh-CN" sz="1600" kern="0">
                          <a:effectLst/>
                          <a:latin typeface="微软雅黑" panose="020B0503020204020204" pitchFamily="34" charset="-122"/>
                          <a:ea typeface="微软雅黑" panose="020B0503020204020204" pitchFamily="34" charset="-122"/>
                        </a:rPr>
                        <a:t>月平均差异率</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0.63%</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2.26%</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2.38%</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1.52%</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effectLst/>
                          <a:latin typeface="微软雅黑" panose="020B0503020204020204" pitchFamily="34" charset="-122"/>
                          <a:ea typeface="微软雅黑" panose="020B0503020204020204" pitchFamily="34" charset="-122"/>
                        </a:rPr>
                        <a:t>1.04%</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8.16%</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dirty="0">
                          <a:effectLst/>
                          <a:latin typeface="微软雅黑" panose="020B0503020204020204" pitchFamily="34" charset="-122"/>
                          <a:ea typeface="微软雅黑" panose="020B0503020204020204" pitchFamily="34" charset="-122"/>
                        </a:rPr>
                        <a:t>6.05%</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628004">
                <a:tc>
                  <a:txBody>
                    <a:bodyPr/>
                    <a:lstStyle/>
                    <a:p>
                      <a:pPr algn="ctr">
                        <a:spcAft>
                          <a:spcPts val="0"/>
                        </a:spcAft>
                      </a:pPr>
                      <a:r>
                        <a:rPr lang="zh-CN" sz="1600" kern="0">
                          <a:effectLst/>
                          <a:latin typeface="微软雅黑" panose="020B0503020204020204" pitchFamily="34" charset="-122"/>
                          <a:ea typeface="微软雅黑" panose="020B0503020204020204" pitchFamily="34" charset="-122"/>
                        </a:rPr>
                        <a:t>总平均差异率</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7">
                  <a:txBody>
                    <a:bodyPr/>
                    <a:lstStyle/>
                    <a:p>
                      <a:pPr algn="ctr">
                        <a:spcAft>
                          <a:spcPts val="0"/>
                        </a:spcAft>
                      </a:pPr>
                      <a:r>
                        <a:rPr lang="en-US" sz="2800" kern="0" dirty="0">
                          <a:solidFill>
                            <a:srgbClr val="0E75C2"/>
                          </a:solidFill>
                          <a:effectLst/>
                          <a:latin typeface="微软雅黑" panose="020B0503020204020204" pitchFamily="34" charset="-122"/>
                          <a:ea typeface="微软雅黑" panose="020B0503020204020204" pitchFamily="34" charset="-122"/>
                        </a:rPr>
                        <a:t>3.15%</a:t>
                      </a:r>
                      <a:endParaRPr lang="zh-CN" sz="2800" kern="100" dirty="0">
                        <a:solidFill>
                          <a:srgbClr val="0E75C2"/>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bl>
          </a:graphicData>
        </a:graphic>
      </p:graphicFrame>
      <p:sp>
        <p:nvSpPr>
          <p:cNvPr id="47" name="矩形 46"/>
          <p:cNvSpPr/>
          <p:nvPr/>
        </p:nvSpPr>
        <p:spPr>
          <a:xfrm>
            <a:off x="839416" y="5157192"/>
            <a:ext cx="10441160" cy="648072"/>
          </a:xfrm>
          <a:prstGeom prst="rect">
            <a:avLst/>
          </a:prstGeom>
          <a:noFill/>
          <a:ln>
            <a:solidFill>
              <a:srgbClr val="076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25604337"/>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487488" y="3645024"/>
            <a:ext cx="9577064" cy="288032"/>
          </a:xfrm>
          <a:prstGeom prst="rect">
            <a:avLst/>
          </a:prstGeom>
          <a:gradFill flip="none" rotWithShape="1">
            <a:gsLst>
              <a:gs pos="100000">
                <a:schemeClr val="bg1">
                  <a:alpha val="0"/>
                </a:schemeClr>
              </a:gs>
              <a:gs pos="0">
                <a:schemeClr val="tx1">
                  <a:lumMod val="95000"/>
                  <a:lumOff val="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九、效果检查</a:t>
            </a:r>
          </a:p>
        </p:txBody>
      </p:sp>
      <p:cxnSp>
        <p:nvCxnSpPr>
          <p:cNvPr id="43" name="直接连接符 42"/>
          <p:cNvCxnSpPr/>
          <p:nvPr/>
        </p:nvCxnSpPr>
        <p:spPr>
          <a:xfrm>
            <a:off x="839416" y="1484784"/>
            <a:ext cx="10441160" cy="0"/>
          </a:xfrm>
          <a:prstGeom prst="line">
            <a:avLst/>
          </a:prstGeom>
          <a:ln w="19050">
            <a:solidFill>
              <a:srgbClr val="07634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4241794" y="1268760"/>
            <a:ext cx="3636404" cy="400110"/>
          </a:xfrm>
          <a:prstGeom prst="rect">
            <a:avLst/>
          </a:prstGeom>
          <a:solidFill>
            <a:schemeClr val="bg1"/>
          </a:solidFill>
        </p:spPr>
        <p:txBody>
          <a:bodyPr wrap="square">
            <a:spAutoFit/>
          </a:bodyPr>
          <a:lstStyle/>
          <a:p>
            <a:pPr algn="ctr"/>
            <a:r>
              <a:rPr lang="zh-CN" altLang="en-US" sz="2000" dirty="0">
                <a:solidFill>
                  <a:srgbClr val="07634F"/>
                </a:solidFill>
                <a:latin typeface="迷你简汉真广标" panose="02010609000101010101" pitchFamily="49" charset="-122"/>
                <a:ea typeface="迷你简汉真广标" panose="02010609000101010101" pitchFamily="49" charset="-122"/>
              </a:rPr>
              <a:t>开展</a:t>
            </a:r>
            <a:r>
              <a:rPr lang="en-US" altLang="zh-CN" sz="2000" dirty="0">
                <a:solidFill>
                  <a:srgbClr val="07634F"/>
                </a:solidFill>
                <a:latin typeface="迷你简汉真广标" panose="02010609000101010101" pitchFamily="49" charset="-122"/>
                <a:ea typeface="迷你简汉真广标" panose="02010609000101010101" pitchFamily="49" charset="-122"/>
              </a:rPr>
              <a:t>QC</a:t>
            </a:r>
            <a:r>
              <a:rPr lang="zh-CN" altLang="en-US" sz="2000" dirty="0">
                <a:solidFill>
                  <a:srgbClr val="07634F"/>
                </a:solidFill>
                <a:latin typeface="迷你简汉真广标" panose="02010609000101010101" pitchFamily="49" charset="-122"/>
                <a:ea typeface="迷你简汉真广标" panose="02010609000101010101" pitchFamily="49" charset="-122"/>
              </a:rPr>
              <a:t>小组活动前后对比表</a:t>
            </a:r>
          </a:p>
        </p:txBody>
      </p:sp>
      <p:graphicFrame>
        <p:nvGraphicFramePr>
          <p:cNvPr id="3" name="表格 2"/>
          <p:cNvGraphicFramePr>
            <a:graphicFrameLocks noGrp="1"/>
          </p:cNvGraphicFramePr>
          <p:nvPr>
            <p:extLst>
              <p:ext uri="{D42A27DB-BD31-4B8C-83A1-F6EECF244321}">
                <p14:modId xmlns:p14="http://schemas.microsoft.com/office/powerpoint/2010/main" val="773758415"/>
              </p:ext>
            </p:extLst>
          </p:nvPr>
        </p:nvGraphicFramePr>
        <p:xfrm>
          <a:off x="911424" y="2132856"/>
          <a:ext cx="10369152" cy="1684502"/>
        </p:xfrm>
        <a:graphic>
          <a:graphicData uri="http://schemas.openxmlformats.org/drawingml/2006/table">
            <a:tbl>
              <a:tblPr/>
              <a:tblGrid>
                <a:gridCol w="2581452">
                  <a:extLst>
                    <a:ext uri="{9D8B030D-6E8A-4147-A177-3AD203B41FA5}">
                      <a16:colId xmlns:a16="http://schemas.microsoft.com/office/drawing/2014/main" val="20000"/>
                    </a:ext>
                  </a:extLst>
                </a:gridCol>
                <a:gridCol w="2819148">
                  <a:extLst>
                    <a:ext uri="{9D8B030D-6E8A-4147-A177-3AD203B41FA5}">
                      <a16:colId xmlns:a16="http://schemas.microsoft.com/office/drawing/2014/main" val="20001"/>
                    </a:ext>
                  </a:extLst>
                </a:gridCol>
                <a:gridCol w="1999563">
                  <a:extLst>
                    <a:ext uri="{9D8B030D-6E8A-4147-A177-3AD203B41FA5}">
                      <a16:colId xmlns:a16="http://schemas.microsoft.com/office/drawing/2014/main" val="20002"/>
                    </a:ext>
                  </a:extLst>
                </a:gridCol>
                <a:gridCol w="2968989">
                  <a:extLst>
                    <a:ext uri="{9D8B030D-6E8A-4147-A177-3AD203B41FA5}">
                      <a16:colId xmlns:a16="http://schemas.microsoft.com/office/drawing/2014/main" val="20003"/>
                    </a:ext>
                  </a:extLst>
                </a:gridCol>
              </a:tblGrid>
              <a:tr h="936104">
                <a:tc>
                  <a:txBody>
                    <a:body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活动前各项指标平均差异率</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活动后各项指标平均差异率</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减少</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tc>
                  <a:txBody>
                    <a:body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降幅</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7634F"/>
                    </a:solidFill>
                  </a:tcPr>
                </a:tc>
                <a:extLst>
                  <a:ext uri="{0D108BD9-81ED-4DB2-BD59-A6C34878D82A}">
                    <a16:rowId xmlns:a16="http://schemas.microsoft.com/office/drawing/2014/main" val="10000"/>
                  </a:ext>
                </a:extLst>
              </a:tr>
              <a:tr h="748398">
                <a:tc>
                  <a:txBody>
                    <a:bodyPr/>
                    <a:lstStyle/>
                    <a:p>
                      <a:pPr algn="ctr">
                        <a:spcAft>
                          <a:spcPts val="0"/>
                        </a:spcAft>
                      </a:pPr>
                      <a:r>
                        <a:rPr lang="en-US" sz="2000" b="0" i="0" kern="0" dirty="0">
                          <a:solidFill>
                            <a:schemeClr val="tx1"/>
                          </a:solidFill>
                          <a:effectLst/>
                          <a:latin typeface="微软雅黑" panose="020B0503020204020204" pitchFamily="34" charset="-122"/>
                          <a:ea typeface="微软雅黑" panose="020B0503020204020204" pitchFamily="34" charset="-122"/>
                        </a:rPr>
                        <a:t>5.28%</a:t>
                      </a:r>
                      <a:endParaRPr lang="zh-CN" sz="2000" b="0" i="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2000" b="0" i="0" kern="0" dirty="0">
                          <a:solidFill>
                            <a:schemeClr val="tx1"/>
                          </a:solidFill>
                          <a:effectLst/>
                          <a:latin typeface="微软雅黑" panose="020B0503020204020204" pitchFamily="34" charset="-122"/>
                          <a:ea typeface="微软雅黑" panose="020B0503020204020204" pitchFamily="34" charset="-122"/>
                        </a:rPr>
                        <a:t>3.15%</a:t>
                      </a:r>
                      <a:endParaRPr lang="zh-CN" sz="2000" b="0" i="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2000" b="0" i="0"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2.13%</a:t>
                      </a:r>
                      <a:endParaRPr lang="zh-CN" sz="2000" b="0" i="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indent="203200" algn="ctr">
                        <a:spcAft>
                          <a:spcPts val="0"/>
                        </a:spcAft>
                      </a:pPr>
                      <a:r>
                        <a:rPr lang="en-US" sz="2000" b="0" i="0"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40.34%</a:t>
                      </a:r>
                      <a:endParaRPr lang="zh-CN" sz="2000" b="0" i="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10" name="矩形 9"/>
          <p:cNvSpPr/>
          <p:nvPr/>
        </p:nvSpPr>
        <p:spPr>
          <a:xfrm>
            <a:off x="911424" y="3068960"/>
            <a:ext cx="10369152" cy="720080"/>
          </a:xfrm>
          <a:prstGeom prst="rect">
            <a:avLst/>
          </a:prstGeom>
          <a:noFill/>
          <a:ln>
            <a:solidFill>
              <a:srgbClr val="076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378694079"/>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十、巩固措施</a:t>
            </a:r>
          </a:p>
        </p:txBody>
      </p:sp>
      <p:sp>
        <p:nvSpPr>
          <p:cNvPr id="21" name="矩形 20"/>
          <p:cNvSpPr/>
          <p:nvPr/>
        </p:nvSpPr>
        <p:spPr>
          <a:xfrm>
            <a:off x="839416" y="4653136"/>
            <a:ext cx="6840760" cy="1015663"/>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完善全面预算考核评价模块以及费用预算报表管理模块，减少手工核对。</a:t>
            </a:r>
          </a:p>
        </p:txBody>
      </p:sp>
      <p:sp>
        <p:nvSpPr>
          <p:cNvPr id="22" name="矩形 21"/>
          <p:cNvSpPr/>
          <p:nvPr/>
        </p:nvSpPr>
        <p:spPr>
          <a:xfrm>
            <a:off x="839416" y="1628800"/>
            <a:ext cx="6840760" cy="400110"/>
          </a:xfrm>
          <a:prstGeom prst="rect">
            <a:avLst/>
          </a:prstGeom>
        </p:spPr>
        <p:txBody>
          <a:bodyPr wrap="square">
            <a:spAutoFit/>
          </a:bodyPr>
          <a:lstStyle/>
          <a:p>
            <a:pPr lvl="0"/>
            <a:r>
              <a:rPr lang="zh-CN" altLang="en-US" sz="2000" b="1" i="1" dirty="0">
                <a:solidFill>
                  <a:srgbClr val="0E75C2"/>
                </a:solidFill>
                <a:latin typeface="微软雅黑" panose="020B0503020204020204" pitchFamily="34" charset="-122"/>
                <a:ea typeface="微软雅黑" panose="020B0503020204020204" pitchFamily="34" charset="-122"/>
              </a:rPr>
              <a:t>为巩固本次</a:t>
            </a:r>
            <a:r>
              <a:rPr lang="en-US" altLang="zh-CN" sz="2000" b="1" i="1" dirty="0">
                <a:solidFill>
                  <a:srgbClr val="0E75C2"/>
                </a:solidFill>
                <a:latin typeface="微软雅黑" panose="020B0503020204020204" pitchFamily="34" charset="-122"/>
                <a:ea typeface="微软雅黑" panose="020B0503020204020204" pitchFamily="34" charset="-122"/>
              </a:rPr>
              <a:t>QC</a:t>
            </a:r>
            <a:r>
              <a:rPr lang="zh-CN" altLang="en-US" sz="2000" b="1" i="1" dirty="0">
                <a:solidFill>
                  <a:srgbClr val="0E75C2"/>
                </a:solidFill>
                <a:latin typeface="微软雅黑" panose="020B0503020204020204" pitchFamily="34" charset="-122"/>
                <a:ea typeface="微软雅黑" panose="020B0503020204020204" pitchFamily="34" charset="-122"/>
              </a:rPr>
              <a:t>小组的成果，特制定以下标准化巩固措施：</a:t>
            </a:r>
          </a:p>
        </p:txBody>
      </p:sp>
      <p:grpSp>
        <p:nvGrpSpPr>
          <p:cNvPr id="24" name="组合 23"/>
          <p:cNvGrpSpPr/>
          <p:nvPr/>
        </p:nvGrpSpPr>
        <p:grpSpPr>
          <a:xfrm>
            <a:off x="839416" y="2168190"/>
            <a:ext cx="10354266" cy="3672408"/>
            <a:chOff x="-3060153" y="1664804"/>
            <a:chExt cx="10354266" cy="3672408"/>
          </a:xfrm>
        </p:grpSpPr>
        <p:grpSp>
          <p:nvGrpSpPr>
            <p:cNvPr id="25" name="组合 24"/>
            <p:cNvGrpSpPr/>
            <p:nvPr/>
          </p:nvGrpSpPr>
          <p:grpSpPr>
            <a:xfrm>
              <a:off x="3621705" y="1664804"/>
              <a:ext cx="3672408" cy="3672408"/>
              <a:chOff x="3621705" y="1664804"/>
              <a:chExt cx="3672408" cy="3672408"/>
            </a:xfrm>
            <a:scene3d>
              <a:camera prst="orthographicFront">
                <a:rot lat="20712698" lon="1860498" rev="20730538"/>
              </a:camera>
              <a:lightRig rig="soft" dir="t"/>
            </a:scene3d>
          </p:grpSpPr>
          <p:sp>
            <p:nvSpPr>
              <p:cNvPr id="32" name="空心弧 31"/>
              <p:cNvSpPr/>
              <p:nvPr/>
            </p:nvSpPr>
            <p:spPr>
              <a:xfrm>
                <a:off x="3621705" y="1664804"/>
                <a:ext cx="3672408" cy="3672408"/>
              </a:xfrm>
              <a:prstGeom prst="blockArc">
                <a:avLst>
                  <a:gd name="adj1" fmla="val 16467387"/>
                  <a:gd name="adj2" fmla="val 21302561"/>
                  <a:gd name="adj3" fmla="val 9795"/>
                </a:avLst>
              </a:prstGeom>
              <a:solidFill>
                <a:srgbClr val="EAEAEA"/>
              </a:solidFill>
              <a:ln w="3175" cap="flat" cmpd="sng" algn="ctr">
                <a:solidFill>
                  <a:srgbClr val="EAEAEA"/>
                </a:solidFill>
                <a:prstDash val="solid"/>
              </a:ln>
              <a:effectLst/>
              <a:sp3d extrusionH="228600"/>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cs typeface="+mn-cs"/>
                </a:endParaRPr>
              </a:p>
            </p:txBody>
          </p:sp>
          <p:sp>
            <p:nvSpPr>
              <p:cNvPr id="33" name="空心弧 32"/>
              <p:cNvSpPr/>
              <p:nvPr/>
            </p:nvSpPr>
            <p:spPr>
              <a:xfrm flipV="1">
                <a:off x="3621705" y="1664804"/>
                <a:ext cx="3672408" cy="3672408"/>
              </a:xfrm>
              <a:prstGeom prst="blockArc">
                <a:avLst>
                  <a:gd name="adj1" fmla="val 11062843"/>
                  <a:gd name="adj2" fmla="val 15931266"/>
                  <a:gd name="adj3" fmla="val 10504"/>
                </a:avLst>
              </a:prstGeom>
              <a:gradFill>
                <a:gsLst>
                  <a:gs pos="100000">
                    <a:srgbClr val="2676FF">
                      <a:lumMod val="60000"/>
                      <a:lumOff val="40000"/>
                    </a:srgbClr>
                  </a:gs>
                  <a:gs pos="0">
                    <a:srgbClr val="2676FF"/>
                  </a:gs>
                </a:gsLst>
                <a:lin ang="5400000" scaled="0"/>
              </a:gradFill>
              <a:ln w="3175" cap="flat" cmpd="sng" algn="ctr">
                <a:solidFill>
                  <a:srgbClr val="2676FF">
                    <a:lumMod val="60000"/>
                    <a:lumOff val="40000"/>
                  </a:srgbClr>
                </a:solidFill>
                <a:prstDash val="solid"/>
              </a:ln>
              <a:effectLst/>
              <a:sp3d extrusionH="228600"/>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cs typeface="+mn-cs"/>
                </a:endParaRPr>
              </a:p>
            </p:txBody>
          </p:sp>
          <p:sp>
            <p:nvSpPr>
              <p:cNvPr id="34" name="空心弧 33"/>
              <p:cNvSpPr/>
              <p:nvPr/>
            </p:nvSpPr>
            <p:spPr>
              <a:xfrm>
                <a:off x="3621705" y="1664804"/>
                <a:ext cx="3672408" cy="3672408"/>
              </a:xfrm>
              <a:prstGeom prst="blockArc">
                <a:avLst>
                  <a:gd name="adj1" fmla="val 11071812"/>
                  <a:gd name="adj2" fmla="val 15961648"/>
                  <a:gd name="adj3" fmla="val 9659"/>
                </a:avLst>
              </a:prstGeom>
              <a:gradFill>
                <a:gsLst>
                  <a:gs pos="100000">
                    <a:srgbClr val="2676FF">
                      <a:lumMod val="60000"/>
                      <a:lumOff val="40000"/>
                    </a:srgbClr>
                  </a:gs>
                  <a:gs pos="0">
                    <a:srgbClr val="2676FF"/>
                  </a:gs>
                </a:gsLst>
                <a:lin ang="16200000" scaled="0"/>
              </a:gradFill>
              <a:ln w="3175" cap="flat" cmpd="sng" algn="ctr">
                <a:solidFill>
                  <a:srgbClr val="2676FF">
                    <a:lumMod val="60000"/>
                    <a:lumOff val="40000"/>
                  </a:srgbClr>
                </a:solidFill>
                <a:prstDash val="solid"/>
              </a:ln>
              <a:effectLst/>
              <a:sp3d extrusionH="228600"/>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cs typeface="+mn-cs"/>
                </a:endParaRPr>
              </a:p>
            </p:txBody>
          </p:sp>
          <p:sp>
            <p:nvSpPr>
              <p:cNvPr id="35" name="空心弧 34"/>
              <p:cNvSpPr/>
              <p:nvPr/>
            </p:nvSpPr>
            <p:spPr>
              <a:xfrm flipV="1">
                <a:off x="3621705" y="1664804"/>
                <a:ext cx="3672408" cy="3672408"/>
              </a:xfrm>
              <a:prstGeom prst="blockArc">
                <a:avLst>
                  <a:gd name="adj1" fmla="val 16445151"/>
                  <a:gd name="adj2" fmla="val 21373412"/>
                  <a:gd name="adj3" fmla="val 10438"/>
                </a:avLst>
              </a:prstGeom>
              <a:solidFill>
                <a:srgbClr val="EAEAEA"/>
              </a:solidFill>
              <a:ln w="3175" cap="flat" cmpd="sng" algn="ctr">
                <a:solidFill>
                  <a:srgbClr val="EAEAEA"/>
                </a:solidFill>
                <a:prstDash val="solid"/>
              </a:ln>
              <a:effectLst/>
              <a:sp3d extrusionH="228600"/>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cs typeface="+mn-cs"/>
                </a:endParaRPr>
              </a:p>
            </p:txBody>
          </p:sp>
          <p:sp>
            <p:nvSpPr>
              <p:cNvPr id="36" name="椭圆 35"/>
              <p:cNvSpPr/>
              <p:nvPr/>
            </p:nvSpPr>
            <p:spPr>
              <a:xfrm>
                <a:off x="4286136" y="2328711"/>
                <a:ext cx="2343545" cy="2343545"/>
              </a:xfrm>
              <a:prstGeom prst="ellipse">
                <a:avLst/>
              </a:prstGeom>
              <a:gradFill flip="none" rotWithShape="1">
                <a:gsLst>
                  <a:gs pos="0">
                    <a:srgbClr val="C5C5C5"/>
                  </a:gs>
                  <a:gs pos="50000">
                    <a:srgbClr val="EAEAEA"/>
                  </a:gs>
                  <a:gs pos="100000">
                    <a:srgbClr val="C5C5C5"/>
                  </a:gs>
                </a:gsLst>
                <a:lin ang="0" scaled="1"/>
                <a:tileRect/>
              </a:gradFill>
              <a:ln w="25400" cap="flat" cmpd="sng" algn="ctr">
                <a:solidFill>
                  <a:srgbClr val="D7D7D7"/>
                </a:solidFill>
                <a:prstDash val="solid"/>
              </a:ln>
              <a:effectLst/>
              <a:sp3d extrusionH="228600"/>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600" b="0" i="0" u="none" strike="noStrike" kern="0" cap="none" spc="0" normalizeH="0" baseline="0" noProof="0" dirty="0">
                    <a:ln>
                      <a:noFill/>
                    </a:ln>
                    <a:solidFill>
                      <a:srgbClr val="0E75C2"/>
                    </a:solidFill>
                    <a:effectLst/>
                    <a:uLnTx/>
                    <a:uFillTx/>
                    <a:latin typeface="Impact" pitchFamily="34" charset="0"/>
                    <a:ea typeface="微软雅黑" pitchFamily="34" charset="-122"/>
                    <a:cs typeface="+mn-cs"/>
                  </a:rPr>
                  <a:t>巩固</a:t>
                </a:r>
                <a:endParaRPr kumimoji="0" lang="en-US" altLang="zh-CN" sz="3600" b="0" i="0" u="none" strike="noStrike" kern="0" cap="none" spc="0" normalizeH="0" baseline="0" noProof="0" dirty="0">
                  <a:ln>
                    <a:noFill/>
                  </a:ln>
                  <a:solidFill>
                    <a:srgbClr val="0E75C2"/>
                  </a:solidFill>
                  <a:effectLst/>
                  <a:uLnTx/>
                  <a:uFillTx/>
                  <a:latin typeface="Impact" pitchFamily="34" charset="0"/>
                  <a:ea typeface="微软雅黑"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600" b="0" i="0" u="none" strike="noStrike" kern="0" cap="none" spc="0" normalizeH="0" baseline="0" noProof="0" dirty="0">
                    <a:ln>
                      <a:noFill/>
                    </a:ln>
                    <a:solidFill>
                      <a:srgbClr val="0E75C2"/>
                    </a:solidFill>
                    <a:effectLst/>
                    <a:uLnTx/>
                    <a:uFillTx/>
                    <a:latin typeface="Impact" pitchFamily="34" charset="0"/>
                    <a:ea typeface="微软雅黑" pitchFamily="34" charset="-122"/>
                    <a:cs typeface="+mn-cs"/>
                  </a:rPr>
                  <a:t>措施</a:t>
                </a:r>
              </a:p>
            </p:txBody>
          </p:sp>
        </p:grpSp>
        <p:sp>
          <p:nvSpPr>
            <p:cNvPr id="31" name="TextBox 8"/>
            <p:cNvSpPr txBox="1"/>
            <p:nvPr/>
          </p:nvSpPr>
          <p:spPr bwMode="auto">
            <a:xfrm>
              <a:off x="-3060153" y="2349550"/>
              <a:ext cx="7128792" cy="961289"/>
            </a:xfrm>
            <a:prstGeom prst="rect">
              <a:avLst/>
            </a:prstGeom>
            <a:noFill/>
          </p:spPr>
          <p:txBody>
            <a:bodyPr wrap="square">
              <a:spAutoFit/>
            </a:bodyPr>
            <a:lstStyle/>
            <a:p>
              <a:pPr lvl="0">
                <a:lnSpc>
                  <a:spcPct val="150000"/>
                </a:lnSpc>
                <a:defRPr/>
              </a:pPr>
              <a:r>
                <a:rPr lang="zh-CN" altLang="en-US" sz="2000" kern="0" dirty="0">
                  <a:latin typeface="微软雅黑" pitchFamily="34" charset="-122"/>
                  <a:ea typeface="微软雅黑" pitchFamily="34" charset="-122"/>
                </a:rPr>
                <a:t>完善修订</a:t>
              </a:r>
              <a:r>
                <a:rPr lang="en-US" altLang="zh-CN" sz="2000" kern="0" dirty="0">
                  <a:latin typeface="微软雅黑" pitchFamily="34" charset="-122"/>
                  <a:ea typeface="微软雅黑" pitchFamily="34" charset="-122"/>
                </a:rPr>
                <a:t>《</a:t>
              </a:r>
              <a:r>
                <a:rPr lang="zh-CN" altLang="en-US" sz="2000" kern="0" dirty="0">
                  <a:latin typeface="微软雅黑" pitchFamily="34" charset="-122"/>
                  <a:ea typeface="微软雅黑" pitchFamily="34" charset="-122"/>
                </a:rPr>
                <a:t>全面预算管理考核实施细则</a:t>
              </a:r>
              <a:r>
                <a:rPr lang="en-US" altLang="zh-CN" sz="2000" kern="0" dirty="0">
                  <a:latin typeface="微软雅黑" pitchFamily="34" charset="-122"/>
                  <a:ea typeface="微软雅黑" pitchFamily="34" charset="-122"/>
                </a:rPr>
                <a:t>》</a:t>
              </a:r>
              <a:r>
                <a:rPr lang="zh-CN" altLang="en-US" sz="2000" kern="0" dirty="0">
                  <a:latin typeface="微软雅黑" pitchFamily="34" charset="-122"/>
                  <a:ea typeface="微软雅黑" pitchFamily="34" charset="-122"/>
                </a:rPr>
                <a:t>，提高预算评分标准的公平性</a:t>
              </a:r>
            </a:p>
          </p:txBody>
        </p:sp>
      </p:grpSp>
      <p:grpSp>
        <p:nvGrpSpPr>
          <p:cNvPr id="39" name="组合 38"/>
          <p:cNvGrpSpPr/>
          <p:nvPr/>
        </p:nvGrpSpPr>
        <p:grpSpPr>
          <a:xfrm>
            <a:off x="839416" y="2348880"/>
            <a:ext cx="6768752" cy="504056"/>
            <a:chOff x="839416" y="2348880"/>
            <a:chExt cx="6768752" cy="504056"/>
          </a:xfrm>
        </p:grpSpPr>
        <p:sp>
          <p:nvSpPr>
            <p:cNvPr id="37" name="矩形 36"/>
            <p:cNvSpPr/>
            <p:nvPr/>
          </p:nvSpPr>
          <p:spPr>
            <a:xfrm>
              <a:off x="839416" y="2348880"/>
              <a:ext cx="6768752" cy="504056"/>
            </a:xfrm>
            <a:prstGeom prst="rect">
              <a:avLst/>
            </a:prstGeom>
            <a:gradFill>
              <a:gsLst>
                <a:gs pos="0">
                  <a:sysClr val="window" lastClr="FFFFFF">
                    <a:alpha val="99000"/>
                  </a:sysClr>
                </a:gs>
                <a:gs pos="62000">
                  <a:srgbClr val="0E75C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983432" y="2420888"/>
              <a:ext cx="1467068"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巩固措施一</a:t>
              </a:r>
            </a:p>
          </p:txBody>
        </p:sp>
      </p:grpSp>
      <p:grpSp>
        <p:nvGrpSpPr>
          <p:cNvPr id="40" name="组合 39"/>
          <p:cNvGrpSpPr/>
          <p:nvPr/>
        </p:nvGrpSpPr>
        <p:grpSpPr>
          <a:xfrm>
            <a:off x="911424" y="4149080"/>
            <a:ext cx="6768752" cy="504056"/>
            <a:chOff x="839416" y="2348880"/>
            <a:chExt cx="6768752" cy="504056"/>
          </a:xfrm>
        </p:grpSpPr>
        <p:sp>
          <p:nvSpPr>
            <p:cNvPr id="41" name="矩形 40"/>
            <p:cNvSpPr/>
            <p:nvPr/>
          </p:nvSpPr>
          <p:spPr>
            <a:xfrm>
              <a:off x="839416" y="2348880"/>
              <a:ext cx="6768752" cy="504056"/>
            </a:xfrm>
            <a:prstGeom prst="rect">
              <a:avLst/>
            </a:prstGeom>
            <a:gradFill>
              <a:gsLst>
                <a:gs pos="0">
                  <a:sysClr val="window" lastClr="FFFFFF">
                    <a:alpha val="99000"/>
                  </a:sysClr>
                </a:gs>
                <a:gs pos="62000">
                  <a:srgbClr val="0E75C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983432" y="2420888"/>
              <a:ext cx="1467068"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巩固措施二</a:t>
              </a:r>
            </a:p>
          </p:txBody>
        </p:sp>
      </p:grpSp>
    </p:spTree>
    <p:custDataLst>
      <p:tags r:id="rId1"/>
    </p:custDataLst>
    <p:extLst>
      <p:ext uri="{BB962C8B-B14F-4D97-AF65-F5344CB8AC3E}">
        <p14:creationId xmlns:p14="http://schemas.microsoft.com/office/powerpoint/2010/main" val="368622830"/>
      </p:ext>
    </p:extLst>
  </p:cSld>
  <p:clrMapOvr>
    <a:masterClrMapping/>
  </p:clrMapOvr>
  <p:transition spd="slow" advTm="0">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6558" y="4005064"/>
            <a:ext cx="3105442" cy="2204864"/>
          </a:xfrm>
          <a:prstGeom prst="rect">
            <a:avLst/>
          </a:prstGeom>
        </p:spPr>
      </p:pic>
      <p:sp>
        <p:nvSpPr>
          <p:cNvPr id="2" name="文本框 1"/>
          <p:cNvSpPr txBox="1"/>
          <p:nvPr/>
        </p:nvSpPr>
        <p:spPr>
          <a:xfrm>
            <a:off x="119336" y="188640"/>
            <a:ext cx="4320480"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十一、下一步打算</a:t>
            </a:r>
          </a:p>
        </p:txBody>
      </p:sp>
      <p:grpSp>
        <p:nvGrpSpPr>
          <p:cNvPr id="12" name="组合 11"/>
          <p:cNvGrpSpPr/>
          <p:nvPr/>
        </p:nvGrpSpPr>
        <p:grpSpPr>
          <a:xfrm>
            <a:off x="983432" y="1412776"/>
            <a:ext cx="10153128" cy="1174925"/>
            <a:chOff x="983432" y="1412776"/>
            <a:chExt cx="10153128" cy="1174925"/>
          </a:xfrm>
        </p:grpSpPr>
        <p:grpSp>
          <p:nvGrpSpPr>
            <p:cNvPr id="10" name="组合 9"/>
            <p:cNvGrpSpPr/>
            <p:nvPr/>
          </p:nvGrpSpPr>
          <p:grpSpPr>
            <a:xfrm>
              <a:off x="983432" y="1412776"/>
              <a:ext cx="10153128" cy="648072"/>
              <a:chOff x="983432" y="1412776"/>
              <a:chExt cx="10153128" cy="648072"/>
            </a:xfrm>
          </p:grpSpPr>
          <p:sp>
            <p:nvSpPr>
              <p:cNvPr id="5" name="矩形 4"/>
              <p:cNvSpPr/>
              <p:nvPr/>
            </p:nvSpPr>
            <p:spPr>
              <a:xfrm>
                <a:off x="983432" y="1412776"/>
                <a:ext cx="4608512" cy="648072"/>
              </a:xfrm>
              <a:custGeom>
                <a:avLst/>
                <a:gdLst>
                  <a:gd name="connsiteX0" fmla="*/ 0 w 2232248"/>
                  <a:gd name="connsiteY0" fmla="*/ 0 h 648072"/>
                  <a:gd name="connsiteX1" fmla="*/ 2232248 w 2232248"/>
                  <a:gd name="connsiteY1" fmla="*/ 0 h 648072"/>
                  <a:gd name="connsiteX2" fmla="*/ 2232248 w 2232248"/>
                  <a:gd name="connsiteY2" fmla="*/ 648072 h 648072"/>
                  <a:gd name="connsiteX3" fmla="*/ 0 w 2232248"/>
                  <a:gd name="connsiteY3" fmla="*/ 648072 h 648072"/>
                  <a:gd name="connsiteX4" fmla="*/ 0 w 2232248"/>
                  <a:gd name="connsiteY4" fmla="*/ 0 h 648072"/>
                  <a:gd name="connsiteX0" fmla="*/ 0 w 2232248"/>
                  <a:gd name="connsiteY0" fmla="*/ 0 h 648072"/>
                  <a:gd name="connsiteX1" fmla="*/ 2044962 w 2232248"/>
                  <a:gd name="connsiteY1" fmla="*/ 0 h 648072"/>
                  <a:gd name="connsiteX2" fmla="*/ 2232248 w 2232248"/>
                  <a:gd name="connsiteY2" fmla="*/ 648072 h 648072"/>
                  <a:gd name="connsiteX3" fmla="*/ 0 w 2232248"/>
                  <a:gd name="connsiteY3" fmla="*/ 648072 h 648072"/>
                  <a:gd name="connsiteX4" fmla="*/ 0 w 2232248"/>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248" h="648072">
                    <a:moveTo>
                      <a:pt x="0" y="0"/>
                    </a:moveTo>
                    <a:lnTo>
                      <a:pt x="2044962" y="0"/>
                    </a:lnTo>
                    <a:lnTo>
                      <a:pt x="2232248" y="648072"/>
                    </a:lnTo>
                    <a:lnTo>
                      <a:pt x="0" y="648072"/>
                    </a:lnTo>
                    <a:lnTo>
                      <a:pt x="0" y="0"/>
                    </a:lnTo>
                    <a:close/>
                  </a:path>
                </a:pathLst>
              </a:cu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343472" y="1556792"/>
                <a:ext cx="3775393"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（一）预算考核全年不能松懈。</a:t>
                </a:r>
              </a:p>
            </p:txBody>
          </p:sp>
          <p:sp>
            <p:nvSpPr>
              <p:cNvPr id="9" name="矩形 8"/>
              <p:cNvSpPr/>
              <p:nvPr/>
            </p:nvSpPr>
            <p:spPr>
              <a:xfrm>
                <a:off x="983432" y="1988840"/>
                <a:ext cx="10153128" cy="72008"/>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983432" y="2033703"/>
              <a:ext cx="9217024" cy="553998"/>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月份为确保全年预算的完成，对月度预算考核的放松导致月度执行差异率偏高。</a:t>
              </a:r>
            </a:p>
          </p:txBody>
        </p:sp>
      </p:grpSp>
      <p:grpSp>
        <p:nvGrpSpPr>
          <p:cNvPr id="13" name="组合 12"/>
          <p:cNvGrpSpPr/>
          <p:nvPr/>
        </p:nvGrpSpPr>
        <p:grpSpPr>
          <a:xfrm>
            <a:off x="983432" y="2708920"/>
            <a:ext cx="10153128" cy="2043881"/>
            <a:chOff x="983432" y="1412776"/>
            <a:chExt cx="10153128" cy="2043881"/>
          </a:xfrm>
        </p:grpSpPr>
        <p:grpSp>
          <p:nvGrpSpPr>
            <p:cNvPr id="14" name="组合 13"/>
            <p:cNvGrpSpPr/>
            <p:nvPr/>
          </p:nvGrpSpPr>
          <p:grpSpPr>
            <a:xfrm>
              <a:off x="983432" y="1412776"/>
              <a:ext cx="10153128" cy="648072"/>
              <a:chOff x="983432" y="1412776"/>
              <a:chExt cx="10153128" cy="648072"/>
            </a:xfrm>
          </p:grpSpPr>
          <p:sp>
            <p:nvSpPr>
              <p:cNvPr id="16" name="矩形 4"/>
              <p:cNvSpPr/>
              <p:nvPr/>
            </p:nvSpPr>
            <p:spPr>
              <a:xfrm>
                <a:off x="983432" y="1412776"/>
                <a:ext cx="4608512" cy="648072"/>
              </a:xfrm>
              <a:custGeom>
                <a:avLst/>
                <a:gdLst>
                  <a:gd name="connsiteX0" fmla="*/ 0 w 2232248"/>
                  <a:gd name="connsiteY0" fmla="*/ 0 h 648072"/>
                  <a:gd name="connsiteX1" fmla="*/ 2232248 w 2232248"/>
                  <a:gd name="connsiteY1" fmla="*/ 0 h 648072"/>
                  <a:gd name="connsiteX2" fmla="*/ 2232248 w 2232248"/>
                  <a:gd name="connsiteY2" fmla="*/ 648072 h 648072"/>
                  <a:gd name="connsiteX3" fmla="*/ 0 w 2232248"/>
                  <a:gd name="connsiteY3" fmla="*/ 648072 h 648072"/>
                  <a:gd name="connsiteX4" fmla="*/ 0 w 2232248"/>
                  <a:gd name="connsiteY4" fmla="*/ 0 h 648072"/>
                  <a:gd name="connsiteX0" fmla="*/ 0 w 2232248"/>
                  <a:gd name="connsiteY0" fmla="*/ 0 h 648072"/>
                  <a:gd name="connsiteX1" fmla="*/ 2044962 w 2232248"/>
                  <a:gd name="connsiteY1" fmla="*/ 0 h 648072"/>
                  <a:gd name="connsiteX2" fmla="*/ 2232248 w 2232248"/>
                  <a:gd name="connsiteY2" fmla="*/ 648072 h 648072"/>
                  <a:gd name="connsiteX3" fmla="*/ 0 w 2232248"/>
                  <a:gd name="connsiteY3" fmla="*/ 648072 h 648072"/>
                  <a:gd name="connsiteX4" fmla="*/ 0 w 2232248"/>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248" h="648072">
                    <a:moveTo>
                      <a:pt x="0" y="0"/>
                    </a:moveTo>
                    <a:lnTo>
                      <a:pt x="2044962" y="0"/>
                    </a:lnTo>
                    <a:lnTo>
                      <a:pt x="2232248" y="648072"/>
                    </a:lnTo>
                    <a:lnTo>
                      <a:pt x="0" y="648072"/>
                    </a:lnTo>
                    <a:lnTo>
                      <a:pt x="0" y="0"/>
                    </a:lnTo>
                    <a:close/>
                  </a:path>
                </a:pathLst>
              </a:cu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43472" y="1556792"/>
                <a:ext cx="3775393"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（二）税金预算考核需要加强。</a:t>
                </a:r>
              </a:p>
            </p:txBody>
          </p:sp>
          <p:sp>
            <p:nvSpPr>
              <p:cNvPr id="18" name="矩形 17"/>
              <p:cNvSpPr/>
              <p:nvPr/>
            </p:nvSpPr>
            <p:spPr>
              <a:xfrm>
                <a:off x="983432" y="1988840"/>
                <a:ext cx="10153128" cy="72008"/>
              </a:xfrm>
              <a:prstGeom prst="rect">
                <a:avLst/>
              </a:prstGeom>
              <a:solidFill>
                <a:srgbClr val="0E7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983432" y="2033703"/>
              <a:ext cx="9217024" cy="1422954"/>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税金预算涉及卷烟销售收入、卷烟采购以及物流运输等情况，</a:t>
              </a:r>
              <a:r>
                <a:rPr lang="en-US" altLang="zh-CN" sz="2000" dirty="0">
                  <a:latin typeface="微软雅黑" panose="020B0503020204020204" pitchFamily="34" charset="-122"/>
                  <a:ea typeface="微软雅黑" panose="020B0503020204020204" pitchFamily="34" charset="-122"/>
                </a:rPr>
                <a:t>2013</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9-12</a:t>
              </a:r>
              <a:r>
                <a:rPr lang="zh-CN" altLang="en-US" sz="2000" dirty="0">
                  <a:latin typeface="微软雅黑" panose="020B0503020204020204" pitchFamily="34" charset="-122"/>
                  <a:ea typeface="微软雅黑" panose="020B0503020204020204" pitchFamily="34" charset="-122"/>
                </a:rPr>
                <a:t>月出现了相对偏高现象，应加强控制和考核力度。</a:t>
              </a:r>
            </a:p>
            <a:p>
              <a:pPr>
                <a:lnSpc>
                  <a:spcPct val="150000"/>
                </a:lnSpc>
              </a:pPr>
              <a:endParaRPr lang="zh-CN" altLang="en-US" sz="2000" dirty="0">
                <a:latin typeface="微软雅黑" panose="020B0503020204020204" pitchFamily="34" charset="-122"/>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3394558050"/>
      </p:ext>
    </p:extLst>
  </p:cSld>
  <p:clrMapOvr>
    <a:masterClrMapping/>
  </p:clrMapOvr>
  <p:transition spd="slow" advTm="0">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11944"/>
          <a:stretch/>
        </p:blipFill>
        <p:spPr>
          <a:xfrm>
            <a:off x="-168696" y="-17219"/>
            <a:ext cx="12363379" cy="7054908"/>
          </a:xfrm>
          <a:prstGeom prst="rect">
            <a:avLst/>
          </a:prstGeom>
        </p:spPr>
      </p:pic>
      <p:sp>
        <p:nvSpPr>
          <p:cNvPr id="5" name="矩形 4"/>
          <p:cNvSpPr/>
          <p:nvPr/>
        </p:nvSpPr>
        <p:spPr>
          <a:xfrm>
            <a:off x="3831745" y="2486506"/>
            <a:ext cx="4698722" cy="1446550"/>
          </a:xfrm>
          <a:prstGeom prst="rect">
            <a:avLst/>
          </a:prstGeom>
        </p:spPr>
        <p:txBody>
          <a:bodyPr wrap="none">
            <a:spAutoFit/>
          </a:bodyPr>
          <a:lstStyle/>
          <a:p>
            <a:r>
              <a:rPr lang="zh-CN" altLang="en-US" sz="8800" dirty="0">
                <a:ln>
                  <a:solidFill>
                    <a:schemeClr val="bg1"/>
                  </a:solidFill>
                </a:ln>
                <a:solidFill>
                  <a:srgbClr val="07634F"/>
                </a:solidFill>
                <a:effectLst>
                  <a:outerShdw blurRad="50800" dist="12700" dir="5400000" algn="t" rotWithShape="0">
                    <a:prstClr val="black">
                      <a:alpha val="40000"/>
                    </a:prstClr>
                  </a:outerShdw>
                </a:effectLst>
                <a:latin typeface="迷你简汉真广标" panose="02010609000101010101" pitchFamily="49" charset="-122"/>
                <a:ea typeface="迷你简汉真广标" panose="02010609000101010101" pitchFamily="49" charset="-122"/>
              </a:rPr>
              <a:t>谢谢大家</a:t>
            </a:r>
          </a:p>
        </p:txBody>
      </p:sp>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5285"/>
          <a:stretch/>
        </p:blipFill>
        <p:spPr>
          <a:xfrm>
            <a:off x="-70338" y="3933056"/>
            <a:ext cx="12502889" cy="3119141"/>
          </a:xfrm>
          <a:prstGeom prst="rect">
            <a:avLst/>
          </a:prstGeom>
          <a:effectLst>
            <a:softEdge rad="609600"/>
          </a:effectLst>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1897" t="14787" r="84383" b="63995"/>
          <a:stretch/>
        </p:blipFill>
        <p:spPr>
          <a:xfrm>
            <a:off x="5271905" y="651991"/>
            <a:ext cx="1987806" cy="2181264"/>
          </a:xfrm>
          <a:prstGeom prst="rect">
            <a:avLst/>
          </a:prstGeom>
          <a:effectLst>
            <a:glow rad="63500">
              <a:schemeClr val="bg1"/>
            </a:glow>
          </a:effectLst>
        </p:spPr>
      </p:pic>
      <p:sp>
        <p:nvSpPr>
          <p:cNvPr id="10" name="矩形 9"/>
          <p:cNvSpPr/>
          <p:nvPr/>
        </p:nvSpPr>
        <p:spPr>
          <a:xfrm>
            <a:off x="3601713" y="3892986"/>
            <a:ext cx="5158785" cy="400110"/>
          </a:xfrm>
          <a:prstGeom prst="rect">
            <a:avLst/>
          </a:prstGeom>
        </p:spPr>
        <p:txBody>
          <a:bodyPr wrap="none">
            <a:spAutoFit/>
          </a:bodyPr>
          <a:lstStyle/>
          <a:p>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框架完整 内容真实 烟草类</a:t>
            </a:r>
            <a:r>
              <a:rPr lang="en-US" altLang="zh-CN" sz="2000" dirty="0">
                <a:latin typeface="微软雅黑" panose="020B0503020204020204" pitchFamily="34" charset="-122"/>
                <a:ea typeface="微软雅黑" panose="020B0503020204020204" pitchFamily="34" charset="-122"/>
              </a:rPr>
              <a:t>QC</a:t>
            </a:r>
            <a:r>
              <a:rPr lang="zh-CN" altLang="en-US" sz="2000" dirty="0">
                <a:latin typeface="微软雅黑" panose="020B0503020204020204" pitchFamily="34" charset="-122"/>
                <a:ea typeface="微软雅黑" panose="020B0503020204020204" pitchFamily="34" charset="-122"/>
              </a:rPr>
              <a:t>汇报</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645144426"/>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by="(-#ppt_w*2)" calcmode="lin" valueType="num">
                                      <p:cBhvr rctx="PPT">
                                        <p:cTn id="18" dur="500" autoRev="1" fill="hold">
                                          <p:stCondLst>
                                            <p:cond delay="0"/>
                                          </p:stCondLst>
                                        </p:cTn>
                                        <p:tgtEl>
                                          <p:spTgt spid="10"/>
                                        </p:tgtEl>
                                        <p:attrNameLst>
                                          <p:attrName>ppt_w</p:attrName>
                                        </p:attrNameLst>
                                      </p:cBhvr>
                                    </p:anim>
                                    <p:anim by="(#ppt_w*0.50)" calcmode="lin" valueType="num">
                                      <p:cBhvr>
                                        <p:cTn id="19" dur="500" decel="50000" autoRev="1" fill="hold">
                                          <p:stCondLst>
                                            <p:cond delay="0"/>
                                          </p:stCondLst>
                                        </p:cTn>
                                        <p:tgtEl>
                                          <p:spTgt spid="10"/>
                                        </p:tgtEl>
                                        <p:attrNameLst>
                                          <p:attrName>ppt_x</p:attrName>
                                        </p:attrNameLst>
                                      </p:cBhvr>
                                    </p:anim>
                                    <p:anim from="(-#ppt_h/2)" to="(#ppt_y)" calcmode="lin" valueType="num">
                                      <p:cBhvr>
                                        <p:cTn id="20" dur="1000" fill="hold">
                                          <p:stCondLst>
                                            <p:cond delay="0"/>
                                          </p:stCondLst>
                                        </p:cTn>
                                        <p:tgtEl>
                                          <p:spTgt spid="10"/>
                                        </p:tgtEl>
                                        <p:attrNameLst>
                                          <p:attrName>ppt_y</p:attrName>
                                        </p:attrNameLst>
                                      </p:cBhvr>
                                    </p:anim>
                                    <p:animRot by="21600000">
                                      <p:cBhvr>
                                        <p:cTn id="21"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83432" y="4092723"/>
            <a:ext cx="9577064" cy="288032"/>
          </a:xfrm>
          <a:prstGeom prst="rect">
            <a:avLst/>
          </a:prstGeom>
          <a:gradFill flip="none" rotWithShape="1">
            <a:gsLst>
              <a:gs pos="100000">
                <a:schemeClr val="bg1">
                  <a:alpha val="0"/>
                </a:schemeClr>
              </a:gs>
              <a:gs pos="0">
                <a:schemeClr val="tx1">
                  <a:lumMod val="95000"/>
                  <a:lumOff val="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9336" y="188640"/>
            <a:ext cx="3312368"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一、小组简介</a:t>
            </a:r>
          </a:p>
        </p:txBody>
      </p:sp>
      <p:grpSp>
        <p:nvGrpSpPr>
          <p:cNvPr id="6" name="组合 5"/>
          <p:cNvGrpSpPr/>
          <p:nvPr/>
        </p:nvGrpSpPr>
        <p:grpSpPr>
          <a:xfrm>
            <a:off x="479376" y="1268760"/>
            <a:ext cx="11233248" cy="461665"/>
            <a:chOff x="479376" y="1268760"/>
            <a:chExt cx="11233248" cy="461665"/>
          </a:xfrm>
        </p:grpSpPr>
        <p:sp>
          <p:nvSpPr>
            <p:cNvPr id="3" name="矩形 2"/>
            <p:cNvSpPr/>
            <p:nvPr/>
          </p:nvSpPr>
          <p:spPr>
            <a:xfrm>
              <a:off x="479376" y="1268760"/>
              <a:ext cx="2339102" cy="461665"/>
            </a:xfrm>
            <a:prstGeom prst="rect">
              <a:avLst/>
            </a:prstGeom>
          </p:spPr>
          <p:txBody>
            <a:bodyPr wrap="none">
              <a:spAutoFit/>
            </a:bodyPr>
            <a:lstStyle/>
            <a:p>
              <a:r>
                <a:rPr lang="zh-CN" altLang="en-US" sz="2400" b="1" dirty="0">
                  <a:solidFill>
                    <a:srgbClr val="0E75C2"/>
                  </a:solidFill>
                  <a:latin typeface="微软雅黑" panose="020B0503020204020204" pitchFamily="34" charset="-122"/>
                  <a:ea typeface="微软雅黑" panose="020B0503020204020204" pitchFamily="34" charset="-122"/>
                </a:rPr>
                <a:t>（一）小组概况</a:t>
              </a:r>
            </a:p>
          </p:txBody>
        </p:sp>
        <p:cxnSp>
          <p:nvCxnSpPr>
            <p:cNvPr id="5" name="直接连接符 4"/>
            <p:cNvCxnSpPr>
              <a:stCxn id="3" idx="3"/>
            </p:cNvCxnSpPr>
            <p:nvPr/>
          </p:nvCxnSpPr>
          <p:spPr>
            <a:xfrm flipV="1">
              <a:off x="2818478" y="1484784"/>
              <a:ext cx="8894146" cy="14809"/>
            </a:xfrm>
            <a:prstGeom prst="line">
              <a:avLst/>
            </a:prstGeom>
            <a:ln w="28575">
              <a:solidFill>
                <a:srgbClr val="0E75C2"/>
              </a:solidFill>
              <a:tailEnd type="diamond"/>
            </a:ln>
          </p:spPr>
          <p:style>
            <a:lnRef idx="1">
              <a:schemeClr val="accent1"/>
            </a:lnRef>
            <a:fillRef idx="0">
              <a:schemeClr val="accent1"/>
            </a:fillRef>
            <a:effectRef idx="0">
              <a:schemeClr val="accent1"/>
            </a:effectRef>
            <a:fontRef idx="minor">
              <a:schemeClr val="tx1"/>
            </a:fontRef>
          </p:style>
        </p:cxnSp>
      </p:grpSp>
      <p:graphicFrame>
        <p:nvGraphicFramePr>
          <p:cNvPr id="7" name="表格 6"/>
          <p:cNvGraphicFramePr>
            <a:graphicFrameLocks noGrp="1"/>
          </p:cNvGraphicFramePr>
          <p:nvPr>
            <p:extLst>
              <p:ext uri="{D42A27DB-BD31-4B8C-83A1-F6EECF244321}">
                <p14:modId xmlns:p14="http://schemas.microsoft.com/office/powerpoint/2010/main" val="2174985836"/>
              </p:ext>
            </p:extLst>
          </p:nvPr>
        </p:nvGraphicFramePr>
        <p:xfrm>
          <a:off x="1127448" y="2310279"/>
          <a:ext cx="9577064" cy="1944217"/>
        </p:xfrm>
        <a:graphic>
          <a:graphicData uri="http://schemas.openxmlformats.org/drawingml/2006/table">
            <a:tbl>
              <a:tblPr/>
              <a:tblGrid>
                <a:gridCol w="1754305">
                  <a:extLst>
                    <a:ext uri="{9D8B030D-6E8A-4147-A177-3AD203B41FA5}">
                      <a16:colId xmlns:a16="http://schemas.microsoft.com/office/drawing/2014/main" val="20000"/>
                    </a:ext>
                  </a:extLst>
                </a:gridCol>
                <a:gridCol w="3781073">
                  <a:extLst>
                    <a:ext uri="{9D8B030D-6E8A-4147-A177-3AD203B41FA5}">
                      <a16:colId xmlns:a16="http://schemas.microsoft.com/office/drawing/2014/main" val="20001"/>
                    </a:ext>
                  </a:extLst>
                </a:gridCol>
                <a:gridCol w="1919075">
                  <a:extLst>
                    <a:ext uri="{9D8B030D-6E8A-4147-A177-3AD203B41FA5}">
                      <a16:colId xmlns:a16="http://schemas.microsoft.com/office/drawing/2014/main" val="20002"/>
                    </a:ext>
                  </a:extLst>
                </a:gridCol>
                <a:gridCol w="2122611">
                  <a:extLst>
                    <a:ext uri="{9D8B030D-6E8A-4147-A177-3AD203B41FA5}">
                      <a16:colId xmlns:a16="http://schemas.microsoft.com/office/drawing/2014/main" val="20003"/>
                    </a:ext>
                  </a:extLst>
                </a:gridCol>
              </a:tblGrid>
              <a:tr h="477731">
                <a:tc>
                  <a:txBody>
                    <a:bodyPr/>
                    <a:lstStyle/>
                    <a:p>
                      <a:pPr algn="ctr">
                        <a:spcAft>
                          <a:spcPts val="0"/>
                        </a:spcAft>
                      </a:pPr>
                      <a:r>
                        <a:rPr lang="zh-CN" sz="1800" b="0" kern="100" dirty="0">
                          <a:solidFill>
                            <a:schemeClr val="bg1"/>
                          </a:solidFill>
                          <a:effectLst/>
                          <a:latin typeface="微软雅黑" panose="020B0503020204020204" pitchFamily="34" charset="-122"/>
                          <a:ea typeface="微软雅黑" panose="020B0503020204020204" pitchFamily="34" charset="-122"/>
                        </a:rPr>
                        <a:t>小组名称</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gridSpan="3">
                  <a:txBody>
                    <a:bodyPr/>
                    <a:lstStyle/>
                    <a:p>
                      <a:pPr algn="ctr">
                        <a:spcAft>
                          <a:spcPts val="0"/>
                        </a:spcAft>
                      </a:pPr>
                      <a:r>
                        <a:rPr lang="zh-CN" sz="1800" b="0" kern="100" dirty="0">
                          <a:effectLst/>
                          <a:latin typeface="微软雅黑" panose="020B0503020204020204" pitchFamily="34" charset="-122"/>
                          <a:ea typeface="微软雅黑" panose="020B0503020204020204" pitchFamily="34" charset="-122"/>
                        </a:rPr>
                        <a:t>推进小组</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82376">
                <a:tc>
                  <a:txBody>
                    <a:bodyPr/>
                    <a:lstStyle/>
                    <a:p>
                      <a:pPr algn="ctr">
                        <a:spcAft>
                          <a:spcPts val="0"/>
                        </a:spcAft>
                      </a:pPr>
                      <a:r>
                        <a:rPr lang="zh-CN" sz="1800" b="0" kern="100" dirty="0">
                          <a:solidFill>
                            <a:schemeClr val="bg1"/>
                          </a:solidFill>
                          <a:effectLst/>
                          <a:latin typeface="微软雅黑" panose="020B0503020204020204" pitchFamily="34" charset="-122"/>
                          <a:ea typeface="微软雅黑" panose="020B0503020204020204" pitchFamily="34" charset="-122"/>
                        </a:rPr>
                        <a:t>课题名称</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gridSpan="3">
                  <a:txBody>
                    <a:bodyPr/>
                    <a:lstStyle/>
                    <a:p>
                      <a:pPr algn="ctr">
                        <a:spcAft>
                          <a:spcPts val="0"/>
                        </a:spcAft>
                      </a:pPr>
                      <a:r>
                        <a:rPr lang="zh-CN" sz="1800" b="0" kern="100" dirty="0">
                          <a:effectLst/>
                          <a:latin typeface="微软雅黑" panose="020B0503020204020204" pitchFamily="34" charset="-122"/>
                          <a:ea typeface="微软雅黑" panose="020B0503020204020204" pitchFamily="34" charset="-122"/>
                        </a:rPr>
                        <a:t>降低预算执行差异率</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511025">
                <a:tc>
                  <a:txBody>
                    <a:bodyPr/>
                    <a:lstStyle/>
                    <a:p>
                      <a:pPr algn="ctr">
                        <a:spcAft>
                          <a:spcPts val="0"/>
                        </a:spcAft>
                      </a:pPr>
                      <a:r>
                        <a:rPr lang="zh-CN" sz="1800" b="0" kern="100" dirty="0">
                          <a:solidFill>
                            <a:schemeClr val="bg1"/>
                          </a:solidFill>
                          <a:effectLst/>
                          <a:latin typeface="微软雅黑" panose="020B0503020204020204" pitchFamily="34" charset="-122"/>
                          <a:ea typeface="微软雅黑" panose="020B0503020204020204" pitchFamily="34" charset="-122"/>
                        </a:rPr>
                        <a:t>小组类型</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zh-CN" sz="1800" b="0" kern="100" dirty="0">
                          <a:effectLst/>
                          <a:latin typeface="微软雅黑" panose="020B0503020204020204" pitchFamily="34" charset="-122"/>
                          <a:ea typeface="微软雅黑" panose="020B0503020204020204" pitchFamily="34" charset="-122"/>
                        </a:rPr>
                        <a:t>管理型</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800" b="0" kern="100">
                          <a:effectLst/>
                          <a:latin typeface="微软雅黑" panose="020B0503020204020204" pitchFamily="34" charset="-122"/>
                          <a:ea typeface="微软雅黑" panose="020B0503020204020204" pitchFamily="34" charset="-122"/>
                        </a:rPr>
                        <a:t>小组成立日期</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indent="66675" algn="ctr">
                        <a:spcAft>
                          <a:spcPts val="0"/>
                        </a:spcAft>
                      </a:pPr>
                      <a:r>
                        <a:rPr lang="zh-CN" altLang="en-US" sz="1800" b="0" kern="100" dirty="0">
                          <a:effectLst/>
                          <a:latin typeface="微软雅黑" panose="020B0503020204020204" pitchFamily="34" charset="-122"/>
                          <a:ea typeface="微软雅黑" panose="020B0503020204020204" pitchFamily="34" charset="-122"/>
                        </a:rPr>
                        <a:t>休息休息</a:t>
                      </a:r>
                      <a:endParaRPr lang="zh-CN" sz="1800" b="0" kern="100"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473085">
                <a:tc>
                  <a:txBody>
                    <a:bodyPr/>
                    <a:lstStyle/>
                    <a:p>
                      <a:pPr algn="ctr">
                        <a:spcAft>
                          <a:spcPts val="0"/>
                        </a:spcAft>
                      </a:pPr>
                      <a:r>
                        <a:rPr lang="zh-CN" sz="1800" b="0" kern="100" dirty="0">
                          <a:solidFill>
                            <a:schemeClr val="bg1"/>
                          </a:solidFill>
                          <a:effectLst/>
                          <a:latin typeface="微软雅黑" panose="020B0503020204020204" pitchFamily="34" charset="-122"/>
                          <a:ea typeface="微软雅黑" panose="020B0503020204020204" pitchFamily="34" charset="-122"/>
                        </a:rPr>
                        <a:t>活动时间</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en-US" sz="1800" b="0" kern="100" dirty="0">
                          <a:effectLst/>
                          <a:latin typeface="微软雅黑" panose="020B0503020204020204" pitchFamily="34" charset="-122"/>
                          <a:ea typeface="微软雅黑" panose="020B0503020204020204" pitchFamily="34" charset="-122"/>
                        </a:rPr>
                        <a:t>2013</a:t>
                      </a:r>
                      <a:r>
                        <a:rPr lang="zh-CN" sz="1800" b="0" kern="100" dirty="0">
                          <a:effectLst/>
                          <a:latin typeface="微软雅黑" panose="020B0503020204020204" pitchFamily="34" charset="-122"/>
                          <a:ea typeface="微软雅黑" panose="020B0503020204020204" pitchFamily="34" charset="-122"/>
                        </a:rPr>
                        <a:t>年</a:t>
                      </a:r>
                      <a:r>
                        <a:rPr lang="en-US" sz="1800" b="0" kern="100" dirty="0">
                          <a:effectLst/>
                          <a:latin typeface="微软雅黑" panose="020B0503020204020204" pitchFamily="34" charset="-122"/>
                          <a:ea typeface="微软雅黑" panose="020B0503020204020204" pitchFamily="34" charset="-122"/>
                        </a:rPr>
                        <a:t>03</a:t>
                      </a:r>
                      <a:r>
                        <a:rPr lang="zh-CN" sz="1800" b="0" kern="100" dirty="0">
                          <a:effectLst/>
                          <a:latin typeface="微软雅黑" panose="020B0503020204020204" pitchFamily="34" charset="-122"/>
                          <a:ea typeface="微软雅黑" panose="020B0503020204020204" pitchFamily="34" charset="-122"/>
                        </a:rPr>
                        <a:t>月－</a:t>
                      </a:r>
                      <a:r>
                        <a:rPr lang="en-US" sz="1800" b="0" kern="100" dirty="0">
                          <a:effectLst/>
                          <a:latin typeface="微软雅黑" panose="020B0503020204020204" pitchFamily="34" charset="-122"/>
                          <a:ea typeface="微软雅黑" panose="020B0503020204020204" pitchFamily="34" charset="-122"/>
                        </a:rPr>
                        <a:t>2014</a:t>
                      </a:r>
                      <a:r>
                        <a:rPr lang="zh-CN" sz="1800" b="0" kern="100" dirty="0">
                          <a:effectLst/>
                          <a:latin typeface="微软雅黑" panose="020B0503020204020204" pitchFamily="34" charset="-122"/>
                          <a:ea typeface="微软雅黑" panose="020B0503020204020204" pitchFamily="34" charset="-122"/>
                        </a:rPr>
                        <a:t>年</a:t>
                      </a:r>
                      <a:r>
                        <a:rPr lang="en-US" sz="1800" b="0" kern="100" dirty="0">
                          <a:effectLst/>
                          <a:latin typeface="微软雅黑" panose="020B0503020204020204" pitchFamily="34" charset="-122"/>
                          <a:ea typeface="微软雅黑" panose="020B0503020204020204" pitchFamily="34" charset="-122"/>
                        </a:rPr>
                        <a:t>01</a:t>
                      </a:r>
                      <a:r>
                        <a:rPr lang="zh-CN" sz="1800" b="0" kern="100" dirty="0">
                          <a:effectLst/>
                          <a:latin typeface="微软雅黑" panose="020B0503020204020204" pitchFamily="34" charset="-122"/>
                          <a:ea typeface="微软雅黑" panose="020B0503020204020204" pitchFamily="34" charset="-122"/>
                        </a:rPr>
                        <a:t>月</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800" b="0" kern="100" dirty="0">
                          <a:effectLst/>
                          <a:latin typeface="微软雅黑" panose="020B0503020204020204" pitchFamily="34" charset="-122"/>
                          <a:ea typeface="微软雅黑" panose="020B0503020204020204" pitchFamily="34" charset="-122"/>
                        </a:rPr>
                        <a:t>注册登记号</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800" b="0" kern="100" dirty="0">
                          <a:effectLst/>
                          <a:latin typeface="微软雅黑" panose="020B0503020204020204" pitchFamily="34" charset="-122"/>
                          <a:ea typeface="微软雅黑" panose="020B0503020204020204" pitchFamily="34" charset="-122"/>
                        </a:rPr>
                        <a:t> </a:t>
                      </a:r>
                      <a:endParaRPr lang="zh-CN" sz="1800" b="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12806" y="4005064"/>
            <a:ext cx="2679194" cy="2132855"/>
          </a:xfrm>
          <a:prstGeom prst="rect">
            <a:avLst/>
          </a:prstGeom>
          <a:effectLst>
            <a:softEdge rad="393700"/>
          </a:effectLst>
        </p:spPr>
      </p:pic>
    </p:spTree>
    <p:custDataLst>
      <p:tags r:id="rId1"/>
    </p:custDataLst>
    <p:extLst>
      <p:ext uri="{BB962C8B-B14F-4D97-AF65-F5344CB8AC3E}">
        <p14:creationId xmlns:p14="http://schemas.microsoft.com/office/powerpoint/2010/main" val="725453774"/>
      </p:ext>
    </p:extLst>
  </p:cSld>
  <p:clrMapOvr>
    <a:masterClrMapping/>
  </p:clrMapOvr>
  <p:transition spd="slow" advTm="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39416" y="5708304"/>
            <a:ext cx="9577064" cy="288032"/>
          </a:xfrm>
          <a:prstGeom prst="rect">
            <a:avLst/>
          </a:prstGeom>
          <a:gradFill flip="none" rotWithShape="1">
            <a:gsLst>
              <a:gs pos="100000">
                <a:schemeClr val="bg1">
                  <a:alpha val="0"/>
                </a:schemeClr>
              </a:gs>
              <a:gs pos="0">
                <a:schemeClr val="tx1">
                  <a:lumMod val="95000"/>
                  <a:lumOff val="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9336" y="188640"/>
            <a:ext cx="3312368"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一、小组简介</a:t>
            </a:r>
          </a:p>
        </p:txBody>
      </p:sp>
      <p:grpSp>
        <p:nvGrpSpPr>
          <p:cNvPr id="6" name="组合 5"/>
          <p:cNvGrpSpPr/>
          <p:nvPr/>
        </p:nvGrpSpPr>
        <p:grpSpPr>
          <a:xfrm>
            <a:off x="479376" y="1268760"/>
            <a:ext cx="11233248" cy="461665"/>
            <a:chOff x="479376" y="1268760"/>
            <a:chExt cx="11233248" cy="461665"/>
          </a:xfrm>
        </p:grpSpPr>
        <p:sp>
          <p:nvSpPr>
            <p:cNvPr id="3" name="矩形 2"/>
            <p:cNvSpPr/>
            <p:nvPr/>
          </p:nvSpPr>
          <p:spPr>
            <a:xfrm>
              <a:off x="479376" y="1268760"/>
              <a:ext cx="2339102" cy="461665"/>
            </a:xfrm>
            <a:prstGeom prst="rect">
              <a:avLst/>
            </a:prstGeom>
          </p:spPr>
          <p:txBody>
            <a:bodyPr wrap="none">
              <a:spAutoFit/>
            </a:bodyPr>
            <a:lstStyle/>
            <a:p>
              <a:r>
                <a:rPr lang="zh-CN" altLang="en-US" sz="2400" b="1" dirty="0">
                  <a:solidFill>
                    <a:srgbClr val="0E75C2"/>
                  </a:solidFill>
                  <a:latin typeface="微软雅黑" panose="020B0503020204020204" pitchFamily="34" charset="-122"/>
                  <a:ea typeface="微软雅黑" panose="020B0503020204020204" pitchFamily="34" charset="-122"/>
                </a:rPr>
                <a:t>（一）小组概况</a:t>
              </a:r>
            </a:p>
          </p:txBody>
        </p:sp>
        <p:cxnSp>
          <p:nvCxnSpPr>
            <p:cNvPr id="5" name="直接连接符 4"/>
            <p:cNvCxnSpPr>
              <a:stCxn id="3" idx="3"/>
            </p:cNvCxnSpPr>
            <p:nvPr/>
          </p:nvCxnSpPr>
          <p:spPr>
            <a:xfrm flipV="1">
              <a:off x="2818478" y="1484784"/>
              <a:ext cx="8894146" cy="14809"/>
            </a:xfrm>
            <a:prstGeom prst="line">
              <a:avLst/>
            </a:prstGeom>
            <a:ln w="28575">
              <a:solidFill>
                <a:srgbClr val="0E75C2"/>
              </a:solidFill>
              <a:tailEnd type="diamond"/>
            </a:ln>
          </p:spPr>
          <p:style>
            <a:lnRef idx="1">
              <a:schemeClr val="accent1"/>
            </a:lnRef>
            <a:fillRef idx="0">
              <a:schemeClr val="accent1"/>
            </a:fillRef>
            <a:effectRef idx="0">
              <a:schemeClr val="accent1"/>
            </a:effectRef>
            <a:fontRef idx="minor">
              <a:schemeClr val="tx1"/>
            </a:fontRef>
          </p:style>
        </p:cxnSp>
      </p:grpSp>
      <p:graphicFrame>
        <p:nvGraphicFramePr>
          <p:cNvPr id="4" name="表格 3"/>
          <p:cNvGraphicFramePr>
            <a:graphicFrameLocks noGrp="1"/>
          </p:cNvGraphicFramePr>
          <p:nvPr>
            <p:extLst>
              <p:ext uri="{D42A27DB-BD31-4B8C-83A1-F6EECF244321}">
                <p14:modId xmlns:p14="http://schemas.microsoft.com/office/powerpoint/2010/main" val="2464461177"/>
              </p:ext>
            </p:extLst>
          </p:nvPr>
        </p:nvGraphicFramePr>
        <p:xfrm>
          <a:off x="695400" y="1844824"/>
          <a:ext cx="9721080" cy="4014738"/>
        </p:xfrm>
        <a:graphic>
          <a:graphicData uri="http://schemas.openxmlformats.org/drawingml/2006/table">
            <a:tbl>
              <a:tblPr/>
              <a:tblGrid>
                <a:gridCol w="720080">
                  <a:extLst>
                    <a:ext uri="{9D8B030D-6E8A-4147-A177-3AD203B41FA5}">
                      <a16:colId xmlns:a16="http://schemas.microsoft.com/office/drawing/2014/main" val="20000"/>
                    </a:ext>
                  </a:extLst>
                </a:gridCol>
                <a:gridCol w="1090120">
                  <a:extLst>
                    <a:ext uri="{9D8B030D-6E8A-4147-A177-3AD203B41FA5}">
                      <a16:colId xmlns:a16="http://schemas.microsoft.com/office/drawing/2014/main" val="20001"/>
                    </a:ext>
                  </a:extLst>
                </a:gridCol>
                <a:gridCol w="565141">
                  <a:extLst>
                    <a:ext uri="{9D8B030D-6E8A-4147-A177-3AD203B41FA5}">
                      <a16:colId xmlns:a16="http://schemas.microsoft.com/office/drawing/2014/main" val="20002"/>
                    </a:ext>
                  </a:extLst>
                </a:gridCol>
                <a:gridCol w="684290">
                  <a:extLst>
                    <a:ext uri="{9D8B030D-6E8A-4147-A177-3AD203B41FA5}">
                      <a16:colId xmlns:a16="http://schemas.microsoft.com/office/drawing/2014/main" val="20003"/>
                    </a:ext>
                  </a:extLst>
                </a:gridCol>
                <a:gridCol w="1894370">
                  <a:extLst>
                    <a:ext uri="{9D8B030D-6E8A-4147-A177-3AD203B41FA5}">
                      <a16:colId xmlns:a16="http://schemas.microsoft.com/office/drawing/2014/main" val="20004"/>
                    </a:ext>
                  </a:extLst>
                </a:gridCol>
                <a:gridCol w="1533642">
                  <a:extLst>
                    <a:ext uri="{9D8B030D-6E8A-4147-A177-3AD203B41FA5}">
                      <a16:colId xmlns:a16="http://schemas.microsoft.com/office/drawing/2014/main" val="20005"/>
                    </a:ext>
                  </a:extLst>
                </a:gridCol>
                <a:gridCol w="1546759">
                  <a:extLst>
                    <a:ext uri="{9D8B030D-6E8A-4147-A177-3AD203B41FA5}">
                      <a16:colId xmlns:a16="http://schemas.microsoft.com/office/drawing/2014/main" val="20006"/>
                    </a:ext>
                  </a:extLst>
                </a:gridCol>
                <a:gridCol w="1686678">
                  <a:extLst>
                    <a:ext uri="{9D8B030D-6E8A-4147-A177-3AD203B41FA5}">
                      <a16:colId xmlns:a16="http://schemas.microsoft.com/office/drawing/2014/main" val="20007"/>
                    </a:ext>
                  </a:extLst>
                </a:gridCol>
              </a:tblGrid>
              <a:tr h="296510">
                <a:tc gridSpan="8">
                  <a:txBody>
                    <a:bodyPr/>
                    <a:lstStyle/>
                    <a:p>
                      <a:pPr algn="ctr">
                        <a:spcAft>
                          <a:spcPts val="0"/>
                        </a:spcAft>
                      </a:pPr>
                      <a:r>
                        <a:rPr lang="zh-CN" sz="1600" b="1" kern="100" dirty="0">
                          <a:solidFill>
                            <a:schemeClr val="bg1"/>
                          </a:solidFill>
                          <a:effectLst/>
                          <a:latin typeface="微软雅黑" panose="020B0503020204020204" pitchFamily="34" charset="-122"/>
                          <a:ea typeface="微软雅黑" panose="020B0503020204020204" pitchFamily="34" charset="-122"/>
                        </a:rPr>
                        <a:t>小组成员概况及分工</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31435">
                <a:tc>
                  <a:txBody>
                    <a:bodyPr/>
                    <a:lstStyle/>
                    <a:p>
                      <a:pPr algn="ctr">
                        <a:spcAft>
                          <a:spcPts val="0"/>
                        </a:spcAft>
                      </a:pPr>
                      <a:r>
                        <a:rPr lang="zh-CN" sz="1600" b="1" kern="100" dirty="0">
                          <a:solidFill>
                            <a:schemeClr val="bg1"/>
                          </a:solidFill>
                          <a:effectLst/>
                          <a:latin typeface="微软雅黑" panose="020B0503020204020204" pitchFamily="34" charset="-122"/>
                          <a:ea typeface="微软雅黑" panose="020B0503020204020204" pitchFamily="34" charset="-122"/>
                        </a:rPr>
                        <a:t>序号</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zh-CN" sz="1600" b="1" kern="100" dirty="0">
                          <a:solidFill>
                            <a:schemeClr val="bg1"/>
                          </a:solidFill>
                          <a:effectLst/>
                          <a:latin typeface="微软雅黑" panose="020B0503020204020204" pitchFamily="34" charset="-122"/>
                          <a:ea typeface="微软雅黑" panose="020B0503020204020204" pitchFamily="34" charset="-122"/>
                        </a:rPr>
                        <a:t>姓</a:t>
                      </a:r>
                      <a:r>
                        <a:rPr lang="en-US" sz="1600" b="1" kern="100" dirty="0">
                          <a:solidFill>
                            <a:schemeClr val="bg1"/>
                          </a:solidFill>
                          <a:effectLst/>
                          <a:latin typeface="微软雅黑" panose="020B0503020204020204" pitchFamily="34" charset="-122"/>
                          <a:ea typeface="微软雅黑" panose="020B0503020204020204" pitchFamily="34" charset="-122"/>
                        </a:rPr>
                        <a:t> </a:t>
                      </a:r>
                      <a:r>
                        <a:rPr lang="zh-CN" sz="1600" b="1" kern="100" dirty="0">
                          <a:solidFill>
                            <a:schemeClr val="bg1"/>
                          </a:solidFill>
                          <a:effectLst/>
                          <a:latin typeface="微软雅黑" panose="020B0503020204020204" pitchFamily="34" charset="-122"/>
                          <a:ea typeface="微软雅黑" panose="020B0503020204020204" pitchFamily="34" charset="-122"/>
                        </a:rPr>
                        <a:t>名</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zh-CN" sz="1600" b="1" kern="100" dirty="0">
                          <a:solidFill>
                            <a:schemeClr val="bg1"/>
                          </a:solidFill>
                          <a:effectLst/>
                          <a:latin typeface="微软雅黑" panose="020B0503020204020204" pitchFamily="34" charset="-122"/>
                          <a:ea typeface="微软雅黑" panose="020B0503020204020204" pitchFamily="34" charset="-122"/>
                        </a:rPr>
                        <a:t>性别</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zh-CN" sz="1600" b="1" kern="100" dirty="0">
                          <a:solidFill>
                            <a:schemeClr val="bg1"/>
                          </a:solidFill>
                          <a:effectLst/>
                          <a:latin typeface="微软雅黑" panose="020B0503020204020204" pitchFamily="34" charset="-122"/>
                          <a:ea typeface="微软雅黑" panose="020B0503020204020204" pitchFamily="34" charset="-122"/>
                        </a:rPr>
                        <a:t>年龄</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zh-CN" sz="1600" b="1" kern="100" dirty="0">
                          <a:solidFill>
                            <a:schemeClr val="bg1"/>
                          </a:solidFill>
                          <a:effectLst/>
                          <a:latin typeface="微软雅黑" panose="020B0503020204020204" pitchFamily="34" charset="-122"/>
                          <a:ea typeface="微软雅黑" panose="020B0503020204020204" pitchFamily="34" charset="-122"/>
                        </a:rPr>
                        <a:t>文化程度</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zh-CN" sz="1600" b="1" kern="100" dirty="0">
                          <a:solidFill>
                            <a:schemeClr val="bg1"/>
                          </a:solidFill>
                          <a:effectLst/>
                          <a:latin typeface="微软雅黑" panose="020B0503020204020204" pitchFamily="34" charset="-122"/>
                          <a:ea typeface="微软雅黑" panose="020B0503020204020204" pitchFamily="34" charset="-122"/>
                        </a:rPr>
                        <a:t>所学专业</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zh-CN" sz="1600" b="1" kern="100" dirty="0">
                          <a:solidFill>
                            <a:schemeClr val="bg1"/>
                          </a:solidFill>
                          <a:effectLst/>
                          <a:latin typeface="微软雅黑" panose="020B0503020204020204" pitchFamily="34" charset="-122"/>
                          <a:ea typeface="微软雅黑" panose="020B0503020204020204" pitchFamily="34" charset="-122"/>
                        </a:rPr>
                        <a:t>技术职务</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zh-CN" sz="1600" b="1" kern="100" dirty="0">
                          <a:solidFill>
                            <a:schemeClr val="bg1"/>
                          </a:solidFill>
                          <a:effectLst/>
                          <a:latin typeface="微软雅黑" panose="020B0503020204020204" pitchFamily="34" charset="-122"/>
                          <a:ea typeface="微软雅黑" panose="020B0503020204020204" pitchFamily="34" charset="-122"/>
                        </a:rPr>
                        <a:t>小组分工</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extLst>
                  <a:ext uri="{0D108BD9-81ED-4DB2-BD59-A6C34878D82A}">
                    <a16:rowId xmlns:a16="http://schemas.microsoft.com/office/drawing/2014/main" val="10001"/>
                  </a:ext>
                </a:extLst>
              </a:tr>
              <a:tr h="331421">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1</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a:effectLst/>
                          <a:latin typeface="微软雅黑" panose="020B0503020204020204" pitchFamily="34" charset="-122"/>
                          <a:ea typeface="微软雅黑" panose="020B0503020204020204" pitchFamily="34" charset="-122"/>
                        </a:rPr>
                        <a:t>男</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600" kern="100" dirty="0">
                          <a:effectLst/>
                          <a:latin typeface="微软雅黑" panose="020B0503020204020204" pitchFamily="34" charset="-122"/>
                          <a:ea typeface="微软雅黑" panose="020B0503020204020204" pitchFamily="34" charset="-122"/>
                        </a:rPr>
                        <a:t>43</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dirty="0">
                          <a:effectLst/>
                          <a:latin typeface="微软雅黑" panose="020B0503020204020204" pitchFamily="34" charset="-122"/>
                          <a:ea typeface="微软雅黑" panose="020B0503020204020204" pitchFamily="34" charset="-122"/>
                        </a:rPr>
                        <a:t>大学本科</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会计</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a:effectLst/>
                          <a:latin typeface="微软雅黑" panose="020B0503020204020204" pitchFamily="34" charset="-122"/>
                          <a:ea typeface="微软雅黑" panose="020B0503020204020204" pitchFamily="34" charset="-122"/>
                        </a:rPr>
                        <a:t>组长</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zh-CN" sz="1600" kern="100">
                          <a:effectLst/>
                          <a:latin typeface="微软雅黑" panose="020B0503020204020204" pitchFamily="34" charset="-122"/>
                          <a:ea typeface="微软雅黑" panose="020B0503020204020204" pitchFamily="34" charset="-122"/>
                        </a:rPr>
                        <a:t>组织策划</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431435">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2</a:t>
                      </a:r>
                      <a:endParaRPr lang="zh-CN" sz="1600" kern="10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a:effectLst/>
                          <a:latin typeface="微软雅黑" panose="020B0503020204020204" pitchFamily="34" charset="-122"/>
                          <a:ea typeface="微软雅黑" panose="020B0503020204020204" pitchFamily="34" charset="-122"/>
                        </a:rPr>
                        <a:t>男</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600" kern="100">
                          <a:effectLst/>
                          <a:latin typeface="微软雅黑" panose="020B0503020204020204" pitchFamily="34" charset="-122"/>
                          <a:ea typeface="微软雅黑" panose="020B0503020204020204" pitchFamily="34" charset="-122"/>
                        </a:rPr>
                        <a:t>36</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dirty="0">
                          <a:effectLst/>
                          <a:latin typeface="微软雅黑" panose="020B0503020204020204" pitchFamily="34" charset="-122"/>
                          <a:ea typeface="微软雅黑" panose="020B0503020204020204" pitchFamily="34" charset="-122"/>
                        </a:rPr>
                        <a:t>大学本科</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会计</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a:effectLst/>
                          <a:latin typeface="微软雅黑" panose="020B0503020204020204" pitchFamily="34" charset="-122"/>
                          <a:ea typeface="微软雅黑" panose="020B0503020204020204" pitchFamily="34" charset="-122"/>
                        </a:rPr>
                        <a:t>组员</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zh-CN" sz="1600" kern="100">
                          <a:effectLst/>
                          <a:latin typeface="微软雅黑" panose="020B0503020204020204" pitchFamily="34" charset="-122"/>
                          <a:ea typeface="微软雅黑" panose="020B0503020204020204" pitchFamily="34" charset="-122"/>
                        </a:rPr>
                        <a:t>分析检查</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31435">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3</a:t>
                      </a:r>
                      <a:endParaRPr lang="zh-CN" sz="1600" kern="10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a:effectLst/>
                          <a:latin typeface="微软雅黑" panose="020B0503020204020204" pitchFamily="34" charset="-122"/>
                          <a:ea typeface="微软雅黑" panose="020B0503020204020204" pitchFamily="34" charset="-122"/>
                        </a:rPr>
                        <a:t>男</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600" kern="100">
                          <a:effectLst/>
                          <a:latin typeface="微软雅黑" panose="020B0503020204020204" pitchFamily="34" charset="-122"/>
                          <a:ea typeface="微软雅黑" panose="020B0503020204020204" pitchFamily="34" charset="-122"/>
                        </a:rPr>
                        <a:t>30</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a:effectLst/>
                          <a:latin typeface="微软雅黑" panose="020B0503020204020204" pitchFamily="34" charset="-122"/>
                          <a:ea typeface="微软雅黑" panose="020B0503020204020204" pitchFamily="34" charset="-122"/>
                        </a:rPr>
                        <a:t>大学本科</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会计</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a:effectLst/>
                          <a:latin typeface="微软雅黑" panose="020B0503020204020204" pitchFamily="34" charset="-122"/>
                          <a:ea typeface="微软雅黑" panose="020B0503020204020204" pitchFamily="34" charset="-122"/>
                        </a:rPr>
                        <a:t>组员</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zh-CN" sz="1600" kern="100">
                          <a:effectLst/>
                          <a:latin typeface="微软雅黑" panose="020B0503020204020204" pitchFamily="34" charset="-122"/>
                          <a:ea typeface="微软雅黑" panose="020B0503020204020204" pitchFamily="34" charset="-122"/>
                        </a:rPr>
                        <a:t>分析实施</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431435">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4</a:t>
                      </a:r>
                      <a:endParaRPr lang="zh-CN" sz="1600" kern="10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a:effectLst/>
                          <a:latin typeface="微软雅黑" panose="020B0503020204020204" pitchFamily="34" charset="-122"/>
                          <a:ea typeface="微软雅黑" panose="020B0503020204020204" pitchFamily="34" charset="-122"/>
                        </a:rPr>
                        <a:t>男</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600" kern="100" dirty="0">
                          <a:effectLst/>
                          <a:latin typeface="微软雅黑" panose="020B0503020204020204" pitchFamily="34" charset="-122"/>
                          <a:ea typeface="微软雅黑" panose="020B0503020204020204" pitchFamily="34" charset="-122"/>
                        </a:rPr>
                        <a:t>30</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dirty="0">
                          <a:effectLst/>
                          <a:latin typeface="微软雅黑" panose="020B0503020204020204" pitchFamily="34" charset="-122"/>
                          <a:ea typeface="微软雅黑" panose="020B0503020204020204" pitchFamily="34" charset="-122"/>
                        </a:rPr>
                        <a:t>大学本科</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信息系统</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a:effectLst/>
                          <a:latin typeface="微软雅黑" panose="020B0503020204020204" pitchFamily="34" charset="-122"/>
                          <a:ea typeface="微软雅黑" panose="020B0503020204020204" pitchFamily="34" charset="-122"/>
                        </a:rPr>
                        <a:t>组员</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zh-CN" sz="1600" kern="100">
                          <a:effectLst/>
                          <a:latin typeface="微软雅黑" panose="020B0503020204020204" pitchFamily="34" charset="-122"/>
                          <a:ea typeface="微软雅黑" panose="020B0503020204020204" pitchFamily="34" charset="-122"/>
                        </a:rPr>
                        <a:t>技术支持</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45802">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5</a:t>
                      </a:r>
                      <a:endParaRPr lang="zh-CN" sz="1600" kern="10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a:effectLst/>
                          <a:latin typeface="微软雅黑" panose="020B0503020204020204" pitchFamily="34" charset="-122"/>
                          <a:ea typeface="微软雅黑" panose="020B0503020204020204" pitchFamily="34" charset="-122"/>
                        </a:rPr>
                        <a:t>女</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600" kern="100">
                          <a:effectLst/>
                          <a:latin typeface="微软雅黑" panose="020B0503020204020204" pitchFamily="34" charset="-122"/>
                          <a:ea typeface="微软雅黑" panose="020B0503020204020204" pitchFamily="34" charset="-122"/>
                        </a:rPr>
                        <a:t>34</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dirty="0">
                          <a:effectLst/>
                          <a:latin typeface="微软雅黑" panose="020B0503020204020204" pitchFamily="34" charset="-122"/>
                          <a:ea typeface="微软雅黑" panose="020B0503020204020204" pitchFamily="34" charset="-122"/>
                        </a:rPr>
                        <a:t>大学本科</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工商管理</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dirty="0">
                          <a:effectLst/>
                          <a:latin typeface="微软雅黑" panose="020B0503020204020204" pitchFamily="34" charset="-122"/>
                          <a:ea typeface="微软雅黑" panose="020B0503020204020204" pitchFamily="34" charset="-122"/>
                        </a:rPr>
                        <a:t>组员</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zh-CN" sz="1600" kern="100">
                          <a:effectLst/>
                          <a:latin typeface="微软雅黑" panose="020B0503020204020204" pitchFamily="34" charset="-122"/>
                          <a:ea typeface="微软雅黑" panose="020B0503020204020204" pitchFamily="34" charset="-122"/>
                        </a:rPr>
                        <a:t>技术支持</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502034">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6</a:t>
                      </a:r>
                      <a:endParaRPr lang="zh-CN" sz="1600" kern="10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a:effectLst/>
                          <a:latin typeface="微软雅黑" panose="020B0503020204020204" pitchFamily="34" charset="-122"/>
                          <a:ea typeface="微软雅黑" panose="020B0503020204020204" pitchFamily="34" charset="-122"/>
                        </a:rPr>
                        <a:t>女</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600" kern="100">
                          <a:effectLst/>
                          <a:latin typeface="微软雅黑" panose="020B0503020204020204" pitchFamily="34" charset="-122"/>
                          <a:ea typeface="微软雅黑" panose="020B0503020204020204" pitchFamily="34" charset="-122"/>
                        </a:rPr>
                        <a:t>31</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a:effectLst/>
                          <a:latin typeface="微软雅黑" panose="020B0503020204020204" pitchFamily="34" charset="-122"/>
                          <a:ea typeface="微软雅黑" panose="020B0503020204020204" pitchFamily="34" charset="-122"/>
                        </a:rPr>
                        <a:t>大学本科</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计算机科学和技术</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1600" kern="100">
                          <a:effectLst/>
                          <a:latin typeface="微软雅黑" panose="020B0503020204020204" pitchFamily="34" charset="-122"/>
                          <a:ea typeface="微软雅黑" panose="020B0503020204020204" pitchFamily="34" charset="-122"/>
                        </a:rPr>
                        <a:t>组员</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zh-CN" sz="1600" kern="100" dirty="0">
                          <a:effectLst/>
                          <a:latin typeface="微软雅黑" panose="020B0503020204020204" pitchFamily="34" charset="-122"/>
                          <a:ea typeface="微软雅黑" panose="020B0503020204020204" pitchFamily="34" charset="-122"/>
                        </a:rPr>
                        <a:t>活动分析</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398751">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7</a:t>
                      </a:r>
                      <a:endParaRPr lang="zh-CN" sz="1600" kern="10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男</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solidFill>
                            <a:srgbClr val="3F3E3A"/>
                          </a:solidFill>
                          <a:effectLst/>
                          <a:latin typeface="微软雅黑" panose="020B0503020204020204" pitchFamily="34" charset="-122"/>
                          <a:ea typeface="微软雅黑" panose="020B0503020204020204" pitchFamily="34" charset="-122"/>
                          <a:cs typeface="宋体" panose="02010600030101010101" pitchFamily="2" charset="-122"/>
                        </a:rPr>
                        <a:t>26</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大学本科</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行政管理</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组员</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ts val="1800"/>
                        </a:lnSpc>
                        <a:spcAft>
                          <a:spcPts val="0"/>
                        </a:spcAft>
                      </a:pPr>
                      <a:r>
                        <a:rPr lang="zh-CN" sz="1600" kern="100" dirty="0">
                          <a:effectLst/>
                          <a:latin typeface="微软雅黑" panose="020B0503020204020204" pitchFamily="34" charset="-122"/>
                          <a:ea typeface="微软雅黑" panose="020B0503020204020204" pitchFamily="34" charset="-122"/>
                        </a:rPr>
                        <a:t>活动分析</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360183">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8</a:t>
                      </a:r>
                      <a:endParaRPr lang="zh-CN" sz="1600" kern="100">
                        <a:effectLst/>
                        <a:latin typeface="微软雅黑" panose="020B0503020204020204" pitchFamily="34" charset="-122"/>
                        <a:ea typeface="微软雅黑" panose="020B0503020204020204" pitchFamily="34" charset="-122"/>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a:effectLst/>
                          <a:latin typeface="微软雅黑" panose="020B0503020204020204" pitchFamily="34" charset="-122"/>
                          <a:ea typeface="微软雅黑" panose="020B0503020204020204" pitchFamily="34" charset="-122"/>
                        </a:rPr>
                        <a:t>男</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0">
                          <a:solidFill>
                            <a:srgbClr val="3F3E3A"/>
                          </a:solidFill>
                          <a:effectLst/>
                          <a:latin typeface="微软雅黑" panose="020B0503020204020204" pitchFamily="34" charset="-122"/>
                          <a:ea typeface="微软雅黑" panose="020B0503020204020204" pitchFamily="34" charset="-122"/>
                          <a:cs typeface="宋体" panose="02010600030101010101" pitchFamily="2" charset="-122"/>
                        </a:rPr>
                        <a:t>27</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大学本科</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电子信息工程</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组员</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600" kern="100" dirty="0">
                          <a:effectLst/>
                          <a:latin typeface="微软雅黑" panose="020B0503020204020204" pitchFamily="34" charset="-122"/>
                          <a:ea typeface="微软雅黑" panose="020B0503020204020204" pitchFamily="34" charset="-122"/>
                        </a:rPr>
                        <a:t>活动分析</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bl>
          </a:graphicData>
        </a:graphic>
      </p:graphicFrame>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65072" y="4365104"/>
            <a:ext cx="2226928" cy="1772815"/>
          </a:xfrm>
          <a:prstGeom prst="rect">
            <a:avLst/>
          </a:prstGeom>
          <a:effectLst>
            <a:softEdge rad="393700"/>
          </a:effectLst>
        </p:spPr>
      </p:pic>
    </p:spTree>
    <p:custDataLst>
      <p:tags r:id="rId1"/>
    </p:custDataLst>
    <p:extLst>
      <p:ext uri="{BB962C8B-B14F-4D97-AF65-F5344CB8AC3E}">
        <p14:creationId xmlns:p14="http://schemas.microsoft.com/office/powerpoint/2010/main" val="2553273295"/>
      </p:ext>
    </p:extLst>
  </p:cSld>
  <p:clrMapOvr>
    <a:masterClrMapping/>
  </p:clrMapOvr>
  <p:transition spd="slow" advTm="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801192" y="5644804"/>
            <a:ext cx="11089232" cy="240976"/>
          </a:xfrm>
          <a:prstGeom prst="rect">
            <a:avLst/>
          </a:prstGeom>
          <a:gradFill flip="none" rotWithShape="1">
            <a:gsLst>
              <a:gs pos="100000">
                <a:schemeClr val="bg1">
                  <a:alpha val="0"/>
                </a:schemeClr>
              </a:gs>
              <a:gs pos="0">
                <a:schemeClr val="tx1">
                  <a:lumMod val="95000"/>
                  <a:lumOff val="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9336" y="188640"/>
            <a:ext cx="3312368"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一、小组简介</a:t>
            </a:r>
          </a:p>
        </p:txBody>
      </p:sp>
      <p:grpSp>
        <p:nvGrpSpPr>
          <p:cNvPr id="6" name="组合 5"/>
          <p:cNvGrpSpPr/>
          <p:nvPr/>
        </p:nvGrpSpPr>
        <p:grpSpPr>
          <a:xfrm>
            <a:off x="479376" y="1268760"/>
            <a:ext cx="11233248" cy="461665"/>
            <a:chOff x="479376" y="1268760"/>
            <a:chExt cx="11233248" cy="461665"/>
          </a:xfrm>
        </p:grpSpPr>
        <p:sp>
          <p:nvSpPr>
            <p:cNvPr id="3" name="矩形 2"/>
            <p:cNvSpPr/>
            <p:nvPr/>
          </p:nvSpPr>
          <p:spPr>
            <a:xfrm>
              <a:off x="479376" y="1268760"/>
              <a:ext cx="2954655" cy="461665"/>
            </a:xfrm>
            <a:prstGeom prst="rect">
              <a:avLst/>
            </a:prstGeom>
          </p:spPr>
          <p:txBody>
            <a:bodyPr wrap="none">
              <a:spAutoFit/>
            </a:bodyPr>
            <a:lstStyle/>
            <a:p>
              <a:r>
                <a:rPr lang="zh-CN" altLang="en-US" sz="2400" b="1" dirty="0">
                  <a:solidFill>
                    <a:srgbClr val="0E75C2"/>
                  </a:solidFill>
                  <a:latin typeface="微软雅黑" panose="020B0503020204020204" pitchFamily="34" charset="-122"/>
                  <a:ea typeface="微软雅黑" panose="020B0503020204020204" pitchFamily="34" charset="-122"/>
                </a:rPr>
                <a:t>（二）小组活动计划</a:t>
              </a:r>
            </a:p>
          </p:txBody>
        </p:sp>
        <p:cxnSp>
          <p:nvCxnSpPr>
            <p:cNvPr id="5" name="直接连接符 4"/>
            <p:cNvCxnSpPr>
              <a:stCxn id="3" idx="3"/>
            </p:cNvCxnSpPr>
            <p:nvPr/>
          </p:nvCxnSpPr>
          <p:spPr>
            <a:xfrm flipV="1">
              <a:off x="3434031" y="1484785"/>
              <a:ext cx="8278593" cy="14808"/>
            </a:xfrm>
            <a:prstGeom prst="line">
              <a:avLst/>
            </a:prstGeom>
            <a:ln w="28575">
              <a:solidFill>
                <a:srgbClr val="0E75C2"/>
              </a:solidFill>
              <a:tailEnd type="diamond"/>
            </a:ln>
          </p:spPr>
          <p:style>
            <a:lnRef idx="1">
              <a:schemeClr val="accent1"/>
            </a:lnRef>
            <a:fillRef idx="0">
              <a:schemeClr val="accent1"/>
            </a:fillRef>
            <a:effectRef idx="0">
              <a:schemeClr val="accent1"/>
            </a:effectRef>
            <a:fontRef idx="minor">
              <a:schemeClr val="tx1"/>
            </a:fontRef>
          </p:style>
        </p:cxnSp>
      </p:grpSp>
      <p:graphicFrame>
        <p:nvGraphicFramePr>
          <p:cNvPr id="9" name="表格 8"/>
          <p:cNvGraphicFramePr>
            <a:graphicFrameLocks noGrp="1"/>
          </p:cNvGraphicFramePr>
          <p:nvPr>
            <p:extLst>
              <p:ext uri="{D42A27DB-BD31-4B8C-83A1-F6EECF244321}">
                <p14:modId xmlns:p14="http://schemas.microsoft.com/office/powerpoint/2010/main" val="3367857054"/>
              </p:ext>
            </p:extLst>
          </p:nvPr>
        </p:nvGraphicFramePr>
        <p:xfrm>
          <a:off x="695400" y="1768624"/>
          <a:ext cx="11017223" cy="4004150"/>
        </p:xfrm>
        <a:graphic>
          <a:graphicData uri="http://schemas.openxmlformats.org/drawingml/2006/table">
            <a:tbl>
              <a:tblPr/>
              <a:tblGrid>
                <a:gridCol w="1571836">
                  <a:extLst>
                    <a:ext uri="{9D8B030D-6E8A-4147-A177-3AD203B41FA5}">
                      <a16:colId xmlns:a16="http://schemas.microsoft.com/office/drawing/2014/main" val="20000"/>
                    </a:ext>
                  </a:extLst>
                </a:gridCol>
                <a:gridCol w="1295660">
                  <a:extLst>
                    <a:ext uri="{9D8B030D-6E8A-4147-A177-3AD203B41FA5}">
                      <a16:colId xmlns:a16="http://schemas.microsoft.com/office/drawing/2014/main" val="20001"/>
                    </a:ext>
                  </a:extLst>
                </a:gridCol>
                <a:gridCol w="1131907">
                  <a:extLst>
                    <a:ext uri="{9D8B030D-6E8A-4147-A177-3AD203B41FA5}">
                      <a16:colId xmlns:a16="http://schemas.microsoft.com/office/drawing/2014/main" val="20002"/>
                    </a:ext>
                  </a:extLst>
                </a:gridCol>
                <a:gridCol w="396827">
                  <a:extLst>
                    <a:ext uri="{9D8B030D-6E8A-4147-A177-3AD203B41FA5}">
                      <a16:colId xmlns:a16="http://schemas.microsoft.com/office/drawing/2014/main" val="20003"/>
                    </a:ext>
                  </a:extLst>
                </a:gridCol>
                <a:gridCol w="584159">
                  <a:extLst>
                    <a:ext uri="{9D8B030D-6E8A-4147-A177-3AD203B41FA5}">
                      <a16:colId xmlns:a16="http://schemas.microsoft.com/office/drawing/2014/main" val="20004"/>
                    </a:ext>
                  </a:extLst>
                </a:gridCol>
                <a:gridCol w="1056446">
                  <a:extLst>
                    <a:ext uri="{9D8B030D-6E8A-4147-A177-3AD203B41FA5}">
                      <a16:colId xmlns:a16="http://schemas.microsoft.com/office/drawing/2014/main" val="20005"/>
                    </a:ext>
                  </a:extLst>
                </a:gridCol>
                <a:gridCol w="980986">
                  <a:extLst>
                    <a:ext uri="{9D8B030D-6E8A-4147-A177-3AD203B41FA5}">
                      <a16:colId xmlns:a16="http://schemas.microsoft.com/office/drawing/2014/main" val="20006"/>
                    </a:ext>
                  </a:extLst>
                </a:gridCol>
                <a:gridCol w="903059">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1024882">
                  <a:extLst>
                    <a:ext uri="{9D8B030D-6E8A-4147-A177-3AD203B41FA5}">
                      <a16:colId xmlns:a16="http://schemas.microsoft.com/office/drawing/2014/main" val="20009"/>
                    </a:ext>
                  </a:extLst>
                </a:gridCol>
                <a:gridCol w="1207365">
                  <a:extLst>
                    <a:ext uri="{9D8B030D-6E8A-4147-A177-3AD203B41FA5}">
                      <a16:colId xmlns:a16="http://schemas.microsoft.com/office/drawing/2014/main" val="20010"/>
                    </a:ext>
                  </a:extLst>
                </a:gridCol>
              </a:tblGrid>
              <a:tr h="200128">
                <a:tc rowSpan="2" gridSpan="2">
                  <a:txBody>
                    <a:bodyPr/>
                    <a:lstStyle/>
                    <a:p>
                      <a:pPr indent="711200" algn="just">
                        <a:spcAft>
                          <a:spcPts val="0"/>
                        </a:spcAft>
                      </a:pPr>
                      <a:r>
                        <a:rPr lang="en-US" altLang="zh-CN" sz="1800" kern="100" dirty="0">
                          <a:solidFill>
                            <a:schemeClr val="bg1"/>
                          </a:solidFill>
                          <a:effectLst/>
                          <a:latin typeface="微软雅黑" panose="020B0503020204020204" pitchFamily="34" charset="-122"/>
                          <a:ea typeface="微软雅黑" panose="020B0503020204020204" pitchFamily="34" charset="-122"/>
                        </a:rPr>
                        <a:t>               </a:t>
                      </a:r>
                      <a:r>
                        <a:rPr lang="zh-CN" sz="1800" kern="100" dirty="0">
                          <a:solidFill>
                            <a:schemeClr val="bg1"/>
                          </a:solidFill>
                          <a:effectLst/>
                          <a:latin typeface="微软雅黑" panose="020B0503020204020204" pitchFamily="34" charset="-122"/>
                          <a:ea typeface="微软雅黑" panose="020B0503020204020204" pitchFamily="34" charset="-122"/>
                        </a:rPr>
                        <a:t>时间</a:t>
                      </a:r>
                    </a:p>
                    <a:p>
                      <a:pPr indent="88900" algn="just">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步骤</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rgbClr val="00785D"/>
                    </a:solidFill>
                  </a:tcPr>
                </a:tc>
                <a:tc rowSpan="2" hMerge="1">
                  <a:txBody>
                    <a:bodyPr/>
                    <a:lstStyle/>
                    <a:p>
                      <a:endParaRPr lang="zh-CN" altLang="en-US"/>
                    </a:p>
                  </a:txBody>
                  <a:tcPr/>
                </a:tc>
                <a:tc gridSpan="2">
                  <a:txBody>
                    <a:body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hMerge="1">
                  <a:txBody>
                    <a:bodyPr/>
                    <a:lstStyle/>
                    <a:p>
                      <a:endParaRPr lang="zh-CN" altLang="en-US"/>
                    </a:p>
                  </a:txBody>
                  <a:tcPr/>
                </a:tc>
                <a:tc gridSpan="6">
                  <a:txBody>
                    <a:body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进</a:t>
                      </a:r>
                      <a:r>
                        <a:rPr lang="en-US" sz="1600" kern="100" dirty="0">
                          <a:solidFill>
                            <a:schemeClr val="bg1"/>
                          </a:solidFill>
                          <a:effectLst/>
                          <a:latin typeface="微软雅黑" panose="020B0503020204020204" pitchFamily="34" charset="-122"/>
                          <a:ea typeface="微软雅黑" panose="020B0503020204020204" pitchFamily="34" charset="-122"/>
                        </a:rPr>
                        <a:t>  </a:t>
                      </a:r>
                      <a:r>
                        <a:rPr lang="zh-CN" sz="1600" kern="100" dirty="0">
                          <a:solidFill>
                            <a:schemeClr val="bg1"/>
                          </a:solidFill>
                          <a:effectLst/>
                          <a:latin typeface="微软雅黑" panose="020B0503020204020204" pitchFamily="34" charset="-122"/>
                          <a:ea typeface="微软雅黑" panose="020B0503020204020204" pitchFamily="34" charset="-122"/>
                        </a:rPr>
                        <a:t>度 （月份）</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spcAft>
                          <a:spcPts val="0"/>
                        </a:spcAft>
                      </a:pPr>
                      <a:r>
                        <a:rPr lang="zh-CN" sz="1600" kern="100">
                          <a:solidFill>
                            <a:schemeClr val="bg1"/>
                          </a:solidFill>
                          <a:effectLst/>
                          <a:latin typeface="微软雅黑" panose="020B0503020204020204" pitchFamily="34" charset="-122"/>
                          <a:ea typeface="微软雅黑" panose="020B0503020204020204" pitchFamily="34" charset="-122"/>
                        </a:rPr>
                        <a:t>负责人</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extLst>
                  <a:ext uri="{0D108BD9-81ED-4DB2-BD59-A6C34878D82A}">
                    <a16:rowId xmlns:a16="http://schemas.microsoft.com/office/drawing/2014/main" val="10000"/>
                  </a:ext>
                </a:extLst>
              </a:tr>
              <a:tr h="663050">
                <a:tc gridSpan="2" vMerge="1">
                  <a:txBody>
                    <a:bodyPr/>
                    <a:lstStyle/>
                    <a:p>
                      <a:endParaRPr lang="zh-CN" altLang="en-US"/>
                    </a:p>
                  </a:txBody>
                  <a:tcPr/>
                </a:tc>
                <a:tc hMerge="1" vMerge="1">
                  <a:txBody>
                    <a:bodyPr/>
                    <a:lstStyle/>
                    <a:p>
                      <a:endParaRPr lang="zh-CN" altLang="en-US"/>
                    </a:p>
                  </a:txBody>
                  <a:tcPr/>
                </a:tc>
                <a:tc>
                  <a:txBody>
                    <a:body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2013</a:t>
                      </a:r>
                      <a:r>
                        <a:rPr lang="zh-CN" sz="1600" kern="100" dirty="0">
                          <a:solidFill>
                            <a:schemeClr val="bg1"/>
                          </a:solidFill>
                          <a:effectLst/>
                          <a:latin typeface="微软雅黑" panose="020B0503020204020204" pitchFamily="34" charset="-122"/>
                          <a:ea typeface="微软雅黑" panose="020B0503020204020204" pitchFamily="34" charset="-122"/>
                        </a:rPr>
                        <a:t>年</a:t>
                      </a:r>
                      <a:r>
                        <a:rPr lang="en-US" sz="1600" kern="100" dirty="0">
                          <a:solidFill>
                            <a:schemeClr val="bg1"/>
                          </a:solidFill>
                          <a:effectLst/>
                          <a:latin typeface="微软雅黑" panose="020B0503020204020204" pitchFamily="34" charset="-122"/>
                          <a:ea typeface="微软雅黑" panose="020B0503020204020204" pitchFamily="34" charset="-122"/>
                        </a:rPr>
                        <a:t>3</a:t>
                      </a:r>
                      <a:r>
                        <a:rPr lang="zh-CN" sz="1600" kern="100" dirty="0">
                          <a:solidFill>
                            <a:schemeClr val="bg1"/>
                          </a:solidFill>
                          <a:effectLst/>
                          <a:latin typeface="微软雅黑" panose="020B0503020204020204" pitchFamily="34" charset="-122"/>
                          <a:ea typeface="微软雅黑" panose="020B0503020204020204" pitchFamily="34" charset="-122"/>
                        </a:rPr>
                        <a:t>月</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gridSpan="2">
                  <a:txBody>
                    <a:body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2013</a:t>
                      </a:r>
                      <a:r>
                        <a:rPr lang="zh-CN" sz="1600" kern="100" dirty="0">
                          <a:solidFill>
                            <a:schemeClr val="bg1"/>
                          </a:solidFill>
                          <a:effectLst/>
                          <a:latin typeface="微软雅黑" panose="020B0503020204020204" pitchFamily="34" charset="-122"/>
                          <a:ea typeface="微软雅黑" panose="020B0503020204020204" pitchFamily="34" charset="-122"/>
                        </a:rPr>
                        <a:t>年</a:t>
                      </a:r>
                      <a:r>
                        <a:rPr lang="en-US" sz="1600" kern="100" dirty="0">
                          <a:solidFill>
                            <a:schemeClr val="bg1"/>
                          </a:solidFill>
                          <a:effectLst/>
                          <a:latin typeface="微软雅黑" panose="020B0503020204020204" pitchFamily="34" charset="-122"/>
                          <a:ea typeface="微软雅黑" panose="020B0503020204020204" pitchFamily="34" charset="-122"/>
                        </a:rPr>
                        <a:t>4</a:t>
                      </a:r>
                      <a:r>
                        <a:rPr lang="zh-CN" sz="1600" kern="100" dirty="0">
                          <a:solidFill>
                            <a:schemeClr val="bg1"/>
                          </a:solidFill>
                          <a:effectLst/>
                          <a:latin typeface="微软雅黑" panose="020B0503020204020204" pitchFamily="34" charset="-122"/>
                          <a:ea typeface="微软雅黑" panose="020B0503020204020204" pitchFamily="34" charset="-122"/>
                        </a:rPr>
                        <a:t>月</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hMerge="1">
                  <a:txBody>
                    <a:bodyPr/>
                    <a:lstStyle/>
                    <a:p>
                      <a:endParaRPr lang="zh-CN" altLang="en-US"/>
                    </a:p>
                  </a:txBody>
                  <a:tcPr/>
                </a:tc>
                <a:tc>
                  <a:txBody>
                    <a:body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2013</a:t>
                      </a:r>
                      <a:r>
                        <a:rPr lang="zh-CN" sz="1600" kern="100" dirty="0">
                          <a:solidFill>
                            <a:schemeClr val="bg1"/>
                          </a:solidFill>
                          <a:effectLst/>
                          <a:latin typeface="微软雅黑" panose="020B0503020204020204" pitchFamily="34" charset="-122"/>
                          <a:ea typeface="微软雅黑" panose="020B0503020204020204" pitchFamily="34" charset="-122"/>
                        </a:rPr>
                        <a:t>年</a:t>
                      </a:r>
                      <a:r>
                        <a:rPr lang="en-US" sz="1600" kern="100" dirty="0">
                          <a:solidFill>
                            <a:schemeClr val="bg1"/>
                          </a:solidFill>
                          <a:effectLst/>
                          <a:latin typeface="微软雅黑" panose="020B0503020204020204" pitchFamily="34" charset="-122"/>
                          <a:ea typeface="微软雅黑" panose="020B0503020204020204" pitchFamily="34" charset="-122"/>
                        </a:rPr>
                        <a:t>5</a:t>
                      </a:r>
                      <a:r>
                        <a:rPr lang="zh-CN" sz="1600" kern="100" dirty="0">
                          <a:solidFill>
                            <a:schemeClr val="bg1"/>
                          </a:solidFill>
                          <a:effectLst/>
                          <a:latin typeface="微软雅黑" panose="020B0503020204020204" pitchFamily="34" charset="-122"/>
                          <a:ea typeface="微软雅黑" panose="020B0503020204020204" pitchFamily="34" charset="-122"/>
                        </a:rPr>
                        <a:t>月</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2013</a:t>
                      </a:r>
                      <a:r>
                        <a:rPr lang="zh-CN" sz="1600" kern="100" dirty="0">
                          <a:solidFill>
                            <a:schemeClr val="bg1"/>
                          </a:solidFill>
                          <a:effectLst/>
                          <a:latin typeface="微软雅黑" panose="020B0503020204020204" pitchFamily="34" charset="-122"/>
                          <a:ea typeface="微软雅黑" panose="020B0503020204020204" pitchFamily="34" charset="-122"/>
                        </a:rPr>
                        <a:t>年</a:t>
                      </a:r>
                      <a:r>
                        <a:rPr lang="en-US" sz="1600" kern="100" dirty="0">
                          <a:solidFill>
                            <a:schemeClr val="bg1"/>
                          </a:solidFill>
                          <a:effectLst/>
                          <a:latin typeface="微软雅黑" panose="020B0503020204020204" pitchFamily="34" charset="-122"/>
                          <a:ea typeface="微软雅黑" panose="020B0503020204020204" pitchFamily="34" charset="-122"/>
                        </a:rPr>
                        <a:t>7</a:t>
                      </a:r>
                      <a:r>
                        <a:rPr lang="zh-CN" sz="1600" kern="100" dirty="0">
                          <a:solidFill>
                            <a:schemeClr val="bg1"/>
                          </a:solidFill>
                          <a:effectLst/>
                          <a:latin typeface="微软雅黑" panose="020B0503020204020204" pitchFamily="34" charset="-122"/>
                          <a:ea typeface="微软雅黑" panose="020B0503020204020204" pitchFamily="34" charset="-122"/>
                        </a:rPr>
                        <a:t>月</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2013</a:t>
                      </a:r>
                      <a:r>
                        <a:rPr lang="zh-CN" sz="1600" kern="100" dirty="0">
                          <a:solidFill>
                            <a:schemeClr val="bg1"/>
                          </a:solidFill>
                          <a:effectLst/>
                          <a:latin typeface="微软雅黑" panose="020B0503020204020204" pitchFamily="34" charset="-122"/>
                          <a:ea typeface="微软雅黑" panose="020B0503020204020204" pitchFamily="34" charset="-122"/>
                        </a:rPr>
                        <a:t>年</a:t>
                      </a:r>
                      <a:r>
                        <a:rPr lang="en-US" sz="1600" kern="100" dirty="0">
                          <a:solidFill>
                            <a:schemeClr val="bg1"/>
                          </a:solidFill>
                          <a:effectLst/>
                          <a:latin typeface="微软雅黑" panose="020B0503020204020204" pitchFamily="34" charset="-122"/>
                          <a:ea typeface="微软雅黑" panose="020B0503020204020204" pitchFamily="34" charset="-122"/>
                        </a:rPr>
                        <a:t>8</a:t>
                      </a:r>
                      <a:r>
                        <a:rPr lang="zh-CN" sz="1600" kern="100" dirty="0">
                          <a:solidFill>
                            <a:schemeClr val="bg1"/>
                          </a:solidFill>
                          <a:effectLst/>
                          <a:latin typeface="微软雅黑" panose="020B0503020204020204" pitchFamily="34" charset="-122"/>
                          <a:ea typeface="微软雅黑" panose="020B0503020204020204" pitchFamily="34" charset="-122"/>
                        </a:rPr>
                        <a:t>月</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2013</a:t>
                      </a:r>
                      <a:r>
                        <a:rPr lang="zh-CN" sz="1600" kern="100" dirty="0">
                          <a:solidFill>
                            <a:schemeClr val="bg1"/>
                          </a:solidFill>
                          <a:effectLst/>
                          <a:latin typeface="微软雅黑" panose="020B0503020204020204" pitchFamily="34" charset="-122"/>
                          <a:ea typeface="微软雅黑" panose="020B0503020204020204" pitchFamily="34" charset="-122"/>
                        </a:rPr>
                        <a:t>年</a:t>
                      </a:r>
                      <a:r>
                        <a:rPr lang="en-US" sz="1600" kern="100" dirty="0">
                          <a:solidFill>
                            <a:schemeClr val="bg1"/>
                          </a:solidFill>
                          <a:effectLst/>
                          <a:latin typeface="微软雅黑" panose="020B0503020204020204" pitchFamily="34" charset="-122"/>
                          <a:ea typeface="微软雅黑" panose="020B0503020204020204" pitchFamily="34" charset="-122"/>
                        </a:rPr>
                        <a:t>12</a:t>
                      </a:r>
                      <a:r>
                        <a:rPr lang="zh-CN" sz="1600" kern="100" dirty="0">
                          <a:solidFill>
                            <a:schemeClr val="bg1"/>
                          </a:solidFill>
                          <a:effectLst/>
                          <a:latin typeface="微软雅黑" panose="020B0503020204020204" pitchFamily="34" charset="-122"/>
                          <a:ea typeface="微软雅黑" panose="020B0503020204020204" pitchFamily="34" charset="-122"/>
                        </a:rPr>
                        <a:t>月</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2014</a:t>
                      </a:r>
                      <a:r>
                        <a:rPr lang="zh-CN" sz="1600" kern="100" dirty="0">
                          <a:solidFill>
                            <a:schemeClr val="bg1"/>
                          </a:solidFill>
                          <a:effectLst/>
                          <a:latin typeface="微软雅黑" panose="020B0503020204020204" pitchFamily="34" charset="-122"/>
                          <a:ea typeface="微软雅黑" panose="020B0503020204020204" pitchFamily="34" charset="-122"/>
                        </a:rPr>
                        <a:t>年</a:t>
                      </a:r>
                      <a:r>
                        <a:rPr lang="en-US" sz="1600" kern="100" dirty="0">
                          <a:solidFill>
                            <a:schemeClr val="bg1"/>
                          </a:solidFill>
                          <a:effectLst/>
                          <a:latin typeface="微软雅黑" panose="020B0503020204020204" pitchFamily="34" charset="-122"/>
                          <a:ea typeface="微软雅黑" panose="020B0503020204020204" pitchFamily="34" charset="-122"/>
                        </a:rPr>
                        <a:t>1</a:t>
                      </a:r>
                      <a:r>
                        <a:rPr lang="zh-CN" sz="1600" kern="100" dirty="0">
                          <a:solidFill>
                            <a:schemeClr val="bg1"/>
                          </a:solidFill>
                          <a:effectLst/>
                          <a:latin typeface="微软雅黑" panose="020B0503020204020204" pitchFamily="34" charset="-122"/>
                          <a:ea typeface="微软雅黑" panose="020B0503020204020204" pitchFamily="34" charset="-122"/>
                        </a:rPr>
                        <a:t>月</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extLst>
                  <a:ext uri="{0D108BD9-81ED-4DB2-BD59-A6C34878D82A}">
                    <a16:rowId xmlns:a16="http://schemas.microsoft.com/office/drawing/2014/main" val="10001"/>
                  </a:ext>
                </a:extLst>
              </a:tr>
              <a:tr h="344140">
                <a:tc rowSpan="6">
                  <a:txBody>
                    <a:bodyPr/>
                    <a:lstStyle/>
                    <a:p>
                      <a:pPr algn="ctr">
                        <a:spcAft>
                          <a:spcPts val="0"/>
                        </a:spcAft>
                      </a:pPr>
                      <a:r>
                        <a:rPr lang="en-US" sz="1600" kern="100">
                          <a:solidFill>
                            <a:schemeClr val="bg1"/>
                          </a:solidFill>
                          <a:effectLst/>
                          <a:latin typeface="微软雅黑" panose="020B0503020204020204" pitchFamily="34" charset="-122"/>
                          <a:ea typeface="微软雅黑" panose="020B0503020204020204" pitchFamily="34" charset="-122"/>
                        </a:rPr>
                        <a:t>P</a:t>
                      </a:r>
                      <a:endParaRPr lang="zh-CN" sz="1600" kern="10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选择课题</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44140">
                <a:tc vMerge="1">
                  <a:txBody>
                    <a:bodyPr/>
                    <a:lstStyle/>
                    <a:p>
                      <a:endParaRPr lang="zh-CN" altLang="en-US"/>
                    </a:p>
                  </a:txBody>
                  <a:tcPr/>
                </a:tc>
                <a:tc>
                  <a:txBody>
                    <a:body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设定目标</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endParaRPr lang="en-US"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30000"/>
                        </a:lnSpc>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44140">
                <a:tc vMerge="1">
                  <a:txBody>
                    <a:bodyPr/>
                    <a:lstStyle/>
                    <a:p>
                      <a:endParaRPr lang="zh-CN" altLang="en-US"/>
                    </a:p>
                  </a:txBody>
                  <a:tcPr/>
                </a:tc>
                <a:tc>
                  <a:txBody>
                    <a:body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可行性分析</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a:spcAft>
                          <a:spcPts val="0"/>
                        </a:spcAft>
                      </a:pP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30000"/>
                        </a:lnSpc>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344140">
                <a:tc vMerge="1">
                  <a:txBody>
                    <a:bodyPr/>
                    <a:lstStyle/>
                    <a:p>
                      <a:endParaRPr lang="zh-CN" altLang="en-US"/>
                    </a:p>
                  </a:txBody>
                  <a:tcPr/>
                </a:tc>
                <a:tc>
                  <a:txBody>
                    <a:bodyPr/>
                    <a:lstStyle/>
                    <a:p>
                      <a:pPr algn="ctr">
                        <a:spcAft>
                          <a:spcPts val="0"/>
                        </a:spcAft>
                      </a:pPr>
                      <a:r>
                        <a:rPr lang="zh-CN" sz="1600" kern="100" spc="-100" dirty="0">
                          <a:solidFill>
                            <a:schemeClr val="bg1"/>
                          </a:solidFill>
                          <a:effectLst/>
                          <a:latin typeface="微软雅黑" panose="020B0503020204020204" pitchFamily="34" charset="-122"/>
                          <a:ea typeface="微软雅黑" panose="020B0503020204020204" pitchFamily="34" charset="-122"/>
                        </a:rPr>
                        <a:t>原因分析</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a:spcAft>
                          <a:spcPts val="0"/>
                        </a:spcAft>
                      </a:pP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30000"/>
                        </a:lnSpc>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44140">
                <a:tc vMerge="1">
                  <a:txBody>
                    <a:bodyPr/>
                    <a:lstStyle/>
                    <a:p>
                      <a:endParaRPr lang="zh-CN" altLang="en-US"/>
                    </a:p>
                  </a:txBody>
                  <a:tcPr/>
                </a:tc>
                <a:tc>
                  <a:txBody>
                    <a:bodyPr/>
                    <a:lstStyle/>
                    <a:p>
                      <a:pPr algn="ctr">
                        <a:spcAft>
                          <a:spcPts val="0"/>
                        </a:spcAft>
                      </a:pPr>
                      <a:r>
                        <a:rPr lang="zh-CN" sz="1600" kern="100" spc="-100" dirty="0">
                          <a:solidFill>
                            <a:schemeClr val="bg1"/>
                          </a:solidFill>
                          <a:effectLst/>
                          <a:latin typeface="微软雅黑" panose="020B0503020204020204" pitchFamily="34" charset="-122"/>
                          <a:ea typeface="微软雅黑" panose="020B0503020204020204" pitchFamily="34" charset="-122"/>
                        </a:rPr>
                        <a:t>要 因 确 认</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a:spcAft>
                          <a:spcPts val="0"/>
                        </a:spcAft>
                      </a:pPr>
                      <a:endParaRPr lang="en-US"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30000"/>
                        </a:lnSpc>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344140">
                <a:tc vMerge="1">
                  <a:txBody>
                    <a:bodyPr/>
                    <a:lstStyle/>
                    <a:p>
                      <a:endParaRPr lang="zh-CN" altLang="en-US"/>
                    </a:p>
                  </a:txBody>
                  <a:tcPr/>
                </a:tc>
                <a:tc>
                  <a:txBody>
                    <a:body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制定对策</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a:spcAft>
                          <a:spcPts val="0"/>
                        </a:spcAft>
                      </a:pPr>
                      <a:endParaRPr lang="en-US"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30000"/>
                        </a:lnSpc>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344140">
                <a:tc>
                  <a:txBody>
                    <a:bodyPr/>
                    <a:lstStyle/>
                    <a:p>
                      <a:pPr algn="ctr">
                        <a:spcAft>
                          <a:spcPts val="0"/>
                        </a:spcAft>
                      </a:pPr>
                      <a:r>
                        <a:rPr lang="en-US" sz="1600" kern="100">
                          <a:solidFill>
                            <a:schemeClr val="bg1"/>
                          </a:solidFill>
                          <a:effectLst/>
                          <a:latin typeface="微软雅黑" panose="020B0503020204020204" pitchFamily="34" charset="-122"/>
                          <a:ea typeface="微软雅黑" panose="020B0503020204020204" pitchFamily="34" charset="-122"/>
                        </a:rPr>
                        <a:t>D</a:t>
                      </a:r>
                      <a:endParaRPr lang="zh-CN" sz="1600" kern="10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组织实施</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ctr">
                        <a:spcAft>
                          <a:spcPts val="0"/>
                        </a:spcAft>
                      </a:pPr>
                      <a:endParaRPr lang="en-US"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lnSpc>
                          <a:spcPct val="130000"/>
                        </a:lnSpc>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344140">
                <a:tc>
                  <a:txBody>
                    <a:bodyPr/>
                    <a:lstStyle/>
                    <a:p>
                      <a:pPr algn="ctr">
                        <a:spcAft>
                          <a:spcPts val="0"/>
                        </a:spcAft>
                      </a:pPr>
                      <a:r>
                        <a:rPr lang="en-US" sz="1600" kern="100">
                          <a:solidFill>
                            <a:schemeClr val="bg1"/>
                          </a:solidFill>
                          <a:effectLst/>
                          <a:latin typeface="微软雅黑" panose="020B0503020204020204" pitchFamily="34" charset="-122"/>
                          <a:ea typeface="微软雅黑" panose="020B0503020204020204" pitchFamily="34" charset="-122"/>
                        </a:rPr>
                        <a:t>C</a:t>
                      </a:r>
                      <a:endParaRPr lang="zh-CN" sz="1600" kern="10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效果检查</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endParaRPr lang="en-US"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344140">
                <a:tc>
                  <a:txBody>
                    <a:bodyPr/>
                    <a:lstStyle/>
                    <a:p>
                      <a:pPr algn="ctr">
                        <a:spcAft>
                          <a:spcPts val="0"/>
                        </a:spcAft>
                      </a:pPr>
                      <a:r>
                        <a:rPr lang="en-US" sz="1600" kern="100">
                          <a:solidFill>
                            <a:schemeClr val="bg1"/>
                          </a:solidFill>
                          <a:effectLst/>
                          <a:latin typeface="微软雅黑" panose="020B0503020204020204" pitchFamily="34" charset="-122"/>
                          <a:ea typeface="微软雅黑" panose="020B0503020204020204" pitchFamily="34" charset="-122"/>
                        </a:rPr>
                        <a:t>A</a:t>
                      </a:r>
                      <a:endParaRPr lang="zh-CN" sz="1600" kern="10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zh-CN" sz="1600" kern="100" spc="-100" dirty="0">
                          <a:solidFill>
                            <a:schemeClr val="bg1"/>
                          </a:solidFill>
                          <a:effectLst/>
                          <a:latin typeface="微软雅黑" panose="020B0503020204020204" pitchFamily="34" charset="-122"/>
                          <a:ea typeface="微软雅黑" panose="020B0503020204020204" pitchFamily="34" charset="-122"/>
                        </a:rPr>
                        <a:t>巩固 措 施</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5D"/>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zh-CN" altLang="en-US"/>
                    </a:p>
                  </a:txBody>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endParaRPr lang="en-US"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bl>
          </a:graphicData>
        </a:graphic>
      </p:graphicFrame>
      <p:grpSp>
        <p:nvGrpSpPr>
          <p:cNvPr id="33" name="组合 32"/>
          <p:cNvGrpSpPr/>
          <p:nvPr/>
        </p:nvGrpSpPr>
        <p:grpSpPr>
          <a:xfrm>
            <a:off x="3863752" y="5822218"/>
            <a:ext cx="2194515" cy="369332"/>
            <a:chOff x="4655840" y="-641548"/>
            <a:chExt cx="2194515" cy="369332"/>
          </a:xfrm>
        </p:grpSpPr>
        <p:cxnSp>
          <p:nvCxnSpPr>
            <p:cNvPr id="30" name="直接箭头连接符 29"/>
            <p:cNvCxnSpPr/>
            <p:nvPr/>
          </p:nvCxnSpPr>
          <p:spPr>
            <a:xfrm>
              <a:off x="4655840" y="-459432"/>
              <a:ext cx="1296144" cy="0"/>
            </a:xfrm>
            <a:prstGeom prst="straightConnector1">
              <a:avLst/>
            </a:prstGeom>
            <a:ln w="3492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973192" y="-641548"/>
              <a:ext cx="877163"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计划线</a:t>
              </a:r>
            </a:p>
          </p:txBody>
        </p:sp>
      </p:grpSp>
      <p:grpSp>
        <p:nvGrpSpPr>
          <p:cNvPr id="34" name="组合 33"/>
          <p:cNvGrpSpPr/>
          <p:nvPr/>
        </p:nvGrpSpPr>
        <p:grpSpPr>
          <a:xfrm>
            <a:off x="6096000" y="5822218"/>
            <a:ext cx="2194515" cy="369332"/>
            <a:chOff x="4655840" y="-641548"/>
            <a:chExt cx="2194515" cy="369332"/>
          </a:xfrm>
        </p:grpSpPr>
        <p:cxnSp>
          <p:nvCxnSpPr>
            <p:cNvPr id="35" name="直接箭头连接符 34"/>
            <p:cNvCxnSpPr/>
            <p:nvPr/>
          </p:nvCxnSpPr>
          <p:spPr>
            <a:xfrm>
              <a:off x="4655840" y="-459432"/>
              <a:ext cx="1296144" cy="0"/>
            </a:xfrm>
            <a:prstGeom prst="straightConnector1">
              <a:avLst/>
            </a:prstGeom>
            <a:ln w="34925" cmpd="sng">
              <a:solidFill>
                <a:srgbClr val="0E75C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973192" y="-641548"/>
              <a:ext cx="877163" cy="369332"/>
            </a:xfrm>
            <a:prstGeom prst="rect">
              <a:avLst/>
            </a:prstGeom>
            <a:noFill/>
          </p:spPr>
          <p:txBody>
            <a:bodyPr wrap="none" rtlCol="0">
              <a:spAutoFit/>
            </a:bodyPr>
            <a:lstStyle/>
            <a:p>
              <a:r>
                <a:rPr lang="zh-CN" altLang="en-US" b="1" dirty="0">
                  <a:solidFill>
                    <a:srgbClr val="0E75C2"/>
                  </a:solidFill>
                  <a:latin typeface="微软雅黑" panose="020B0503020204020204" pitchFamily="34" charset="-122"/>
                  <a:ea typeface="微软雅黑" panose="020B0503020204020204" pitchFamily="34" charset="-122"/>
                </a:rPr>
                <a:t>实施线</a:t>
              </a:r>
            </a:p>
          </p:txBody>
        </p:sp>
      </p:grpSp>
      <p:cxnSp>
        <p:nvCxnSpPr>
          <p:cNvPr id="38" name="直接箭头连接符 37"/>
          <p:cNvCxnSpPr/>
          <p:nvPr/>
        </p:nvCxnSpPr>
        <p:spPr>
          <a:xfrm>
            <a:off x="3719736" y="2780928"/>
            <a:ext cx="1224136" cy="0"/>
          </a:xfrm>
          <a:prstGeom prst="straightConnector1">
            <a:avLst/>
          </a:prstGeom>
          <a:ln w="3492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3719736" y="2924944"/>
            <a:ext cx="1224136" cy="0"/>
          </a:xfrm>
          <a:prstGeom prst="straightConnector1">
            <a:avLst/>
          </a:prstGeom>
          <a:ln w="34925">
            <a:solidFill>
              <a:srgbClr val="0E75C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4223792" y="3128268"/>
            <a:ext cx="1224136" cy="0"/>
          </a:xfrm>
          <a:prstGeom prst="straightConnector1">
            <a:avLst/>
          </a:prstGeom>
          <a:ln w="3492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4308316" y="3272284"/>
            <a:ext cx="1224136" cy="0"/>
          </a:xfrm>
          <a:prstGeom prst="straightConnector1">
            <a:avLst/>
          </a:prstGeom>
          <a:ln w="34925">
            <a:solidFill>
              <a:srgbClr val="0E75C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4764288" y="3462588"/>
            <a:ext cx="792000" cy="0"/>
          </a:xfrm>
          <a:prstGeom prst="straightConnector1">
            <a:avLst/>
          </a:prstGeom>
          <a:ln w="3492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4848812" y="3606604"/>
            <a:ext cx="792000" cy="0"/>
          </a:xfrm>
          <a:prstGeom prst="straightConnector1">
            <a:avLst/>
          </a:prstGeom>
          <a:ln w="34925">
            <a:solidFill>
              <a:srgbClr val="0E75C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4856496" y="3804408"/>
            <a:ext cx="792000" cy="0"/>
          </a:xfrm>
          <a:prstGeom prst="straightConnector1">
            <a:avLst/>
          </a:prstGeom>
          <a:ln w="3492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4856496" y="3948424"/>
            <a:ext cx="792000" cy="0"/>
          </a:xfrm>
          <a:prstGeom prst="straightConnector1">
            <a:avLst/>
          </a:prstGeom>
          <a:ln w="34925">
            <a:solidFill>
              <a:srgbClr val="0E75C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231904" y="4156764"/>
            <a:ext cx="792000" cy="0"/>
          </a:xfrm>
          <a:prstGeom prst="straightConnector1">
            <a:avLst/>
          </a:prstGeom>
          <a:ln w="3492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231904" y="4300780"/>
            <a:ext cx="792000" cy="0"/>
          </a:xfrm>
          <a:prstGeom prst="straightConnector1">
            <a:avLst/>
          </a:prstGeom>
          <a:ln w="34925">
            <a:solidFill>
              <a:srgbClr val="0E75C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5815652" y="4493752"/>
            <a:ext cx="792000" cy="0"/>
          </a:xfrm>
          <a:prstGeom prst="straightConnector1">
            <a:avLst/>
          </a:prstGeom>
          <a:ln w="3492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5815652" y="4637768"/>
            <a:ext cx="792000" cy="0"/>
          </a:xfrm>
          <a:prstGeom prst="straightConnector1">
            <a:avLst/>
          </a:prstGeom>
          <a:ln w="34925">
            <a:solidFill>
              <a:srgbClr val="0E75C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7392144" y="5157192"/>
            <a:ext cx="1620000" cy="0"/>
          </a:xfrm>
          <a:prstGeom prst="straightConnector1">
            <a:avLst/>
          </a:prstGeom>
          <a:ln w="3492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7392144" y="5301208"/>
            <a:ext cx="1620000" cy="0"/>
          </a:xfrm>
          <a:prstGeom prst="straightConnector1">
            <a:avLst/>
          </a:prstGeom>
          <a:ln w="34925">
            <a:solidFill>
              <a:srgbClr val="0E75C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8688288" y="5517232"/>
            <a:ext cx="756000" cy="0"/>
          </a:xfrm>
          <a:prstGeom prst="straightConnector1">
            <a:avLst/>
          </a:prstGeom>
          <a:ln w="3492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8688288" y="5661248"/>
            <a:ext cx="756000" cy="0"/>
          </a:xfrm>
          <a:prstGeom prst="straightConnector1">
            <a:avLst/>
          </a:prstGeom>
          <a:ln w="34925">
            <a:solidFill>
              <a:srgbClr val="0E75C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6023992" y="4820204"/>
            <a:ext cx="1404000" cy="0"/>
          </a:xfrm>
          <a:prstGeom prst="straightConnector1">
            <a:avLst/>
          </a:prstGeom>
          <a:ln w="3492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6384032" y="4964220"/>
            <a:ext cx="1043960" cy="0"/>
          </a:xfrm>
          <a:prstGeom prst="straightConnector1">
            <a:avLst/>
          </a:prstGeom>
          <a:ln w="34925">
            <a:solidFill>
              <a:srgbClr val="0E75C2"/>
            </a:solidFill>
            <a:prstDash val="solid"/>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15280076"/>
      </p:ext>
    </p:extLst>
  </p:cSld>
  <p:clrMapOvr>
    <a:masterClrMapping/>
  </p:clrMapOvr>
  <p:transition spd="slow" advTm="0">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4"/>
          <a:srcRect l="33075" t="10407" r="31995" b="9844"/>
          <a:stretch/>
        </p:blipFill>
        <p:spPr>
          <a:xfrm rot="690969">
            <a:off x="8379640" y="1393454"/>
            <a:ext cx="2263682" cy="2907189"/>
          </a:xfrm>
          <a:prstGeom prst="rect">
            <a:avLst/>
          </a:prstGeom>
          <a:effectLst>
            <a:outerShdw blurRad="50800" dist="38100" dir="5400000" algn="t" rotWithShape="0">
              <a:prstClr val="black">
                <a:alpha val="40000"/>
              </a:prstClr>
            </a:outerShdw>
          </a:effectLst>
        </p:spPr>
      </p:pic>
      <p:sp>
        <p:nvSpPr>
          <p:cNvPr id="2" name="文本框 1"/>
          <p:cNvSpPr txBox="1"/>
          <p:nvPr/>
        </p:nvSpPr>
        <p:spPr>
          <a:xfrm>
            <a:off x="119336" y="188640"/>
            <a:ext cx="3312368"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二、选题理由</a:t>
            </a:r>
          </a:p>
        </p:txBody>
      </p:sp>
      <p:sp>
        <p:nvSpPr>
          <p:cNvPr id="7" name="矩形 6"/>
          <p:cNvSpPr/>
          <p:nvPr/>
        </p:nvSpPr>
        <p:spPr>
          <a:xfrm>
            <a:off x="623392" y="4581128"/>
            <a:ext cx="10297144" cy="1338828"/>
          </a:xfrm>
          <a:prstGeom prst="rect">
            <a:avLst/>
          </a:prstGeom>
        </p:spPr>
        <p:txBody>
          <a:bodyPr wrap="square">
            <a:spAutoFit/>
          </a:bodyPr>
          <a:lstStyle/>
          <a:p>
            <a:pPr algn="just">
              <a:lnSpc>
                <a:spcPct val="150000"/>
              </a:lnSpc>
            </a:pPr>
            <a:r>
              <a:rPr lang="zh-CN" altLang="en-US" b="1" i="1" dirty="0">
                <a:solidFill>
                  <a:srgbClr val="0E75C2"/>
                </a:solidFill>
                <a:latin typeface="微软雅黑" panose="020B0503020204020204" pitchFamily="34" charset="-122"/>
                <a:ea typeface="微软雅黑" panose="020B0503020204020204" pitchFamily="34" charset="-122"/>
              </a:rPr>
              <a:t>近年来，烟草全行业都在不断规范和贯彻落实</a:t>
            </a:r>
            <a:r>
              <a:rPr lang="en-US" altLang="zh-CN" b="1" i="1" dirty="0">
                <a:solidFill>
                  <a:srgbClr val="0E75C2"/>
                </a:solidFill>
                <a:latin typeface="微软雅黑" panose="020B0503020204020204" pitchFamily="34" charset="-122"/>
                <a:ea typeface="微软雅黑" panose="020B0503020204020204" pitchFamily="34" charset="-122"/>
              </a:rPr>
              <a:t>《</a:t>
            </a:r>
            <a:r>
              <a:rPr lang="zh-CN" altLang="en-US" b="1" i="1" dirty="0">
                <a:solidFill>
                  <a:srgbClr val="0E75C2"/>
                </a:solidFill>
                <a:latin typeface="微软雅黑" panose="020B0503020204020204" pitchFamily="34" charset="-122"/>
                <a:ea typeface="微软雅黑" panose="020B0503020204020204" pitchFamily="34" charset="-122"/>
              </a:rPr>
              <a:t>烟草行业全面预算管理办法</a:t>
            </a:r>
            <a:r>
              <a:rPr lang="en-US" altLang="zh-CN" b="1" i="1" dirty="0">
                <a:solidFill>
                  <a:srgbClr val="0E75C2"/>
                </a:solidFill>
                <a:latin typeface="微软雅黑" panose="020B0503020204020204" pitchFamily="34" charset="-122"/>
                <a:ea typeface="微软雅黑" panose="020B0503020204020204" pitchFamily="34" charset="-122"/>
              </a:rPr>
              <a:t>》</a:t>
            </a:r>
            <a:r>
              <a:rPr lang="zh-CN" altLang="en-US" b="1" i="1" dirty="0">
                <a:solidFill>
                  <a:srgbClr val="0E75C2"/>
                </a:solidFill>
                <a:latin typeface="微软雅黑" panose="020B0503020204020204" pitchFamily="34" charset="-122"/>
                <a:ea typeface="微软雅黑" panose="020B0503020204020204" pitchFamily="34" charset="-122"/>
              </a:rPr>
              <a:t>、</a:t>
            </a:r>
            <a:r>
              <a:rPr lang="en-US" altLang="zh-CN" b="1" i="1" dirty="0">
                <a:solidFill>
                  <a:srgbClr val="0E75C2"/>
                </a:solidFill>
                <a:latin typeface="微软雅黑" panose="020B0503020204020204" pitchFamily="34" charset="-122"/>
                <a:ea typeface="微软雅黑" panose="020B0503020204020204" pitchFamily="34" charset="-122"/>
              </a:rPr>
              <a:t>《</a:t>
            </a:r>
            <a:r>
              <a:rPr lang="zh-CN" altLang="en-US" b="1" i="1" dirty="0">
                <a:solidFill>
                  <a:srgbClr val="0E75C2"/>
                </a:solidFill>
                <a:latin typeface="微软雅黑" panose="020B0503020204020204" pitchFamily="34" charset="-122"/>
                <a:ea typeface="微软雅黑" panose="020B0503020204020204" pitchFamily="34" charset="-122"/>
              </a:rPr>
              <a:t>全面预算管理规程</a:t>
            </a:r>
            <a:r>
              <a:rPr lang="en-US" altLang="zh-CN" b="1" i="1" dirty="0">
                <a:solidFill>
                  <a:srgbClr val="0E75C2"/>
                </a:solidFill>
                <a:latin typeface="微软雅黑" panose="020B0503020204020204" pitchFamily="34" charset="-122"/>
                <a:ea typeface="微软雅黑" panose="020B0503020204020204" pitchFamily="34" charset="-122"/>
              </a:rPr>
              <a:t>》</a:t>
            </a:r>
            <a:r>
              <a:rPr lang="zh-CN" altLang="en-US" b="1" i="1" dirty="0">
                <a:solidFill>
                  <a:srgbClr val="0E75C2"/>
                </a:solidFill>
                <a:latin typeface="微软雅黑" panose="020B0503020204020204" pitchFamily="34" charset="-122"/>
                <a:ea typeface="微软雅黑" panose="020B0503020204020204" pitchFamily="34" charset="-122"/>
              </a:rPr>
              <a:t>、</a:t>
            </a:r>
            <a:r>
              <a:rPr lang="en-US" altLang="zh-CN" b="1" i="1" dirty="0">
                <a:solidFill>
                  <a:srgbClr val="0E75C2"/>
                </a:solidFill>
                <a:latin typeface="微软雅黑" panose="020B0503020204020204" pitchFamily="34" charset="-122"/>
                <a:ea typeface="微软雅黑" panose="020B0503020204020204" pitchFamily="34" charset="-122"/>
              </a:rPr>
              <a:t>《</a:t>
            </a:r>
            <a:r>
              <a:rPr lang="zh-CN" altLang="en-US" b="1" i="1" dirty="0">
                <a:solidFill>
                  <a:srgbClr val="0E75C2"/>
                </a:solidFill>
                <a:latin typeface="微软雅黑" panose="020B0503020204020204" pitchFamily="34" charset="-122"/>
                <a:ea typeface="微软雅黑" panose="020B0503020204020204" pitchFamily="34" charset="-122"/>
              </a:rPr>
              <a:t>全面预算管理指南</a:t>
            </a:r>
            <a:r>
              <a:rPr lang="en-US" altLang="zh-CN" b="1" i="1" dirty="0">
                <a:solidFill>
                  <a:srgbClr val="0E75C2"/>
                </a:solidFill>
                <a:latin typeface="微软雅黑" panose="020B0503020204020204" pitchFamily="34" charset="-122"/>
                <a:ea typeface="微软雅黑" panose="020B0503020204020204" pitchFamily="34" charset="-122"/>
              </a:rPr>
              <a:t>》</a:t>
            </a:r>
            <a:r>
              <a:rPr lang="zh-CN" altLang="en-US" b="1" i="1" dirty="0">
                <a:solidFill>
                  <a:srgbClr val="0E75C2"/>
                </a:solidFill>
                <a:latin typeface="微软雅黑" panose="020B0503020204020204" pitchFamily="34" charset="-122"/>
                <a:ea typeface="微软雅黑" panose="020B0503020204020204" pitchFamily="34" charset="-122"/>
              </a:rPr>
              <a:t>，不断提高预算工作质量；我们公司预算基础薄弱，预算水平参差不齐，仍然有较大提高空间。主要表现在：</a:t>
            </a:r>
          </a:p>
        </p:txBody>
      </p:sp>
      <p:pic>
        <p:nvPicPr>
          <p:cNvPr id="8" name="图片 7"/>
          <p:cNvPicPr>
            <a:picLocks noChangeAspect="1"/>
          </p:cNvPicPr>
          <p:nvPr/>
        </p:nvPicPr>
        <p:blipFill rotWithShape="1">
          <a:blip r:embed="rId5"/>
          <a:srcRect l="35220" t="15385" r="31838" b="17328"/>
          <a:stretch/>
        </p:blipFill>
        <p:spPr>
          <a:xfrm rot="152080">
            <a:off x="5726436" y="1178786"/>
            <a:ext cx="2507733" cy="2881311"/>
          </a:xfrm>
          <a:prstGeom prst="rect">
            <a:avLst/>
          </a:prstGeom>
          <a:effectLst>
            <a:outerShdw blurRad="50800" dist="38100" dir="5400000" algn="t" rotWithShape="0">
              <a:prstClr val="black">
                <a:alpha val="40000"/>
              </a:prstClr>
            </a:outerShdw>
          </a:effectLst>
        </p:spPr>
      </p:pic>
      <p:pic>
        <p:nvPicPr>
          <p:cNvPr id="12" name="图片 11"/>
          <p:cNvPicPr>
            <a:picLocks noChangeAspect="1"/>
          </p:cNvPicPr>
          <p:nvPr/>
        </p:nvPicPr>
        <p:blipFill rotWithShape="1">
          <a:blip r:embed="rId6"/>
          <a:srcRect l="27804" t="9281" r="27349" b="7965"/>
          <a:stretch/>
        </p:blipFill>
        <p:spPr>
          <a:xfrm>
            <a:off x="2999656" y="1196752"/>
            <a:ext cx="2597667" cy="2808312"/>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p:nvPicPr>
        <p:blipFill rotWithShape="1">
          <a:blip r:embed="rId7"/>
          <a:srcRect l="31793" t="11659" r="30946" b="7215"/>
          <a:stretch/>
        </p:blipFill>
        <p:spPr>
          <a:xfrm rot="20767513">
            <a:off x="771946" y="1638490"/>
            <a:ext cx="2212167" cy="2709274"/>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518236372"/>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par>
                                <p:cTn id="10" presetID="52" presetClass="entr" presetSubtype="0" fill="hold" nodeType="withEffect">
                                  <p:stCondLst>
                                    <p:cond delay="20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par>
                                <p:cTn id="15" presetID="52" presetClass="entr" presetSubtype="0" fill="hold" nodeType="withEffect">
                                  <p:stCondLst>
                                    <p:cond delay="300"/>
                                  </p:stCondLst>
                                  <p:childTnLst>
                                    <p:set>
                                      <p:cBhvr>
                                        <p:cTn id="16" dur="1" fill="hold">
                                          <p:stCondLst>
                                            <p:cond delay="0"/>
                                          </p:stCondLst>
                                        </p:cTn>
                                        <p:tgtEl>
                                          <p:spTgt spid="8"/>
                                        </p:tgtEl>
                                        <p:attrNameLst>
                                          <p:attrName>style.visibility</p:attrName>
                                        </p:attrNameLst>
                                      </p:cBhvr>
                                      <p:to>
                                        <p:strVal val="visible"/>
                                      </p:to>
                                    </p:set>
                                    <p:animScale>
                                      <p:cBhvr>
                                        <p:cTn id="1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
                                        </p:tgtEl>
                                        <p:attrNameLst>
                                          <p:attrName>ppt_x</p:attrName>
                                          <p:attrName>ppt_y</p:attrName>
                                        </p:attrNameLst>
                                      </p:cBhvr>
                                    </p:animMotion>
                                    <p:animEffect transition="in" filter="fade">
                                      <p:cBhvr>
                                        <p:cTn id="19" dur="1000"/>
                                        <p:tgtEl>
                                          <p:spTgt spid="8"/>
                                        </p:tgtEl>
                                      </p:cBhvr>
                                    </p:animEffect>
                                  </p:childTnLst>
                                </p:cTn>
                              </p:par>
                              <p:par>
                                <p:cTn id="20" presetID="52" presetClass="entr" presetSubtype="0" fill="hold" nodeType="withEffect">
                                  <p:stCondLst>
                                    <p:cond delay="400"/>
                                  </p:stCondLst>
                                  <p:childTnLst>
                                    <p:set>
                                      <p:cBhvr>
                                        <p:cTn id="21" dur="1" fill="hold">
                                          <p:stCondLst>
                                            <p:cond delay="0"/>
                                          </p:stCondLst>
                                        </p:cTn>
                                        <p:tgtEl>
                                          <p:spTgt spid="10"/>
                                        </p:tgtEl>
                                        <p:attrNameLst>
                                          <p:attrName>style.visibility</p:attrName>
                                        </p:attrNameLst>
                                      </p:cBhvr>
                                      <p:to>
                                        <p:strVal val="visible"/>
                                      </p:to>
                                    </p:set>
                                    <p:animScale>
                                      <p:cBhvr>
                                        <p:cTn id="2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0"/>
                                        </p:tgtEl>
                                        <p:attrNameLst>
                                          <p:attrName>ppt_x</p:attrName>
                                          <p:attrName>ppt_y</p:attrName>
                                        </p:attrNameLst>
                                      </p:cBhvr>
                                    </p:animMotion>
                                    <p:animEffect transition="in" filter="fade">
                                      <p:cBhvr>
                                        <p:cTn id="24" dur="1000"/>
                                        <p:tgtEl>
                                          <p:spTgt spid="10"/>
                                        </p:tgtEl>
                                      </p:cBhvr>
                                    </p:animEffect>
                                  </p:childTnLst>
                                </p:cTn>
                              </p:par>
                              <p:par>
                                <p:cTn id="25" presetID="37" presetClass="entr" presetSubtype="0" fill="hold" grpId="0" nodeType="withEffect">
                                  <p:stCondLst>
                                    <p:cond delay="4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36" y="188640"/>
            <a:ext cx="3312368"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二、选题理由</a:t>
            </a:r>
          </a:p>
        </p:txBody>
      </p:sp>
      <p:sp>
        <p:nvSpPr>
          <p:cNvPr id="7" name="矩形 6"/>
          <p:cNvSpPr/>
          <p:nvPr/>
        </p:nvSpPr>
        <p:spPr>
          <a:xfrm>
            <a:off x="623392" y="1628800"/>
            <a:ext cx="10945216" cy="1892826"/>
          </a:xfrm>
          <a:prstGeom prst="rect">
            <a:avLst/>
          </a:prstGeom>
        </p:spPr>
        <p:txBody>
          <a:bodyPr wrap="square">
            <a:spAutoFit/>
          </a:bodyPr>
          <a:lstStyle/>
          <a:p>
            <a:pPr algn="just">
              <a:lnSpc>
                <a:spcPct val="150000"/>
              </a:lnSpc>
            </a:pPr>
            <a:r>
              <a:rPr lang="zh-CN" altLang="en-US" sz="2400" b="1" dirty="0">
                <a:gradFill flip="none" rotWithShape="1">
                  <a:gsLst>
                    <a:gs pos="0">
                      <a:srgbClr val="0E75C2">
                        <a:shade val="30000"/>
                        <a:satMod val="115000"/>
                      </a:srgbClr>
                    </a:gs>
                    <a:gs pos="50000">
                      <a:srgbClr val="0E75C2">
                        <a:shade val="67500"/>
                        <a:satMod val="115000"/>
                      </a:srgbClr>
                    </a:gs>
                    <a:gs pos="100000">
                      <a:srgbClr val="0E75C2">
                        <a:shade val="100000"/>
                        <a:satMod val="115000"/>
                      </a:srgbClr>
                    </a:gs>
                  </a:gsLst>
                  <a:lin ang="10800000" scaled="1"/>
                  <a:tileRect/>
                </a:gradFill>
                <a:latin typeface="微软雅黑" panose="020B0503020204020204" pitchFamily="34" charset="-122"/>
                <a:ea typeface="微软雅黑" panose="020B0503020204020204" pitchFamily="34" charset="-122"/>
              </a:rPr>
              <a:t>（一）国家局高度重视全面预算。</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2009</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月份以来，总公司先后制定和发布了</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烟草行业全面预算管理办法</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全面预算管理规程</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，并陆续推出</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烟草行业全面预算管理指南</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烟草行业全面预算管理上水平的指导意见</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。近年来，国家局层面全面预算制度建设渐成体系、成本费用控制等方面都有长足的进步。</a:t>
            </a:r>
          </a:p>
        </p:txBody>
      </p:sp>
      <p:sp>
        <p:nvSpPr>
          <p:cNvPr id="3" name="矩形 2"/>
          <p:cNvSpPr/>
          <p:nvPr/>
        </p:nvSpPr>
        <p:spPr>
          <a:xfrm>
            <a:off x="695400" y="3645024"/>
            <a:ext cx="108732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51384" y="3789040"/>
            <a:ext cx="10945216" cy="1477328"/>
          </a:xfrm>
          <a:prstGeom prst="rect">
            <a:avLst/>
          </a:prstGeom>
        </p:spPr>
        <p:txBody>
          <a:bodyPr wrap="square">
            <a:spAutoFit/>
          </a:bodyPr>
          <a:lstStyle/>
          <a:p>
            <a:pPr algn="just">
              <a:lnSpc>
                <a:spcPct val="150000"/>
              </a:lnSpc>
            </a:pPr>
            <a:r>
              <a:rPr lang="zh-CN" altLang="en-US" sz="2400" b="1" dirty="0">
                <a:gradFill flip="none" rotWithShape="1">
                  <a:gsLst>
                    <a:gs pos="0">
                      <a:srgbClr val="0E75C2">
                        <a:shade val="30000"/>
                        <a:satMod val="115000"/>
                      </a:srgbClr>
                    </a:gs>
                    <a:gs pos="50000">
                      <a:srgbClr val="0E75C2">
                        <a:shade val="67500"/>
                        <a:satMod val="115000"/>
                      </a:srgbClr>
                    </a:gs>
                    <a:gs pos="100000">
                      <a:srgbClr val="0E75C2">
                        <a:shade val="100000"/>
                        <a:satMod val="115000"/>
                      </a:srgbClr>
                    </a:gs>
                  </a:gsLst>
                  <a:lin ang="10800000" scaled="1"/>
                  <a:tileRect/>
                </a:gradFill>
                <a:latin typeface="微软雅黑" panose="020B0503020204020204" pitchFamily="34" charset="-122"/>
                <a:ea typeface="微软雅黑" panose="020B0503020204020204" pitchFamily="34" charset="-122"/>
              </a:rPr>
              <a:t>（二）省局（公司）持续加大考核力度。</a:t>
            </a:r>
            <a:r>
              <a:rPr lang="zh-CN" altLang="en-US" b="1" dirty="0">
                <a:solidFill>
                  <a:srgbClr val="595959"/>
                </a:solidFill>
                <a:latin typeface="微软雅黑" panose="020B0503020204020204" pitchFamily="34" charset="-122"/>
                <a:ea typeface="微软雅黑" panose="020B0503020204020204" pitchFamily="34" charset="-122"/>
              </a:rPr>
              <a:t>省局（公司）修订完善全面预算考核办法，将</a:t>
            </a:r>
            <a:r>
              <a:rPr lang="en-US" altLang="zh-CN" b="1" dirty="0">
                <a:solidFill>
                  <a:srgbClr val="595959"/>
                </a:solidFill>
                <a:latin typeface="微软雅黑" panose="020B0503020204020204" pitchFamily="34" charset="-122"/>
                <a:ea typeface="微软雅黑" panose="020B0503020204020204" pitchFamily="34" charset="-122"/>
              </a:rPr>
              <a:t>±3%</a:t>
            </a:r>
            <a:r>
              <a:rPr lang="zh-CN" altLang="en-US" b="1" dirty="0">
                <a:solidFill>
                  <a:srgbClr val="595959"/>
                </a:solidFill>
                <a:latin typeface="微软雅黑" panose="020B0503020204020204" pitchFamily="34" charset="-122"/>
                <a:ea typeface="微软雅黑" panose="020B0503020204020204" pitchFamily="34" charset="-122"/>
              </a:rPr>
              <a:t>的预算差异率作为预算考核的基本目标</a:t>
            </a:r>
            <a:r>
              <a:rPr lang="en-US" altLang="zh-CN" b="1" dirty="0">
                <a:solidFill>
                  <a:srgbClr val="595959"/>
                </a:solidFill>
                <a:latin typeface="微软雅黑" panose="020B0503020204020204" pitchFamily="34" charset="-122"/>
                <a:ea typeface="微软雅黑" panose="020B0503020204020204" pitchFamily="34" charset="-122"/>
              </a:rPr>
              <a:t>,</a:t>
            </a:r>
            <a:r>
              <a:rPr lang="zh-CN" altLang="en-US" b="1" dirty="0">
                <a:solidFill>
                  <a:srgbClr val="595959"/>
                </a:solidFill>
                <a:latin typeface="微软雅黑" panose="020B0503020204020204" pitchFamily="34" charset="-122"/>
                <a:ea typeface="微软雅黑" panose="020B0503020204020204" pitchFamily="34" charset="-122"/>
              </a:rPr>
              <a:t>继续将重点费用预算执行率和预算考核结果纳入各单位领导班子考核中，促进预算管控水平持续提升。</a:t>
            </a:r>
            <a:endParaRPr lang="zh-CN" altLang="en-US" sz="1400" b="1" dirty="0">
              <a:solidFill>
                <a:srgbClr val="595959"/>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72113330"/>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4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400"/>
                            </p:stCondLst>
                            <p:childTnLst>
                              <p:par>
                                <p:cTn id="12" presetID="16" presetClass="entr" presetSubtype="37"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500"/>
                                        <p:tgtEl>
                                          <p:spTgt spid="3"/>
                                        </p:tgtEl>
                                      </p:cBhvr>
                                    </p:animEffect>
                                  </p:childTnLst>
                                </p:cTn>
                              </p:par>
                            </p:childTnLst>
                          </p:cTn>
                        </p:par>
                        <p:par>
                          <p:cTn id="15" fill="hold">
                            <p:stCondLst>
                              <p:cond delay="190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36" y="188640"/>
            <a:ext cx="3312368"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二、选题理由</a:t>
            </a:r>
          </a:p>
        </p:txBody>
      </p:sp>
      <p:sp>
        <p:nvSpPr>
          <p:cNvPr id="7" name="矩形 6"/>
          <p:cNvSpPr/>
          <p:nvPr/>
        </p:nvSpPr>
        <p:spPr>
          <a:xfrm>
            <a:off x="551384" y="1628800"/>
            <a:ext cx="10945216" cy="1012906"/>
          </a:xfrm>
          <a:prstGeom prst="rect">
            <a:avLst/>
          </a:prstGeom>
        </p:spPr>
        <p:txBody>
          <a:bodyPr wrap="square">
            <a:spAutoFit/>
          </a:bodyPr>
          <a:lstStyle/>
          <a:p>
            <a:pPr algn="just">
              <a:lnSpc>
                <a:spcPct val="150000"/>
              </a:lnSpc>
            </a:pPr>
            <a:r>
              <a:rPr lang="en-US" altLang="zh-CN" sz="2400" b="1" dirty="0">
                <a:gradFill flip="none" rotWithShape="1">
                  <a:gsLst>
                    <a:gs pos="0">
                      <a:srgbClr val="0E75C2">
                        <a:shade val="30000"/>
                        <a:satMod val="115000"/>
                      </a:srgbClr>
                    </a:gs>
                    <a:gs pos="50000">
                      <a:srgbClr val="0E75C2">
                        <a:shade val="67500"/>
                        <a:satMod val="115000"/>
                      </a:srgbClr>
                    </a:gs>
                    <a:gs pos="100000">
                      <a:srgbClr val="0E75C2">
                        <a:shade val="100000"/>
                        <a:satMod val="115000"/>
                      </a:srgbClr>
                    </a:gs>
                  </a:gsLst>
                  <a:lin ang="10800000" scaled="1"/>
                  <a:tileRect/>
                </a:gradFill>
                <a:latin typeface="微软雅黑" panose="020B0503020204020204" pitchFamily="34" charset="-122"/>
                <a:ea typeface="微软雅黑" panose="020B0503020204020204" pitchFamily="34" charset="-122"/>
              </a:rPr>
              <a:t>(</a:t>
            </a:r>
            <a:r>
              <a:rPr lang="zh-CN" altLang="en-US" sz="2400" b="1" dirty="0">
                <a:gradFill flip="none" rotWithShape="1">
                  <a:gsLst>
                    <a:gs pos="0">
                      <a:srgbClr val="0E75C2">
                        <a:shade val="30000"/>
                        <a:satMod val="115000"/>
                      </a:srgbClr>
                    </a:gs>
                    <a:gs pos="50000">
                      <a:srgbClr val="0E75C2">
                        <a:shade val="67500"/>
                        <a:satMod val="115000"/>
                      </a:srgbClr>
                    </a:gs>
                    <a:gs pos="100000">
                      <a:srgbClr val="0E75C2">
                        <a:shade val="100000"/>
                        <a:satMod val="115000"/>
                      </a:srgbClr>
                    </a:gs>
                  </a:gsLst>
                  <a:lin ang="10800000" scaled="1"/>
                  <a:tileRect/>
                </a:gradFill>
                <a:latin typeface="微软雅黑" panose="020B0503020204020204" pitchFamily="34" charset="-122"/>
                <a:ea typeface="微软雅黑" panose="020B0503020204020204" pitchFamily="34" charset="-122"/>
              </a:rPr>
              <a:t>三</a:t>
            </a:r>
            <a:r>
              <a:rPr lang="en-US" altLang="zh-CN" sz="2400" b="1" dirty="0">
                <a:gradFill flip="none" rotWithShape="1">
                  <a:gsLst>
                    <a:gs pos="0">
                      <a:srgbClr val="0E75C2">
                        <a:shade val="30000"/>
                        <a:satMod val="115000"/>
                      </a:srgbClr>
                    </a:gs>
                    <a:gs pos="50000">
                      <a:srgbClr val="0E75C2">
                        <a:shade val="67500"/>
                        <a:satMod val="115000"/>
                      </a:srgbClr>
                    </a:gs>
                    <a:gs pos="100000">
                      <a:srgbClr val="0E75C2">
                        <a:shade val="100000"/>
                        <a:satMod val="115000"/>
                      </a:srgbClr>
                    </a:gs>
                  </a:gsLst>
                  <a:lin ang="10800000" scaled="1"/>
                  <a:tileRect/>
                </a:gradFill>
                <a:latin typeface="微软雅黑" panose="020B0503020204020204" pitchFamily="34" charset="-122"/>
                <a:ea typeface="微软雅黑" panose="020B0503020204020204" pitchFamily="34" charset="-122"/>
              </a:rPr>
              <a:t>)</a:t>
            </a:r>
            <a:r>
              <a:rPr lang="zh-CN" altLang="en-US" sz="2400" b="1" dirty="0">
                <a:gradFill flip="none" rotWithShape="1">
                  <a:gsLst>
                    <a:gs pos="0">
                      <a:srgbClr val="0E75C2">
                        <a:shade val="30000"/>
                        <a:satMod val="115000"/>
                      </a:srgbClr>
                    </a:gs>
                    <a:gs pos="50000">
                      <a:srgbClr val="0E75C2">
                        <a:shade val="67500"/>
                        <a:satMod val="115000"/>
                      </a:srgbClr>
                    </a:gs>
                    <a:gs pos="100000">
                      <a:srgbClr val="0E75C2">
                        <a:shade val="100000"/>
                        <a:satMod val="115000"/>
                      </a:srgbClr>
                    </a:gs>
                  </a:gsLst>
                  <a:lin ang="10800000" scaled="1"/>
                  <a:tileRect/>
                </a:gradFill>
                <a:latin typeface="微软雅黑" panose="020B0503020204020204" pitchFamily="34" charset="-122"/>
                <a:ea typeface="微软雅黑" panose="020B0503020204020204" pitchFamily="34" charset="-122"/>
              </a:rPr>
              <a:t>市局（公司）需要提高全面预算管控能力。</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2012</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年度月度全面预算执行差异率偏大，导致月度考核平均得分仅为</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94</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分，远低于全省平均分</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104</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分。</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695400" y="2924944"/>
            <a:ext cx="1087320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51384" y="3140968"/>
            <a:ext cx="10945216" cy="1012906"/>
          </a:xfrm>
          <a:prstGeom prst="rect">
            <a:avLst/>
          </a:prstGeom>
        </p:spPr>
        <p:txBody>
          <a:bodyPr wrap="square">
            <a:spAutoFit/>
          </a:bodyPr>
          <a:lstStyle/>
          <a:p>
            <a:pPr algn="just">
              <a:lnSpc>
                <a:spcPct val="150000"/>
              </a:lnSpc>
            </a:pPr>
            <a:r>
              <a:rPr lang="zh-CN" altLang="en-US" sz="2400" b="1" dirty="0">
                <a:gradFill flip="none" rotWithShape="1">
                  <a:gsLst>
                    <a:gs pos="0">
                      <a:srgbClr val="0E75C2">
                        <a:shade val="30000"/>
                        <a:satMod val="115000"/>
                      </a:srgbClr>
                    </a:gs>
                    <a:gs pos="50000">
                      <a:srgbClr val="0E75C2">
                        <a:shade val="67500"/>
                        <a:satMod val="115000"/>
                      </a:srgbClr>
                    </a:gs>
                    <a:gs pos="100000">
                      <a:srgbClr val="0E75C2">
                        <a:shade val="100000"/>
                        <a:satMod val="115000"/>
                      </a:srgbClr>
                    </a:gs>
                  </a:gsLst>
                  <a:lin ang="10800000" scaled="1"/>
                  <a:tileRect/>
                </a:gradFill>
                <a:latin typeface="微软雅黑" panose="020B0503020204020204" pitchFamily="34" charset="-122"/>
                <a:ea typeface="微软雅黑" panose="020B0503020204020204" pitchFamily="34" charset="-122"/>
              </a:rPr>
              <a:t>（四）市局（公司）绩效考核的要求。</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全面预算作为重点共性考核指标，考核标准必须公平并且具有导向作用，考核数据必须客观并且经得起推敲，考核过程必须高效而且公正。</a:t>
            </a:r>
            <a:endPar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424549560"/>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4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400"/>
                            </p:stCondLst>
                            <p:childTnLst>
                              <p:par>
                                <p:cTn id="12" presetID="16" presetClass="entr" presetSubtype="37"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500"/>
                                        <p:tgtEl>
                                          <p:spTgt spid="3"/>
                                        </p:tgtEl>
                                      </p:cBhvr>
                                    </p:animEffect>
                                  </p:childTnLst>
                                </p:cTn>
                              </p:par>
                            </p:childTnLst>
                          </p:cTn>
                        </p:par>
                        <p:par>
                          <p:cTn id="15" fill="hold">
                            <p:stCondLst>
                              <p:cond delay="190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0176" y="2420888"/>
            <a:ext cx="4439816" cy="2959878"/>
          </a:xfrm>
          <a:prstGeom prst="rect">
            <a:avLst/>
          </a:prstGeom>
          <a:effectLst>
            <a:softEdge rad="698500"/>
          </a:effectLst>
        </p:spPr>
      </p:pic>
      <p:cxnSp>
        <p:nvCxnSpPr>
          <p:cNvPr id="27" name="直接连接符 26"/>
          <p:cNvCxnSpPr/>
          <p:nvPr/>
        </p:nvCxnSpPr>
        <p:spPr>
          <a:xfrm>
            <a:off x="263352" y="2492896"/>
            <a:ext cx="11233248" cy="0"/>
          </a:xfrm>
          <a:prstGeom prst="line">
            <a:avLst/>
          </a:prstGeom>
          <a:ln>
            <a:solidFill>
              <a:srgbClr val="00785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9336" y="188640"/>
            <a:ext cx="3312368" cy="646331"/>
          </a:xfrm>
          <a:prstGeom prst="rect">
            <a:avLst/>
          </a:prstGeom>
          <a:noFill/>
        </p:spPr>
        <p:txBody>
          <a:bodyPr wrap="square" rtlCol="0">
            <a:spAutoFit/>
          </a:bodyPr>
          <a:lstStyle/>
          <a:p>
            <a:r>
              <a:rPr lang="zh-CN" altLang="en-US" sz="3600" dirty="0">
                <a:solidFill>
                  <a:srgbClr val="0E75C2"/>
                </a:solidFill>
                <a:latin typeface="迷你简汉真广标" panose="02010609000101010101" pitchFamily="49" charset="-122"/>
                <a:ea typeface="迷你简汉真广标" panose="02010609000101010101" pitchFamily="49" charset="-122"/>
              </a:rPr>
              <a:t>二、选题理由</a:t>
            </a:r>
          </a:p>
        </p:txBody>
      </p:sp>
      <p:grpSp>
        <p:nvGrpSpPr>
          <p:cNvPr id="25" name="组合 24"/>
          <p:cNvGrpSpPr/>
          <p:nvPr/>
        </p:nvGrpSpPr>
        <p:grpSpPr>
          <a:xfrm>
            <a:off x="983432" y="1916832"/>
            <a:ext cx="3168352" cy="3024336"/>
            <a:chOff x="983432" y="1916832"/>
            <a:chExt cx="3168352" cy="3024336"/>
          </a:xfrm>
        </p:grpSpPr>
        <p:grpSp>
          <p:nvGrpSpPr>
            <p:cNvPr id="14" name="组合 13"/>
            <p:cNvGrpSpPr/>
            <p:nvPr/>
          </p:nvGrpSpPr>
          <p:grpSpPr>
            <a:xfrm>
              <a:off x="983432" y="1916832"/>
              <a:ext cx="3168352" cy="3024336"/>
              <a:chOff x="983432" y="1916832"/>
              <a:chExt cx="3168352" cy="3024336"/>
            </a:xfrm>
          </p:grpSpPr>
          <p:grpSp>
            <p:nvGrpSpPr>
              <p:cNvPr id="12" name="组合 11"/>
              <p:cNvGrpSpPr/>
              <p:nvPr/>
            </p:nvGrpSpPr>
            <p:grpSpPr>
              <a:xfrm>
                <a:off x="983432" y="1916832"/>
                <a:ext cx="3168352" cy="3024336"/>
                <a:chOff x="3503712" y="1772816"/>
                <a:chExt cx="3168352" cy="3024336"/>
              </a:xfrm>
            </p:grpSpPr>
            <p:sp>
              <p:nvSpPr>
                <p:cNvPr id="11" name="梯形 10"/>
                <p:cNvSpPr/>
                <p:nvPr/>
              </p:nvSpPr>
              <p:spPr>
                <a:xfrm>
                  <a:off x="3503712" y="1772816"/>
                  <a:ext cx="3168352" cy="576064"/>
                </a:xfrm>
                <a:prstGeom prst="trapezoid">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647728" y="1772816"/>
                  <a:ext cx="2880320" cy="3024336"/>
                </a:xfrm>
                <a:prstGeom prst="rect">
                  <a:avLst/>
                </a:prstGeom>
                <a:solidFill>
                  <a:srgbClr val="007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1271464" y="2509024"/>
                <a:ext cx="2592288" cy="1477328"/>
              </a:xfrm>
              <a:prstGeom prst="rect">
                <a:avLst/>
              </a:prstGeom>
            </p:spPr>
            <p:txBody>
              <a:bodyPr wrap="square">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降低预算执行差异率有利于提高市公司整体预算考核得分。</a:t>
                </a:r>
              </a:p>
            </p:txBody>
          </p:sp>
        </p:grpSp>
        <p:sp>
          <p:nvSpPr>
            <p:cNvPr id="20" name="文本框 19"/>
            <p:cNvSpPr txBox="1"/>
            <p:nvPr/>
          </p:nvSpPr>
          <p:spPr>
            <a:xfrm>
              <a:off x="1271464" y="2060848"/>
              <a:ext cx="1107996" cy="461665"/>
            </a:xfrm>
            <a:prstGeom prst="rect">
              <a:avLst/>
            </a:prstGeom>
            <a:noFill/>
          </p:spPr>
          <p:txBody>
            <a:bodyPr wrap="none" rtlCol="0">
              <a:spAutoFit/>
            </a:bodyPr>
            <a:lstStyle/>
            <a:p>
              <a:r>
                <a:rPr lang="zh-CN" altLang="en-US" sz="2400" b="1" dirty="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rPr>
                <a:t>意义一</a:t>
              </a:r>
            </a:p>
          </p:txBody>
        </p:sp>
        <p:cxnSp>
          <p:nvCxnSpPr>
            <p:cNvPr id="22" name="直接连接符 21"/>
            <p:cNvCxnSpPr/>
            <p:nvPr/>
          </p:nvCxnSpPr>
          <p:spPr>
            <a:xfrm>
              <a:off x="1343472" y="2564904"/>
              <a:ext cx="2448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655840" y="1916832"/>
            <a:ext cx="3168352" cy="3024336"/>
            <a:chOff x="4655840" y="1916832"/>
            <a:chExt cx="3168352" cy="3024336"/>
          </a:xfrm>
        </p:grpSpPr>
        <p:grpSp>
          <p:nvGrpSpPr>
            <p:cNvPr id="15" name="组合 14"/>
            <p:cNvGrpSpPr/>
            <p:nvPr/>
          </p:nvGrpSpPr>
          <p:grpSpPr>
            <a:xfrm>
              <a:off x="4655840" y="1916832"/>
              <a:ext cx="3168352" cy="3024336"/>
              <a:chOff x="983432" y="1916832"/>
              <a:chExt cx="3168352" cy="3024336"/>
            </a:xfrm>
          </p:grpSpPr>
          <p:grpSp>
            <p:nvGrpSpPr>
              <p:cNvPr id="16" name="组合 15"/>
              <p:cNvGrpSpPr/>
              <p:nvPr/>
            </p:nvGrpSpPr>
            <p:grpSpPr>
              <a:xfrm>
                <a:off x="983432" y="1916832"/>
                <a:ext cx="3168352" cy="3024336"/>
                <a:chOff x="3503712" y="1772816"/>
                <a:chExt cx="3168352" cy="3024336"/>
              </a:xfrm>
            </p:grpSpPr>
            <p:sp>
              <p:nvSpPr>
                <p:cNvPr id="18" name="梯形 17"/>
                <p:cNvSpPr/>
                <p:nvPr/>
              </p:nvSpPr>
              <p:spPr>
                <a:xfrm>
                  <a:off x="3503712" y="1772816"/>
                  <a:ext cx="3168352" cy="576064"/>
                </a:xfrm>
                <a:prstGeom prst="trapezoid">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647728" y="1772816"/>
                  <a:ext cx="2880320" cy="3024336"/>
                </a:xfrm>
                <a:prstGeom prst="rect">
                  <a:avLst/>
                </a:prstGeom>
                <a:solidFill>
                  <a:srgbClr val="007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271464" y="2420888"/>
                <a:ext cx="2592288" cy="1938992"/>
              </a:xfrm>
              <a:prstGeom prst="rect">
                <a:avLst/>
              </a:prstGeom>
            </p:spPr>
            <p:txBody>
              <a:bodyPr wrap="square">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降低预算执行差异率有利于市公司开展客观、公平、高效的全面预算绩效考核。</a:t>
                </a:r>
              </a:p>
            </p:txBody>
          </p:sp>
        </p:grpSp>
        <p:sp>
          <p:nvSpPr>
            <p:cNvPr id="23" name="文本框 22"/>
            <p:cNvSpPr txBox="1"/>
            <p:nvPr/>
          </p:nvSpPr>
          <p:spPr>
            <a:xfrm>
              <a:off x="4943872" y="1988840"/>
              <a:ext cx="1107996" cy="461665"/>
            </a:xfrm>
            <a:prstGeom prst="rect">
              <a:avLst/>
            </a:prstGeom>
            <a:noFill/>
          </p:spPr>
          <p:txBody>
            <a:bodyPr wrap="none" rtlCol="0">
              <a:spAutoFit/>
            </a:bodyPr>
            <a:lstStyle/>
            <a:p>
              <a:r>
                <a:rPr lang="zh-CN" altLang="en-US" sz="2400" b="1" dirty="0">
                  <a:solidFill>
                    <a:schemeClr val="bg1"/>
                  </a:solidFill>
                  <a:effectLst>
                    <a:outerShdw blurRad="38100" dist="38100" dir="2700000" algn="tl">
                      <a:srgbClr val="000000">
                        <a:alpha val="43137"/>
                      </a:srgbClr>
                    </a:outerShdw>
                  </a:effectLst>
                  <a:latin typeface="迷你简汉真广标" panose="02010609000101010101" pitchFamily="49" charset="-122"/>
                  <a:ea typeface="迷你简汉真广标" panose="02010609000101010101" pitchFamily="49" charset="-122"/>
                </a:rPr>
                <a:t>意义二</a:t>
              </a:r>
            </a:p>
          </p:txBody>
        </p:sp>
        <p:cxnSp>
          <p:nvCxnSpPr>
            <p:cNvPr id="24" name="直接连接符 23"/>
            <p:cNvCxnSpPr/>
            <p:nvPr/>
          </p:nvCxnSpPr>
          <p:spPr>
            <a:xfrm>
              <a:off x="5015880" y="2492896"/>
              <a:ext cx="2448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8544272" y="1844824"/>
            <a:ext cx="2880320" cy="648072"/>
            <a:chOff x="8544272" y="1844824"/>
            <a:chExt cx="2880320" cy="648072"/>
          </a:xfrm>
        </p:grpSpPr>
        <p:sp>
          <p:nvSpPr>
            <p:cNvPr id="28" name="矩形 27"/>
            <p:cNvSpPr/>
            <p:nvPr/>
          </p:nvSpPr>
          <p:spPr>
            <a:xfrm>
              <a:off x="8544272" y="1844824"/>
              <a:ext cx="288032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688288" y="1988840"/>
              <a:ext cx="2492990"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降低预算执行差异率</a:t>
              </a:r>
            </a:p>
          </p:txBody>
        </p:sp>
      </p:grpSp>
    </p:spTree>
    <p:custDataLst>
      <p:tags r:id="rId1"/>
    </p:custDataLst>
    <p:extLst>
      <p:ext uri="{BB962C8B-B14F-4D97-AF65-F5344CB8AC3E}">
        <p14:creationId xmlns:p14="http://schemas.microsoft.com/office/powerpoint/2010/main" val="3676289232"/>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ppt_y</p:attrName>
                                        </p:attrNameLst>
                                      </p:cBhvr>
                                      <p:tavLst>
                                        <p:tav tm="0">
                                          <p:val>
                                            <p:strVal val="#ppt_y+#ppt_h*1.125000"/>
                                          </p:val>
                                        </p:tav>
                                        <p:tav tm="100000">
                                          <p:val>
                                            <p:strVal val="#ppt_y"/>
                                          </p:val>
                                        </p:tav>
                                      </p:tavLst>
                                    </p:anim>
                                    <p:animEffect transition="in" filter="wipe(up)">
                                      <p:cBhvr>
                                        <p:cTn id="12" dur="500"/>
                                        <p:tgtEl>
                                          <p:spTgt spid="30"/>
                                        </p:tgtEl>
                                      </p:cBhvr>
                                    </p:animEffect>
                                  </p:childTnLst>
                                </p:cTn>
                              </p:par>
                            </p:childTnLst>
                          </p:cTn>
                        </p:par>
                        <p:par>
                          <p:cTn id="13" fill="hold">
                            <p:stCondLst>
                              <p:cond delay="1000"/>
                            </p:stCondLst>
                            <p:childTnLst>
                              <p:par>
                                <p:cTn id="14" presetID="23" presetClass="entr" presetSubtype="36"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8" dur="500" fill="hold"/>
                                        <p:tgtEl>
                                          <p:spTgt spid="25"/>
                                        </p:tgtEl>
                                        <p:attrNameLst>
                                          <p:attrName>ppt_x</p:attrName>
                                        </p:attrNameLst>
                                      </p:cBhvr>
                                      <p:tavLst>
                                        <p:tav tm="0">
                                          <p:val>
                                            <p:fltVal val="0.5"/>
                                          </p:val>
                                        </p:tav>
                                        <p:tav tm="100000">
                                          <p:val>
                                            <p:strVal val="#ppt_x"/>
                                          </p:val>
                                        </p:tav>
                                      </p:tavLst>
                                    </p:anim>
                                    <p:anim calcmode="lin" valueType="num">
                                      <p:cBhvr>
                                        <p:cTn id="1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500"/>
                            </p:stCondLst>
                            <p:childTnLst>
                              <p:par>
                                <p:cTn id="21" presetID="23" presetClass="entr" presetSubtype="36"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strVal val="(6*min(max(#ppt_w*#ppt_h,.3),1)-7.4)/-.7*#ppt_w"/>
                                          </p:val>
                                        </p:tav>
                                        <p:tav tm="100000">
                                          <p:val>
                                            <p:strVal val="#ppt_w"/>
                                          </p:val>
                                        </p:tav>
                                      </p:tavLst>
                                    </p:anim>
                                    <p:anim calcmode="lin" valueType="num">
                                      <p:cBhvr>
                                        <p:cTn id="24" dur="500" fill="hold"/>
                                        <p:tgtEl>
                                          <p:spTgt spid="31"/>
                                        </p:tgtEl>
                                        <p:attrNameLst>
                                          <p:attrName>ppt_h</p:attrName>
                                        </p:attrNameLst>
                                      </p:cBhvr>
                                      <p:tavLst>
                                        <p:tav tm="0">
                                          <p:val>
                                            <p:strVal val="(6*min(max(#ppt_w*#ppt_h,.3),1)-7.4)/-.7*#ppt_h"/>
                                          </p:val>
                                        </p:tav>
                                        <p:tav tm="100000">
                                          <p:val>
                                            <p:strVal val="#ppt_h"/>
                                          </p:val>
                                        </p:tav>
                                      </p:tavLst>
                                    </p:anim>
                                    <p:anim calcmode="lin" valueType="num">
                                      <p:cBhvr>
                                        <p:cTn id="25" dur="500" fill="hold"/>
                                        <p:tgtEl>
                                          <p:spTgt spid="31"/>
                                        </p:tgtEl>
                                        <p:attrNameLst>
                                          <p:attrName>ppt_x</p:attrName>
                                        </p:attrNameLst>
                                      </p:cBhvr>
                                      <p:tavLst>
                                        <p:tav tm="0">
                                          <p:val>
                                            <p:fltVal val="0.5"/>
                                          </p:val>
                                        </p:tav>
                                        <p:tav tm="100000">
                                          <p:val>
                                            <p:strVal val="#ppt_x"/>
                                          </p:val>
                                        </p:tav>
                                      </p:tavLst>
                                    </p:anim>
                                    <p:anim calcmode="lin" valueType="num">
                                      <p:cBhvr>
                                        <p:cTn id="26"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80472C35-8D38-4603-BA02-92FFE8DFA8E3}"/>
  <p:tag name="ISPRING_RESOURCE_FOLDER" val="C:\Users\Administrator\Desktop\烟草3\"/>
  <p:tag name="ISPRING_PRESENTATION_PATH" val="C:\Users\Administrator\Desktop\烟草3.pptx"/>
  <p:tag name="ISPRING_PROJECT_FOLDER_UPDATED" val="1"/>
  <p:tag name="ISPRING_SCREEN_RECS_UPDATED" val="C:\Users\Administrator\Desktop\烟草3\"/>
  <p:tag name="ISPRING_ULTRA_SCORM_COURSE_ID" val="A17F7B53-B247-4B90-A09B-FEA7BB1D963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L2zZknCUpxBTisAAAtaAAAXAAAAdW5pdmVyc2FsL3VuaXZlcnNhbC5wbmftfHtUU9e6rz12ax8oWB8EIqSWVm1FMCIPISTbYqHWB7UPFYWkGiG2PGJEIAkkaespqCSkypb4ghTRqlWJEoUoeegGEjFCEJQQgUSzgIA8wiJAEvK6K6AVu9sxzh337DHuvYc/GCFzrTm/3/eb3/weK2vOQ59vipr1ludb06ZNm7Xu07VfTJv2N+q0adOL35gBtXyK8FJCH6+lfhH18bTS+oU90JfXCWs2rpk27Rr7bevOv0Hf39z7aUzqtGnv7Hf+vaZOQJCnTYv5Zd3aNV+Rsf3tRPaVeIpjJy7f/7b7N//MD7p2tic/m7DxAHv7j0cfb591/PqZWaxjzb+8eWdLou/xPczrq669tfFQefWeb9c0XTiy/T+3z/lpl84YlkN7WlO32rian9C1+0qmF7fjblF4r+LyifDUI7b4a2R57UN/Opibz8HRzR3nONjQET7X5gJhm/Z9+Ir01pa9eHlhZnI3620+fLqz9SpjV5NX4WwRTzj0GfUTZ8u00a1Jlecj9A6bxnFu63jLN44aqWWBv2r8y17BLoAmVzDshuGPJ+7HJQmJtX7j/z/ZC6MaG9b7i/YPHeNlfSBi9ht0rlD77U88qMafi/UCs2Gm87Yzpbu7RbqiTKwuF2c9U/zsndBsMY8+cok4WIWwrxANLIjtMGRaQVk0z9FPZISJrLfSrGaZooeANpwYLiM7Yjhfa+m8sd4F7Hg0LqESXb9oAKgbS3VOlOCzrSuHxSNXiOEUY6XG9tg0VJ8hNnQU7EhZfSyOm+YVoeHae7hFs4eQe6Q8rrVjSbTGWD03+qySEZClncsVlM3xQ1cY2pRGsVHU1JtC62ZxVVcXSgAjaI9jpAPlW20tumIjhMrSg4dLJH0NmV5sd6dOdXvjI/T7fA/d6fbSk2U9B0Mk3O3KhsqFK/EdLFIaXXOqRwj0UU4bxdpQJJXASevxpAK61NX/kOplx0MlDmFpZoiXDzFd5ecicjK2Jba1Ab7rU8+SDS5iYmZr6yYefNcGT2WuXGsEyihZYyYZxv7YEoFKJccukHAxA+QCnNDrQENcRnsatdAkAMXIXSwjq3VgrKVUfipwWKoHbOAo+Vc912HmcsX+2RYyThhe3QmUk1SCFKungunFqVEmidvJzXvbFmd3gklac5k5CCCVtiuGrkktBIOtupVradNhK7kmk9M4bNkK/1J4hYcRHpo9WFocTC8vODBgunlCg8B8CVgw9E1SxTaUVIC1nmZbcnEyPBvDE9hNqYd78yxvAoQPK7lkxuLSYLTd177sxz5xFUXxsxmtvbZbE+U0JMuz7dhbi6r3vOOjgCl3+Rbm3KG8nieXrgiwN4EwnLYcHBVgY4NcrwNUMB2GCFPnrdkTGzywBJ1upaOyTWR8Q3vnNVYvNgfChc0NEgdFMLlAqlcJgbmfFJM1gCRL3/XkyHgks8BXnYcDyhg2JSPcRhN6VXC5i+AclsUD4aN259QAh+TSNJlN1qq7yQW3ydISDLSaVvCmFGC1yshwRJhfbu99n52xC5Re3IzYBQhiLN3rVrbaBDMo9lg9NXrQbjIfMkI9DCtS3HGAoN8pbicZpSZJwLTDrSyLtwRhDKB7A4p3K7n83RHENqOV72VEDoSh6W0ZadnVNKbhXV9ZinP50jLORRCZPsgz/0le0A6zS0PmHbi3ohTOkd1+p+QeDJcNI2ipBovWiHxP1gqgZfEkG7K72sbq/UnQPiTWlleiy3sfBg771fwcWnQIju9C3ZK6QRTsDaoOCYpsENBckgFF1kE5YDP0a+kyx6DvAD42o01hgjhRYhS2++zAAI3Smk7uOBKFhRMBG4CsaTUIFkpvoyT639Jmi8DUsKI1cInUSBcyVu/LWxNUnQzQgH6TB2SyGhlNqlBYRW6YXNBOQuw8PVdlO/2Bt3JfN2ShRzIObl49YBES7sJygTG5fqdT2Yi9y/3b3Q7UW/tEyI7qd/nzOLJfgqTFyHk1LStdKyKs9LYUM0nXK0vravVjYPrGWgqMqccg5il9sdvzruI3sIx1u95nyfHv5iGDBjJcroJ2wSbUsnRKJWykAOFT3a+rkOGZvXEd9IIuy3b6AMniRpRZZLQ6oisoNiOxOfXFwTMaQb6nRKoMUGPEDiAzPPIBGPAOJgJMjw2ip0tp2SZam8K6weRW4eVo3L1AWTug8yWd6lSQhETziKcS3gWtUxJF6IXIaAvyXo8aJeNQzZ1kpye+qijtD6TiV3gozuaCS0sDXM9CxlxnShMSUU3+1VdDU+Zq0TJLASLDO63gwOfMr+WE0ZpOZFffUIs0jVeFni0CPESGNG3iO9OJqLkZbVuF/nYhYAf6YQwZDFWdrC3LdRG5i7jnzOICriUGsinHUCAF6iM3xt2oL84QemFmIlOc7gD/RiHX5qnt9VIilHCiK0CPsF5m8lJHDe6aJSRKOoYQY4/NEeg7uYzTGFBsKFoEhkjxLNl85SEZRjPbGRe4cZCPKlknZKCW+UWepew9kcOFfdU1Zw8KvrdNBiPt+v5Qbx57vhEZySWpnEiiYr2VcAmiqtmPnWy1h/YBDfDpuLaELNuuNhZhQDrocWBPbBA2MSM2uHSukt1bk6YtMwXSGUXFGagAMscScxKjMffvbYb84kMvTRUYsqvPWynya48gZklkRrPJHQbakcPSeIMiElrJLF5mrL/am/NTpy3PcojXYzW4SyC1ewvbFTFlxRkUDeTSYRBxYhm3xyQAkHkyONdCRgFoqXk8zr0BxSgWGM/05cOid/UdqgCGQO4nORQUS77rKw9OXdUXzCTkbaZc+k1ASrBfbqtMBq1Fm0I5C+nGshzqZcuEvfhKP68IXFaydM/JQ4pMs8tjcOw68h95c9JjFxDZ8n+aHmfDImUWfIgXItgCM3BVsL2y77OOjKvZqfOuQLCD1RjNVita2g6SLrFT54farTquyuSRq2EfgcySPkPbD9oQmESAEOqNiw3Kbtsp1sC2A0b8UpzFvEMNqcnt3dtMy7kRsJsuJGmAUJLNjB4P2e3HXESxV/KK2bZOBcK54HJXDg8sitCQ/iJcu4gy7zZktFnNzqRh7+Zs7HhGMZ3Q7Ux7poXs/a83GAuIWQB8yXi2sNAvwt/5efuHgOH/GG8I+e9vWJX57OL5TUWZAzfz3bHkp2uPan0PBiyqz+67H+I6fuffS4h0w6kl/qLhRhYl6ig95vQsUuRuQlRNw9vQ1YZuKM6CrHVRR9XbTs9RqTYjJ0Y9eva3vr4LMOpr0BfPdV98nZ7+1XjcnsZ6/+JHYWEfjev7feTRr44Ves2fkOOz7rd79XmHi53Zwi9H3v86/ncZnx79rYxfsmucqz3vr/t6Ssy/Scx+mK1jCWY1ZfDOzOgUiW30y2BNlqF2Y3D79a1aJEvmzg705pdvfnn/dUfNN9TeKxW/As/QubKkvvbIl1Ia7RnG9ozzEc8WHZSVVvm/hP/YMQrGe9Yv87b4hVsHq4LVjeh/vNSnn6H6nvqp33amsLJtk3LrZFnLc5oiUo9I72Y+aO2hyl9qPSqhrCoMNz05sCQaBVazEkWUcNtw03n2B5nMp8I6H/0nKed7X5HfBaaWE+PZyNPnO+9mqlsvnn9Jx7eOHbN/qRIfC5d+fowl1N0sHLs3WVDS67MsW0ZhVdsJLOEay5eT0cX77GmpKJPB6r9L7pj1mPuS+7M2f/ia8SF//vovexUUEv6q14oM9ZHgPYw/xdH9ng+xwf4qfW94jl7pQ2Z3n/nLS3GR6l9sH05mpGzOqr4dKrzQpT968gxyWL/s1NzzBuL/XLx/xJ8qQ/b4c0XkfwGnUi8OozE++XNizsRJsX8KCg+L29/36M9HvJnLFP05hqt9Qjxv9JUJl0c2XHVaw+5Cwl+Nx//tr0BsS0z+q06/8f+qU0i0quXSqxNQML178MkBV7VAekpT5Yo5jZbuVRf8EekpmSJi/5Gua1tfpaqupGfRrT34P+KoUFN74dKmiDlsGmfXHy+6ogb/HnrG+0dyX6h1Mk/6JRhzbe3yirajsy9afL1TUele9Ekq7Jx3oMeiNor3f94eBW5jCVs//B/hZOPiFCjD/dq5kH+ZIWuIpg/lNykC6XWenCidqGjyHPU8oz75YeamlFs9vwYLOgt2bCqij/XAlY95WiTuE2SDOstQt8QVbXrCMgrFppAKDd3S0woGrk68zzLKOh/zJs3EpUQXUSrye+ltD59udPqxkmftGRraPsjXqk3tvbnXLE9zEGhaZr+HKFtt830J+9atsuJg6vCDqGgNQvGMxck4eCdA7a5EKJJYOMAYEUucV7KnLSG2fOE6nVzrccPQCYilnSApCrSQY4HQB4+Bg+y53CpBUkzsAmOwZvFhy+mcgU5bvXG1eEuJKVab6slhXyOvYqTszApPuzGJ7q1bXViqBjiwW4iJvOumSJkFbtDAgmR/p+pFxiK1TJDlUg76qowiPe08h0WYyZbvep2lgaowCzmsNOywZRaJQSoUZDFFACjlIY9vYftApSqaXoiRxqKaBf2xqKbggdR5CLxLGbhNmiyVMeVRIEnaScKQVGTKQQg6UtoJGNiKiK07JkWztJqWkOymGCYb+GDWrifM3vuKPayn+2PRnkD8PCUCnzhPz7ZA9SdN4fNdGzGW4XIRAJnaWyAYSTJfoC4kUZhXEmsueFV4sGQhDLEBOJWjWxrZBh6XKr8TowYwKXONldbYM+TLcmPP0CtUMJnIDdKGkFwjuzidyUkFgkiiRTOUZNw8iVTgoUhhFadScEhyfQWrV8rbHIuOfLRUjRkIPomQU7xlAg3fs2qAvCUZpTYDnwBI1maqiozLukzOpKPAm3mtBPYSy9izV+QpYYuV97LvmmioL9O9V0Uwz5Ygj0vTAA8+CQOICyreJsXM47ArSgRJ3lid7IvwPIOL6IH1i1mkU2bDQSnek80YFwCpfg52aJaI9qoqeY/uHp91BJngJ2sg3/zR7UDXvvvMHwKK2sOK5oRJfD+e589YUbQZzuFmdMdlLnxAyVGbWoAYEdhbBh7XqiRyGQZ9fqm33LrSbXPbYu8Iqyd+aOjc+2Wt3a9qUApVPyn0mwdMad4RQBnoolqK3bTTpRQphioS6maXQpINtJAwJYJ2qCbeSXa5QAjP6xZGEFdhh3bS20rMaPyFWSAY0ebnx9YaQXIXMnjGAGgC0NohEg75jgIHj4ub5MQezffpRZ1JqCGfjFsirYWFRDA5hoBEIAj0fUQyo3ZLYZ6ATuBbGpz9eCm62WoRaChZrDmBpQFFNypHQ7TpBr3ysCXXEoduDTmJaBoC/SXZJBHSni3wTQk4zJ7LDvDLVYTDC9LMUznrlJj/XTFQCfYT/Mu890XXQnxedh5++GV0oXDo3rLgxV7rxuJJQdUeR34HwF/CzRrqqHHHCZH9nzbW9pxwI0SkJ5zOGUc07cltj3Ex02af/vc1PNk46Hzi22HWcTGUpz+5b+oZEVmH5DxasrZ3GOEAET1K8D3vzL5r+dGMsaYlxrZURe1MjOlOfmtKZTJfa4BrU/MU4ZaTV70mCE5Axj7T2voImDAKVJ028r7tFFsG1s98gCfJvDJO02eV8Wa1fvOcGiik6KVJF+Mex/exCIMJgA55mGBMwPnM5k5MyWaXY7diwbLZGmtXcBNP3xiFGXuwfxCVwHVYdU28+Tl1L5zQl0LrJ6Mjhc6apKeB0qeNX1jGc395WZkfjT5BZ+Vccbgq/YA7MxEbJAnPK3RnggBSZSplCGq0Bd9zu/aS9oPlZTx4jvz3zm/7C3+ms6poxnbO7NPWRqV49MZwomznyhcuKb1ZHiyEwuNG2UZ6rTw4KXcC/IPScMP9gPG65iI5c8CZnPVYuM6cQk+50WkBlCTECYHdFCJnI4NLMdvt9P3NIysTEcQrBC5tdBYOiHMsSUKMNeRswjU+CddTFDfViIFbvaVN8o9j9ZflK0mUNkK6agXjfqetRq9jZ2wGPaVyntcL3N1navh+RLG5K/8UlNGkDYiMariSnPZ3lrGdbukPVhu+kxtlPAPNt2YEQX7yQ1MFoOR7KhFQYL8dmvEciPOXFggIbA1/J3/lDFCGYKBojiwJOJqqCM8Ys980mfCnbY0c8X5ARIHgKLYDeOkFi03PcEgzGarz6JGLSu8mP+0NJgeHmZ3/nJVPDh8JjmyAUfFveEkHw7IfGWaLSDYSoqJtn7wnHsqTjIn6XMIjKQ+0m0Yua4dWeErYsvmKt7wL00QgmABuy+i/eL6I2q405YUNfBpVd8/K7KY8jJstAu+3P+BIrJ1Nd4KYi9JdaqBBVQK2KU3o7+e6mSkFbHzwcjvyI7ZRJjuIzQJr1ofzg7Fysv0xSfB8/dbvYJbiG2hQAkYUGh9BwcgOSyyB4KUCKpH8h8BIJZlhpW4hUWAsTY75hJQQp//tFE68SAomNaDYlG7Wg3SzHTmctyY4Uk0qdDuQ6MJ7sC+LRQo6jNNB2UQwWmq1q1AzFHq2IjilIqv2YO5B5UpvXNjsU8+ZocAVXV74gTKQ2QYbG43v9mJ/K1QPxChz2Tf3n+jiEAW6oszGNQaU9JewovAw7IKd3lQdwZCgOOuluE7rLs7BGu3fdbPAEHUR67Vg7Fu7XO4CJyQkc3xRbVgugarQlCxc/PypkCFohjLpLKurOGi3MrzX9iDNRQSckAIAxPH9+FwO0fRYKS6YfUIXOKMdRsZvm4Usq48gwuKNpOZfdswSxYAk2ciuYVGesnsWCCvTfz37hcVTwqqhDFZjUWeMjcJo/F6WDFWZBA7N4lBU2Stcb0GKLcUWFeOhdCNSPzQGXn5KGWYZl/MyNiOPEjS8hbN/h5fd2Ol44ntYw1bqWRX4pawK485uL95yFFb69HJvXJrEVOO/CW264/qrTxel7kCKlc68CJxbqLWBLprNQVfzLKbqJWjwlnFrhN7a135OsKkthcJFfhwFMOzpHq/Kyl0lbYSKWIs0E7ucjtBzZ7Yhz+QVIz2V8sjWXk9qCQnxaKT0VqcbdbO8OIN5tQS0g6FC5OuywbAUhH+JG4uTBdO7cjyogMGzzhhWlLZQs9UwkjHHxzyUeazqeQjYf2SXFa5oE40074iWqUyBTjlR7ci2bHKmnTba+MajhlOHWtcCxpJOfQkYwu+Nl9Jwv8rR/LTVw9ngZdUeIUbabFaJSZVmxXuZ7W3fdYdfItlusDNUP2SS+67JGvUxsw+8WF25nITjUa3Iw364+kXb864jyxN8iPvHE3kFChbpirEO9lgCSKf2WOnXrbR5COPlCWnkxclB3xQpyeFq8w0S/qFX1bOhwFTdnJDDc4Iy49rdAGKbbN/reb1si4LZKwNgive9a0yZX/sQBRB1k+QfKa24tBDNrsuEbGA4s6DquaM/29v/kV22W+Zb9KCQpilzvEjybcsdUXtO44QJe0dpcvvzh5qNI8atjJGtPQfX9TuXuISoYrwokOxaxq4C1vHTCh3GYR7O5NgSno9fNCA01O+vPtvVCX/haI5Qx4Y4ktN50N3jHtvCscW/uNv5yHT/7Y4s76zBO5MviO19CruvF/JiO+Theoz+lhdBgBZuNwE9B2vNZHN21e9ZgdwZ8Zs48PFAlwqgXqQbPZex1J5z+c5nrz2T8oYbdCuAOP/vyWRKbmDp5s58HZdh77ipKwozKxzW6G/wWkIYXQoQaFdejndlBOcYwS3B2Hqio50w4foj18/92X3zFab867bfuCOT2uK7j+X5jEu8/cMOecMyr6gJLNMrCoq3huZNoJyZsjyCt3/hRJoxu217NrYnZCJYLhTccBE12o0GKIB3HFpSFGJu06GNJ50/6y+JRps7WIkPf++1NXCY7rBoGHWnYrKssJqzV4YxDgNmCcJhkkU7o9lDpxoaQRf1BYLm+Gw17CvJ2CNeUd5G5NqaJ1DJFuCqYe5yy5W9I/lsx1K6VKv7SMxDMKyg0raeaUKzCSPSeDZq6C7LWFQ4kQzdvpJ2ojgYcnsnu3YxDz/tqSMn6DPEhsKm4pjHnwG6nsuLMrx/vMRd/YKD3pURROGmPaiSjBghg97fAPtl19W35Mp5LMIHefJ/orbUxENxyEKKYe5ArvTX+9MRCIuKwN2ojw697u0MuwwKEpOfEZPF5upiRC814T6AT//SSm12mx+xl/k1nszqlbmFHSb4ZAuSYjPmGeHA1y5xyCfSQXjJFisaKkD9i2rhNWlasVSWq5nZ83muXm/IcuXqXuFmD52l7nwCn54UGyRJSIllCNsiUPAMc6MrsjGP8FR6HC5BVLAteeyA7PalA3jUpRA/ODEKOJHXWDyxyp4EJsald7Ok6z+sXgpXXPBStBRy48KqYYGuXyCl9RzZN4HZaoHN2ugCpgv9l0mfCPqtSU8FEn6pv9fHoA2uUSb6t6+w/3TP6r+67IWhXInLUcM26wjP8qTyj9Yi0SzOtuN1ihbWomVqd/wj8ocHl2Zf6bw9X4lJvH+4VXYB5X5gXyB9nSXWmsTkllw2mWH4wX8ZrmDX8bgFJU2wcwX+fLeSr1y2It0IVZDSRf1w/N42up9fbi9TS9fSADoHvw0lNQPrc1pg+2TGsaXZ7SaPw1B6RRRnnXhhDjd6G+Al37lcA/e9hbyXDUUwkNlOtrUj0T9RIH8o7Zfx3QCloB+2T/cgY56i3gsYhFFktuVRT0gMw+B8dmClwpxOsgk2jfR9evGSqYjJPYfsLo2BZ86aDDlf2hLG3iAnDNZPf4S6EOk0GKiAtucR3pSl6ZQ6lvSNsJS5xvDIK+RMl/ubUXnI/2Br0Rx9ruUUIhVyzC4Fo8UmNEtft0jMAQi77R4uBNZLYyqN4J21LS2iodkiQ0CnbvIaNbGuGS8fCZ68OEm7xyc7ZG+iB/UccHfcVe190rxy+DPZkRec/Be9wBUoXxnoOA95GpZm3eNdYIA3pjfxZYm1Zzy/7MjBWJ/28G3fJx/mgqYY3LL/5wrC36hgjXu0fZToGO3wt2v9N9m72fbuDih2TZsda/WVKfZbk2QK8iTxzdRRFSE6pbK/PH8HUTS/5YLJg80dufFy/OvNNqOGOzvidnm1Ymz7S1Hb5XzK05A/tC2D/+f3ydsn8ZYYj3e7uvEVppNc3pIMLZP8UxrPGEhqfbX3gY9dfoDqKnbLhRxv6lJbKqG1+SUHD7arYPNcRK0J3eGb/jhitjo5YNj7/GTcW4Jm/C1CX+5BZTf9QciPxRmtLiLZt5MjzDHWmjsNlcnZauD6lkns3JP+8k13e1CEnvQHrT5fMZxyqtgYcmVy3CtDLoVRK+oaMk9PwZ6C/f8j7P6VEXrIHzA+qmTayv91sHIogiiyugLOa4LHn4vIVcQ/0aY1vtvGYZg5+Xq6sfK8xJPq+mdapHtQMYM/uJ62e/rwio0r/hQM70Fid3js/zFhpfu6bTaNg1al/2Hbv1LRCiUsFr3E8dBEs0Y/tvdr7P1pyp2YP2fHPydxymKmYE/B/r8Z9qJsbHmvkt6vbMRklCdPvpjWmlxx7oDb1eUgXzxZqVsOu6Vp8xstBa+mhYnhlj5+0aO34e4Y4NUev4kt7foiay3Xui7U7bWc5fRygCD8dz3672/UOGwaPqkx9iWA9A+zbyNs3VFJDyNcw/cD0dupNyZ1ODpOzPaClzMRt9I5O1vlk3hdP871dzGTBq11Tjh2+cu3Zh74eTin71L8S2iPPxifjBuTfk6u3O20CF7BpLnkjM/vo7IpUFOg/jtBlcsbLPcDFKdR1sGqJa6owdsXz3PpY9IPHn/8h9H6Vw6r98mXn4/Qz41GkUKH1c7fIvweLLj3Ko7+MxFEZqXzxwCWRvR4Y3D7fmB5cvEf1PazeIrA+1hFd/uWP0iJS+hmKbtYHNKgp6j1o1fRO7Ml8mLekYxT/6oD3EdfF6zJGoJUaSOzy7/6A1/uXlR8G8thfnzAFU0ewyTApfFOXXtaQ9v+QHZldwN8OtGqUBacIXvkgOWzK/6I3YDBNwVN2ekUqP9xoGoa5Om2JoytiYX5tufR1JsJU2KmxEyJmRIzJWZKzJSYKTFTYqbETImZEjMlZkrMlJgpMVNi/seIEQ3+8+3gXxeuo+Jf2aV/8XxRKKXz2NaUDaFHh+XapIMB7/0OIMH52mRtrr+YjH985Gx+0yvb//+9pw9MWyiosDr3ebw2cTzSf+fWlLZNEXqDAsMY+sk/62mHD8J8t7YwQ03Z15pc0V9IjgVNWpIUqEM7D3SY1kIwzOYkf5PznjfDBMHJLL7i5zy7p0IxYPm8GpDUXxn6Z4TelT54IN8o1IX3HGjfCpIBEoE73rmvRJ+lC8u0vC+XH7zih67oSy2qSZudnINimwLCFTrGZndvKsZcG/2r615NDVCP5srH7hPQqR9VJvW06+nG2gqJrT9Y6FiGM9+rDTe2pT4DEA4T3E83hgKr5/Jo/c431cUDZWbFB6XBuKBcDJ8kQtgHc3iVSUKHkFFKoLFja2QXSjOUcRlX6EWcQAf87iVTzsNSxWNjiPM1vNfBszWXTBat+JbzRWtF5gJlbUrl30BC5qPoDaLBhswLy6iogT7DTSbsvnqsuaIoj6DqXO/cSwFXu/uQhJjImsFRCOOwsnNE4A3eYP8QLO5yaoyDZ+I3eDEWPHUe6HTCh9bmR2e1Skek8SBtDvBtbJC6iHiqVhxVqsVfjvNHKwUOEzZPrmuNO9Zr939NK1akhlAXOk3gR/J/KNozNIX2QuL6MgWtoD1hvVZh+oh7Oe1pcXDm5znvWbLS51dtc0kBE10IqrQE5DsJPrGoA6neSq24PpURi81q1z1YVVTnCaQIRQsj8A/ZmEvkMKkZJARla0kiEx2mGMx7up8+2t+qHi3f7+tdP+atGsFX61aosZXYrHrAYr6Vrc5zvPME9ZIyXGICQ9l6si+VG1+hOmni16ONcTBqxir7XKNhNh85rx7fHoMqqYi2nvB19O1yY+E407OE4UXJcHwfbDt+hZfyTcCyKPJhJz8VMCYyyqFJ6htDavtN6CulwTM0ZtrW/lCuKLRadhc9eh9wHhajqUmsSGAoWs/0GSZEWixfi7C8YuNRaXdBXFAuYUO94sL9akFIUeC9Ebm9T9pQuTAc6O/c5ikdySFxVSOXFo1c1h+R05kGLI+axTliQ2Fz+vCKstbYlx/Tp027KtFiAM1Q75BfPO5ATPqp5Yc5e++iHbkrh7GNsPYyeYK8OHkBgI1N6eg/ZlOJTkQQ0x13GjLpKllRfMXN2eMfqy9F05592TOi8LG0OBcAb7lDIVupUn4Dzd0ltEWl+BV3IHfF8wGzTQpQcWsTUwg+vqBK5O8TaTvdu0g0OktNdpAp2SskkXrfUgx27F2mUsEysiyezdiSjP7MjjIEIFRm8nPU0VnauUs0Jmnw+G7qQlndZK12xyV0zFLJZkAMYsLHukt6NP3lvpbQ+2WtSSqlxD4y3LsXS3zcUNkn5MRFjppjmynZahhJljjmV0MOsS/ZVrXve4BarVw9QwES5jIW4O+zFgXaY3cdROCtMDqgRB6srzhkOTHzIWyrrtVX1hwzEl4mlx3Uy3NRBcGJ3baGHPT+ofHdStGWS7Se9bjPeDtq0aO+lRs7L8veide7jvMVU94LcUNLcp4to3C6kQIHVy6uFS/g9wXtWKCZDop+pi2vr2rIXIc8yXqt31fuSKLD/FVXv2pHbF0ibgYb39jpUgmUwbbK4kHfx6DdzJAGRT4hicyKFGYZaDelJa9lYYx9tp1K9hzjailgQBXcuGYuK+PK3Ga2ODdaAUtsHcP9fR4i1/Dhhp540H6DMRiPyCxo7/IFSdpra1WdBBFmt7MhQeUMBKE/EpThvAl7YWgDt/MlysIo1OY9H9ovqUgUK40h9rXn2R6w6cOzGLrTvIBcSS7bctcubxLwBL70OOyWCd2OkX3B1fV6OBuJZptoWd6gZUOsN05CzrSHZgs0ZEbSDENyQbp5uwuHIsJG+O/thxCvyH64dPY/+0IXYRt3DoAyRHRUAzTRBUrM+oV3kdfzuuRSvYx3YnzumdpUeA1+G7x82YQBSKoT+QmM82E8vieeYPUyXtbqWx/ZqjXtwBBo7OjUfCljnAuLfJh7V+ztBPcAVS7tWiEhqn0KajqvrV5r0MjxwyypEn/lBgtApdN+h2SqIJTAgvm9LoQbqBA+O/wUr/J68xDV8BzGWkDDrMedMs3sKsUTR69B0acFoYEcaaNEEbd2lVTmNl1vFSOH6xk5eZvTre7l+F9YXZYYz+gNJ7nL4RUsrb7UkKZYZjkJ2exXkaCZZSwMHM6TBwBBIEWmkcsaRAuvy5QZ/YkVuSb1XfHiRBfR7RtyureMvx94EgdfKZMg4TV3PHOSR4lvQeB2YBnlzQKUJTCf1gct706G/R3H6Aq08mrv+pDdCDgU720kDc14jsGtPLhn9UrI2UtbVQ1wsbXTnytmMLkPHm9bXdQZyr6F/wprLxwVlvFqIWuOT8mqr3QR7czyko1wcFV74yKIWcTduPzAbOyTx/EYdolp5vp08wrJP9ZcHyW+CcGQpwRcDvRT0OvGrWrxXIdbe9qLhcrYzeBUXlhqL114AA+bnoIiLfXj5tyFfVQ1FArQy7pIqai3yda4NJdi5QjuTELFxbXgTSk+V+FftDS9uaEyaXVzHinsJHcRqrK0OHgcg3q+w6530Pc59yjRI+5raaSYdPgTFjR1m0eJVQkkM3nO8OZ0aJE5Gdl5hUQZTVxsaYFsQDef8PmofcPzSVNpOv2eXZY6Pk1yOYI/y9o1jeVoTLeHdZEZLgV8s+oW/t08HFC+eWQfM3GClQ8Oy8LRehNK4UnVKQJ8ucwgye6IWDQuCEZ1SOJ1or6VZYolc31Ssvhqau+VJQjT7Zmb0NanrpJ6i8Zhz9eMXdGEivLuuH+nUgB7KAeL4q1V79/zm/AZHs2eHIIkocxJZao36Kowzbw/FCMmhPcGTzhddpheGGCztH2y1hBAlR1fzVy0D/XgO2aRXMKOegTN4VNPRrCXf+uKGZ1xEEmQ4p+tQrNB3JsyfQl4w0PCJXJO4NJXnsRxyTCc5pI3Fcj0sZy8jBz2s3ZHYULNhRpzYRMyWLxZMXSNTesbDiW1Czam425fglglXSga4aJ9WY6F79Prfse7HUu0P7e6e6aZUavYIjDRSqfYfp5wfDIfNuqonTbw3pkbR0jOXWkZfbCVMssZA/OYIeCAwpIxxn+J0+xx88En2WoQ8xm7t366cah2izJwWGqMHA2MwXfHHST0iXvj9J/J2jfEBqfkt7sP/tanIy08/sDqemqD9TKrjJEZNGF3Afb+rj3iJCvdenLcLddR7uP4ppz1UMP0ZZX0iYn3h3LDqEZJU+HW60ErEyL0ZNVPe5jczVavgIHEb9v8mIShSJ2Nt19xlBaeoEr+6IH1uG7jztXD9VzALSIli6ZNnKPtF9SZhJzov1fmFQeLl5TxoMQ7jKI9tGQT7uhO730KIJgOBG+ydxHtXR3OEyZXr+Dah89H484c4Ne8xrEJY9eOGmBdjLfJzS1wDB5/n4lTYp+Ej5so4dABalZb3xBfjZiwBayhJYwT99wIODoug65znIg5+AMpeS9LopSlafX5BgtewDSyJWxZK+EE0b1KR3bA1mQcm4APCgpwbPKbOVD0DUqJRaNzzgk2ZW3U9nfm10lt1VuQ6mCxmOMlyjFhD+oP9fVCVcYmLaNsAa82jC1YZN/reIqwP/1KKBJaXR2DrtH2J672d73eUTFUgtreeIy/O5R3ZIe4yI571kjm53Kv7RQuqF9KV5dZPMbR8xfPVoZc5svP9NkWjavnPgd3Kl41UsaeBVUFdnNzhfiYXZTSW8argSarmWbrxUVLFujAX2eJiNl9hhM25xaJHr6pa05wgaVzBUx/ijc3+rzduR8tOJZd9fOsU0LsqGHfHGhBuTlGicKghpgaGMpuOBz4Sv7C6wxB3ys9NWGYTe7iwZ+G9ek7CmheEEHlfflc6+6xtBD/CL3zXFRK+/fwsp0rfHnGS5KxSz0jLQzV1d9Vrdee4IP+n3dx9h3UGkEu+rQR87cJQ0u7O2FvpwOHIlUj/An9blkGKpskmuSvRwOPQ0neb9ASTtVxkmAuorkRetK97I1Yfwvl5sE+HRg6br9dLz/GPffIAYT1yRc8ZeaeMt4daPQtNF2YZp1khvvO7sLd/u1uvJ9uLpwB0Axpwv1VO+UvhstjfFrzSqJ5fVKieSYKQVtls/rfawgzD+ZgTtsVLfYBvX3gxmYoPcZ6OwLKM0S9cTy46+qFL/Sew0Pm2zZgzxmEeSwZtIBuL+o2ZQLou2gjtHqv3LwnkeDI3f3kxY/TQhT8Vue+/6bNias7ttANwQxDh79jyL9pzhHbKNthYhNhgRSRxtau2cjA+mlvOZryBXoTDJokynhpcNjkf5cvMSR/IlycPEpRaENVyRXv2Zl8ReZWqKhyHdEsPZ3h5RBpLKJ8o8Rh6/nl1KFeaXKZ5T/oH2ITu0Lti+YbKUeU18CJpF5pe784uJVSfms5hm8OLToL1RdGN0mt39BPzjONMsa2O88SyGzamWFqkaHTqYWClLbFleP1asvXqCOEXLyeUnHrSl47uDpOln/dDzWc3UuFlGzpVCUj26S9I1JGmbfEL0qNsQMYtC36MbDSZ7y3svPndIFB0L0lo4/r+KRv1bB3bpQ3paOjtHIg9GZnwQ7sErU7J75ivGztTvjLMwKJZrOCUTTeCplSLsu43F9i3UddNN5g8Q9SV1i17pJP/V///VDignwHlzAyUWgXtaSXNBUHjznfOB0+PN6nj9uyP4o3S/RgGU+4b6hxvf+54PF7n9S5w1OSbkr6Ojocr336tO8z/zUJvzkvrPtk09rSj7/58X8BUEsDBBQAAgAIAL2zZklYTu9dTAAAAGsAAAAbAAAAdW5pdmVyc2FsL3VuaXZlcnNhbC5wbmcueG1ss7GvyM1RKEstKs7Mz7NVMtQzULK34+WyKShKLctMLVeoAIoBBSFASaHSVsnECMEtz0wpyQCpMDBACGakZqZnlNgqWRiZwgX1gWYCAFBLAQIAABQAAgAIAESUV0cjtE77+wIAALAIAAAUAAAAAAAAAAEAAAAAAAAAAAB1bml2ZXJzYWwvcGxheWVyLnhtbFBLAQIAABQAAgAIAL2zZknCUpxBTisAAAtaAAAXAAAAAAAAAAAAAAAAAC0DAAB1bml2ZXJzYWwvdW5pdmVyc2FsLnBuZ1BLAQIAABQAAgAIAL2zZklYTu9dTAAAAGsAAAAbAAAAAAAAAAEAAAAAALAuAAB1bml2ZXJzYWwvdW5pdmVyc2FsLnBuZy54bWxQSwUGAAAAAAMAAwDQAAAANS8AAAAA"/>
  <p:tag name="ISPRING_PRESENTATION_TITLE" val="www.33ppt.com"/>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3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f454749603cc4fcfd210d8533833e9f069aa96b"/>
</p:tagLst>
</file>

<file path=ppt/theme/theme1.xml><?xml version="1.0" encoding="utf-8"?>
<a:theme xmlns:a="http://schemas.openxmlformats.org/drawingml/2006/main" name="www.33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3</TotalTime>
  <Words>2306</Words>
  <Application>Microsoft Office PowerPoint</Application>
  <PresentationFormat>宽屏</PresentationFormat>
  <Paragraphs>609</Paragraphs>
  <Slides>29</Slides>
  <Notes>29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仿宋_GB2312</vt:lpstr>
      <vt:lpstr>迷你简汉真广标</vt:lpstr>
      <vt:lpstr>宋体</vt:lpstr>
      <vt:lpstr>微软雅黑</vt:lpstr>
      <vt:lpstr>Arial</vt:lpstr>
      <vt:lpstr>Calibri</vt:lpstr>
      <vt:lpstr>Impact</vt:lpstr>
      <vt:lpstr>Times New Roman</vt:lpstr>
      <vt:lpstr>Wingdings</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www.33ppt.com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www.33ppt.com</dc:creator>
  <cp:lastModifiedBy>Administrator</cp:lastModifiedBy>
  <cp:revision>2</cp:revision>
  <dcterms:created xsi:type="dcterms:W3CDTF">2017-10-29T02:31:34Z</dcterms:created>
  <dcterms:modified xsi:type="dcterms:W3CDTF">2017-11-04T07:04:18Z</dcterms:modified>
</cp:coreProperties>
</file>