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9"/>
  </p:notesMasterIdLst>
  <p:sldIdLst>
    <p:sldId id="438" r:id="rId3"/>
    <p:sldId id="388" r:id="rId4"/>
    <p:sldId id="389" r:id="rId5"/>
    <p:sldId id="396" r:id="rId6"/>
    <p:sldId id="473" r:id="rId7"/>
    <p:sldId id="440" r:id="rId8"/>
    <p:sldId id="441" r:id="rId9"/>
    <p:sldId id="474" r:id="rId10"/>
    <p:sldId id="443" r:id="rId11"/>
    <p:sldId id="475" r:id="rId12"/>
    <p:sldId id="445" r:id="rId13"/>
    <p:sldId id="446" r:id="rId14"/>
    <p:sldId id="447" r:id="rId15"/>
    <p:sldId id="448" r:id="rId16"/>
    <p:sldId id="476" r:id="rId17"/>
    <p:sldId id="450" r:id="rId18"/>
    <p:sldId id="451" r:id="rId19"/>
    <p:sldId id="477" r:id="rId20"/>
    <p:sldId id="419" r:id="rId21"/>
    <p:sldId id="478" r:id="rId22"/>
    <p:sldId id="454" r:id="rId23"/>
    <p:sldId id="455" r:id="rId24"/>
    <p:sldId id="456" r:id="rId25"/>
    <p:sldId id="457" r:id="rId26"/>
    <p:sldId id="458" r:id="rId27"/>
    <p:sldId id="459" r:id="rId28"/>
    <p:sldId id="479" r:id="rId29"/>
    <p:sldId id="461" r:id="rId30"/>
    <p:sldId id="462" r:id="rId31"/>
    <p:sldId id="463" r:id="rId32"/>
    <p:sldId id="480" r:id="rId33"/>
    <p:sldId id="465" r:id="rId34"/>
    <p:sldId id="467" r:id="rId35"/>
    <p:sldId id="481" r:id="rId36"/>
    <p:sldId id="469" r:id="rId37"/>
    <p:sldId id="482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E04"/>
    <a:srgbClr val="0CA3FA"/>
    <a:srgbClr val="E64315"/>
    <a:srgbClr val="FFDF01"/>
    <a:srgbClr val="0154A5"/>
    <a:srgbClr val="C2137A"/>
    <a:srgbClr val="86AE03"/>
    <a:srgbClr val="EE8794"/>
    <a:srgbClr val="FFFFFF"/>
    <a:srgbClr val="4AA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4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348" y="366"/>
      </p:cViewPr>
      <p:guideLst>
        <p:guide orient="horz" pos="2568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PowerPoint%20&#20013;&#30340;&#22270;&#34920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336755646799"/>
          <c:y val="0.18875034561220499"/>
          <c:w val="0.71868583162217703"/>
          <c:h val="0.556251018526034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 w="9525" cap="flat" cmpd="sng" algn="ctr">
              <a:solidFill>
                <a:srgbClr val="92D050"/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'[Microsoft PowerPoint 中的图表]Sheet1'!$A$2:$A$7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其他</c:v>
                </c:pt>
              </c:strCache>
            </c:strRef>
          </c:cat>
          <c:val>
            <c:numRef>
              <c:f>'[Microsoft PowerPoint 中的图表]Sheet1'!$B$2:$B$7</c:f>
              <c:numCache>
                <c:formatCode>General</c:formatCode>
                <c:ptCount val="6"/>
                <c:pt idx="0">
                  <c:v>25</c:v>
                </c:pt>
                <c:pt idx="1">
                  <c:v>15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520611360"/>
        <c:axId val="520611920"/>
      </c:barChart>
      <c:lineChart>
        <c:grouping val="standard"/>
        <c:varyColors val="0"/>
        <c:ser>
          <c:idx val="1"/>
          <c:order val="1"/>
          <c:tx>
            <c:strRef>
              <c:f>系列2</c:f>
              <c:strCache>
                <c:ptCount val="1"/>
                <c:pt idx="0">
                  <c:v>系列2</c:v>
                </c:pt>
              </c:strCache>
            </c:strRef>
          </c:tx>
          <c:spPr>
            <a:ln w="15875" cap="rnd">
              <a:solidFill>
                <a:srgbClr val="0CA3FA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rgbClr val="0CA3FA"/>
                </a:solidFill>
                <a:round/>
              </a:ln>
              <a:effectLst/>
            </c:spPr>
          </c:marker>
          <c:dLbls>
            <c:dLbl>
              <c:idx val="6"/>
              <c:layout>
                <c:manualLayout>
                  <c:x val="-4.0823287697275439E-2"/>
                  <c:y val="2.8592484304151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'[Microsoft PowerPoint 中的图表]Sheet1'!$E$1:$E$7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cat>
          <c:val>
            <c:numRef>
              <c:f>'[Microsoft PowerPoint 中的图表]Sheet1'!$D$1:$D$7</c:f>
              <c:numCache>
                <c:formatCode>0%</c:formatCode>
                <c:ptCount val="7"/>
                <c:pt idx="0">
                  <c:v>0</c:v>
                </c:pt>
                <c:pt idx="1">
                  <c:v>0.439</c:v>
                </c:pt>
                <c:pt idx="2">
                  <c:v>0.70199999999999996</c:v>
                </c:pt>
                <c:pt idx="3">
                  <c:v>0.82499999999999996</c:v>
                </c:pt>
                <c:pt idx="4">
                  <c:v>0.91200000000000003</c:v>
                </c:pt>
                <c:pt idx="5">
                  <c:v>0.96499999999999997</c:v>
                </c:pt>
                <c:pt idx="6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0612480"/>
        <c:axId val="520613040"/>
      </c:lineChart>
      <c:catAx>
        <c:axId val="5206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1920"/>
        <c:crosses val="autoZero"/>
        <c:auto val="1"/>
        <c:lblAlgn val="ctr"/>
        <c:lblOffset val="100"/>
        <c:tickLblSkip val="1"/>
        <c:noMultiLvlLbl val="0"/>
      </c:catAx>
      <c:valAx>
        <c:axId val="520611920"/>
        <c:scaling>
          <c:orientation val="minMax"/>
          <c:max val="57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1360"/>
        <c:crosses val="autoZero"/>
        <c:crossBetween val="between"/>
        <c:majorUnit val="20"/>
        <c:minorUnit val="0.2"/>
      </c:valAx>
      <c:catAx>
        <c:axId val="52061248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3040"/>
        <c:crosses val="max"/>
        <c:auto val="1"/>
        <c:lblAlgn val="ctr"/>
        <c:lblOffset val="100"/>
        <c:noMultiLvlLbl val="0"/>
      </c:catAx>
      <c:valAx>
        <c:axId val="520613040"/>
        <c:scaling>
          <c:orientation val="minMax"/>
          <c:max val="1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2480"/>
        <c:crosses val="max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次数</c:v>
                </c:pt>
              </c:strCache>
            </c:strRef>
          </c:tx>
          <c:spPr>
            <a:solidFill>
              <a:srgbClr val="0CA3F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穿刺后护理环节</c:v>
                </c:pt>
                <c:pt idx="1">
                  <c:v>固定环节</c:v>
                </c:pt>
                <c:pt idx="2">
                  <c:v>产妇特有因素</c:v>
                </c:pt>
                <c:pt idx="3">
                  <c:v>穿刺环节</c:v>
                </c:pt>
                <c:pt idx="4">
                  <c:v>分娩特有因素</c:v>
                </c:pt>
                <c:pt idx="5">
                  <c:v>其它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615280"/>
        <c:axId val="520615840"/>
      </c:barChart>
      <c:catAx>
        <c:axId val="52061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5840"/>
        <c:crosses val="autoZero"/>
        <c:auto val="1"/>
        <c:lblAlgn val="ctr"/>
        <c:lblOffset val="100"/>
        <c:noMultiLvlLbl val="0"/>
      </c:catAx>
      <c:valAx>
        <c:axId val="52061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CA3FA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3"/>
                <c:pt idx="0">
                  <c:v>改善前</c:v>
                </c:pt>
                <c:pt idx="1">
                  <c:v>目标值</c:v>
                </c:pt>
                <c:pt idx="2">
                  <c:v>改善后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0.74</c:v>
                </c:pt>
                <c:pt idx="1">
                  <c:v>0.92</c:v>
                </c:pt>
                <c:pt idx="2">
                  <c:v>0.96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618640"/>
        <c:axId val="520619200"/>
      </c:barChart>
      <c:catAx>
        <c:axId val="52061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9200"/>
        <c:crosses val="autoZero"/>
        <c:auto val="1"/>
        <c:lblAlgn val="ctr"/>
        <c:lblOffset val="100"/>
        <c:noMultiLvlLbl val="0"/>
      </c:catAx>
      <c:valAx>
        <c:axId val="52061920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52061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A0AE5C41-F6B6-466E-928E-9268FDC35655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lang="zh-CN" altLang="en-US" strike="noStrike" noProof="1"/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A4BBA1D-404E-4171-89C4-9DC685222F78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122043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97188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07409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885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513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20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2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605452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152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990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18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269435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49594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47279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13555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248569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934875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990505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633850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059611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89665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210670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08914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29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1191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171293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571095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52872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76353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833456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34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71644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4141671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36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85580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7127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5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19499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161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93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/>
              <a:t>8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32073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794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/>
        </p:nvSpPr>
        <p:spPr>
          <a:xfrm>
            <a:off x="0" y="6748463"/>
            <a:ext cx="12192000" cy="109538"/>
          </a:xfrm>
          <a:custGeom>
            <a:avLst/>
            <a:gdLst>
              <a:gd name="connsiteX0" fmla="*/ 12192000 w 12192000"/>
              <a:gd name="connsiteY0" fmla="*/ 0 h 110320"/>
              <a:gd name="connsiteX1" fmla="*/ 12192000 w 12192000"/>
              <a:gd name="connsiteY1" fmla="*/ 110320 h 110320"/>
              <a:gd name="connsiteX2" fmla="*/ 0 w 12192000"/>
              <a:gd name="connsiteY2" fmla="*/ 110320 h 110320"/>
              <a:gd name="connsiteX3" fmla="*/ 0 w 12192000"/>
              <a:gd name="connsiteY3" fmla="*/ 52132 h 110320"/>
              <a:gd name="connsiteX4" fmla="*/ 11953702 w 12192000"/>
              <a:gd name="connsiteY4" fmla="*/ 52132 h 110320"/>
              <a:gd name="connsiteX5" fmla="*/ 12180200 w 12192000"/>
              <a:gd name="connsiteY5" fmla="*/ 6404 h 11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110320">
                <a:moveTo>
                  <a:pt x="12192000" y="0"/>
                </a:moveTo>
                <a:lnTo>
                  <a:pt x="12192000" y="110320"/>
                </a:lnTo>
                <a:lnTo>
                  <a:pt x="0" y="110320"/>
                </a:lnTo>
                <a:lnTo>
                  <a:pt x="0" y="52132"/>
                </a:lnTo>
                <a:lnTo>
                  <a:pt x="11953702" y="52132"/>
                </a:lnTo>
                <a:cubicBezTo>
                  <a:pt x="12034045" y="52132"/>
                  <a:pt x="12110584" y="35850"/>
                  <a:pt x="12180200" y="6404"/>
                </a:cubicBezTo>
                <a:close/>
              </a:path>
            </a:pathLst>
          </a:custGeom>
          <a:gradFill flip="none" rotWithShape="1">
            <a:gsLst>
              <a:gs pos="39000">
                <a:srgbClr val="0070C0"/>
              </a:gs>
              <a:gs pos="10000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CEBDEED0-BBFF-45D3-885A-DCB224736F3E}" type="datetimeFigureOut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2CE7E461-AF9F-4DDF-B3AD-4B601DB35ADB}" type="slidenum">
              <a:rPr lang="zh-CN" altLang="en-US" noProof="1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noProof="1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6"/>
          <p:cNvPicPr>
            <a:picLocks noChangeAspect="1"/>
          </p:cNvPicPr>
          <p:nvPr userDrawn="1"/>
        </p:nvPicPr>
        <p:blipFill>
          <a:blip r:embed="rId2"/>
          <a:srcRect t="-32"/>
          <a:stretch>
            <a:fillRect/>
          </a:stretch>
        </p:blipFill>
        <p:spPr>
          <a:xfrm>
            <a:off x="-111125" y="0"/>
            <a:ext cx="1229042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 userDrawn="1"/>
        </p:nvSpPr>
        <p:spPr>
          <a:xfrm>
            <a:off x="0" y="0"/>
            <a:ext cx="12296775" cy="6858000"/>
          </a:xfrm>
          <a:prstGeom prst="rect">
            <a:avLst/>
          </a:prstGeom>
          <a:gradFill flip="none" rotWithShape="1">
            <a:gsLst>
              <a:gs pos="39000">
                <a:schemeClr val="bg1">
                  <a:alpha val="94000"/>
                </a:schemeClr>
              </a:gs>
              <a:gs pos="100000">
                <a:schemeClr val="bg1">
                  <a:alpha val="89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 Light" charset="-122"/>
            </a:endParaRPr>
          </a:p>
        </p:txBody>
      </p:sp>
      <p:pic>
        <p:nvPicPr>
          <p:cNvPr id="717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125" y="2008188"/>
            <a:ext cx="12303125" cy="260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 userDrawn="1"/>
        </p:nvSpPr>
        <p:spPr>
          <a:xfrm>
            <a:off x="-111125" y="2008188"/>
            <a:ext cx="12303125" cy="2606675"/>
          </a:xfrm>
          <a:prstGeom prst="rect">
            <a:avLst/>
          </a:prstGeom>
          <a:solidFill>
            <a:srgbClr val="0070C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0"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Calibri" panose="020F0502020204030204" pitchFamily="34" charset="0"/>
              <a:ea typeface="微软雅黑 Light" charset="-122"/>
            </a:endParaRPr>
          </a:p>
        </p:txBody>
      </p:sp>
      <p:grpSp>
        <p:nvGrpSpPr>
          <p:cNvPr id="7174" name="组合 8"/>
          <p:cNvGrpSpPr/>
          <p:nvPr userDrawn="1"/>
        </p:nvGrpSpPr>
        <p:grpSpPr>
          <a:xfrm>
            <a:off x="-111125" y="4614863"/>
            <a:ext cx="12303125" cy="46037"/>
            <a:chOff x="5555411" y="257387"/>
            <a:chExt cx="3393831" cy="1217730"/>
          </a:xfrm>
        </p:grpSpPr>
        <p:sp>
          <p:nvSpPr>
            <p:cNvPr id="10" name="矩形 9"/>
            <p:cNvSpPr/>
            <p:nvPr/>
          </p:nvSpPr>
          <p:spPr>
            <a:xfrm>
              <a:off x="5555411" y="257387"/>
              <a:ext cx="484833" cy="12177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040244" y="257387"/>
              <a:ext cx="484833" cy="1217730"/>
            </a:xfrm>
            <a:prstGeom prst="rect">
              <a:avLst/>
            </a:prstGeom>
            <a:solidFill>
              <a:srgbClr val="FF7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525077" y="257387"/>
              <a:ext cx="484833" cy="1217730"/>
            </a:xfrm>
            <a:prstGeom prst="rect">
              <a:avLst/>
            </a:prstGeom>
            <a:solidFill>
              <a:srgbClr val="FFF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09910" y="257387"/>
              <a:ext cx="484833" cy="1217730"/>
            </a:xfrm>
            <a:prstGeom prst="rect">
              <a:avLst/>
            </a:prstGeom>
            <a:solidFill>
              <a:srgbClr val="68E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94743" y="257387"/>
              <a:ext cx="484833" cy="1217730"/>
            </a:xfrm>
            <a:prstGeom prst="rect">
              <a:avLst/>
            </a:prstGeom>
            <a:solidFill>
              <a:srgbClr val="26D0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979576" y="257387"/>
              <a:ext cx="484833" cy="1217730"/>
            </a:xfrm>
            <a:prstGeom prst="rect">
              <a:avLst/>
            </a:prstGeom>
            <a:solidFill>
              <a:srgbClr val="7B5D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464409" y="257387"/>
              <a:ext cx="484833" cy="1217730"/>
            </a:xfrm>
            <a:prstGeom prst="rect">
              <a:avLst/>
            </a:prstGeom>
            <a:solidFill>
              <a:srgbClr val="DA2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0"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 Light" charset="-122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-91440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zh-CN" dirty="0"/>
              <a:t>单击此处编辑母版文本样式</a:t>
            </a:r>
          </a:p>
          <a:p>
            <a:pPr lvl="1" indent="-228600"/>
            <a:r>
              <a:rPr lang="zh-CN" altLang="zh-CN" dirty="0"/>
              <a:t>第二级</a:t>
            </a:r>
          </a:p>
          <a:p>
            <a:pPr lvl="2" indent="-228600"/>
            <a:r>
              <a:rPr lang="zh-CN" altLang="zh-CN" dirty="0"/>
              <a:t>第三级</a:t>
            </a:r>
          </a:p>
          <a:p>
            <a:pPr lvl="3" indent="-228600"/>
            <a:r>
              <a:rPr lang="zh-CN" altLang="zh-CN" dirty="0"/>
              <a:t>第四级</a:t>
            </a:r>
          </a:p>
          <a:p>
            <a:pPr lvl="4" indent="-228600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2B2CF64-E549-4982-A032-76F74B1FAE68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2017/10/26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228600"/>
            <a:r>
              <a:rPr lang="zh-CN" altLang="en-US"/>
              <a:t>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CEBDEED0-BBFF-45D3-885A-DCB224736F3E}" type="datetimeFigureOut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2017/10/26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2CE7E461-AF9F-4DDF-B3AD-4B601DB35ADB}" type="slidenum">
              <a:rPr lang="zh-CN" altLang="en-US" strike="noStrike" noProof="1" smtClean="0">
                <a:solidFill>
                  <a:prstClr val="black">
                    <a:tint val="75000"/>
                  </a:prstClr>
                </a:solidFill>
                <a:latin typeface="等线" panose="02010600030101010101" charset="-122"/>
                <a:ea typeface="等线" panose="02010600030101010101" charset="-122"/>
                <a:cs typeface="+mn-cs"/>
              </a:rPr>
              <a:t>‹#›</a:t>
            </a:fld>
            <a:endParaRPr lang="zh-CN" altLang="en-US" strike="noStrike" noProof="1">
              <a:solidFill>
                <a:prstClr val="black">
                  <a:tint val="75000"/>
                </a:prstClr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5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Microsoft_Excel_97-2003____1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2727434"/>
            <a:ext cx="12192000" cy="28227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50197" cy="6858000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3511710" y="3517125"/>
            <a:ext cx="9323663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品管圈医疗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QC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模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版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311218" y="4632713"/>
            <a:ext cx="572464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提高孕妇从穿刺到分娩后留置针的完好率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6" y="-20440"/>
            <a:ext cx="4337277" cy="3440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9799750"/>
      </p:ext>
    </p:extLst>
  </p:cSld>
  <p:clrMapOvr>
    <a:masterClrMapping/>
  </p:clrMapOvr>
  <p:transition spd="slow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3" grpId="0"/>
      <p:bldP spid="1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14722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 况 把 握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5592106" y="4070555"/>
            <a:ext cx="14571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工作流程图 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13"/>
          <p:cNvSpPr/>
          <p:nvPr/>
        </p:nvSpPr>
        <p:spPr>
          <a:xfrm>
            <a:off x="7508833" y="4059291"/>
            <a:ext cx="26797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改善前数据调查汇总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113"/>
          <p:cNvSpPr/>
          <p:nvPr/>
        </p:nvSpPr>
        <p:spPr>
          <a:xfrm>
            <a:off x="5592106" y="4531245"/>
            <a:ext cx="185721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改善前查检表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13"/>
          <p:cNvSpPr/>
          <p:nvPr/>
        </p:nvSpPr>
        <p:spPr>
          <a:xfrm>
            <a:off x="7508833" y="4500773"/>
            <a:ext cx="2123898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改善前柏拉图 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032604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786685" y="4377999"/>
            <a:ext cx="92365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88430" y="4786781"/>
            <a:ext cx="92365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511958" y="5059456"/>
            <a:ext cx="92365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847885" y="5368319"/>
            <a:ext cx="923651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: 圆角 18"/>
          <p:cNvSpPr/>
          <p:nvPr/>
        </p:nvSpPr>
        <p:spPr>
          <a:xfrm>
            <a:off x="798776" y="2971023"/>
            <a:ext cx="10644671" cy="2538521"/>
          </a:xfrm>
          <a:prstGeom prst="roundRect">
            <a:avLst>
              <a:gd name="adj" fmla="val 1064"/>
            </a:avLst>
          </a:prstGeom>
          <a:noFill/>
          <a:ln w="25400">
            <a:solidFill>
              <a:srgbClr val="98DE0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indent="0" algn="ctr"/>
            <a:endParaRPr lang="zh-CN" altLang="en-US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755"/>
          <p:cNvSpPr/>
          <p:nvPr/>
        </p:nvSpPr>
        <p:spPr>
          <a:xfrm>
            <a:off x="784753" y="1784661"/>
            <a:ext cx="2341728" cy="634346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algn="ctr" eaLnBrk="0" hangingPunct="0"/>
            <a:r>
              <a:rPr lang="zh-CN" altLang="zh-CN" sz="16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医嘱开出静脉输液进行催产素引产</a:t>
            </a:r>
          </a:p>
        </p:txBody>
      </p:sp>
      <p:sp>
        <p:nvSpPr>
          <p:cNvPr id="11" name="下箭头 10"/>
          <p:cNvSpPr/>
          <p:nvPr/>
        </p:nvSpPr>
        <p:spPr>
          <a:xfrm rot="16200000">
            <a:off x="3479171" y="1856667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755"/>
          <p:cNvSpPr/>
          <p:nvPr/>
        </p:nvSpPr>
        <p:spPr>
          <a:xfrm>
            <a:off x="4329954" y="1784661"/>
            <a:ext cx="2011897" cy="520925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algn="ctr" eaLnBrk="0" hangingPunct="0"/>
            <a:r>
              <a:rPr lang="zh-CN" altLang="zh-CN" sz="16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判断</a:t>
            </a:r>
            <a:r>
              <a:rPr lang="zh-CN" altLang="zh-CN" sz="16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有无留置针</a:t>
            </a:r>
            <a:endParaRPr lang="zh-CN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755"/>
          <p:cNvSpPr/>
          <p:nvPr/>
        </p:nvSpPr>
        <p:spPr>
          <a:xfrm>
            <a:off x="1850327" y="3406449"/>
            <a:ext cx="1323516" cy="443950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ctr" defTabSz="914400" eaLnBrk="0" hangingPunct="0"/>
            <a:r>
              <a:rPr lang="zh-CN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准备用物</a:t>
            </a:r>
            <a:endParaRPr lang="en-US" altLang="zh-CN" sz="12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 algn="ctr" defTabSz="914400" eaLnBrk="0" hangingPunct="0"/>
            <a:r>
              <a:rPr lang="zh-CN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开始穿刺</a:t>
            </a:r>
            <a:endParaRPr lang="zh-CN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 algn="ctr" defTabSz="914400" eaLnBrk="0" hangingPunct="0"/>
            <a:endParaRPr lang="zh-CN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761"/>
          <p:cNvSpPr/>
          <p:nvPr/>
        </p:nvSpPr>
        <p:spPr>
          <a:xfrm>
            <a:off x="1850326" y="4573981"/>
            <a:ext cx="1323518" cy="425599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ctr" defTabSz="914400" eaLnBrk="0" hangingPunct="0"/>
            <a:r>
              <a:rPr lang="zh-CN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发现输液泵报警</a:t>
            </a:r>
            <a:endParaRPr lang="zh-CN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下箭头 14"/>
          <p:cNvSpPr/>
          <p:nvPr/>
        </p:nvSpPr>
        <p:spPr>
          <a:xfrm rot="16200000">
            <a:off x="1198239" y="3371277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下箭头 15"/>
          <p:cNvSpPr/>
          <p:nvPr/>
        </p:nvSpPr>
        <p:spPr>
          <a:xfrm rot="16200000">
            <a:off x="1198240" y="4520232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756"/>
          <p:cNvSpPr/>
          <p:nvPr/>
        </p:nvSpPr>
        <p:spPr>
          <a:xfrm>
            <a:off x="4528004" y="3406450"/>
            <a:ext cx="1615796" cy="431726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ctr" defTabSz="914400" eaLnBrk="0" hangingPunct="0"/>
            <a:r>
              <a:rPr lang="en-US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en-US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敷贴固定</a:t>
            </a: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767"/>
          <p:cNvSpPr/>
          <p:nvPr/>
        </p:nvSpPr>
        <p:spPr>
          <a:xfrm>
            <a:off x="4487383" y="4559574"/>
            <a:ext cx="1656417" cy="440005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ctr" defTabSz="914400" eaLnBrk="0" hangingPunct="0"/>
            <a:r>
              <a:rPr lang="zh-CN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查看输液泵报警的提示内容</a:t>
            </a:r>
            <a:endParaRPr lang="zh-CN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5288430" y="2405811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760"/>
          <p:cNvSpPr/>
          <p:nvPr/>
        </p:nvSpPr>
        <p:spPr>
          <a:xfrm>
            <a:off x="7200000" y="3406450"/>
            <a:ext cx="1839956" cy="431726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ctr" defTabSz="914400" eaLnBrk="0" hangingPunct="0"/>
            <a:r>
              <a:rPr lang="zh-CN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发现问题，静脉重新固定，重新穿刺</a:t>
            </a:r>
          </a:p>
        </p:txBody>
      </p:sp>
      <p:sp>
        <p:nvSpPr>
          <p:cNvPr id="21" name="矩形 770"/>
          <p:cNvSpPr/>
          <p:nvPr/>
        </p:nvSpPr>
        <p:spPr>
          <a:xfrm>
            <a:off x="7200000" y="4582957"/>
            <a:ext cx="1839956" cy="416622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indent="0" algn="ctr" defTabSz="914400" eaLnBrk="0" hangingPunct="0"/>
            <a:r>
              <a:rPr lang="zh-CN" altLang="zh-CN" sz="1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根据报警内容调整</a:t>
            </a:r>
            <a:endParaRPr lang="zh-CN" altLang="zh-CN" sz="12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19978" y="1664970"/>
            <a:ext cx="2646878" cy="584775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32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本次改善重点</a:t>
            </a:r>
          </a:p>
        </p:txBody>
      </p:sp>
      <p:sp>
        <p:nvSpPr>
          <p:cNvPr id="23" name="下箭头 22"/>
          <p:cNvSpPr/>
          <p:nvPr/>
        </p:nvSpPr>
        <p:spPr>
          <a:xfrm rot="16200000">
            <a:off x="3704923" y="3371278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下箭头 23"/>
          <p:cNvSpPr/>
          <p:nvPr/>
        </p:nvSpPr>
        <p:spPr>
          <a:xfrm rot="16200000">
            <a:off x="3704924" y="4520233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 rot="16200000">
            <a:off x="6483707" y="3389655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下箭头 26"/>
          <p:cNvSpPr/>
          <p:nvPr/>
        </p:nvSpPr>
        <p:spPr>
          <a:xfrm rot="16200000">
            <a:off x="6483708" y="4538610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755"/>
          <p:cNvSpPr/>
          <p:nvPr/>
        </p:nvSpPr>
        <p:spPr>
          <a:xfrm>
            <a:off x="9546861" y="4413578"/>
            <a:ext cx="1337798" cy="634346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 algn="ctr" eaLnBrk="0" hangingPunct="0"/>
            <a:r>
              <a:rPr lang="zh-CN" altLang="zh-CN" sz="16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继续催产素引产</a:t>
            </a:r>
            <a:endParaRPr lang="zh-CN" altLang="zh-CN" sz="16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下箭头 28"/>
          <p:cNvSpPr/>
          <p:nvPr/>
        </p:nvSpPr>
        <p:spPr>
          <a:xfrm rot="10800000">
            <a:off x="7939580" y="3979069"/>
            <a:ext cx="422551" cy="511244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右箭头 1"/>
          <p:cNvSpPr/>
          <p:nvPr/>
        </p:nvSpPr>
        <p:spPr>
          <a:xfrm rot="5400000">
            <a:off x="9529805" y="3177443"/>
            <a:ext cx="542466" cy="12677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0"/>
            </a:avLst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215509"/>
            <a:ext cx="2632841" cy="502293"/>
            <a:chOff x="0" y="215509"/>
            <a:chExt cx="2632841" cy="502293"/>
          </a:xfrm>
        </p:grpSpPr>
        <p:sp>
          <p:nvSpPr>
            <p:cNvPr id="32" name="矩形 31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488731" y="215509"/>
              <a:ext cx="2144110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56075" y="215509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工作流程图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068780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99"/>
          <p:cNvSpPr txBox="1"/>
          <p:nvPr/>
        </p:nvSpPr>
        <p:spPr>
          <a:xfrm>
            <a:off x="646546" y="741919"/>
            <a:ext cx="700120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74930">
              <a:lnSpc>
                <a:spcPct val="150000"/>
              </a:lnSpc>
            </a:pPr>
            <a:r>
              <a:rPr lang="zh-CN" altLang="en-US" sz="1600" b="1" dirty="0">
                <a:ea typeface="微软雅黑" panose="020B0503020204020204" pitchFamily="34" charset="-122"/>
                <a:sym typeface="Arial" panose="020B0604020202020204" pitchFamily="34" charset="0"/>
              </a:rPr>
              <a:t>数据收集、分析： </a:t>
            </a:r>
            <a:endParaRPr lang="zh-CN" altLang="en-US" sz="16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74930">
              <a:lnSpc>
                <a:spcPct val="150000"/>
              </a:lnSpc>
            </a:pP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2017 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 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1  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日 至   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2017    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年  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  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31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</a:p>
          <a:p>
            <a:pPr lvl="0" indent="74930">
              <a:lnSpc>
                <a:spcPct val="150000"/>
              </a:lnSpc>
            </a:pP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收集对象：分娩中心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月份采集数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221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份</a:t>
            </a:r>
          </a:p>
        </p:txBody>
      </p:sp>
      <p:sp>
        <p:nvSpPr>
          <p:cNvPr id="32" name="文本框 1"/>
          <p:cNvSpPr txBox="1"/>
          <p:nvPr/>
        </p:nvSpPr>
        <p:spPr>
          <a:xfrm>
            <a:off x="9305838" y="1480583"/>
            <a:ext cx="2031325" cy="461665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查检表的制定</a:t>
            </a:r>
          </a:p>
        </p:txBody>
      </p:sp>
      <p:graphicFrame>
        <p:nvGraphicFramePr>
          <p:cNvPr id="33" name="表格 32"/>
          <p:cNvGraphicFramePr/>
          <p:nvPr>
            <p:extLst>
              <p:ext uri="{D42A27DB-BD31-4B8C-83A1-F6EECF244321}">
                <p14:modId xmlns:p14="http://schemas.microsoft.com/office/powerpoint/2010/main" val="147246484"/>
              </p:ext>
            </p:extLst>
          </p:nvPr>
        </p:nvGraphicFramePr>
        <p:xfrm>
          <a:off x="924086" y="2084294"/>
          <a:ext cx="10438679" cy="3671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0255"/>
                <a:gridCol w="1310345"/>
                <a:gridCol w="1310345"/>
                <a:gridCol w="1310345"/>
                <a:gridCol w="1310345"/>
                <a:gridCol w="2287044"/>
              </a:tblGrid>
              <a:tr h="7655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日期项目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第一周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第二周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第三周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四周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18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穿刺后护理环节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  <a:endParaRPr lang="en-US" altLang="zh-CN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环节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07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合计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16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4" name="矩形 2"/>
          <p:cNvSpPr/>
          <p:nvPr/>
        </p:nvSpPr>
        <p:spPr>
          <a:xfrm>
            <a:off x="4036594" y="5975723"/>
            <a:ext cx="4341573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74930"/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现状完好率： （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221-57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/221=74%</a:t>
            </a:r>
            <a:endParaRPr lang="zh-CN" altLang="en-US" sz="20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8" name="矩形 7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6546" y="235822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数据收集查检表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4781347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extLst>
              <p:ext uri="{D42A27DB-BD31-4B8C-83A1-F6EECF244321}">
                <p14:modId xmlns:p14="http://schemas.microsoft.com/office/powerpoint/2010/main" val="411509"/>
              </p:ext>
            </p:extLst>
          </p:nvPr>
        </p:nvGraphicFramePr>
        <p:xfrm>
          <a:off x="708492" y="1300912"/>
          <a:ext cx="10701992" cy="4831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6446"/>
                <a:gridCol w="1957947"/>
                <a:gridCol w="2763767"/>
                <a:gridCol w="3023832"/>
              </a:tblGrid>
              <a:tr h="128165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查检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项目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数量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endParaRPr lang="en-US" altLang="zh-CN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所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占比例（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zh-CN" sz="24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累计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百分比（</a:t>
                      </a:r>
                      <a:r>
                        <a:rPr lang="en-US" altLang="zh-CN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%</a:t>
                      </a:r>
                      <a:r>
                        <a:rPr lang="zh-CN" alt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</a:tr>
              <a:tr h="591704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</a:t>
                      </a: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后护理环节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43.9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04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固定环节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26.3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70.2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04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产妇特有因素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12.3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82.5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04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穿刺环节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8.7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91.2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04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分娩特有因素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5.3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96.5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91704"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其他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3.5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1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0" y="215509"/>
            <a:ext cx="3139537" cy="502293"/>
            <a:chOff x="0" y="215509"/>
            <a:chExt cx="3139537" cy="502293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2658" y="235822"/>
              <a:ext cx="2646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改善前数据汇总表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1148171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/>
          <p:cNvGraphicFramePr/>
          <p:nvPr>
            <p:extLst>
              <p:ext uri="{D42A27DB-BD31-4B8C-83A1-F6EECF244321}">
                <p14:modId xmlns:p14="http://schemas.microsoft.com/office/powerpoint/2010/main" val="1324680964"/>
              </p:ext>
            </p:extLst>
          </p:nvPr>
        </p:nvGraphicFramePr>
        <p:xfrm>
          <a:off x="800435" y="235822"/>
          <a:ext cx="10888393" cy="666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6" name="矩形 5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00435" y="235822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改善前柏拉图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1280647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06521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目标设定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5811690" y="4106589"/>
            <a:ext cx="23221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目标值设定及理由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13"/>
          <p:cNvSpPr/>
          <p:nvPr/>
        </p:nvSpPr>
        <p:spPr>
          <a:xfrm>
            <a:off x="8086372" y="4117853"/>
            <a:ext cx="26797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目标图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797221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8731" y="1636319"/>
            <a:ext cx="1382297" cy="520856"/>
          </a:xfrm>
          <a:prstGeom prst="rect">
            <a:avLst/>
          </a:prstGeom>
          <a:solidFill>
            <a:srgbClr val="98D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8731" y="2274205"/>
            <a:ext cx="1382297" cy="520856"/>
          </a:xfrm>
          <a:prstGeom prst="rect">
            <a:avLst/>
          </a:prstGeom>
          <a:solidFill>
            <a:srgbClr val="98D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88731" y="2925055"/>
            <a:ext cx="1382297" cy="520856"/>
          </a:xfrm>
          <a:prstGeom prst="rect">
            <a:avLst/>
          </a:prstGeom>
          <a:solidFill>
            <a:srgbClr val="98DE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653" y="1668730"/>
            <a:ext cx="2804233" cy="3614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9"/>
          <p:cNvSpPr txBox="1"/>
          <p:nvPr/>
        </p:nvSpPr>
        <p:spPr>
          <a:xfrm>
            <a:off x="560200" y="1528120"/>
            <a:ext cx="6918325" cy="18456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现  况 值</a:t>
            </a: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    </a:t>
            </a:r>
            <a:r>
              <a:rPr lang="zh-CN" altLang="en-US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健康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教育知晓率  </a:t>
            </a:r>
            <a:r>
              <a:rPr lang="en-US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74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  <a:p>
            <a:pPr lvl="0" indent="0">
              <a:lnSpc>
                <a:spcPct val="20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改善重点</a:t>
            </a: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    </a:t>
            </a:r>
            <a:r>
              <a:rPr lang="zh-CN" altLang="en-US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来自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改善前的柏拉图   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  <a:p>
            <a:pPr lvl="0" indent="0">
              <a:lnSpc>
                <a:spcPct val="20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组  能 力</a:t>
            </a: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：    </a:t>
            </a:r>
            <a:r>
              <a:rPr lang="en-US" altLang="zh-CN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30/35×100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% = 85.7%</a:t>
            </a:r>
          </a:p>
        </p:txBody>
      </p:sp>
      <p:sp>
        <p:nvSpPr>
          <p:cNvPr id="10" name="矩形 9"/>
          <p:cNvSpPr/>
          <p:nvPr/>
        </p:nvSpPr>
        <p:spPr>
          <a:xfrm>
            <a:off x="488730" y="4148567"/>
            <a:ext cx="1382297" cy="520856"/>
          </a:xfrm>
          <a:prstGeom prst="rect">
            <a:avLst/>
          </a:prstGeom>
          <a:solidFill>
            <a:srgbClr val="0CA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3968" y="4249965"/>
            <a:ext cx="7965977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80000"/>
              </a:lnSpc>
            </a:pPr>
            <a:r>
              <a:rPr lang="zh-CN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目 标 值</a:t>
            </a:r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现况值+改善值</a:t>
            </a:r>
          </a:p>
          <a:p>
            <a:pPr lvl="0" indent="0">
              <a:lnSpc>
                <a:spcPct val="80000"/>
              </a:lnSpc>
            </a:pPr>
            <a:endParaRPr lang="zh-CN" altLang="en-US" sz="20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80000"/>
              </a:lnSpc>
            </a:pP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       =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现况值+(1-现况值）x改善重点x圈员能力</a:t>
            </a:r>
          </a:p>
          <a:p>
            <a:pPr lvl="0" indent="0">
              <a:lnSpc>
                <a:spcPct val="80000"/>
              </a:lnSpc>
            </a:pPr>
            <a:r>
              <a:rPr lang="en-US" altLang="zh-CN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zh-CN" altLang="en-US" sz="20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80000"/>
              </a:lnSpc>
            </a:pP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       =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74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%+(1-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74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%）x80%x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85.7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  <a:p>
            <a:pPr lvl="0" indent="0">
              <a:lnSpc>
                <a:spcPct val="80000"/>
              </a:lnSpc>
            </a:pPr>
            <a:endParaRPr lang="zh-CN" altLang="en-US" sz="20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80000"/>
              </a:lnSpc>
            </a:pP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         =</a:t>
            </a:r>
            <a:r>
              <a:rPr lang="en-US" altLang="zh-CN" sz="2000" dirty="0">
                <a:ea typeface="微软雅黑" panose="020B0503020204020204" pitchFamily="34" charset="-122"/>
                <a:sym typeface="Arial" panose="020B0604020202020204" pitchFamily="34" charset="0"/>
              </a:rPr>
              <a:t>92</a:t>
            </a:r>
            <a:r>
              <a:rPr lang="zh-CN" altLang="en-US" sz="2000" dirty="0">
                <a:ea typeface="微软雅黑" panose="020B0503020204020204" pitchFamily="34" charset="-122"/>
                <a:sym typeface="Arial" panose="020B0604020202020204" pitchFamily="34" charset="0"/>
              </a:rPr>
              <a:t>%  </a:t>
            </a:r>
          </a:p>
        </p:txBody>
      </p:sp>
      <p:sp>
        <p:nvSpPr>
          <p:cNvPr id="3" name="矩形 2"/>
          <p:cNvSpPr/>
          <p:nvPr/>
        </p:nvSpPr>
        <p:spPr>
          <a:xfrm>
            <a:off x="488731" y="1184856"/>
            <a:ext cx="11335407" cy="5215944"/>
          </a:xfrm>
          <a:prstGeom prst="rect">
            <a:avLst/>
          </a:prstGeom>
          <a:noFill/>
          <a:ln>
            <a:solidFill>
              <a:srgbClr val="0CA3F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215509"/>
            <a:ext cx="3139537" cy="502293"/>
            <a:chOff x="0" y="215509"/>
            <a:chExt cx="3139537" cy="502293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2659" y="235822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目标值设定及理由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1238251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6" grpId="0"/>
      <p:bldP spid="10" grpId="0" animBg="1"/>
      <p:bldP spid="7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621290" y="1591962"/>
            <a:ext cx="4090470" cy="4413383"/>
            <a:chOff x="1475312" y="2160281"/>
            <a:chExt cx="4090527" cy="4413450"/>
          </a:xfrm>
        </p:grpSpPr>
        <p:grpSp>
          <p:nvGrpSpPr>
            <p:cNvPr id="12" name="组合 12"/>
            <p:cNvGrpSpPr/>
            <p:nvPr/>
          </p:nvGrpSpPr>
          <p:grpSpPr>
            <a:xfrm>
              <a:off x="1475312" y="2160281"/>
              <a:ext cx="4090527" cy="4413450"/>
              <a:chOff x="1475312" y="2160281"/>
              <a:chExt cx="4090527" cy="4413450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1475312" y="3804496"/>
                <a:ext cx="1437443" cy="2397567"/>
              </a:xfrm>
              <a:prstGeom prst="rect">
                <a:avLst/>
              </a:prstGeom>
              <a:solidFill>
                <a:srgbClr val="0CA3FA">
                  <a:alpha val="84000"/>
                </a:srgbClr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 indent="0"/>
                <a:endParaRPr lang="id-ID" altLang="zh-CN" sz="1800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5"/>
              <p:cNvSpPr/>
              <p:nvPr/>
            </p:nvSpPr>
            <p:spPr>
              <a:xfrm>
                <a:off x="3762772" y="2160281"/>
                <a:ext cx="1803067" cy="4041782"/>
              </a:xfrm>
              <a:prstGeom prst="rect">
                <a:avLst/>
              </a:prstGeom>
              <a:solidFill>
                <a:srgbClr val="98DE04">
                  <a:alpha val="80783"/>
                </a:srgbClr>
              </a:solidFill>
              <a:ln w="9525">
                <a:noFill/>
              </a:ln>
            </p:spPr>
            <p:txBody>
              <a:bodyPr wrap="square" lIns="91440" tIns="45720" rIns="91440" bIns="45720" anchor="t"/>
              <a:lstStyle/>
              <a:p>
                <a:pPr lvl="0" indent="0"/>
                <a:endParaRPr lang="id-ID" altLang="zh-CN" sz="1800">
                  <a:solidFill>
                    <a:srgbClr val="0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文本框 5"/>
              <p:cNvSpPr txBox="1"/>
              <p:nvPr/>
            </p:nvSpPr>
            <p:spPr>
              <a:xfrm>
                <a:off x="1758070" y="6204393"/>
                <a:ext cx="877175" cy="3693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b="1" dirty="0">
                    <a:ea typeface="微软雅黑" panose="020B0503020204020204" pitchFamily="34" charset="-122"/>
                    <a:sym typeface="Arial" panose="020B0604020202020204" pitchFamily="34" charset="0"/>
                  </a:rPr>
                  <a:t>改善前</a:t>
                </a:r>
              </a:p>
            </p:txBody>
          </p:sp>
          <p:sp>
            <p:nvSpPr>
              <p:cNvPr id="17" name="文本框 13"/>
              <p:cNvSpPr txBox="1"/>
              <p:nvPr/>
            </p:nvSpPr>
            <p:spPr>
              <a:xfrm>
                <a:off x="4240303" y="6184250"/>
                <a:ext cx="877175" cy="36933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zh-CN" altLang="en-US" b="1" dirty="0">
                    <a:ea typeface="微软雅黑" panose="020B0503020204020204" pitchFamily="34" charset="-122"/>
                    <a:sym typeface="Arial" panose="020B0604020202020204" pitchFamily="34" charset="0"/>
                  </a:rPr>
                  <a:t>目标值</a:t>
                </a:r>
              </a:p>
            </p:txBody>
          </p:sp>
          <p:sp>
            <p:nvSpPr>
              <p:cNvPr id="18" name="文本框 15"/>
              <p:cNvSpPr txBox="1"/>
              <p:nvPr/>
            </p:nvSpPr>
            <p:spPr>
              <a:xfrm>
                <a:off x="2000401" y="3970537"/>
                <a:ext cx="801834" cy="4616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sz="24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74%</a:t>
                </a:r>
                <a:endPara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文本框 16"/>
              <p:cNvSpPr txBox="1"/>
              <p:nvPr/>
            </p:nvSpPr>
            <p:spPr>
              <a:xfrm>
                <a:off x="4240303" y="2248285"/>
                <a:ext cx="801834" cy="4616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sz="2400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92%</a:t>
                </a:r>
                <a:endParaRPr lang="zh-CN" altLang="en-US" sz="2400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" name="箭头: 上 18"/>
            <p:cNvSpPr/>
            <p:nvPr/>
          </p:nvSpPr>
          <p:spPr>
            <a:xfrm rot="2937304">
              <a:off x="2236705" y="2095953"/>
              <a:ext cx="590203" cy="1826065"/>
            </a:xfrm>
            <a:custGeom>
              <a:avLst/>
              <a:gdLst>
                <a:gd name="connsiteX0" fmla="*/ 0 w 590203"/>
                <a:gd name="connsiteY0" fmla="*/ 295102 h 1826065"/>
                <a:gd name="connsiteX1" fmla="*/ 295102 w 590203"/>
                <a:gd name="connsiteY1" fmla="*/ 0 h 1826065"/>
                <a:gd name="connsiteX2" fmla="*/ 590203 w 590203"/>
                <a:gd name="connsiteY2" fmla="*/ 295102 h 1826065"/>
                <a:gd name="connsiteX3" fmla="*/ 442652 w 590203"/>
                <a:gd name="connsiteY3" fmla="*/ 295102 h 1826065"/>
                <a:gd name="connsiteX4" fmla="*/ 442652 w 590203"/>
                <a:gd name="connsiteY4" fmla="*/ 1826065 h 1826065"/>
                <a:gd name="connsiteX5" fmla="*/ 147551 w 590203"/>
                <a:gd name="connsiteY5" fmla="*/ 1826065 h 1826065"/>
                <a:gd name="connsiteX6" fmla="*/ 147551 w 590203"/>
                <a:gd name="connsiteY6" fmla="*/ 295102 h 1826065"/>
                <a:gd name="connsiteX7" fmla="*/ 0 w 590203"/>
                <a:gd name="connsiteY7" fmla="*/ 295102 h 1826065"/>
                <a:gd name="connsiteX0-1" fmla="*/ 0 w 590203"/>
                <a:gd name="connsiteY0-2" fmla="*/ 295102 h 1826065"/>
                <a:gd name="connsiteX1-3" fmla="*/ 295102 w 590203"/>
                <a:gd name="connsiteY1-4" fmla="*/ 0 h 1826065"/>
                <a:gd name="connsiteX2-5" fmla="*/ 590203 w 590203"/>
                <a:gd name="connsiteY2-6" fmla="*/ 295102 h 1826065"/>
                <a:gd name="connsiteX3-7" fmla="*/ 442652 w 590203"/>
                <a:gd name="connsiteY3-8" fmla="*/ 295102 h 1826065"/>
                <a:gd name="connsiteX4-9" fmla="*/ 147551 w 590203"/>
                <a:gd name="connsiteY4-10" fmla="*/ 1826065 h 1826065"/>
                <a:gd name="connsiteX5-11" fmla="*/ 147551 w 590203"/>
                <a:gd name="connsiteY5-12" fmla="*/ 295102 h 1826065"/>
                <a:gd name="connsiteX6-13" fmla="*/ 0 w 590203"/>
                <a:gd name="connsiteY6-14" fmla="*/ 295102 h 18260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590203" h="1826065">
                  <a:moveTo>
                    <a:pt x="0" y="295102"/>
                  </a:moveTo>
                  <a:lnTo>
                    <a:pt x="295102" y="0"/>
                  </a:lnTo>
                  <a:lnTo>
                    <a:pt x="590203" y="295102"/>
                  </a:lnTo>
                  <a:lnTo>
                    <a:pt x="442652" y="295102"/>
                  </a:lnTo>
                  <a:lnTo>
                    <a:pt x="147551" y="1826065"/>
                  </a:lnTo>
                  <a:lnTo>
                    <a:pt x="147551" y="295102"/>
                  </a:lnTo>
                  <a:lnTo>
                    <a:pt x="0" y="295102"/>
                  </a:lnTo>
                  <a:close/>
                </a:path>
              </a:pathLst>
            </a:cu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lvl="2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lvl="3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lvl="4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endParaRPr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527750" y="1897979"/>
            <a:ext cx="3057525" cy="523875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产房留置针完整率</a:t>
            </a:r>
          </a:p>
        </p:txBody>
      </p:sp>
      <p:sp>
        <p:nvSpPr>
          <p:cNvPr id="22" name="矩形 20"/>
          <p:cNvSpPr/>
          <p:nvPr/>
        </p:nvSpPr>
        <p:spPr>
          <a:xfrm>
            <a:off x="1303625" y="3402191"/>
            <a:ext cx="3735990" cy="21797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>
              <a:lnSpc>
                <a:spcPct val="120000"/>
              </a:lnSpc>
            </a:pPr>
            <a:r>
              <a:rPr lang="zh-CN" altLang="en-US" sz="3200" dirty="0">
                <a:ea typeface="微软雅黑" panose="020B0503020204020204" pitchFamily="34" charset="-122"/>
                <a:sym typeface="Arial" panose="020B0604020202020204" pitchFamily="34" charset="0"/>
              </a:rPr>
              <a:t>到</a:t>
            </a:r>
            <a:r>
              <a:rPr lang="en-US" altLang="zh-CN" sz="3200" dirty="0"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>
                <a:ea typeface="微软雅黑" panose="020B0503020204020204" pitchFamily="34" charset="-122"/>
                <a:sym typeface="Arial" panose="020B0604020202020204" pitchFamily="34" charset="0"/>
              </a:rPr>
              <a:t>年八月将产房留置针完整率达到</a:t>
            </a:r>
            <a:r>
              <a:rPr lang="en-US" altLang="zh-CN" sz="5400" dirty="0">
                <a:ea typeface="微软雅黑" panose="020B0503020204020204" pitchFamily="34" charset="-122"/>
                <a:sym typeface="Arial" panose="020B0604020202020204" pitchFamily="34" charset="0"/>
              </a:rPr>
              <a:t>92%</a:t>
            </a:r>
            <a:endParaRPr lang="zh-CN" altLang="en-US" sz="32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25" name="矩形 24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62099" y="235822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目标图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488731" y="1072056"/>
            <a:ext cx="10925503" cy="5139558"/>
          </a:xfrm>
          <a:prstGeom prst="rect">
            <a:avLst/>
          </a:prstGeom>
          <a:noFill/>
          <a:ln>
            <a:solidFill>
              <a:srgbClr val="0CA3F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78482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06521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5811690" y="4106589"/>
            <a:ext cx="23221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鱼骨图 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13"/>
          <p:cNvSpPr/>
          <p:nvPr/>
        </p:nvSpPr>
        <p:spPr>
          <a:xfrm>
            <a:off x="7049293" y="4101055"/>
            <a:ext cx="26797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真因验证 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113"/>
          <p:cNvSpPr/>
          <p:nvPr/>
        </p:nvSpPr>
        <p:spPr>
          <a:xfrm>
            <a:off x="8389166" y="4095326"/>
            <a:ext cx="149581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要因分析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671701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8" name="文本框 100"/>
          <p:cNvSpPr txBox="1"/>
          <p:nvPr/>
        </p:nvSpPr>
        <p:spPr>
          <a:xfrm>
            <a:off x="10480036" y="2056018"/>
            <a:ext cx="615553" cy="3494839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vert="eaVert" wrap="square" anchor="t">
            <a:spAutoFit/>
          </a:bodyPr>
          <a:lstStyle/>
          <a:p>
            <a:pPr lvl="0" indent="0" algn="ctr"/>
            <a:r>
              <a:rPr lang="zh-CN" altLang="en-US" sz="28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为什么留置针不完 整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93681" y="1252839"/>
            <a:ext cx="9729554" cy="5080161"/>
            <a:chOff x="743463" y="1085413"/>
            <a:chExt cx="9729554" cy="5080161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1484318" y="3577410"/>
              <a:ext cx="8988699" cy="13470"/>
            </a:xfrm>
            <a:prstGeom prst="straightConnector1">
              <a:avLst/>
            </a:prstGeom>
            <a:ln w="38100"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/>
            <p:cNvCxnSpPr/>
            <p:nvPr/>
          </p:nvCxnSpPr>
          <p:spPr>
            <a:xfrm>
              <a:off x="3337386" y="1762823"/>
              <a:ext cx="1017443" cy="1848262"/>
            </a:xfrm>
            <a:prstGeom prst="straightConnector1">
              <a:avLst/>
            </a:prstGeom>
            <a:ln w="38100"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箭头连接符 6"/>
            <p:cNvCxnSpPr/>
            <p:nvPr/>
          </p:nvCxnSpPr>
          <p:spPr>
            <a:xfrm>
              <a:off x="6397780" y="1672736"/>
              <a:ext cx="1396003" cy="1876387"/>
            </a:xfrm>
            <a:prstGeom prst="straightConnector1">
              <a:avLst/>
            </a:prstGeom>
            <a:ln w="38100"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/>
            <p:cNvCxnSpPr/>
            <p:nvPr/>
          </p:nvCxnSpPr>
          <p:spPr>
            <a:xfrm flipV="1">
              <a:off x="2633632" y="3632639"/>
              <a:ext cx="720356" cy="2007968"/>
            </a:xfrm>
            <a:prstGeom prst="straightConnector1">
              <a:avLst/>
            </a:prstGeom>
            <a:ln w="38100"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箭头连接符 8"/>
            <p:cNvCxnSpPr/>
            <p:nvPr/>
          </p:nvCxnSpPr>
          <p:spPr>
            <a:xfrm flipV="1">
              <a:off x="5383956" y="3632639"/>
              <a:ext cx="406800" cy="1992904"/>
            </a:xfrm>
            <a:prstGeom prst="straightConnector1">
              <a:avLst/>
            </a:prstGeom>
            <a:ln w="38100"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 flipV="1">
              <a:off x="8020887" y="3611087"/>
              <a:ext cx="488166" cy="2168450"/>
            </a:xfrm>
            <a:prstGeom prst="straightConnector1">
              <a:avLst/>
            </a:prstGeom>
            <a:ln w="38100"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2716846" y="1155721"/>
              <a:ext cx="902507" cy="518605"/>
            </a:xfrm>
            <a:prstGeom prst="rect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1400" strike="noStrike" noProof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机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904580" y="1107886"/>
              <a:ext cx="871526" cy="562778"/>
            </a:xfrm>
            <a:prstGeom prst="rect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zh-CN" sz="1400" strike="noStrike" noProof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人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2502668" y="5622539"/>
              <a:ext cx="851320" cy="538810"/>
            </a:xfrm>
            <a:prstGeom prst="rect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1400" strike="noStrike" noProof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法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895256" y="5626764"/>
              <a:ext cx="891731" cy="538810"/>
            </a:xfrm>
            <a:prstGeom prst="rect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1400" strike="noStrike" noProof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料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 flipH="1" flipV="1">
              <a:off x="6725592" y="1826277"/>
              <a:ext cx="1617778" cy="1077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7956773" y="1612091"/>
              <a:ext cx="13470" cy="173767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8042983" y="1837053"/>
              <a:ext cx="13470" cy="24111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7098719" y="1659246"/>
              <a:ext cx="12124" cy="165685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97" name="文本框 28"/>
            <p:cNvSpPr txBox="1"/>
            <p:nvPr/>
          </p:nvSpPr>
          <p:spPr>
            <a:xfrm>
              <a:off x="8359533" y="1701696"/>
              <a:ext cx="139417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孕妇特殊原因</a:t>
              </a:r>
            </a:p>
          </p:txBody>
        </p:sp>
        <p:sp>
          <p:nvSpPr>
            <p:cNvPr id="46098" name="文本框 29"/>
            <p:cNvSpPr txBox="1"/>
            <p:nvPr/>
          </p:nvSpPr>
          <p:spPr>
            <a:xfrm>
              <a:off x="7743943" y="1085413"/>
              <a:ext cx="64118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知识</a:t>
              </a:r>
            </a:p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缺乏</a:t>
              </a:r>
            </a:p>
          </p:txBody>
        </p:sp>
        <p:sp>
          <p:nvSpPr>
            <p:cNvPr id="46099" name="文本框 30"/>
            <p:cNvSpPr txBox="1"/>
            <p:nvPr/>
          </p:nvSpPr>
          <p:spPr>
            <a:xfrm>
              <a:off x="7756067" y="2070088"/>
              <a:ext cx="128371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>
                  <a:ea typeface="微软雅黑" panose="020B0503020204020204" pitchFamily="34" charset="-122"/>
                  <a:sym typeface="Arial" panose="020B0604020202020204" pitchFamily="34" charset="0"/>
                </a:rPr>
                <a:t>孕妇血高凝</a:t>
              </a:r>
            </a:p>
          </p:txBody>
        </p:sp>
        <p:sp>
          <p:nvSpPr>
            <p:cNvPr id="46100" name="文本框 31"/>
            <p:cNvSpPr txBox="1"/>
            <p:nvPr/>
          </p:nvSpPr>
          <p:spPr>
            <a:xfrm>
              <a:off x="6857601" y="1155721"/>
              <a:ext cx="76443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用力易</a:t>
              </a:r>
            </a:p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出汗</a:t>
              </a:r>
            </a:p>
          </p:txBody>
        </p:sp>
        <p:sp>
          <p:nvSpPr>
            <p:cNvPr id="46101" name="文本框 32"/>
            <p:cNvSpPr txBox="1"/>
            <p:nvPr/>
          </p:nvSpPr>
          <p:spPr>
            <a:xfrm>
              <a:off x="6943810" y="1989267"/>
              <a:ext cx="849973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宫缩痛配合差</a:t>
              </a:r>
            </a:p>
          </p:txBody>
        </p:sp>
        <p:cxnSp>
          <p:nvCxnSpPr>
            <p:cNvPr id="34" name="直接箭头连接符 33"/>
            <p:cNvCxnSpPr/>
            <p:nvPr/>
          </p:nvCxnSpPr>
          <p:spPr>
            <a:xfrm>
              <a:off x="7272485" y="1837053"/>
              <a:ext cx="0" cy="15221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箭头连接符 1"/>
            <p:cNvCxnSpPr/>
            <p:nvPr/>
          </p:nvCxnSpPr>
          <p:spPr>
            <a:xfrm>
              <a:off x="7488651" y="3006823"/>
              <a:ext cx="1407642" cy="0"/>
            </a:xfrm>
            <a:prstGeom prst="straightConnector1">
              <a:avLst/>
            </a:prstGeom>
            <a:ln>
              <a:solidFill>
                <a:srgbClr val="0CA3F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04" name="文本框 16"/>
            <p:cNvSpPr txBox="1"/>
            <p:nvPr/>
          </p:nvSpPr>
          <p:spPr>
            <a:xfrm>
              <a:off x="8870286" y="2834558"/>
              <a:ext cx="140764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zh-CN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孕妇血管因素</a:t>
              </a: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H="1">
              <a:off x="7799171" y="2749479"/>
              <a:ext cx="265364" cy="21552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06" name="文本框 19"/>
            <p:cNvSpPr txBox="1"/>
            <p:nvPr/>
          </p:nvSpPr>
          <p:spPr>
            <a:xfrm>
              <a:off x="7519219" y="2451002"/>
              <a:ext cx="138070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血管弹性差</a:t>
              </a:r>
            </a:p>
          </p:txBody>
        </p:sp>
        <p:cxnSp>
          <p:nvCxnSpPr>
            <p:cNvPr id="21" name="直接箭头连接符 20"/>
            <p:cNvCxnSpPr/>
            <p:nvPr/>
          </p:nvCxnSpPr>
          <p:spPr>
            <a:xfrm flipH="1" flipV="1">
              <a:off x="7870564" y="3099216"/>
              <a:ext cx="138744" cy="10237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08" name="文本框 21"/>
            <p:cNvSpPr txBox="1"/>
            <p:nvPr/>
          </p:nvSpPr>
          <p:spPr>
            <a:xfrm>
              <a:off x="7793783" y="3243816"/>
              <a:ext cx="155042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血管通透性差</a:t>
              </a:r>
            </a:p>
          </p:txBody>
        </p:sp>
        <p:cxnSp>
          <p:nvCxnSpPr>
            <p:cNvPr id="23" name="直接箭头连接符 22"/>
            <p:cNvCxnSpPr/>
            <p:nvPr/>
          </p:nvCxnSpPr>
          <p:spPr>
            <a:xfrm>
              <a:off x="5083206" y="1862647"/>
              <a:ext cx="1419765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10" name="文本框 23"/>
            <p:cNvSpPr txBox="1"/>
            <p:nvPr/>
          </p:nvSpPr>
          <p:spPr>
            <a:xfrm>
              <a:off x="4289789" y="1728964"/>
              <a:ext cx="84593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管理者</a:t>
              </a: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5601500" y="1629746"/>
              <a:ext cx="114498" cy="20340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V="1">
              <a:off x="5755735" y="1919921"/>
              <a:ext cx="303081" cy="15221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13" name="文本框 34"/>
            <p:cNvSpPr txBox="1"/>
            <p:nvPr/>
          </p:nvSpPr>
          <p:spPr>
            <a:xfrm>
              <a:off x="4278721" y="1360780"/>
              <a:ext cx="144670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监督力度不够</a:t>
              </a:r>
            </a:p>
          </p:txBody>
        </p:sp>
        <p:sp>
          <p:nvSpPr>
            <p:cNvPr id="46114" name="文本框 35"/>
            <p:cNvSpPr txBox="1"/>
            <p:nvPr/>
          </p:nvSpPr>
          <p:spPr>
            <a:xfrm>
              <a:off x="4273625" y="2120784"/>
              <a:ext cx="172419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培训后落实不到位</a:t>
              </a:r>
            </a:p>
          </p:txBody>
        </p:sp>
        <p:cxnSp>
          <p:nvCxnSpPr>
            <p:cNvPr id="37" name="直接箭头连接符 36"/>
            <p:cNvCxnSpPr/>
            <p:nvPr/>
          </p:nvCxnSpPr>
          <p:spPr>
            <a:xfrm>
              <a:off x="5451307" y="2953738"/>
              <a:ext cx="1899305" cy="673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16" name="文本框 37"/>
            <p:cNvSpPr txBox="1"/>
            <p:nvPr/>
          </p:nvSpPr>
          <p:spPr>
            <a:xfrm>
              <a:off x="4613457" y="2820382"/>
              <a:ext cx="84593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助产士</a:t>
              </a:r>
            </a:p>
          </p:txBody>
        </p:sp>
        <p:cxnSp>
          <p:nvCxnSpPr>
            <p:cNvPr id="40" name="直接箭头连接符 39"/>
            <p:cNvCxnSpPr/>
            <p:nvPr/>
          </p:nvCxnSpPr>
          <p:spPr>
            <a:xfrm flipV="1">
              <a:off x="6907926" y="3056752"/>
              <a:ext cx="215524" cy="177807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18" name="文本框 40"/>
            <p:cNvSpPr txBox="1"/>
            <p:nvPr/>
          </p:nvSpPr>
          <p:spPr>
            <a:xfrm>
              <a:off x="5775508" y="3192451"/>
              <a:ext cx="1255427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思想不重视</a:t>
              </a:r>
            </a:p>
          </p:txBody>
        </p:sp>
        <p:cxnSp>
          <p:nvCxnSpPr>
            <p:cNvPr id="42" name="直接箭头连接符 41"/>
            <p:cNvCxnSpPr/>
            <p:nvPr/>
          </p:nvCxnSpPr>
          <p:spPr>
            <a:xfrm flipV="1">
              <a:off x="5717156" y="3056752"/>
              <a:ext cx="202054" cy="15221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6733904" y="2697968"/>
              <a:ext cx="177807" cy="165685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21" name="文本框 45"/>
            <p:cNvSpPr txBox="1"/>
            <p:nvPr/>
          </p:nvSpPr>
          <p:spPr>
            <a:xfrm>
              <a:off x="5945627" y="2327214"/>
              <a:ext cx="81229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临床经验不足</a:t>
              </a:r>
            </a:p>
          </p:txBody>
        </p:sp>
        <p:cxnSp>
          <p:nvCxnSpPr>
            <p:cNvPr id="47" name="直接箭头连接符 46"/>
            <p:cNvCxnSpPr/>
            <p:nvPr/>
          </p:nvCxnSpPr>
          <p:spPr>
            <a:xfrm>
              <a:off x="5429715" y="2689565"/>
              <a:ext cx="405455" cy="215524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23" name="文本框 47"/>
            <p:cNvSpPr txBox="1"/>
            <p:nvPr/>
          </p:nvSpPr>
          <p:spPr>
            <a:xfrm>
              <a:off x="4808737" y="2436324"/>
              <a:ext cx="116383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操作不规范</a:t>
              </a:r>
            </a:p>
          </p:txBody>
        </p:sp>
        <p:cxnSp>
          <p:nvCxnSpPr>
            <p:cNvPr id="49" name="直接箭头连接符 48"/>
            <p:cNvCxnSpPr/>
            <p:nvPr/>
          </p:nvCxnSpPr>
          <p:spPr>
            <a:xfrm flipV="1">
              <a:off x="3097594" y="2006851"/>
              <a:ext cx="305824" cy="101489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/>
            <p:cNvCxnSpPr/>
            <p:nvPr/>
          </p:nvCxnSpPr>
          <p:spPr>
            <a:xfrm flipV="1">
              <a:off x="3340669" y="2473176"/>
              <a:ext cx="311602" cy="8082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3750014" y="3201589"/>
              <a:ext cx="342144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27" name="文本框 53"/>
            <p:cNvSpPr txBox="1"/>
            <p:nvPr/>
          </p:nvSpPr>
          <p:spPr>
            <a:xfrm>
              <a:off x="2292533" y="3061499"/>
              <a:ext cx="164741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过分依赖输液泵</a:t>
              </a:r>
            </a:p>
          </p:txBody>
        </p:sp>
        <p:sp>
          <p:nvSpPr>
            <p:cNvPr id="46128" name="文本框 54"/>
            <p:cNvSpPr txBox="1"/>
            <p:nvPr/>
          </p:nvSpPr>
          <p:spPr>
            <a:xfrm>
              <a:off x="1390755" y="2027906"/>
              <a:ext cx="1691864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自由体位机械不足</a:t>
              </a:r>
            </a:p>
          </p:txBody>
        </p:sp>
        <p:sp>
          <p:nvSpPr>
            <p:cNvPr id="46129" name="文本框 55"/>
            <p:cNvSpPr txBox="1"/>
            <p:nvPr/>
          </p:nvSpPr>
          <p:spPr>
            <a:xfrm>
              <a:off x="1659431" y="2516932"/>
              <a:ext cx="1736315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缺少待、产一体床</a:t>
              </a:r>
            </a:p>
          </p:txBody>
        </p:sp>
        <p:cxnSp>
          <p:nvCxnSpPr>
            <p:cNvPr id="58" name="直接箭头连接符 57"/>
            <p:cNvCxnSpPr/>
            <p:nvPr/>
          </p:nvCxnSpPr>
          <p:spPr>
            <a:xfrm flipH="1">
              <a:off x="8364922" y="4279210"/>
              <a:ext cx="379861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1" name="文本框 58"/>
            <p:cNvSpPr txBox="1"/>
            <p:nvPr/>
          </p:nvSpPr>
          <p:spPr>
            <a:xfrm>
              <a:off x="8908582" y="3906982"/>
              <a:ext cx="120424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夜间工作量大人员缺少</a:t>
              </a:r>
            </a:p>
          </p:txBody>
        </p:sp>
        <p:cxnSp>
          <p:nvCxnSpPr>
            <p:cNvPr id="60" name="直接箭头连接符 59"/>
            <p:cNvCxnSpPr/>
            <p:nvPr/>
          </p:nvCxnSpPr>
          <p:spPr>
            <a:xfrm flipH="1" flipV="1">
              <a:off x="8238302" y="5305643"/>
              <a:ext cx="862096" cy="1347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3" name="文本框 60"/>
            <p:cNvSpPr txBox="1"/>
            <p:nvPr/>
          </p:nvSpPr>
          <p:spPr>
            <a:xfrm>
              <a:off x="9113869" y="5147512"/>
              <a:ext cx="120424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社会坏境</a:t>
              </a:r>
            </a:p>
          </p:txBody>
        </p:sp>
        <p:sp>
          <p:nvSpPr>
            <p:cNvPr id="46134" name="文本框 62"/>
            <p:cNvSpPr txBox="1"/>
            <p:nvPr/>
          </p:nvSpPr>
          <p:spPr>
            <a:xfrm>
              <a:off x="8199997" y="5594303"/>
              <a:ext cx="1291798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>
                  <a:ea typeface="微软雅黑" panose="020B0503020204020204" pitchFamily="34" charset="-122"/>
                  <a:sym typeface="Arial" panose="020B0604020202020204" pitchFamily="34" charset="0"/>
                </a:rPr>
                <a:t>经济效益</a:t>
              </a:r>
            </a:p>
          </p:txBody>
        </p:sp>
        <p:cxnSp>
          <p:nvCxnSpPr>
            <p:cNvPr id="65" name="直接箭头连接符 64"/>
            <p:cNvCxnSpPr/>
            <p:nvPr/>
          </p:nvCxnSpPr>
          <p:spPr>
            <a:xfrm>
              <a:off x="8617458" y="5085850"/>
              <a:ext cx="278835" cy="164337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/>
            <p:nvPr/>
          </p:nvCxnSpPr>
          <p:spPr>
            <a:xfrm flipV="1">
              <a:off x="8579859" y="5392249"/>
              <a:ext cx="140091" cy="18993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7" name="文本框 66"/>
            <p:cNvSpPr txBox="1"/>
            <p:nvPr/>
          </p:nvSpPr>
          <p:spPr>
            <a:xfrm>
              <a:off x="8416107" y="4679784"/>
              <a:ext cx="1714763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未形成规范流程</a:t>
              </a:r>
            </a:p>
          </p:txBody>
        </p:sp>
        <p:cxnSp>
          <p:nvCxnSpPr>
            <p:cNvPr id="68" name="直接箭头连接符 67"/>
            <p:cNvCxnSpPr/>
            <p:nvPr/>
          </p:nvCxnSpPr>
          <p:spPr>
            <a:xfrm>
              <a:off x="1543888" y="4231349"/>
              <a:ext cx="1465563" cy="5102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39" name="文本框 68"/>
            <p:cNvSpPr txBox="1"/>
            <p:nvPr/>
          </p:nvSpPr>
          <p:spPr>
            <a:xfrm>
              <a:off x="743463" y="3910266"/>
              <a:ext cx="102586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 smtClean="0">
                  <a:ea typeface="微软雅黑" panose="020B0503020204020204" pitchFamily="34" charset="-122"/>
                  <a:sym typeface="Arial" panose="020B0604020202020204" pitchFamily="34" charset="0"/>
                </a:rPr>
                <a:t>固定环节</a:t>
              </a:r>
              <a:endPara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41" name="文本框 70"/>
            <p:cNvSpPr txBox="1"/>
            <p:nvPr/>
          </p:nvSpPr>
          <p:spPr>
            <a:xfrm>
              <a:off x="1576441" y="5150132"/>
              <a:ext cx="910589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选择血管不合适</a:t>
              </a:r>
            </a:p>
          </p:txBody>
        </p:sp>
        <p:sp>
          <p:nvSpPr>
            <p:cNvPr id="46143" name="文本框 73"/>
            <p:cNvSpPr txBox="1"/>
            <p:nvPr/>
          </p:nvSpPr>
          <p:spPr>
            <a:xfrm>
              <a:off x="1662629" y="3912753"/>
              <a:ext cx="1680077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固定位置不正确</a:t>
              </a:r>
            </a:p>
          </p:txBody>
        </p:sp>
        <p:sp>
          <p:nvSpPr>
            <p:cNvPr id="46145" name="文本框 75"/>
            <p:cNvSpPr txBox="1"/>
            <p:nvPr/>
          </p:nvSpPr>
          <p:spPr>
            <a:xfrm>
              <a:off x="770392" y="4481759"/>
              <a:ext cx="1419765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贴</a:t>
              </a:r>
              <a:r>
                <a:rPr lang="en-US" altLang="zh-CN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3M</a:t>
              </a:r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敷贴</a:t>
              </a:r>
            </a:p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手法不对</a:t>
              </a:r>
            </a:p>
          </p:txBody>
        </p:sp>
        <p:cxnSp>
          <p:nvCxnSpPr>
            <p:cNvPr id="77" name="直接箭头连接符 76"/>
            <p:cNvCxnSpPr/>
            <p:nvPr/>
          </p:nvCxnSpPr>
          <p:spPr>
            <a:xfrm>
              <a:off x="1543888" y="4231349"/>
              <a:ext cx="1349719" cy="41055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47" name="文本框 77"/>
            <p:cNvSpPr txBox="1"/>
            <p:nvPr/>
          </p:nvSpPr>
          <p:spPr>
            <a:xfrm>
              <a:off x="4639726" y="4778180"/>
              <a:ext cx="855361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穿刺后护理</a:t>
              </a:r>
            </a:p>
          </p:txBody>
        </p:sp>
        <p:sp>
          <p:nvSpPr>
            <p:cNvPr id="46149" name="文本框 79"/>
            <p:cNvSpPr txBox="1"/>
            <p:nvPr/>
          </p:nvSpPr>
          <p:spPr>
            <a:xfrm>
              <a:off x="3312231" y="3877796"/>
              <a:ext cx="1093784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>
                  <a:ea typeface="微软雅黑" panose="020B0503020204020204" pitchFamily="34" charset="-122"/>
                  <a:sym typeface="Arial" panose="020B0604020202020204" pitchFamily="34" charset="0"/>
                </a:rPr>
                <a:t>输液时间长滴速慢</a:t>
              </a:r>
            </a:p>
          </p:txBody>
        </p:sp>
        <p:sp>
          <p:nvSpPr>
            <p:cNvPr id="46151" name="文本框 81"/>
            <p:cNvSpPr txBox="1"/>
            <p:nvPr/>
          </p:nvSpPr>
          <p:spPr>
            <a:xfrm>
              <a:off x="2918899" y="4874595"/>
              <a:ext cx="82976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>
                  <a:ea typeface="微软雅黑" panose="020B0503020204020204" pitchFamily="34" charset="-122"/>
                  <a:sym typeface="Arial" panose="020B0604020202020204" pitchFamily="34" charset="0"/>
                </a:rPr>
                <a:t>未及时封管</a:t>
              </a:r>
            </a:p>
          </p:txBody>
        </p:sp>
        <p:sp>
          <p:nvSpPr>
            <p:cNvPr id="46153" name="文本框 84"/>
            <p:cNvSpPr txBox="1"/>
            <p:nvPr/>
          </p:nvSpPr>
          <p:spPr>
            <a:xfrm>
              <a:off x="3533143" y="4963499"/>
              <a:ext cx="1276980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rgbClr val="FF000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巡视不到位</a:t>
              </a:r>
            </a:p>
          </p:txBody>
        </p:sp>
        <p:cxnSp>
          <p:nvCxnSpPr>
            <p:cNvPr id="87" name="直接箭头连接符 86"/>
            <p:cNvCxnSpPr/>
            <p:nvPr/>
          </p:nvCxnSpPr>
          <p:spPr>
            <a:xfrm>
              <a:off x="1543888" y="4231349"/>
              <a:ext cx="1089744" cy="103153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55" name="文本框 87"/>
            <p:cNvSpPr txBox="1"/>
            <p:nvPr/>
          </p:nvSpPr>
          <p:spPr>
            <a:xfrm>
              <a:off x="780613" y="5117387"/>
              <a:ext cx="988716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缺乏规</a:t>
              </a:r>
            </a:p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范培训</a:t>
              </a:r>
            </a:p>
          </p:txBody>
        </p:sp>
        <p:sp>
          <p:nvSpPr>
            <p:cNvPr id="46157" name="文本框 89"/>
            <p:cNvSpPr txBox="1"/>
            <p:nvPr/>
          </p:nvSpPr>
          <p:spPr>
            <a:xfrm>
              <a:off x="7288648" y="4034642"/>
              <a:ext cx="1174606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 smtClean="0">
                  <a:ea typeface="微软雅黑" panose="020B0503020204020204" pitchFamily="34" charset="-122"/>
                  <a:sym typeface="Arial" panose="020B0604020202020204" pitchFamily="34" charset="0"/>
                </a:rPr>
                <a:t>材料改进</a:t>
              </a:r>
              <a:endPara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59" name="文本框 91"/>
            <p:cNvSpPr txBox="1"/>
            <p:nvPr/>
          </p:nvSpPr>
          <p:spPr>
            <a:xfrm>
              <a:off x="5570287" y="4759118"/>
              <a:ext cx="172419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材质软硬不适</a:t>
              </a:r>
            </a:p>
          </p:txBody>
        </p:sp>
        <p:sp>
          <p:nvSpPr>
            <p:cNvPr id="46161" name="文本框 93"/>
            <p:cNvSpPr txBox="1"/>
            <p:nvPr/>
          </p:nvSpPr>
          <p:spPr>
            <a:xfrm>
              <a:off x="7013909" y="4714123"/>
              <a:ext cx="1771337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胶布</a:t>
              </a:r>
              <a:r>
                <a:rPr lang="zh-CN" altLang="en-US" sz="1400" dirty="0" smtClean="0">
                  <a:ea typeface="微软雅黑" panose="020B0503020204020204" pitchFamily="34" charset="-122"/>
                  <a:sym typeface="Arial" panose="020B0604020202020204" pitchFamily="34" charset="0"/>
                </a:rPr>
                <a:t>粘性</a:t>
              </a:r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差</a:t>
              </a:r>
            </a:p>
          </p:txBody>
        </p:sp>
        <p:sp>
          <p:nvSpPr>
            <p:cNvPr id="46163" name="文本框 95"/>
            <p:cNvSpPr txBox="1"/>
            <p:nvPr/>
          </p:nvSpPr>
          <p:spPr>
            <a:xfrm>
              <a:off x="6288484" y="5247211"/>
              <a:ext cx="1171912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胶布不透气</a:t>
              </a:r>
            </a:p>
          </p:txBody>
        </p:sp>
        <p:sp>
          <p:nvSpPr>
            <p:cNvPr id="46165" name="文本框 97"/>
            <p:cNvSpPr txBox="1"/>
            <p:nvPr/>
          </p:nvSpPr>
          <p:spPr>
            <a:xfrm>
              <a:off x="5805872" y="4079637"/>
              <a:ext cx="1336249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宣传</a:t>
              </a:r>
              <a:r>
                <a:rPr lang="zh-CN" altLang="en-US" sz="1400" dirty="0" smtClean="0">
                  <a:ea typeface="微软雅黑" panose="020B0503020204020204" pitchFamily="34" charset="-122"/>
                  <a:sym typeface="Arial" panose="020B0604020202020204" pitchFamily="34" charset="0"/>
                </a:rPr>
                <a:t>资料不够</a:t>
              </a:r>
              <a:endPara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167" name="文本框 99"/>
            <p:cNvSpPr txBox="1"/>
            <p:nvPr/>
          </p:nvSpPr>
          <p:spPr>
            <a:xfrm>
              <a:off x="4616161" y="3904246"/>
              <a:ext cx="100084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400" dirty="0">
                  <a:ea typeface="微软雅黑" panose="020B0503020204020204" pitchFamily="34" charset="-122"/>
                  <a:sym typeface="Arial" panose="020B0604020202020204" pitchFamily="34" charset="0"/>
                </a:rPr>
                <a:t>留置针型号不合适</a:t>
              </a: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328115" y="5653520"/>
              <a:ext cx="808215" cy="507829"/>
            </a:xfrm>
            <a:prstGeom prst="rect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r>
                <a:rPr lang="zh-CN" altLang="en-US" sz="1400" strike="noStrike" noProof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环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81" name="矩形 80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矩形 81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262099" y="235822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目标图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4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8121" y="2383446"/>
            <a:ext cx="9951447" cy="2321465"/>
            <a:chOff x="-18121" y="2383446"/>
            <a:chExt cx="9951447" cy="2321465"/>
          </a:xfrm>
        </p:grpSpPr>
        <p:cxnSp>
          <p:nvCxnSpPr>
            <p:cNvPr id="5" name="直接连接符 4"/>
            <p:cNvCxnSpPr/>
            <p:nvPr/>
          </p:nvCxnSpPr>
          <p:spPr bwMode="auto">
            <a:xfrm>
              <a:off x="-18121" y="2485482"/>
              <a:ext cx="91759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0" y="4630897"/>
              <a:ext cx="9157863" cy="481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弧形 9"/>
            <p:cNvSpPr/>
            <p:nvPr/>
          </p:nvSpPr>
          <p:spPr bwMode="auto">
            <a:xfrm rot="2319252">
              <a:off x="7392977" y="2383446"/>
              <a:ext cx="2540349" cy="2321465"/>
            </a:xfrm>
            <a:prstGeom prst="arc">
              <a:avLst>
                <a:gd name="adj1" fmla="val 15370809"/>
                <a:gd name="adj2" fmla="val 1675955"/>
              </a:avLst>
            </a:prstGeom>
            <a:noFill/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600391" y="2833205"/>
            <a:ext cx="15081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成员介绍 </a:t>
            </a:r>
          </a:p>
        </p:txBody>
      </p:sp>
      <p:sp>
        <p:nvSpPr>
          <p:cNvPr id="107" name="矩形 106"/>
          <p:cNvSpPr/>
          <p:nvPr/>
        </p:nvSpPr>
        <p:spPr>
          <a:xfrm>
            <a:off x="2477343" y="2834792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主题选定</a:t>
            </a:r>
          </a:p>
        </p:txBody>
      </p:sp>
      <p:sp>
        <p:nvSpPr>
          <p:cNvPr id="113" name="矩形 112"/>
          <p:cNvSpPr/>
          <p:nvPr/>
        </p:nvSpPr>
        <p:spPr>
          <a:xfrm>
            <a:off x="4105933" y="2850060"/>
            <a:ext cx="15081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计划拟定 </a:t>
            </a:r>
          </a:p>
        </p:txBody>
      </p:sp>
      <p:sp>
        <p:nvSpPr>
          <p:cNvPr id="118" name="矩形 117"/>
          <p:cNvSpPr/>
          <p:nvPr/>
        </p:nvSpPr>
        <p:spPr>
          <a:xfrm>
            <a:off x="5693708" y="2856815"/>
            <a:ext cx="14160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现况把握</a:t>
            </a:r>
          </a:p>
        </p:txBody>
      </p:sp>
      <p:sp>
        <p:nvSpPr>
          <p:cNvPr id="123" name="矩形 122"/>
          <p:cNvSpPr/>
          <p:nvPr/>
        </p:nvSpPr>
        <p:spPr>
          <a:xfrm>
            <a:off x="7467845" y="2833205"/>
            <a:ext cx="15081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目标设定 </a:t>
            </a:r>
          </a:p>
        </p:txBody>
      </p:sp>
      <p:sp>
        <p:nvSpPr>
          <p:cNvPr id="128" name="矩形 127"/>
          <p:cNvSpPr/>
          <p:nvPr/>
        </p:nvSpPr>
        <p:spPr>
          <a:xfrm>
            <a:off x="710587" y="4964513"/>
            <a:ext cx="14160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原因分析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151469" y="2253941"/>
            <a:ext cx="581756" cy="422800"/>
            <a:chOff x="5604307" y="1808460"/>
            <a:chExt cx="581800" cy="421715"/>
          </a:xfrm>
        </p:grpSpPr>
        <p:sp>
          <p:nvSpPr>
            <p:cNvPr id="173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srgbClr val="F24A32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12" name="矩形 2"/>
            <p:cNvSpPr/>
            <p:nvPr/>
          </p:nvSpPr>
          <p:spPr>
            <a:xfrm>
              <a:off x="5613931" y="1808460"/>
              <a:ext cx="572176" cy="368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2969001" y="2281488"/>
            <a:ext cx="450883" cy="407987"/>
            <a:chOff x="5604307" y="1821651"/>
            <a:chExt cx="450917" cy="408524"/>
          </a:xfrm>
        </p:grpSpPr>
        <p:sp>
          <p:nvSpPr>
            <p:cNvPr id="175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15" name="矩形 175"/>
            <p:cNvSpPr/>
            <p:nvPr/>
          </p:nvSpPr>
          <p:spPr>
            <a:xfrm>
              <a:off x="5614045" y="1841195"/>
              <a:ext cx="441179" cy="369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4629686" y="2305553"/>
            <a:ext cx="450883" cy="407988"/>
            <a:chOff x="5604307" y="1821651"/>
            <a:chExt cx="450917" cy="408524"/>
          </a:xfrm>
        </p:grpSpPr>
        <p:sp>
          <p:nvSpPr>
            <p:cNvPr id="178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18" name="矩形 178"/>
            <p:cNvSpPr/>
            <p:nvPr/>
          </p:nvSpPr>
          <p:spPr>
            <a:xfrm>
              <a:off x="5614045" y="1841195"/>
              <a:ext cx="441179" cy="369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6129765" y="2328092"/>
            <a:ext cx="485761" cy="409575"/>
            <a:chOff x="5604307" y="1821651"/>
            <a:chExt cx="485798" cy="408524"/>
          </a:xfrm>
        </p:grpSpPr>
        <p:sp>
          <p:nvSpPr>
            <p:cNvPr id="181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21" name="矩形 181"/>
            <p:cNvSpPr/>
            <p:nvPr/>
          </p:nvSpPr>
          <p:spPr>
            <a:xfrm>
              <a:off x="5605449" y="1842532"/>
              <a:ext cx="48465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7932002" y="2331634"/>
            <a:ext cx="450883" cy="407987"/>
            <a:chOff x="5604307" y="1821651"/>
            <a:chExt cx="450917" cy="408524"/>
          </a:xfrm>
        </p:grpSpPr>
        <p:sp>
          <p:nvSpPr>
            <p:cNvPr id="184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24" name="矩形 184"/>
            <p:cNvSpPr/>
            <p:nvPr/>
          </p:nvSpPr>
          <p:spPr>
            <a:xfrm>
              <a:off x="5614045" y="1841195"/>
              <a:ext cx="441179" cy="369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05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1121924" y="4360536"/>
            <a:ext cx="450883" cy="407988"/>
            <a:chOff x="5604307" y="1821651"/>
            <a:chExt cx="450917" cy="408524"/>
          </a:xfrm>
        </p:grpSpPr>
        <p:sp>
          <p:nvSpPr>
            <p:cNvPr id="187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98DE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27" name="矩形 187"/>
            <p:cNvSpPr/>
            <p:nvPr/>
          </p:nvSpPr>
          <p:spPr>
            <a:xfrm>
              <a:off x="5614045" y="1841195"/>
              <a:ext cx="441179" cy="369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06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0" name="矩形 189"/>
          <p:cNvSpPr/>
          <p:nvPr/>
        </p:nvSpPr>
        <p:spPr>
          <a:xfrm>
            <a:off x="2495464" y="4982161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对策实施</a:t>
            </a:r>
          </a:p>
        </p:txBody>
      </p:sp>
      <p:sp>
        <p:nvSpPr>
          <p:cNvPr id="191" name="矩形 190"/>
          <p:cNvSpPr/>
          <p:nvPr/>
        </p:nvSpPr>
        <p:spPr>
          <a:xfrm>
            <a:off x="4206323" y="5013022"/>
            <a:ext cx="15081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效果确认 </a:t>
            </a:r>
          </a:p>
        </p:txBody>
      </p:sp>
      <p:sp>
        <p:nvSpPr>
          <p:cNvPr id="192" name="矩形 191"/>
          <p:cNvSpPr/>
          <p:nvPr/>
        </p:nvSpPr>
        <p:spPr>
          <a:xfrm>
            <a:off x="5813492" y="4996742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标准化</a:t>
            </a:r>
          </a:p>
        </p:txBody>
      </p:sp>
      <p:sp>
        <p:nvSpPr>
          <p:cNvPr id="193" name="矩形 192"/>
          <p:cNvSpPr/>
          <p:nvPr/>
        </p:nvSpPr>
        <p:spPr>
          <a:xfrm>
            <a:off x="7439929" y="5005852"/>
            <a:ext cx="8001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400" b="1" dirty="0">
                <a:ea typeface="微软雅黑" panose="020B0503020204020204" pitchFamily="34" charset="-122"/>
                <a:sym typeface="Arial" panose="020B0604020202020204" pitchFamily="34" charset="0"/>
              </a:rPr>
              <a:t>总结</a:t>
            </a:r>
          </a:p>
        </p:txBody>
      </p:sp>
      <p:grpSp>
        <p:nvGrpSpPr>
          <p:cNvPr id="195" name="组合 194"/>
          <p:cNvGrpSpPr/>
          <p:nvPr/>
        </p:nvGrpSpPr>
        <p:grpSpPr>
          <a:xfrm>
            <a:off x="2981423" y="4361095"/>
            <a:ext cx="450883" cy="409575"/>
            <a:chOff x="5604307" y="1821651"/>
            <a:chExt cx="450917" cy="408524"/>
          </a:xfrm>
        </p:grpSpPr>
        <p:sp>
          <p:nvSpPr>
            <p:cNvPr id="196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98DE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34" name="矩形 196"/>
            <p:cNvSpPr/>
            <p:nvPr/>
          </p:nvSpPr>
          <p:spPr>
            <a:xfrm>
              <a:off x="5614045" y="1841195"/>
              <a:ext cx="441179" cy="368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07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4703391" y="4415390"/>
            <a:ext cx="441146" cy="407987"/>
            <a:chOff x="5592989" y="1821651"/>
            <a:chExt cx="441179" cy="408524"/>
          </a:xfrm>
        </p:grpSpPr>
        <p:sp>
          <p:nvSpPr>
            <p:cNvPr id="199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98DE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37" name="矩形 199"/>
            <p:cNvSpPr/>
            <p:nvPr/>
          </p:nvSpPr>
          <p:spPr>
            <a:xfrm>
              <a:off x="5592989" y="1821651"/>
              <a:ext cx="441179" cy="3698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08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1" name="组合 200"/>
          <p:cNvGrpSpPr/>
          <p:nvPr/>
        </p:nvGrpSpPr>
        <p:grpSpPr>
          <a:xfrm>
            <a:off x="6149792" y="4415389"/>
            <a:ext cx="450883" cy="407988"/>
            <a:chOff x="5604307" y="1821651"/>
            <a:chExt cx="450917" cy="408524"/>
          </a:xfrm>
        </p:grpSpPr>
        <p:sp>
          <p:nvSpPr>
            <p:cNvPr id="202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98DE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40" name="矩形 202"/>
            <p:cNvSpPr/>
            <p:nvPr/>
          </p:nvSpPr>
          <p:spPr>
            <a:xfrm>
              <a:off x="5614045" y="1841195"/>
              <a:ext cx="441179" cy="3698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09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7724682" y="4384641"/>
            <a:ext cx="450883" cy="409575"/>
            <a:chOff x="5604307" y="1821651"/>
            <a:chExt cx="450917" cy="408524"/>
          </a:xfrm>
        </p:grpSpPr>
        <p:sp>
          <p:nvSpPr>
            <p:cNvPr id="205" name="직사각형 9"/>
            <p:cNvSpPr/>
            <p:nvPr/>
          </p:nvSpPr>
          <p:spPr>
            <a:xfrm>
              <a:off x="5604307" y="1821651"/>
              <a:ext cx="406000" cy="408524"/>
            </a:xfrm>
            <a:prstGeom prst="rect">
              <a:avLst/>
            </a:prstGeom>
            <a:solidFill>
              <a:srgbClr val="98DE0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2495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sym typeface="Arial" panose="020B0604020202020204" pitchFamily="34" charset="0"/>
              </a:endParaRPr>
            </a:p>
          </p:txBody>
        </p:sp>
        <p:sp>
          <p:nvSpPr>
            <p:cNvPr id="11343" name="矩形 205"/>
            <p:cNvSpPr/>
            <p:nvPr/>
          </p:nvSpPr>
          <p:spPr>
            <a:xfrm>
              <a:off x="5614045" y="1841195"/>
              <a:ext cx="441179" cy="368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b="1" dirty="0">
                  <a:solidFill>
                    <a:srgbClr val="FFFFFF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10</a:t>
              </a:r>
              <a:endParaRPr lang="zh-CN" altLang="en-US" b="1" dirty="0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矩形 54"/>
          <p:cNvSpPr/>
          <p:nvPr/>
        </p:nvSpPr>
        <p:spPr bwMode="auto">
          <a:xfrm>
            <a:off x="1470984" y="690408"/>
            <a:ext cx="1961322" cy="714497"/>
          </a:xfrm>
          <a:prstGeom prst="rect">
            <a:avLst/>
          </a:prstGeom>
          <a:solidFill>
            <a:srgbClr val="98DE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 目录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" y="97388"/>
            <a:ext cx="1908480" cy="151392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63057" y="0"/>
            <a:ext cx="4302475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107" grpId="0"/>
      <p:bldP spid="113" grpId="0"/>
      <p:bldP spid="118" grpId="0"/>
      <p:bldP spid="123" grpId="0"/>
      <p:bldP spid="128" grpId="0"/>
      <p:bldP spid="190" grpId="0"/>
      <p:bldP spid="191" grpId="0"/>
      <p:bldP spid="192" grpId="0"/>
      <p:bldP spid="193" grpId="0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06521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对策实施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6059488" y="4093739"/>
            <a:ext cx="23221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头脑</a:t>
            </a: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风暴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113"/>
          <p:cNvSpPr/>
          <p:nvPr/>
        </p:nvSpPr>
        <p:spPr>
          <a:xfrm>
            <a:off x="7679914" y="4101055"/>
            <a:ext cx="26797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小组讨论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567492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表格 -1"/>
          <p:cNvGraphicFramePr/>
          <p:nvPr>
            <p:extLst>
              <p:ext uri="{D42A27DB-BD31-4B8C-83A1-F6EECF244321}">
                <p14:modId xmlns:p14="http://schemas.microsoft.com/office/powerpoint/2010/main" val="1990713058"/>
              </p:ext>
            </p:extLst>
          </p:nvPr>
        </p:nvGraphicFramePr>
        <p:xfrm>
          <a:off x="1196318" y="1041010"/>
          <a:ext cx="9818684" cy="5300391"/>
        </p:xfrm>
        <a:graphic>
          <a:graphicData uri="http://schemas.openxmlformats.org/drawingml/2006/table">
            <a:tbl>
              <a:tblPr firstRow="1" bandRow="1"/>
              <a:tblGrid>
                <a:gridCol w="1229720"/>
                <a:gridCol w="1229062"/>
                <a:gridCol w="2441677"/>
                <a:gridCol w="4918225"/>
              </a:tblGrid>
              <a:tr h="6650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4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对策一</a:t>
                      </a:r>
                      <a:endParaRPr lang="zh-CN" altLang="en-US" sz="24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加强各个层级的助产士培训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99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知识缺乏、操作不规范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3683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、知识缺乏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、操作不规范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内容：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、加强各个层级的助产士培训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、对新入职及三年内助产士的培训中加入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留置针的使用和护理，对全科助产士进行考核。</a:t>
                      </a: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负责助产士进行培训。</a:t>
                      </a: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实施时间：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52509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效果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经对策一实施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共调查孕妇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人，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冠心病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健康宣教知晓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由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74%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上升到</a:t>
                      </a: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78%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 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9176474" y="4874203"/>
            <a:ext cx="1620957" cy="1418032"/>
            <a:chOff x="8394042" y="4733802"/>
            <a:chExt cx="1876579" cy="1640812"/>
          </a:xfrm>
        </p:grpSpPr>
        <p:sp>
          <p:nvSpPr>
            <p:cNvPr id="81" name="圆柱形 80"/>
            <p:cNvSpPr/>
            <p:nvPr/>
          </p:nvSpPr>
          <p:spPr>
            <a:xfrm>
              <a:off x="8634951" y="5461165"/>
              <a:ext cx="612743" cy="900710"/>
            </a:xfrm>
            <a:prstGeom prst="can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圆柱形 81"/>
            <p:cNvSpPr/>
            <p:nvPr/>
          </p:nvSpPr>
          <p:spPr>
            <a:xfrm>
              <a:off x="9577632" y="5104472"/>
              <a:ext cx="612743" cy="1257400"/>
            </a:xfrm>
            <a:prstGeom prst="can">
              <a:avLst/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55"/>
            <p:cNvSpPr txBox="1"/>
            <p:nvPr/>
          </p:nvSpPr>
          <p:spPr>
            <a:xfrm>
              <a:off x="8394042" y="4733802"/>
              <a:ext cx="1876579" cy="391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6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完好率提升情况</a:t>
              </a:r>
            </a:p>
          </p:txBody>
        </p:sp>
        <p:sp>
          <p:nvSpPr>
            <p:cNvPr id="84" name="文本框 56"/>
            <p:cNvSpPr txBox="1"/>
            <p:nvPr/>
          </p:nvSpPr>
          <p:spPr>
            <a:xfrm>
              <a:off x="8616317" y="5718338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74%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57"/>
            <p:cNvSpPr txBox="1"/>
            <p:nvPr/>
          </p:nvSpPr>
          <p:spPr>
            <a:xfrm>
              <a:off x="9577632" y="5489296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78%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58"/>
            <p:cNvSpPr txBox="1"/>
            <p:nvPr/>
          </p:nvSpPr>
          <p:spPr>
            <a:xfrm>
              <a:off x="8579685" y="6054097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</a:t>
              </a:r>
            </a:p>
          </p:txBody>
        </p:sp>
        <p:sp>
          <p:nvSpPr>
            <p:cNvPr id="88" name="文本框 59"/>
            <p:cNvSpPr txBox="1"/>
            <p:nvPr/>
          </p:nvSpPr>
          <p:spPr>
            <a:xfrm>
              <a:off x="9522365" y="6041073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改善后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46428" y="4369630"/>
            <a:ext cx="678809" cy="673850"/>
            <a:chOff x="5746428" y="4369630"/>
            <a:chExt cx="678809" cy="673850"/>
          </a:xfrm>
          <a:solidFill>
            <a:srgbClr val="98DE04"/>
          </a:solidFill>
        </p:grpSpPr>
        <p:grpSp>
          <p:nvGrpSpPr>
            <p:cNvPr id="24" name="组合 23"/>
            <p:cNvGrpSpPr/>
            <p:nvPr/>
          </p:nvGrpSpPr>
          <p:grpSpPr>
            <a:xfrm>
              <a:off x="5746428" y="4369630"/>
              <a:ext cx="678809" cy="673850"/>
              <a:chOff x="5746428" y="4369630"/>
              <a:chExt cx="678809" cy="673850"/>
            </a:xfrm>
            <a:grpFill/>
          </p:grpSpPr>
          <p:sp>
            <p:nvSpPr>
              <p:cNvPr id="3" name="椭圆 2"/>
              <p:cNvSpPr/>
              <p:nvPr/>
            </p:nvSpPr>
            <p:spPr bwMode="auto">
              <a:xfrm>
                <a:off x="5746428" y="4369630"/>
                <a:ext cx="678809" cy="67385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7" name="直接连接符 16"/>
              <p:cNvCxnSpPr>
                <a:stCxn id="3" idx="2"/>
              </p:cNvCxnSpPr>
              <p:nvPr/>
            </p:nvCxnSpPr>
            <p:spPr bwMode="auto">
              <a:xfrm>
                <a:off x="5746428" y="4706555"/>
                <a:ext cx="67880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直接连接符 97"/>
              <p:cNvCxnSpPr>
                <a:stCxn id="3" idx="0"/>
                <a:endCxn id="3" idx="4"/>
              </p:cNvCxnSpPr>
              <p:nvPr/>
            </p:nvCxnSpPr>
            <p:spPr bwMode="auto">
              <a:xfrm>
                <a:off x="6085833" y="4369630"/>
                <a:ext cx="0" cy="67385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" name="组合 61"/>
            <p:cNvGrpSpPr/>
            <p:nvPr/>
          </p:nvGrpSpPr>
          <p:grpSpPr>
            <a:xfrm>
              <a:off x="5781283" y="4395752"/>
              <a:ext cx="627003" cy="638479"/>
              <a:chOff x="5511540" y="3725967"/>
              <a:chExt cx="626441" cy="638585"/>
            </a:xfrm>
            <a:grpFill/>
          </p:grpSpPr>
          <p:sp>
            <p:nvSpPr>
              <p:cNvPr id="91" name="文本框 63"/>
              <p:cNvSpPr txBox="1"/>
              <p:nvPr/>
            </p:nvSpPr>
            <p:spPr>
              <a:xfrm>
                <a:off x="5532853" y="3752093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P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文本框 64"/>
              <p:cNvSpPr txBox="1"/>
              <p:nvPr/>
            </p:nvSpPr>
            <p:spPr>
              <a:xfrm>
                <a:off x="5783094" y="3725967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文本框 65"/>
              <p:cNvSpPr txBox="1"/>
              <p:nvPr/>
            </p:nvSpPr>
            <p:spPr>
              <a:xfrm>
                <a:off x="5786918" y="3995159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文本框 66"/>
              <p:cNvSpPr txBox="1"/>
              <p:nvPr/>
            </p:nvSpPr>
            <p:spPr>
              <a:xfrm>
                <a:off x="5511540" y="3989580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03" name="箭头: 上 18"/>
          <p:cNvSpPr/>
          <p:nvPr/>
        </p:nvSpPr>
        <p:spPr>
          <a:xfrm rot="3414412">
            <a:off x="9672119" y="5154751"/>
            <a:ext cx="343322" cy="722429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0CA3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对策实施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95497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-1"/>
          <p:cNvGraphicFramePr/>
          <p:nvPr>
            <p:extLst>
              <p:ext uri="{D42A27DB-BD31-4B8C-83A1-F6EECF244321}">
                <p14:modId xmlns:p14="http://schemas.microsoft.com/office/powerpoint/2010/main" val="2911299923"/>
              </p:ext>
            </p:extLst>
          </p:nvPr>
        </p:nvGraphicFramePr>
        <p:xfrm>
          <a:off x="1181686" y="1105270"/>
          <a:ext cx="9973993" cy="5350819"/>
        </p:xfrm>
        <a:graphic>
          <a:graphicData uri="http://schemas.openxmlformats.org/drawingml/2006/table">
            <a:tbl>
              <a:tblPr firstRow="1" bandRow="1"/>
              <a:tblGrid>
                <a:gridCol w="1249172"/>
                <a:gridCol w="1248503"/>
                <a:gridCol w="2480298"/>
                <a:gridCol w="4996020"/>
              </a:tblGrid>
              <a:tr h="83792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对策二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加强对孕妇的宣教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3513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孕妇特殊原因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0037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、孕妇对留置针没意识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、孕妇无没有护理常识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、加入科室健康宣教内容，告知产妇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留置针优点以留置后的注意事项。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、加强对孕妇的宣教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负责对孕妇进行宣教。</a:t>
                      </a: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实施时间：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7737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altLang="zh-CN" sz="1400" b="0" u="none" baseline="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baseline="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效果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经对策二实施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人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baseline="0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冠心病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健康宣教知晓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由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78%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83%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 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9350897" y="4954248"/>
            <a:ext cx="1620957" cy="1352054"/>
            <a:chOff x="8579684" y="4810145"/>
            <a:chExt cx="1876579" cy="1564469"/>
          </a:xfrm>
        </p:grpSpPr>
        <p:sp>
          <p:nvSpPr>
            <p:cNvPr id="81" name="圆柱形 80"/>
            <p:cNvSpPr/>
            <p:nvPr/>
          </p:nvSpPr>
          <p:spPr>
            <a:xfrm>
              <a:off x="8634951" y="5461165"/>
              <a:ext cx="612743" cy="900710"/>
            </a:xfrm>
            <a:prstGeom prst="can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rgbClr val="FFB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圆柱形 81"/>
            <p:cNvSpPr/>
            <p:nvPr/>
          </p:nvSpPr>
          <p:spPr>
            <a:xfrm>
              <a:off x="9577632" y="5104472"/>
              <a:ext cx="612743" cy="1257400"/>
            </a:xfrm>
            <a:prstGeom prst="can">
              <a:avLst/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55"/>
            <p:cNvSpPr txBox="1"/>
            <p:nvPr/>
          </p:nvSpPr>
          <p:spPr>
            <a:xfrm>
              <a:off x="8579684" y="4810145"/>
              <a:ext cx="1876579" cy="391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6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完好率提升情况</a:t>
              </a:r>
            </a:p>
          </p:txBody>
        </p:sp>
        <p:sp>
          <p:nvSpPr>
            <p:cNvPr id="84" name="文本框 56"/>
            <p:cNvSpPr txBox="1"/>
            <p:nvPr/>
          </p:nvSpPr>
          <p:spPr>
            <a:xfrm>
              <a:off x="8616317" y="5718337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78%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57"/>
            <p:cNvSpPr txBox="1"/>
            <p:nvPr/>
          </p:nvSpPr>
          <p:spPr>
            <a:xfrm>
              <a:off x="9577631" y="5489295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83%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58"/>
            <p:cNvSpPr txBox="1"/>
            <p:nvPr/>
          </p:nvSpPr>
          <p:spPr>
            <a:xfrm>
              <a:off x="8579685" y="6054097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</a:t>
              </a:r>
            </a:p>
          </p:txBody>
        </p:sp>
        <p:sp>
          <p:nvSpPr>
            <p:cNvPr id="88" name="文本框 59"/>
            <p:cNvSpPr txBox="1"/>
            <p:nvPr/>
          </p:nvSpPr>
          <p:spPr>
            <a:xfrm>
              <a:off x="9522365" y="6041073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改善后</a:t>
              </a:r>
            </a:p>
          </p:txBody>
        </p:sp>
      </p:grpSp>
      <p:sp>
        <p:nvSpPr>
          <p:cNvPr id="14" name="箭头: 上 18"/>
          <p:cNvSpPr/>
          <p:nvPr/>
        </p:nvSpPr>
        <p:spPr>
          <a:xfrm rot="3414412">
            <a:off x="9672119" y="5154751"/>
            <a:ext cx="343322" cy="722429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98D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4" name="矩形 23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对策实施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41020" y="4618952"/>
            <a:ext cx="678809" cy="673850"/>
            <a:chOff x="5746428" y="4369630"/>
            <a:chExt cx="678809" cy="673850"/>
          </a:xfrm>
          <a:solidFill>
            <a:srgbClr val="98DE04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5746428" y="4369630"/>
              <a:ext cx="678809" cy="673850"/>
              <a:chOff x="5746428" y="4369630"/>
              <a:chExt cx="678809" cy="673850"/>
            </a:xfrm>
            <a:grpFill/>
          </p:grpSpPr>
          <p:sp>
            <p:nvSpPr>
              <p:cNvPr id="44" name="椭圆 43"/>
              <p:cNvSpPr/>
              <p:nvPr/>
            </p:nvSpPr>
            <p:spPr bwMode="auto">
              <a:xfrm>
                <a:off x="5746428" y="4369630"/>
                <a:ext cx="678809" cy="67385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5" name="直接连接符 44"/>
              <p:cNvCxnSpPr>
                <a:stCxn id="44" idx="2"/>
              </p:cNvCxnSpPr>
              <p:nvPr/>
            </p:nvCxnSpPr>
            <p:spPr bwMode="auto">
              <a:xfrm>
                <a:off x="5746428" y="4706555"/>
                <a:ext cx="67880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直接连接符 45"/>
              <p:cNvCxnSpPr>
                <a:stCxn id="44" idx="0"/>
                <a:endCxn id="44" idx="4"/>
              </p:cNvCxnSpPr>
              <p:nvPr/>
            </p:nvCxnSpPr>
            <p:spPr bwMode="auto">
              <a:xfrm>
                <a:off x="6085833" y="4369630"/>
                <a:ext cx="0" cy="67385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" name="组合 61"/>
            <p:cNvGrpSpPr/>
            <p:nvPr/>
          </p:nvGrpSpPr>
          <p:grpSpPr>
            <a:xfrm>
              <a:off x="5781283" y="4395752"/>
              <a:ext cx="627003" cy="638479"/>
              <a:chOff x="5511540" y="3725967"/>
              <a:chExt cx="626441" cy="638585"/>
            </a:xfrm>
            <a:grpFill/>
          </p:grpSpPr>
          <p:sp>
            <p:nvSpPr>
              <p:cNvPr id="40" name="文本框 63"/>
              <p:cNvSpPr txBox="1"/>
              <p:nvPr/>
            </p:nvSpPr>
            <p:spPr>
              <a:xfrm>
                <a:off x="5532853" y="3752093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P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文本框 64"/>
              <p:cNvSpPr txBox="1"/>
              <p:nvPr/>
            </p:nvSpPr>
            <p:spPr>
              <a:xfrm>
                <a:off x="5783094" y="3725967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文本框 65"/>
              <p:cNvSpPr txBox="1"/>
              <p:nvPr/>
            </p:nvSpPr>
            <p:spPr>
              <a:xfrm>
                <a:off x="5786918" y="3995159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66"/>
              <p:cNvSpPr txBox="1"/>
              <p:nvPr/>
            </p:nvSpPr>
            <p:spPr>
              <a:xfrm>
                <a:off x="5511540" y="3989580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993576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表格 -1"/>
          <p:cNvGraphicFramePr/>
          <p:nvPr>
            <p:extLst>
              <p:ext uri="{D42A27DB-BD31-4B8C-83A1-F6EECF244321}">
                <p14:modId xmlns:p14="http://schemas.microsoft.com/office/powerpoint/2010/main" val="1680923752"/>
              </p:ext>
            </p:extLst>
          </p:nvPr>
        </p:nvGraphicFramePr>
        <p:xfrm>
          <a:off x="1168312" y="1098004"/>
          <a:ext cx="9988061" cy="4948904"/>
        </p:xfrm>
        <a:graphic>
          <a:graphicData uri="http://schemas.openxmlformats.org/drawingml/2006/table">
            <a:tbl>
              <a:tblPr firstRow="1" bandRow="1"/>
              <a:tblGrid>
                <a:gridCol w="1250934"/>
                <a:gridCol w="1250264"/>
                <a:gridCol w="2483797"/>
                <a:gridCol w="5003066"/>
              </a:tblGrid>
              <a:tr h="53296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对策三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改善产房设施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41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巡视不到位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0951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、巡视不到位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、加强质控，科设立静脉输液质控员，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与护士共同加强监督力度，定期抽查，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并进行统计，设立奖惩措施</a:t>
                      </a:r>
                    </a:p>
                    <a:p>
                      <a:pPr marL="0" indent="0">
                        <a:buNone/>
                      </a:pPr>
                      <a:endParaRPr lang="zh-CN" altLang="en-US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月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日由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XX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负责对孕妇进行宣教。</a:t>
                      </a: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2287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、经对策效果确认 ，为有效对策，继续实施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人，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冠心病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健康宣教知晓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由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83%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86%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 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9288888" y="4480272"/>
            <a:ext cx="1620957" cy="1464273"/>
            <a:chOff x="8416726" y="4680296"/>
            <a:chExt cx="1876579" cy="1694318"/>
          </a:xfrm>
        </p:grpSpPr>
        <p:sp>
          <p:nvSpPr>
            <p:cNvPr id="81" name="圆柱形 80"/>
            <p:cNvSpPr/>
            <p:nvPr/>
          </p:nvSpPr>
          <p:spPr>
            <a:xfrm>
              <a:off x="8634951" y="5461165"/>
              <a:ext cx="612743" cy="900710"/>
            </a:xfrm>
            <a:prstGeom prst="can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rgbClr val="FFB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圆柱形 81"/>
            <p:cNvSpPr/>
            <p:nvPr/>
          </p:nvSpPr>
          <p:spPr>
            <a:xfrm>
              <a:off x="9577632" y="5104472"/>
              <a:ext cx="612743" cy="1257400"/>
            </a:xfrm>
            <a:prstGeom prst="can">
              <a:avLst/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55"/>
            <p:cNvSpPr txBox="1"/>
            <p:nvPr/>
          </p:nvSpPr>
          <p:spPr>
            <a:xfrm>
              <a:off x="8416726" y="4680296"/>
              <a:ext cx="1876579" cy="391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6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完好率提升情况</a:t>
              </a:r>
            </a:p>
          </p:txBody>
        </p:sp>
        <p:sp>
          <p:nvSpPr>
            <p:cNvPr id="84" name="文本框 56"/>
            <p:cNvSpPr txBox="1"/>
            <p:nvPr/>
          </p:nvSpPr>
          <p:spPr>
            <a:xfrm>
              <a:off x="8616317" y="5718337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83%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57"/>
            <p:cNvSpPr txBox="1"/>
            <p:nvPr/>
          </p:nvSpPr>
          <p:spPr>
            <a:xfrm>
              <a:off x="9577631" y="5489295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86%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58"/>
            <p:cNvSpPr txBox="1"/>
            <p:nvPr/>
          </p:nvSpPr>
          <p:spPr>
            <a:xfrm>
              <a:off x="8579685" y="6054097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</a:t>
              </a:r>
            </a:p>
          </p:txBody>
        </p:sp>
        <p:sp>
          <p:nvSpPr>
            <p:cNvPr id="88" name="文本框 59"/>
            <p:cNvSpPr txBox="1"/>
            <p:nvPr/>
          </p:nvSpPr>
          <p:spPr>
            <a:xfrm>
              <a:off x="9522365" y="6041073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改善后</a:t>
              </a:r>
            </a:p>
          </p:txBody>
        </p:sp>
      </p:grpSp>
      <p:sp>
        <p:nvSpPr>
          <p:cNvPr id="14" name="箭头: 上 18"/>
          <p:cNvSpPr/>
          <p:nvPr/>
        </p:nvSpPr>
        <p:spPr>
          <a:xfrm rot="3414412">
            <a:off x="9685977" y="4741591"/>
            <a:ext cx="343322" cy="722429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98D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231274"/>
            <a:ext cx="3056513" cy="502293"/>
            <a:chOff x="0" y="215509"/>
            <a:chExt cx="3056513" cy="502293"/>
          </a:xfrm>
        </p:grpSpPr>
        <p:sp>
          <p:nvSpPr>
            <p:cNvPr id="37" name="矩形 36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对策实施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25254" y="4076700"/>
            <a:ext cx="678809" cy="673850"/>
            <a:chOff x="5746428" y="4369630"/>
            <a:chExt cx="678809" cy="673850"/>
          </a:xfrm>
          <a:solidFill>
            <a:srgbClr val="98DE04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5746428" y="4369630"/>
              <a:ext cx="678809" cy="673850"/>
              <a:chOff x="5746428" y="4369630"/>
              <a:chExt cx="678809" cy="673850"/>
            </a:xfrm>
            <a:grpFill/>
          </p:grpSpPr>
          <p:sp>
            <p:nvSpPr>
              <p:cNvPr id="47" name="椭圆 46"/>
              <p:cNvSpPr/>
              <p:nvPr/>
            </p:nvSpPr>
            <p:spPr bwMode="auto">
              <a:xfrm>
                <a:off x="5746428" y="4369630"/>
                <a:ext cx="678809" cy="67385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8" name="直接连接符 47"/>
              <p:cNvCxnSpPr>
                <a:stCxn id="47" idx="2"/>
              </p:cNvCxnSpPr>
              <p:nvPr/>
            </p:nvCxnSpPr>
            <p:spPr bwMode="auto">
              <a:xfrm>
                <a:off x="5746428" y="4706555"/>
                <a:ext cx="67880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直接连接符 48"/>
              <p:cNvCxnSpPr>
                <a:stCxn id="47" idx="0"/>
                <a:endCxn id="47" idx="4"/>
              </p:cNvCxnSpPr>
              <p:nvPr/>
            </p:nvCxnSpPr>
            <p:spPr bwMode="auto">
              <a:xfrm>
                <a:off x="6085833" y="4369630"/>
                <a:ext cx="0" cy="67385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" name="组合 61"/>
            <p:cNvGrpSpPr/>
            <p:nvPr/>
          </p:nvGrpSpPr>
          <p:grpSpPr>
            <a:xfrm>
              <a:off x="5781283" y="4395752"/>
              <a:ext cx="627003" cy="638479"/>
              <a:chOff x="5511540" y="3725967"/>
              <a:chExt cx="626441" cy="638585"/>
            </a:xfrm>
            <a:grpFill/>
          </p:grpSpPr>
          <p:sp>
            <p:nvSpPr>
              <p:cNvPr id="43" name="文本框 63"/>
              <p:cNvSpPr txBox="1"/>
              <p:nvPr/>
            </p:nvSpPr>
            <p:spPr>
              <a:xfrm>
                <a:off x="5532853" y="3752093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P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文本框 64"/>
              <p:cNvSpPr txBox="1"/>
              <p:nvPr/>
            </p:nvSpPr>
            <p:spPr>
              <a:xfrm>
                <a:off x="5783094" y="3725967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文本框 65"/>
              <p:cNvSpPr txBox="1"/>
              <p:nvPr/>
            </p:nvSpPr>
            <p:spPr>
              <a:xfrm>
                <a:off x="5786918" y="3995159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文本框 66"/>
              <p:cNvSpPr txBox="1"/>
              <p:nvPr/>
            </p:nvSpPr>
            <p:spPr>
              <a:xfrm>
                <a:off x="5511540" y="3989580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450847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-1"/>
          <p:cNvGraphicFramePr/>
          <p:nvPr>
            <p:extLst>
              <p:ext uri="{D42A27DB-BD31-4B8C-83A1-F6EECF244321}">
                <p14:modId xmlns:p14="http://schemas.microsoft.com/office/powerpoint/2010/main" val="510764595"/>
              </p:ext>
            </p:extLst>
          </p:nvPr>
        </p:nvGraphicFramePr>
        <p:xfrm>
          <a:off x="1038023" y="1170744"/>
          <a:ext cx="10114672" cy="4961011"/>
        </p:xfrm>
        <a:graphic>
          <a:graphicData uri="http://schemas.openxmlformats.org/drawingml/2006/table">
            <a:tbl>
              <a:tblPr firstRow="1" bandRow="1"/>
              <a:tblGrid>
                <a:gridCol w="1266791"/>
                <a:gridCol w="1266113"/>
                <a:gridCol w="2515282"/>
                <a:gridCol w="5066486"/>
              </a:tblGrid>
              <a:tr h="5223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对策四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改善产房设施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340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过分依赖输液泵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5592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、过分依赖输液泵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、改善产房设施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、增加移动输液架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4871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、增加移动输液架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6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个，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有助于在自由体位开展的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同时保证静脉输液的功能状态。</a:t>
                      </a: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人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冠心病健康宣教知晓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由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86%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88%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 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9288888" y="4480272"/>
            <a:ext cx="1620957" cy="1464273"/>
            <a:chOff x="8416726" y="4680296"/>
            <a:chExt cx="1876579" cy="1694318"/>
          </a:xfrm>
        </p:grpSpPr>
        <p:sp>
          <p:nvSpPr>
            <p:cNvPr id="81" name="圆柱形 80"/>
            <p:cNvSpPr/>
            <p:nvPr/>
          </p:nvSpPr>
          <p:spPr>
            <a:xfrm>
              <a:off x="8634951" y="5461165"/>
              <a:ext cx="612743" cy="900710"/>
            </a:xfrm>
            <a:prstGeom prst="can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rgbClr val="FFB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圆柱形 81"/>
            <p:cNvSpPr/>
            <p:nvPr/>
          </p:nvSpPr>
          <p:spPr>
            <a:xfrm>
              <a:off x="9577632" y="5104472"/>
              <a:ext cx="612743" cy="1257400"/>
            </a:xfrm>
            <a:prstGeom prst="can">
              <a:avLst/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55"/>
            <p:cNvSpPr txBox="1"/>
            <p:nvPr/>
          </p:nvSpPr>
          <p:spPr>
            <a:xfrm>
              <a:off x="8416726" y="4680296"/>
              <a:ext cx="1876579" cy="391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6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完好率提升情况</a:t>
              </a:r>
            </a:p>
          </p:txBody>
        </p:sp>
        <p:sp>
          <p:nvSpPr>
            <p:cNvPr id="84" name="文本框 56"/>
            <p:cNvSpPr txBox="1"/>
            <p:nvPr/>
          </p:nvSpPr>
          <p:spPr>
            <a:xfrm>
              <a:off x="8616317" y="5718337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86%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57"/>
            <p:cNvSpPr txBox="1"/>
            <p:nvPr/>
          </p:nvSpPr>
          <p:spPr>
            <a:xfrm>
              <a:off x="9577631" y="5489295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88%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58"/>
            <p:cNvSpPr txBox="1"/>
            <p:nvPr/>
          </p:nvSpPr>
          <p:spPr>
            <a:xfrm>
              <a:off x="8579685" y="6054097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</a:t>
              </a:r>
            </a:p>
          </p:txBody>
        </p:sp>
        <p:sp>
          <p:nvSpPr>
            <p:cNvPr id="88" name="文本框 59"/>
            <p:cNvSpPr txBox="1"/>
            <p:nvPr/>
          </p:nvSpPr>
          <p:spPr>
            <a:xfrm>
              <a:off x="9522365" y="6041073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改善后</a:t>
              </a:r>
            </a:p>
          </p:txBody>
        </p:sp>
      </p:grpSp>
      <p:sp>
        <p:nvSpPr>
          <p:cNvPr id="14" name="箭头: 上 18"/>
          <p:cNvSpPr/>
          <p:nvPr/>
        </p:nvSpPr>
        <p:spPr>
          <a:xfrm rot="3414412">
            <a:off x="9685977" y="4741591"/>
            <a:ext cx="343322" cy="722429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98D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24" name="矩形 23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对策实施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06844" y="3928401"/>
            <a:ext cx="678809" cy="673850"/>
            <a:chOff x="5746428" y="4369630"/>
            <a:chExt cx="678809" cy="673850"/>
          </a:xfrm>
          <a:solidFill>
            <a:srgbClr val="98DE04"/>
          </a:solidFill>
        </p:grpSpPr>
        <p:grpSp>
          <p:nvGrpSpPr>
            <p:cNvPr id="38" name="组合 37"/>
            <p:cNvGrpSpPr/>
            <p:nvPr/>
          </p:nvGrpSpPr>
          <p:grpSpPr>
            <a:xfrm>
              <a:off x="5746428" y="4369630"/>
              <a:ext cx="678809" cy="673850"/>
              <a:chOff x="5746428" y="4369630"/>
              <a:chExt cx="678809" cy="673850"/>
            </a:xfrm>
            <a:grpFill/>
          </p:grpSpPr>
          <p:sp>
            <p:nvSpPr>
              <p:cNvPr id="44" name="椭圆 43"/>
              <p:cNvSpPr/>
              <p:nvPr/>
            </p:nvSpPr>
            <p:spPr bwMode="auto">
              <a:xfrm>
                <a:off x="5746428" y="4369630"/>
                <a:ext cx="678809" cy="67385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5" name="直接连接符 44"/>
              <p:cNvCxnSpPr>
                <a:stCxn id="44" idx="2"/>
              </p:cNvCxnSpPr>
              <p:nvPr/>
            </p:nvCxnSpPr>
            <p:spPr bwMode="auto">
              <a:xfrm>
                <a:off x="5746428" y="4706555"/>
                <a:ext cx="67880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直接连接符 45"/>
              <p:cNvCxnSpPr>
                <a:stCxn id="44" idx="0"/>
                <a:endCxn id="44" idx="4"/>
              </p:cNvCxnSpPr>
              <p:nvPr/>
            </p:nvCxnSpPr>
            <p:spPr bwMode="auto">
              <a:xfrm>
                <a:off x="6085833" y="4369630"/>
                <a:ext cx="0" cy="67385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9" name="组合 61"/>
            <p:cNvGrpSpPr/>
            <p:nvPr/>
          </p:nvGrpSpPr>
          <p:grpSpPr>
            <a:xfrm>
              <a:off x="5781283" y="4395752"/>
              <a:ext cx="627003" cy="638479"/>
              <a:chOff x="5511540" y="3725967"/>
              <a:chExt cx="626441" cy="638585"/>
            </a:xfrm>
            <a:grpFill/>
          </p:grpSpPr>
          <p:sp>
            <p:nvSpPr>
              <p:cNvPr id="40" name="文本框 63"/>
              <p:cNvSpPr txBox="1"/>
              <p:nvPr/>
            </p:nvSpPr>
            <p:spPr>
              <a:xfrm>
                <a:off x="5532853" y="3752093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P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文本框 64"/>
              <p:cNvSpPr txBox="1"/>
              <p:nvPr/>
            </p:nvSpPr>
            <p:spPr>
              <a:xfrm>
                <a:off x="5783094" y="3725967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文本框 65"/>
              <p:cNvSpPr txBox="1"/>
              <p:nvPr/>
            </p:nvSpPr>
            <p:spPr>
              <a:xfrm>
                <a:off x="5786918" y="3995159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66"/>
              <p:cNvSpPr txBox="1"/>
              <p:nvPr/>
            </p:nvSpPr>
            <p:spPr>
              <a:xfrm>
                <a:off x="5511540" y="3989580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3627267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-1"/>
          <p:cNvGraphicFramePr/>
          <p:nvPr>
            <p:extLst>
              <p:ext uri="{D42A27DB-BD31-4B8C-83A1-F6EECF244321}">
                <p14:modId xmlns:p14="http://schemas.microsoft.com/office/powerpoint/2010/main" val="3916188088"/>
              </p:ext>
            </p:extLst>
          </p:nvPr>
        </p:nvGraphicFramePr>
        <p:xfrm>
          <a:off x="1161808" y="1098208"/>
          <a:ext cx="9959926" cy="5234139"/>
        </p:xfrm>
        <a:graphic>
          <a:graphicData uri="http://schemas.openxmlformats.org/drawingml/2006/table">
            <a:tbl>
              <a:tblPr firstRow="1" bandRow="1"/>
              <a:tblGrid>
                <a:gridCol w="1247410"/>
                <a:gridCol w="1246742"/>
                <a:gridCol w="2476800"/>
                <a:gridCol w="4988974"/>
              </a:tblGrid>
              <a:tr h="60398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8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对策五</a:t>
                      </a:r>
                      <a:endParaRPr lang="zh-CN" altLang="en-US" sz="18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8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8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制定优化流程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0643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8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未形成规范流程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13547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、未形成规范流程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、制定优化流程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、制定优化流程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8246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、留置针穿刺后，规定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小时观察穿刺点情况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，及固定情况，输液结束后，尽快用生理盐水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进行脉冲式封管。</a:t>
                      </a: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人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冠心病健康宣教知晓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由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90%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92%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 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9288888" y="4480272"/>
            <a:ext cx="1620957" cy="1464273"/>
            <a:chOff x="8416726" y="4680296"/>
            <a:chExt cx="1876579" cy="1694318"/>
          </a:xfrm>
        </p:grpSpPr>
        <p:sp>
          <p:nvSpPr>
            <p:cNvPr id="81" name="圆柱形 80"/>
            <p:cNvSpPr/>
            <p:nvPr/>
          </p:nvSpPr>
          <p:spPr>
            <a:xfrm>
              <a:off x="8634951" y="5461165"/>
              <a:ext cx="612743" cy="900710"/>
            </a:xfrm>
            <a:prstGeom prst="can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rgbClr val="FFB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圆柱形 81"/>
            <p:cNvSpPr/>
            <p:nvPr/>
          </p:nvSpPr>
          <p:spPr>
            <a:xfrm>
              <a:off x="9577632" y="5104472"/>
              <a:ext cx="612743" cy="1257400"/>
            </a:xfrm>
            <a:prstGeom prst="can">
              <a:avLst/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55"/>
            <p:cNvSpPr txBox="1"/>
            <p:nvPr/>
          </p:nvSpPr>
          <p:spPr>
            <a:xfrm>
              <a:off x="8416726" y="4680296"/>
              <a:ext cx="1876579" cy="391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6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完好率提升情况</a:t>
              </a:r>
            </a:p>
          </p:txBody>
        </p:sp>
        <p:sp>
          <p:nvSpPr>
            <p:cNvPr id="84" name="文本框 56"/>
            <p:cNvSpPr txBox="1"/>
            <p:nvPr/>
          </p:nvSpPr>
          <p:spPr>
            <a:xfrm>
              <a:off x="8616317" y="5718337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90%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57"/>
            <p:cNvSpPr txBox="1"/>
            <p:nvPr/>
          </p:nvSpPr>
          <p:spPr>
            <a:xfrm>
              <a:off x="9577631" y="5489295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92%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58"/>
            <p:cNvSpPr txBox="1"/>
            <p:nvPr/>
          </p:nvSpPr>
          <p:spPr>
            <a:xfrm>
              <a:off x="8579685" y="6054097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</a:t>
              </a:r>
            </a:p>
          </p:txBody>
        </p:sp>
        <p:sp>
          <p:nvSpPr>
            <p:cNvPr id="88" name="文本框 59"/>
            <p:cNvSpPr txBox="1"/>
            <p:nvPr/>
          </p:nvSpPr>
          <p:spPr>
            <a:xfrm>
              <a:off x="9522365" y="6041073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改善后</a:t>
              </a:r>
            </a:p>
          </p:txBody>
        </p:sp>
      </p:grpSp>
      <p:sp>
        <p:nvSpPr>
          <p:cNvPr id="14" name="箭头: 上 18"/>
          <p:cNvSpPr/>
          <p:nvPr/>
        </p:nvSpPr>
        <p:spPr>
          <a:xfrm rot="3414412">
            <a:off x="9685977" y="4741591"/>
            <a:ext cx="343322" cy="722429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98D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25" name="矩形 24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对策实施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62194" y="4007020"/>
            <a:ext cx="678809" cy="673850"/>
            <a:chOff x="5746428" y="4369630"/>
            <a:chExt cx="678809" cy="673850"/>
          </a:xfrm>
          <a:solidFill>
            <a:srgbClr val="98DE04"/>
          </a:solidFill>
        </p:grpSpPr>
        <p:grpSp>
          <p:nvGrpSpPr>
            <p:cNvPr id="43" name="组合 42"/>
            <p:cNvGrpSpPr/>
            <p:nvPr/>
          </p:nvGrpSpPr>
          <p:grpSpPr>
            <a:xfrm>
              <a:off x="5746428" y="4369630"/>
              <a:ext cx="678809" cy="673850"/>
              <a:chOff x="5746428" y="4369630"/>
              <a:chExt cx="678809" cy="673850"/>
            </a:xfrm>
            <a:grpFill/>
          </p:grpSpPr>
          <p:sp>
            <p:nvSpPr>
              <p:cNvPr id="49" name="椭圆 48"/>
              <p:cNvSpPr/>
              <p:nvPr/>
            </p:nvSpPr>
            <p:spPr bwMode="auto">
              <a:xfrm>
                <a:off x="5746428" y="4369630"/>
                <a:ext cx="678809" cy="67385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50" name="直接连接符 49"/>
              <p:cNvCxnSpPr>
                <a:stCxn id="49" idx="2"/>
              </p:cNvCxnSpPr>
              <p:nvPr/>
            </p:nvCxnSpPr>
            <p:spPr bwMode="auto">
              <a:xfrm>
                <a:off x="5746428" y="4706555"/>
                <a:ext cx="67880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直接连接符 50"/>
              <p:cNvCxnSpPr>
                <a:stCxn id="49" idx="0"/>
                <a:endCxn id="49" idx="4"/>
              </p:cNvCxnSpPr>
              <p:nvPr/>
            </p:nvCxnSpPr>
            <p:spPr bwMode="auto">
              <a:xfrm>
                <a:off x="6085833" y="4369630"/>
                <a:ext cx="0" cy="67385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4" name="组合 61"/>
            <p:cNvGrpSpPr/>
            <p:nvPr/>
          </p:nvGrpSpPr>
          <p:grpSpPr>
            <a:xfrm>
              <a:off x="5781283" y="4395752"/>
              <a:ext cx="627003" cy="638479"/>
              <a:chOff x="5511540" y="3725967"/>
              <a:chExt cx="626441" cy="638585"/>
            </a:xfrm>
            <a:grpFill/>
          </p:grpSpPr>
          <p:sp>
            <p:nvSpPr>
              <p:cNvPr id="45" name="文本框 63"/>
              <p:cNvSpPr txBox="1"/>
              <p:nvPr/>
            </p:nvSpPr>
            <p:spPr>
              <a:xfrm>
                <a:off x="5532853" y="3752093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P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文本框 64"/>
              <p:cNvSpPr txBox="1"/>
              <p:nvPr/>
            </p:nvSpPr>
            <p:spPr>
              <a:xfrm>
                <a:off x="5783094" y="3725967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文本框 65"/>
              <p:cNvSpPr txBox="1"/>
              <p:nvPr/>
            </p:nvSpPr>
            <p:spPr>
              <a:xfrm>
                <a:off x="5786918" y="3995159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文本框 66"/>
              <p:cNvSpPr txBox="1"/>
              <p:nvPr/>
            </p:nvSpPr>
            <p:spPr>
              <a:xfrm>
                <a:off x="5511540" y="3989580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118298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表格 -1"/>
          <p:cNvGraphicFramePr/>
          <p:nvPr>
            <p:extLst>
              <p:ext uri="{D42A27DB-BD31-4B8C-83A1-F6EECF244321}">
                <p14:modId xmlns:p14="http://schemas.microsoft.com/office/powerpoint/2010/main" val="3406095160"/>
              </p:ext>
            </p:extLst>
          </p:nvPr>
        </p:nvGraphicFramePr>
        <p:xfrm>
          <a:off x="1101256" y="1027870"/>
          <a:ext cx="9903656" cy="5298467"/>
        </p:xfrm>
        <a:graphic>
          <a:graphicData uri="http://schemas.openxmlformats.org/drawingml/2006/table">
            <a:tbl>
              <a:tblPr firstRow="1" bandRow="1"/>
              <a:tblGrid>
                <a:gridCol w="1240363"/>
                <a:gridCol w="1239698"/>
                <a:gridCol w="2462807"/>
                <a:gridCol w="4960788"/>
              </a:tblGrid>
              <a:tr h="5617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对策六</a:t>
                      </a:r>
                      <a:endParaRPr lang="zh-CN" altLang="en-US" sz="20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对策名称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制定产房特有的固定方式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923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200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主要因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u="non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99761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、孕妇留置针穿刺后用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3M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敷贴无张力固定后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，再用弹力绷带加强固定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对策内容：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、制定产房特有的固定方式</a:t>
                      </a: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对策实施：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、制定产房特有的固定方式</a:t>
                      </a: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负责人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实施时间：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实施地点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：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zh-CN" altLang="en-US" sz="1400" b="1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1071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                                                                         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对策处置：</a:t>
                      </a:r>
                    </a:p>
                    <a:p>
                      <a:pPr marL="0" indent="0">
                        <a:buNone/>
                      </a:pPr>
                      <a:r>
                        <a:rPr lang="en-US" altLang="zh-CN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、孕妇留置针穿刺后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用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3M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敷贴无张力固定后，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再用弹力绷带加强固定</a:t>
                      </a: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en-US" altLang="zh-CN" sz="1400" b="0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    效果确认：</a:t>
                      </a: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经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对策一实施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后，共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调查孕妇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43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人，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冠心病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健康宣教知晓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率</a:t>
                      </a:r>
                      <a:endParaRPr lang="en-US" altLang="zh-CN" sz="1400" b="1" u="none" dirty="0" smtClean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由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改善前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的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92%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上升</a:t>
                      </a:r>
                      <a:r>
                        <a:rPr lang="zh-CN" altLang="en-US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到</a:t>
                      </a:r>
                      <a:r>
                        <a:rPr lang="en-US" altLang="zh-CN" sz="1400" b="1" u="none" dirty="0" smtClean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96%</a:t>
                      </a:r>
                      <a:r>
                        <a:rPr lang="zh-CN" altLang="en-US" sz="1400" b="1" u="none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。   </a:t>
                      </a:r>
                      <a:endParaRPr lang="zh-CN" altLang="en-US" sz="1400" b="0" u="none" dirty="0"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126993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0" name="组合 79"/>
          <p:cNvGrpSpPr/>
          <p:nvPr/>
        </p:nvGrpSpPr>
        <p:grpSpPr>
          <a:xfrm>
            <a:off x="9288888" y="4480272"/>
            <a:ext cx="1620957" cy="1464273"/>
            <a:chOff x="8416726" y="4680296"/>
            <a:chExt cx="1876579" cy="1694318"/>
          </a:xfrm>
        </p:grpSpPr>
        <p:sp>
          <p:nvSpPr>
            <p:cNvPr id="81" name="圆柱形 80"/>
            <p:cNvSpPr/>
            <p:nvPr/>
          </p:nvSpPr>
          <p:spPr>
            <a:xfrm>
              <a:off x="8634951" y="5461165"/>
              <a:ext cx="612743" cy="900710"/>
            </a:xfrm>
            <a:prstGeom prst="can">
              <a:avLst/>
            </a:prstGeom>
            <a:solidFill>
              <a:srgbClr val="0CA3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solidFill>
                  <a:srgbClr val="FFB6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圆柱形 81"/>
            <p:cNvSpPr/>
            <p:nvPr/>
          </p:nvSpPr>
          <p:spPr>
            <a:xfrm>
              <a:off x="9577632" y="5104472"/>
              <a:ext cx="612743" cy="1257400"/>
            </a:xfrm>
            <a:prstGeom prst="can">
              <a:avLst/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文本框 55"/>
            <p:cNvSpPr txBox="1"/>
            <p:nvPr/>
          </p:nvSpPr>
          <p:spPr>
            <a:xfrm>
              <a:off x="8416726" y="4680296"/>
              <a:ext cx="1876579" cy="3917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6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完好率提升情况</a:t>
              </a:r>
            </a:p>
          </p:txBody>
        </p:sp>
        <p:sp>
          <p:nvSpPr>
            <p:cNvPr id="84" name="文本框 56"/>
            <p:cNvSpPr txBox="1"/>
            <p:nvPr/>
          </p:nvSpPr>
          <p:spPr>
            <a:xfrm>
              <a:off x="8616317" y="5718337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92%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文本框 57"/>
            <p:cNvSpPr txBox="1"/>
            <p:nvPr/>
          </p:nvSpPr>
          <p:spPr>
            <a:xfrm>
              <a:off x="9577631" y="5489295"/>
              <a:ext cx="629486" cy="3561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en-US" altLang="zh-CN" sz="1400" b="1" dirty="0" smtClean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96%</a:t>
              </a:r>
              <a:endParaRPr lang="zh-CN" altLang="en-US" sz="1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58"/>
            <p:cNvSpPr txBox="1"/>
            <p:nvPr/>
          </p:nvSpPr>
          <p:spPr>
            <a:xfrm>
              <a:off x="8579685" y="6054097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改善前</a:t>
              </a:r>
            </a:p>
          </p:txBody>
        </p:sp>
        <p:sp>
          <p:nvSpPr>
            <p:cNvPr id="88" name="文本框 59"/>
            <p:cNvSpPr txBox="1"/>
            <p:nvPr/>
          </p:nvSpPr>
          <p:spPr>
            <a:xfrm>
              <a:off x="9522365" y="6041073"/>
              <a:ext cx="748256" cy="3205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改善后</a:t>
              </a:r>
            </a:p>
          </p:txBody>
        </p:sp>
      </p:grpSp>
      <p:sp>
        <p:nvSpPr>
          <p:cNvPr id="14" name="箭头: 上 18"/>
          <p:cNvSpPr/>
          <p:nvPr/>
        </p:nvSpPr>
        <p:spPr>
          <a:xfrm rot="3414412">
            <a:off x="9685977" y="4741591"/>
            <a:ext cx="343322" cy="722429"/>
          </a:xfrm>
          <a:custGeom>
            <a:avLst/>
            <a:gdLst>
              <a:gd name="connsiteX0" fmla="*/ 0 w 590203"/>
              <a:gd name="connsiteY0" fmla="*/ 295102 h 1826065"/>
              <a:gd name="connsiteX1" fmla="*/ 295102 w 590203"/>
              <a:gd name="connsiteY1" fmla="*/ 0 h 1826065"/>
              <a:gd name="connsiteX2" fmla="*/ 590203 w 590203"/>
              <a:gd name="connsiteY2" fmla="*/ 295102 h 1826065"/>
              <a:gd name="connsiteX3" fmla="*/ 442652 w 590203"/>
              <a:gd name="connsiteY3" fmla="*/ 295102 h 1826065"/>
              <a:gd name="connsiteX4" fmla="*/ 442652 w 590203"/>
              <a:gd name="connsiteY4" fmla="*/ 1826065 h 1826065"/>
              <a:gd name="connsiteX5" fmla="*/ 147551 w 590203"/>
              <a:gd name="connsiteY5" fmla="*/ 1826065 h 1826065"/>
              <a:gd name="connsiteX6" fmla="*/ 147551 w 590203"/>
              <a:gd name="connsiteY6" fmla="*/ 295102 h 1826065"/>
              <a:gd name="connsiteX7" fmla="*/ 0 w 590203"/>
              <a:gd name="connsiteY7" fmla="*/ 295102 h 1826065"/>
              <a:gd name="connsiteX0-1" fmla="*/ 0 w 590203"/>
              <a:gd name="connsiteY0-2" fmla="*/ 295102 h 1826065"/>
              <a:gd name="connsiteX1-3" fmla="*/ 295102 w 590203"/>
              <a:gd name="connsiteY1-4" fmla="*/ 0 h 1826065"/>
              <a:gd name="connsiteX2-5" fmla="*/ 590203 w 590203"/>
              <a:gd name="connsiteY2-6" fmla="*/ 295102 h 1826065"/>
              <a:gd name="connsiteX3-7" fmla="*/ 442652 w 590203"/>
              <a:gd name="connsiteY3-8" fmla="*/ 295102 h 1826065"/>
              <a:gd name="connsiteX4-9" fmla="*/ 147551 w 590203"/>
              <a:gd name="connsiteY4-10" fmla="*/ 1826065 h 1826065"/>
              <a:gd name="connsiteX5-11" fmla="*/ 147551 w 590203"/>
              <a:gd name="connsiteY5-12" fmla="*/ 295102 h 1826065"/>
              <a:gd name="connsiteX6-13" fmla="*/ 0 w 590203"/>
              <a:gd name="connsiteY6-14" fmla="*/ 295102 h 18260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590203" h="1826065">
                <a:moveTo>
                  <a:pt x="0" y="295102"/>
                </a:moveTo>
                <a:lnTo>
                  <a:pt x="295102" y="0"/>
                </a:lnTo>
                <a:lnTo>
                  <a:pt x="590203" y="295102"/>
                </a:lnTo>
                <a:lnTo>
                  <a:pt x="442652" y="295102"/>
                </a:lnTo>
                <a:lnTo>
                  <a:pt x="147551" y="1826065"/>
                </a:lnTo>
                <a:lnTo>
                  <a:pt x="147551" y="295102"/>
                </a:lnTo>
                <a:lnTo>
                  <a:pt x="0" y="295102"/>
                </a:lnTo>
                <a:close/>
              </a:path>
            </a:pathLst>
          </a:custGeom>
          <a:solidFill>
            <a:srgbClr val="98DE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25" name="矩形 24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对策实施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46428" y="3865126"/>
            <a:ext cx="678809" cy="673850"/>
            <a:chOff x="5746428" y="4369630"/>
            <a:chExt cx="678809" cy="673850"/>
          </a:xfrm>
          <a:solidFill>
            <a:srgbClr val="98DE04"/>
          </a:solidFill>
        </p:grpSpPr>
        <p:grpSp>
          <p:nvGrpSpPr>
            <p:cNvPr id="39" name="组合 38"/>
            <p:cNvGrpSpPr/>
            <p:nvPr/>
          </p:nvGrpSpPr>
          <p:grpSpPr>
            <a:xfrm>
              <a:off x="5746428" y="4369630"/>
              <a:ext cx="678809" cy="673850"/>
              <a:chOff x="5746428" y="4369630"/>
              <a:chExt cx="678809" cy="673850"/>
            </a:xfrm>
            <a:grpFill/>
          </p:grpSpPr>
          <p:sp>
            <p:nvSpPr>
              <p:cNvPr id="45" name="椭圆 44"/>
              <p:cNvSpPr/>
              <p:nvPr/>
            </p:nvSpPr>
            <p:spPr bwMode="auto">
              <a:xfrm>
                <a:off x="5746428" y="4369630"/>
                <a:ext cx="678809" cy="673850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46" name="直接连接符 45"/>
              <p:cNvCxnSpPr>
                <a:stCxn id="45" idx="2"/>
              </p:cNvCxnSpPr>
              <p:nvPr/>
            </p:nvCxnSpPr>
            <p:spPr bwMode="auto">
              <a:xfrm>
                <a:off x="5746428" y="4706555"/>
                <a:ext cx="678809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直接连接符 46"/>
              <p:cNvCxnSpPr>
                <a:stCxn id="45" idx="0"/>
                <a:endCxn id="45" idx="4"/>
              </p:cNvCxnSpPr>
              <p:nvPr/>
            </p:nvCxnSpPr>
            <p:spPr bwMode="auto">
              <a:xfrm>
                <a:off x="6085833" y="4369630"/>
                <a:ext cx="0" cy="67385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0" name="组合 61"/>
            <p:cNvGrpSpPr/>
            <p:nvPr/>
          </p:nvGrpSpPr>
          <p:grpSpPr>
            <a:xfrm>
              <a:off x="5781283" y="4395752"/>
              <a:ext cx="627003" cy="638479"/>
              <a:chOff x="5511540" y="3725967"/>
              <a:chExt cx="626441" cy="638585"/>
            </a:xfrm>
            <a:grpFill/>
          </p:grpSpPr>
          <p:sp>
            <p:nvSpPr>
              <p:cNvPr id="41" name="文本框 63"/>
              <p:cNvSpPr txBox="1"/>
              <p:nvPr/>
            </p:nvSpPr>
            <p:spPr>
              <a:xfrm>
                <a:off x="5532853" y="3752093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P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文本框 64"/>
              <p:cNvSpPr txBox="1"/>
              <p:nvPr/>
            </p:nvSpPr>
            <p:spPr>
              <a:xfrm>
                <a:off x="5783094" y="3725967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文本框 65"/>
              <p:cNvSpPr txBox="1"/>
              <p:nvPr/>
            </p:nvSpPr>
            <p:spPr>
              <a:xfrm>
                <a:off x="5786918" y="3995159"/>
                <a:ext cx="351063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文本框 66"/>
              <p:cNvSpPr txBox="1"/>
              <p:nvPr/>
            </p:nvSpPr>
            <p:spPr>
              <a:xfrm>
                <a:off x="5511540" y="3989580"/>
                <a:ext cx="338250" cy="36939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lvl="0" indent="0"/>
                <a:r>
                  <a:rPr lang="en-US" altLang="zh-CN" dirty="0">
                    <a:solidFill>
                      <a:schemeClr val="bg1"/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722987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06521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效果确认 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6339115" y="3997742"/>
            <a:ext cx="23221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柏拉图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882580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41" y="1264423"/>
            <a:ext cx="3735744" cy="4979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667" y="1264424"/>
            <a:ext cx="2648109" cy="17632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668" y="3319974"/>
            <a:ext cx="5716862" cy="292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099" y="1264423"/>
            <a:ext cx="2858431" cy="17632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8" name="矩形 7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效果确认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111867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/>
          <p:nvPr/>
        </p:nvSpPr>
        <p:spPr>
          <a:xfrm>
            <a:off x="470968" y="919810"/>
            <a:ext cx="6096000" cy="861774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时间：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日至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日</a:t>
            </a:r>
          </a:p>
          <a:p>
            <a:pPr lvl="0" indent="0"/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收集对象：分娩中心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月份采集数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262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份</a:t>
            </a:r>
          </a:p>
          <a:p>
            <a:pPr lvl="0" indent="0"/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改进后查检表的制定</a:t>
            </a:r>
          </a:p>
        </p:txBody>
      </p: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54729284"/>
              </p:ext>
            </p:extLst>
          </p:nvPr>
        </p:nvGraphicFramePr>
        <p:xfrm>
          <a:off x="2628534" y="1517695"/>
          <a:ext cx="8128000" cy="473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6901805" y="2173250"/>
            <a:ext cx="3453620" cy="1984934"/>
            <a:chOff x="5916410" y="2269794"/>
            <a:chExt cx="4221859" cy="2505432"/>
          </a:xfrm>
        </p:grpSpPr>
        <p:sp>
          <p:nvSpPr>
            <p:cNvPr id="17" name="矩形: 圆角 12"/>
            <p:cNvSpPr/>
            <p:nvPr/>
          </p:nvSpPr>
          <p:spPr>
            <a:xfrm>
              <a:off x="5916410" y="2315624"/>
              <a:ext cx="4221859" cy="2459602"/>
            </a:xfrm>
            <a:prstGeom prst="roundRect">
              <a:avLst>
                <a:gd name="adj" fmla="val 1099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61"/>
            <p:cNvSpPr/>
            <p:nvPr/>
          </p:nvSpPr>
          <p:spPr>
            <a:xfrm>
              <a:off x="6167377" y="3212736"/>
              <a:ext cx="3719926" cy="8935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 algn="ctr" fontAlgn="t"/>
              <a:r>
                <a:rPr lang="zh-CN" altLang="en-US" sz="1600" dirty="0">
                  <a:ea typeface="微软雅黑" panose="020B0503020204020204" pitchFamily="34" charset="-122"/>
                  <a:sym typeface="Arial" panose="020B0604020202020204" pitchFamily="34" charset="0"/>
                </a:rPr>
                <a:t>根据柏拉图分布的结果显示，</a:t>
              </a:r>
              <a:endPara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indent="0" algn="ctr" fontAlgn="t"/>
              <a:r>
                <a:rPr lang="zh-CN" altLang="en-US" sz="2400" dirty="0">
                  <a:ea typeface="微软雅黑" panose="020B0503020204020204" pitchFamily="34" charset="-122"/>
                  <a:sym typeface="Arial" panose="020B0604020202020204" pitchFamily="34" charset="0"/>
                </a:rPr>
                <a:t>完好率达</a:t>
              </a:r>
              <a:r>
                <a:rPr lang="en-US" altLang="zh-CN" sz="2400" dirty="0">
                  <a:ea typeface="微软雅黑" panose="020B0503020204020204" pitchFamily="34" charset="-122"/>
                  <a:sym typeface="Arial" panose="020B0604020202020204" pitchFamily="34" charset="0"/>
                </a:rPr>
                <a:t>96%</a:t>
              </a:r>
              <a:endParaRPr lang="zh-CN" altLang="en-US" sz="2400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斜纹 18"/>
            <p:cNvSpPr/>
            <p:nvPr/>
          </p:nvSpPr>
          <p:spPr>
            <a:xfrm rot="5400000">
              <a:off x="9105854" y="2184406"/>
              <a:ext cx="942942" cy="1113717"/>
            </a:xfrm>
            <a:prstGeom prst="diagStripe">
              <a:avLst>
                <a:gd name="adj" fmla="val 38718"/>
              </a:avLst>
            </a:prstGeom>
            <a:solidFill>
              <a:srgbClr val="98DE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400" strike="noStrike" noProof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63"/>
            <p:cNvSpPr/>
            <p:nvPr/>
          </p:nvSpPr>
          <p:spPr>
            <a:xfrm rot="2423491">
              <a:off x="9347912" y="2422463"/>
              <a:ext cx="790104" cy="4661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结论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11" name="矩形 10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效果确认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23212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14722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indent="0" algn="ctr"/>
            <a:r>
              <a:rPr lang="zh-CN" altLang="en-US" sz="6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 员 介 绍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51" name="矩形 113"/>
          <p:cNvSpPr/>
          <p:nvPr/>
        </p:nvSpPr>
        <p:spPr>
          <a:xfrm>
            <a:off x="5928492" y="4302970"/>
            <a:ext cx="771854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组长</a:t>
            </a:r>
          </a:p>
        </p:txBody>
      </p:sp>
      <p:sp>
        <p:nvSpPr>
          <p:cNvPr id="13356" name="矩形 119"/>
          <p:cNvSpPr/>
          <p:nvPr/>
        </p:nvSpPr>
        <p:spPr>
          <a:xfrm>
            <a:off x="7782780" y="4281158"/>
            <a:ext cx="1795347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协调员</a:t>
            </a:r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秘书</a:t>
            </a:r>
          </a:p>
        </p:txBody>
      </p:sp>
      <p:sp>
        <p:nvSpPr>
          <p:cNvPr id="13361" name="矩形 125"/>
          <p:cNvSpPr/>
          <p:nvPr/>
        </p:nvSpPr>
        <p:spPr>
          <a:xfrm>
            <a:off x="6931915" y="4281158"/>
            <a:ext cx="850865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1852707141"/>
              </p:ext>
            </p:extLst>
          </p:nvPr>
        </p:nvGraphicFramePr>
        <p:xfrm>
          <a:off x="1356750" y="1574769"/>
          <a:ext cx="8128000" cy="4065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本框 99"/>
          <p:cNvSpPr txBox="1"/>
          <p:nvPr/>
        </p:nvSpPr>
        <p:spPr>
          <a:xfrm>
            <a:off x="6059488" y="1902956"/>
            <a:ext cx="562404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zh-CN" altLang="en-US" b="1" dirty="0">
                <a:ea typeface="微软雅黑" panose="020B0503020204020204" pitchFamily="34" charset="-122"/>
                <a:sym typeface="Arial" panose="020B0604020202020204" pitchFamily="34" charset="0"/>
              </a:rPr>
              <a:t>目标达成</a:t>
            </a:r>
            <a:r>
              <a:rPr lang="zh-CN" altLang="en-US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率</a:t>
            </a:r>
            <a:endParaRPr lang="en-US" altLang="zh-CN" b="1" dirty="0" smtClean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</a:pPr>
            <a:r>
              <a:rPr lang="en-US" altLang="zh-CN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=(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改善后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改善前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)/(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目标值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改善前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)X100</a:t>
            </a:r>
            <a:r>
              <a:rPr lang="en-US" altLang="zh-CN" sz="16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</a:p>
          <a:p>
            <a:pPr lvl="0" indent="0">
              <a:lnSpc>
                <a:spcPct val="200000"/>
              </a:lnSpc>
            </a:pPr>
            <a:r>
              <a:rPr lang="en-US" altLang="zh-CN" sz="16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=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96%-74%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92%-74%)x100%=</a:t>
            </a:r>
            <a:r>
              <a:rPr lang="en-US" altLang="zh-CN" dirty="0">
                <a:ea typeface="微软雅黑" panose="020B0503020204020204" pitchFamily="34" charset="-122"/>
                <a:sym typeface="Arial" panose="020B0604020202020204" pitchFamily="34" charset="0"/>
              </a:rPr>
              <a:t>122.2%</a:t>
            </a:r>
          </a:p>
          <a:p>
            <a:pPr lvl="0" indent="0">
              <a:lnSpc>
                <a:spcPct val="200000"/>
              </a:lnSpc>
            </a:pP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</a:p>
        </p:txBody>
      </p:sp>
      <p:sp>
        <p:nvSpPr>
          <p:cNvPr id="2" name="矩形 1"/>
          <p:cNvSpPr/>
          <p:nvPr/>
        </p:nvSpPr>
        <p:spPr>
          <a:xfrm>
            <a:off x="6188140" y="3899686"/>
            <a:ext cx="4352292" cy="160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zh-CN" altLang="en-US" b="1" dirty="0">
                <a:ea typeface="微软雅黑" panose="020B0503020204020204" pitchFamily="34" charset="-122"/>
                <a:sym typeface="Arial" panose="020B0604020202020204" pitchFamily="34" charset="0"/>
              </a:rPr>
              <a:t>进步</a:t>
            </a:r>
            <a:r>
              <a:rPr lang="zh-CN" altLang="en-US" b="1" dirty="0" smtClean="0">
                <a:ea typeface="微软雅黑" panose="020B0503020204020204" pitchFamily="34" charset="-122"/>
                <a:sym typeface="Arial" panose="020B0604020202020204" pitchFamily="34" charset="0"/>
              </a:rPr>
              <a:t>率</a:t>
            </a:r>
            <a:endParaRPr lang="en-US" altLang="zh-CN" b="1" dirty="0" smtClean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200000"/>
              </a:lnSpc>
            </a:pPr>
            <a:r>
              <a:rPr lang="en-US" altLang="zh-CN" sz="16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=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（改善前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-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改善后）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改善前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X100%</a:t>
            </a:r>
          </a:p>
          <a:p>
            <a:pPr lvl="0">
              <a:lnSpc>
                <a:spcPct val="200000"/>
              </a:lnSpc>
            </a:pPr>
            <a:r>
              <a:rPr lang="en-US" altLang="zh-CN" sz="1600" dirty="0" smtClean="0">
                <a:ea typeface="微软雅黑" panose="020B0503020204020204" pitchFamily="34" charset="-122"/>
                <a:sym typeface="Arial" panose="020B0604020202020204" pitchFamily="34" charset="0"/>
              </a:rPr>
              <a:t>=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74%-96%</a:t>
            </a:r>
            <a:r>
              <a:rPr lang="zh-CN" altLang="en-US" sz="1600" dirty="0"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1600" dirty="0">
                <a:ea typeface="微软雅黑" panose="020B0503020204020204" pitchFamily="34" charset="-122"/>
                <a:sym typeface="Arial" panose="020B0604020202020204" pitchFamily="34" charset="0"/>
              </a:rPr>
              <a:t>/74%x100%=</a:t>
            </a:r>
            <a:r>
              <a:rPr lang="en-US" altLang="zh-CN" dirty="0">
                <a:ea typeface="微软雅黑" panose="020B0503020204020204" pitchFamily="34" charset="-122"/>
                <a:sym typeface="Arial" panose="020B0604020202020204" pitchFamily="34" charset="0"/>
              </a:rPr>
              <a:t>29.7%</a:t>
            </a:r>
            <a:endParaRPr lang="en-US" altLang="zh-CN" sz="16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50830" y="2609068"/>
            <a:ext cx="78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  <a:sym typeface="Arial" panose="020B0604020202020204" pitchFamily="34" charset="0"/>
              </a:rPr>
              <a:t>74%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502854" y="2060428"/>
            <a:ext cx="78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  <a:sym typeface="Arial" panose="020B0604020202020204" pitchFamily="34" charset="0"/>
              </a:rPr>
              <a:t>92%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682817" y="2060428"/>
            <a:ext cx="78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ea typeface="微软雅黑" panose="020B0503020204020204" pitchFamily="34" charset="-122"/>
                <a:sym typeface="Arial" panose="020B0604020202020204" pitchFamily="34" charset="0"/>
              </a:rPr>
              <a:t>96%</a:t>
            </a:r>
            <a:endParaRPr lang="zh-CN" altLang="en-US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12" name="矩形 11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08211" y="235822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效果确认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488731" y="1072056"/>
            <a:ext cx="10925503" cy="5139558"/>
          </a:xfrm>
          <a:prstGeom prst="rect">
            <a:avLst/>
          </a:prstGeom>
          <a:noFill/>
          <a:ln>
            <a:solidFill>
              <a:srgbClr val="0CA3F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05677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0" grpId="0"/>
      <p:bldP spid="2" grpId="0"/>
      <p:bldP spid="3" grpId="0"/>
      <p:bldP spid="14" grpId="0"/>
      <p:bldP spid="15" grpId="0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06521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标 准 化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6339115" y="3997742"/>
            <a:ext cx="23221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柏拉图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38338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46016"/>
              </p:ext>
            </p:extLst>
          </p:nvPr>
        </p:nvGraphicFramePr>
        <p:xfrm>
          <a:off x="1000137" y="1030309"/>
          <a:ext cx="10118702" cy="5356044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353028"/>
                <a:gridCol w="3626408"/>
                <a:gridCol w="3139266"/>
              </a:tblGrid>
              <a:tr h="373488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4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类别 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■流程优化</a:t>
                      </a:r>
                    </a:p>
                    <a:p>
                      <a:pPr indent="333375" algn="l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提升力量</a:t>
                      </a:r>
                    </a:p>
                    <a:p>
                      <a:pPr indent="333375" algn="l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临床沟通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4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名称 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：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提高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孕妇从穿刺到分娩后留置针的完好率</a:t>
                      </a: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编号</a:t>
                      </a:r>
                      <a:r>
                        <a:rPr lang="en-US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PDCA-1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</a:tr>
              <a:tr h="53544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4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主办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部门： 分娩中心</a:t>
                      </a: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</a:tr>
              <a:tr h="428924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altLang="zh-CN" sz="1400" b="1" kern="100" dirty="0" smtClean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 </a:t>
                      </a: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目的</a:t>
                      </a:r>
                      <a:r>
                        <a:rPr lang="en-US" sz="14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zh-CN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提高分娩中心孕妇从穿刺后到分娩后留置针的完好率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二适用范围 </a:t>
                      </a:r>
                      <a:r>
                        <a:rPr lang="zh-CN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分娩中心</a:t>
                      </a: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4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三说明</a:t>
                      </a: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一）留置针操作流程</a:t>
                      </a: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助产士服装鞋帽整洁，符合着装要求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, 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洗手，戴口罩。环境整洁、明亮、宽敞，备齐用物，物品完好无破损，均在有效期内。核对病人信息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，查看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手腕带，向患者做好解释工作，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.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给患者取舒适体位，系止血带，选择粗直、弹性好、血流丰富的血管，避开关节和静脉瓣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，第一次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消毒穿刺处皮肤，消毒面积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8cmx8cm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，待干。排气至滤网处，准备套管针、贴膜、胶条等（写好日期、时间）。系止血带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，松紧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度以放入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横指为宜，位置在穿刺点上方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10cm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；第二次消毒，消毒面积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8cmx8cm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，小于第一次。连接输液接头（如有）、套管针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；去除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护针帽，排气。穿刺过程中口头再次核对患者信息，无误后再进行穿刺。绷紧皮肤，在消毒范围的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1/2-1/3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处穿刺，以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15-30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度角进针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，针头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斜面朝上，直刺静脉，进针速度慢，避免刺穿血管后壁，保证导管和针芯均在血管内，见回血后降低角度再进针少许，一次性匀速撤出针芯，穿刺过程中，已抽出的部分针芯不能再重新插入。松止血带，时间不超过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分钟，指导患者松拳，打开输液调节器，冲回血、调节滴速。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14.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用无菌透明敷料，以穿刺点为中心固定，中心点正确、无张力、平整，延长管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U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型固定，输液接头要高于导管尖端，且与血管平行，标记条位置正确，利于观察穿刺点，不可贴后再写日期调节滴速，输液卡上签字。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.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操作后再次核对药物及患者信息。帮助病人摆好体位，做好健康宣教。快速手消，垃圾分类处理正确，洗手。在输液过程中每隔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分钟观察留置针情况，输液过程及时正确封管，在产程分娩过程中每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小时观察留置针情况</a:t>
                      </a:r>
                      <a:r>
                        <a:rPr lang="zh-CN" sz="12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。</a:t>
                      </a:r>
                      <a:endParaRPr lang="en-US" altLang="zh-CN" sz="1200" kern="100" dirty="0" smtClean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marL="114300" algn="just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zh-CN" sz="1200" b="1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四 注意事项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zh-CN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选择粗直、弹性好、易固定的静脉，避开关节和静脉瓣处，首选前臂、手背部位</a:t>
                      </a: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2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5" name="矩形 4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33859" y="235822"/>
              <a:ext cx="1364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标准化 </a:t>
              </a:r>
              <a:r>
                <a:rPr lang="en-US" altLang="zh-CN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879974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908132" y="1169127"/>
            <a:ext cx="10257851" cy="2980598"/>
            <a:chOff x="908132" y="1169127"/>
            <a:chExt cx="10257851" cy="2980598"/>
          </a:xfrm>
        </p:grpSpPr>
        <p:sp>
          <p:nvSpPr>
            <p:cNvPr id="5" name="矩形 755"/>
            <p:cNvSpPr/>
            <p:nvPr/>
          </p:nvSpPr>
          <p:spPr>
            <a:xfrm>
              <a:off x="908132" y="1270132"/>
              <a:ext cx="466218" cy="2685385"/>
            </a:xfrm>
            <a:prstGeom prst="rect">
              <a:avLst/>
            </a:prstGeom>
            <a:solidFill>
              <a:srgbClr val="0CA3FA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algn="ctr" eaLnBrk="0" hangingPunct="0"/>
              <a:r>
                <a: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医生开出医嘱需要静脉输液</a:t>
              </a:r>
            </a:p>
            <a:p>
              <a:pPr lvl="0" indent="0" algn="ctr" eaLnBrk="0" hangingPunct="0"/>
              <a:endParaRPr lang="zh-CN" altLang="zh-CN" sz="16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755"/>
            <p:cNvSpPr/>
            <p:nvPr/>
          </p:nvSpPr>
          <p:spPr>
            <a:xfrm>
              <a:off x="1900177" y="1304857"/>
              <a:ext cx="443439" cy="2650660"/>
            </a:xfrm>
            <a:prstGeom prst="rect">
              <a:avLst/>
            </a:prstGeom>
            <a:solidFill>
              <a:srgbClr val="0CA3FA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algn="ctr" eaLnBrk="0" hangingPunct="0"/>
              <a:r>
                <a:rPr lang="zh-CN" altLang="en-US" sz="1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判断有无留置针</a:t>
              </a:r>
            </a:p>
          </p:txBody>
        </p:sp>
        <p:sp>
          <p:nvSpPr>
            <p:cNvPr id="7" name="矩形 755"/>
            <p:cNvSpPr/>
            <p:nvPr/>
          </p:nvSpPr>
          <p:spPr>
            <a:xfrm>
              <a:off x="3040427" y="1378550"/>
              <a:ext cx="2164445" cy="465659"/>
            </a:xfrm>
            <a:prstGeom prst="rect">
              <a:avLst/>
            </a:prstGeom>
            <a:solidFill>
              <a:srgbClr val="98DE04"/>
            </a:solidFill>
            <a:ln w="9525">
              <a:noFill/>
            </a:ln>
          </p:spPr>
          <p:txBody>
            <a:bodyPr vert="horz" wrap="square" lIns="91440" tIns="45720" rIns="91440" bIns="45720" anchor="t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查看留置针、敷贴是否完整，留置针是否通畅</a:t>
              </a:r>
            </a:p>
            <a:p>
              <a:pPr lvl="0" algn="ctr" eaLnBrk="0" hangingPunct="0"/>
              <a:endParaRPr lang="zh-CN" altLang="zh-CN" sz="12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55"/>
            <p:cNvSpPr/>
            <p:nvPr/>
          </p:nvSpPr>
          <p:spPr>
            <a:xfrm>
              <a:off x="2950375" y="3091322"/>
              <a:ext cx="2317949" cy="465659"/>
            </a:xfrm>
            <a:prstGeom prst="rect">
              <a:avLst/>
            </a:prstGeom>
            <a:solidFill>
              <a:srgbClr val="98DE04"/>
            </a:solidFill>
            <a:ln w="9525">
              <a:noFill/>
            </a:ln>
          </p:spPr>
          <p:txBody>
            <a:bodyPr vert="horz" wrap="square" lIns="91440" tIns="45720" rIns="91440" bIns="45720" anchor="t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准备用物，选择静脉（粗直弹性好血管），首选部位手背、前臂</a:t>
              </a:r>
            </a:p>
          </p:txBody>
        </p:sp>
        <p:sp>
          <p:nvSpPr>
            <p:cNvPr id="10" name="自选图形 757"/>
            <p:cNvSpPr/>
            <p:nvPr/>
          </p:nvSpPr>
          <p:spPr>
            <a:xfrm rot="16200000">
              <a:off x="1486318" y="2494097"/>
              <a:ext cx="284352" cy="371566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32"/>
            <p:cNvSpPr/>
            <p:nvPr/>
          </p:nvSpPr>
          <p:spPr>
            <a:xfrm>
              <a:off x="2502790" y="3042772"/>
              <a:ext cx="33855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无</a:t>
              </a:r>
            </a:p>
          </p:txBody>
        </p:sp>
        <p:sp>
          <p:nvSpPr>
            <p:cNvPr id="14" name="矩形 33"/>
            <p:cNvSpPr/>
            <p:nvPr/>
          </p:nvSpPr>
          <p:spPr>
            <a:xfrm>
              <a:off x="2540728" y="1400701"/>
              <a:ext cx="33855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/>
              <a:r>
                <a:rPr lang="zh-CN" altLang="en-US" sz="12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有</a:t>
              </a:r>
            </a:p>
          </p:txBody>
        </p:sp>
        <p:sp>
          <p:nvSpPr>
            <p:cNvPr id="15" name="矩形 755"/>
            <p:cNvSpPr/>
            <p:nvPr/>
          </p:nvSpPr>
          <p:spPr>
            <a:xfrm>
              <a:off x="5822577" y="1321032"/>
              <a:ext cx="2617410" cy="350904"/>
            </a:xfrm>
            <a:prstGeom prst="rect">
              <a:avLst/>
            </a:prstGeom>
            <a:solidFill>
              <a:srgbClr val="0CA3FA"/>
            </a:solidFill>
            <a:ln w="9525">
              <a:noFill/>
            </a:ln>
          </p:spPr>
          <p:txBody>
            <a:bodyPr vert="horz" wrap="square" lIns="91440" tIns="45720" rIns="91440" bIns="45720" anchor="t"/>
            <a:lstStyle/>
            <a:p>
              <a:pPr lvl="0" algn="ctr" eaLnBrk="0" hangingPunct="0"/>
              <a:r>
                <a:rPr lang="zh-CN" altLang="en-US" sz="11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必要时跟换留置针或敷贴</a:t>
              </a:r>
            </a:p>
          </p:txBody>
        </p:sp>
        <p:sp>
          <p:nvSpPr>
            <p:cNvPr id="16" name="矩形 755"/>
            <p:cNvSpPr/>
            <p:nvPr/>
          </p:nvSpPr>
          <p:spPr>
            <a:xfrm>
              <a:off x="5888557" y="2110329"/>
              <a:ext cx="823699" cy="1889112"/>
            </a:xfrm>
            <a:prstGeom prst="rect">
              <a:avLst/>
            </a:prstGeom>
            <a:solidFill>
              <a:srgbClr val="0CA3FA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algn="ctr" eaLnBrk="0" hangingPunct="0"/>
              <a:r>
                <a:rPr lang="zh-CN" altLang="en-US" sz="11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消毒后待干，准确穿刺后用无菌透明敷料以穿刺点为中心无张力平整固定</a:t>
              </a:r>
            </a:p>
          </p:txBody>
        </p:sp>
        <p:sp>
          <p:nvSpPr>
            <p:cNvPr id="17" name="矩形 755"/>
            <p:cNvSpPr/>
            <p:nvPr/>
          </p:nvSpPr>
          <p:spPr>
            <a:xfrm>
              <a:off x="6878109" y="2110329"/>
              <a:ext cx="803414" cy="1889112"/>
            </a:xfrm>
            <a:prstGeom prst="rect">
              <a:avLst/>
            </a:prstGeom>
            <a:solidFill>
              <a:srgbClr val="0CA3FA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algn="ctr" eaLnBrk="0" hangingPunct="0"/>
              <a:r>
                <a:rPr lang="zh-CN" altLang="en-US" sz="11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延长管</a:t>
              </a:r>
              <a:r>
                <a:rPr lang="en-US" altLang="zh-CN" sz="11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U</a:t>
              </a:r>
              <a:r>
                <a:rPr lang="zh-CN" altLang="en-US" sz="11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型固定，输液接头高于导管尖端，且与血管平行待送产房时用弹力绷带加强固定</a:t>
              </a:r>
            </a:p>
          </p:txBody>
        </p:sp>
        <p:sp>
          <p:nvSpPr>
            <p:cNvPr id="18" name="矩形 755"/>
            <p:cNvSpPr/>
            <p:nvPr/>
          </p:nvSpPr>
          <p:spPr>
            <a:xfrm>
              <a:off x="7860842" y="2107230"/>
              <a:ext cx="579145" cy="1848287"/>
            </a:xfrm>
            <a:prstGeom prst="rect">
              <a:avLst/>
            </a:prstGeom>
            <a:solidFill>
              <a:srgbClr val="0CA3FA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algn="ctr" eaLnBrk="0" hangingPunct="0"/>
              <a:r>
                <a:rPr lang="zh-CN" altLang="en-US" sz="11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连接输液器进行输液，根据药物性质调节滴速</a:t>
              </a:r>
            </a:p>
          </p:txBody>
        </p:sp>
        <p:sp>
          <p:nvSpPr>
            <p:cNvPr id="19" name="矩形 755"/>
            <p:cNvSpPr/>
            <p:nvPr/>
          </p:nvSpPr>
          <p:spPr>
            <a:xfrm>
              <a:off x="8948390" y="1169127"/>
              <a:ext cx="592429" cy="2970389"/>
            </a:xfrm>
            <a:prstGeom prst="rect">
              <a:avLst/>
            </a:prstGeom>
            <a:solidFill>
              <a:srgbClr val="98DE04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 eaLnBrk="0" hangingPunc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对孕妇进行留置针输液宣教，观察有无输液反应</a:t>
              </a:r>
            </a:p>
          </p:txBody>
        </p:sp>
        <p:sp>
          <p:nvSpPr>
            <p:cNvPr id="20" name="矩形 755"/>
            <p:cNvSpPr/>
            <p:nvPr/>
          </p:nvSpPr>
          <p:spPr>
            <a:xfrm>
              <a:off x="9838206" y="1179336"/>
              <a:ext cx="497607" cy="2970389"/>
            </a:xfrm>
            <a:prstGeom prst="rect">
              <a:avLst/>
            </a:prstGeom>
            <a:solidFill>
              <a:srgbClr val="98DE04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 eaLnBrk="0" hangingPunc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每隔</a:t>
              </a:r>
              <a:r>
                <a:rPr lang="en-US" altLang="zh-CN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15</a:t>
              </a:r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分钟巡视一次</a:t>
              </a:r>
            </a:p>
          </p:txBody>
        </p:sp>
        <p:cxnSp>
          <p:nvCxnSpPr>
            <p:cNvPr id="23" name="肘形连接符 23"/>
            <p:cNvCxnSpPr/>
            <p:nvPr/>
          </p:nvCxnSpPr>
          <p:spPr>
            <a:xfrm rot="16200000" flipH="1">
              <a:off x="6792516" y="1761069"/>
              <a:ext cx="413910" cy="304266"/>
            </a:xfrm>
            <a:prstGeom prst="bentConnector3">
              <a:avLst>
                <a:gd name="adj1" fmla="val 50000"/>
              </a:avLst>
            </a:prstGeom>
            <a:ln w="57150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4" name="矩形 44"/>
            <p:cNvSpPr/>
            <p:nvPr/>
          </p:nvSpPr>
          <p:spPr>
            <a:xfrm>
              <a:off x="5300088" y="3000977"/>
              <a:ext cx="33855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algn="just">
                <a:spcAft>
                  <a:spcPct val="0"/>
                </a:spcAft>
              </a:pPr>
              <a:r>
                <a:rPr lang="zh-CN" altLang="zh-CN" sz="12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是</a:t>
              </a:r>
            </a:p>
          </p:txBody>
        </p:sp>
        <p:sp>
          <p:nvSpPr>
            <p:cNvPr id="25" name="矩形 45"/>
            <p:cNvSpPr/>
            <p:nvPr/>
          </p:nvSpPr>
          <p:spPr>
            <a:xfrm>
              <a:off x="5318689" y="1231259"/>
              <a:ext cx="33855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lvl="0" indent="0" algn="just">
                <a:spcAft>
                  <a:spcPct val="0"/>
                </a:spcAft>
              </a:pPr>
              <a:r>
                <a:rPr lang="zh-CN" altLang="en-US" sz="1200" b="1" dirty="0">
                  <a:ea typeface="微软雅黑" panose="020B0503020204020204" pitchFamily="34" charset="-122"/>
                  <a:sym typeface="Arial" panose="020B0604020202020204" pitchFamily="34" charset="0"/>
                </a:rPr>
                <a:t>否</a:t>
              </a:r>
              <a:endParaRPr lang="zh-CN" altLang="zh-CN" sz="1200" b="1" dirty="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: 圆角 18"/>
            <p:cNvSpPr/>
            <p:nvPr/>
          </p:nvSpPr>
          <p:spPr>
            <a:xfrm>
              <a:off x="5749288" y="1179336"/>
              <a:ext cx="2905315" cy="2960181"/>
            </a:xfrm>
            <a:prstGeom prst="roundRect">
              <a:avLst>
                <a:gd name="adj" fmla="val 1064"/>
              </a:avLst>
            </a:prstGeom>
            <a:noFill/>
            <a:ln w="25400">
              <a:solidFill>
                <a:srgbClr val="0CA3FA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矩形 755"/>
            <p:cNvSpPr/>
            <p:nvPr/>
          </p:nvSpPr>
          <p:spPr>
            <a:xfrm>
              <a:off x="10655410" y="1169127"/>
              <a:ext cx="510573" cy="2970389"/>
            </a:xfrm>
            <a:prstGeom prst="rect">
              <a:avLst/>
            </a:prstGeom>
            <a:solidFill>
              <a:srgbClr val="98DE04"/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algn="ctr" eaLnBrk="0" hangingPunct="0"/>
              <a:r>
                <a:rPr lang="zh-CN" altLang="en-US" sz="12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输液结束正确封管</a:t>
              </a:r>
            </a:p>
          </p:txBody>
        </p:sp>
        <p:sp>
          <p:nvSpPr>
            <p:cNvPr id="33" name="自选图形 757"/>
            <p:cNvSpPr/>
            <p:nvPr/>
          </p:nvSpPr>
          <p:spPr>
            <a:xfrm rot="16200000">
              <a:off x="2607999" y="1516250"/>
              <a:ext cx="284352" cy="371566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自选图形 757"/>
            <p:cNvSpPr/>
            <p:nvPr/>
          </p:nvSpPr>
          <p:spPr>
            <a:xfrm rot="16200000">
              <a:off x="2540359" y="3150967"/>
              <a:ext cx="284352" cy="371566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自选图形 757"/>
            <p:cNvSpPr/>
            <p:nvPr/>
          </p:nvSpPr>
          <p:spPr>
            <a:xfrm rot="16200000">
              <a:off x="5352948" y="1343977"/>
              <a:ext cx="284352" cy="371566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自选图形 757"/>
            <p:cNvSpPr/>
            <p:nvPr/>
          </p:nvSpPr>
          <p:spPr>
            <a:xfrm rot="16200000">
              <a:off x="5352948" y="3143152"/>
              <a:ext cx="284352" cy="371566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自选图形 757"/>
            <p:cNvSpPr/>
            <p:nvPr/>
          </p:nvSpPr>
          <p:spPr>
            <a:xfrm rot="16200000">
              <a:off x="8676019" y="2566819"/>
              <a:ext cx="266847" cy="175003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自选图形 757"/>
            <p:cNvSpPr/>
            <p:nvPr/>
          </p:nvSpPr>
          <p:spPr>
            <a:xfrm rot="16200000">
              <a:off x="9556089" y="2542685"/>
              <a:ext cx="266847" cy="175003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自选图形 757"/>
            <p:cNvSpPr/>
            <p:nvPr/>
          </p:nvSpPr>
          <p:spPr>
            <a:xfrm rot="16200000">
              <a:off x="10383038" y="2525322"/>
              <a:ext cx="266847" cy="175003"/>
            </a:xfrm>
            <a:prstGeom prst="downArrow">
              <a:avLst>
                <a:gd name="adj1" fmla="val 50000"/>
                <a:gd name="adj2" fmla="val 28590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txBody>
            <a:bodyPr vert="eaVert" wrap="square" lIns="91440" tIns="45720" rIns="91440" bIns="45720" anchor="t"/>
            <a:lstStyle/>
            <a:p>
              <a:pPr lvl="0" indent="0" algn="ctr"/>
              <a:endParaRPr lang="zh-CN" altLang="en-US" sz="120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40" name="表格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92629"/>
              </p:ext>
            </p:extLst>
          </p:nvPr>
        </p:nvGraphicFramePr>
        <p:xfrm>
          <a:off x="908132" y="4280019"/>
          <a:ext cx="10257851" cy="206737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2465689"/>
                <a:gridCol w="7792162"/>
              </a:tblGrid>
              <a:tr h="7942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CN" sz="120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类别 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■</a:t>
                      </a:r>
                      <a:r>
                        <a:rPr lang="zh-CN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流程</a:t>
                      </a:r>
                      <a:r>
                        <a:rPr lang="zh-CN" altLang="en-US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改善</a:t>
                      </a:r>
                      <a:endParaRPr lang="zh-CN" sz="12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indent="3333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提升力量</a:t>
                      </a:r>
                    </a:p>
                    <a:p>
                      <a:pPr indent="3333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sz="12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□</a:t>
                      </a:r>
                      <a:r>
                        <a:rPr lang="zh-CN" sz="12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临床沟通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E04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                                    </a:t>
                      </a:r>
                      <a:r>
                        <a:rPr lang="zh-CN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一 目的</a:t>
                      </a:r>
                      <a:r>
                        <a:rPr lang="en-US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</a:t>
                      </a:r>
                      <a:r>
                        <a:rPr lang="zh-CN" altLang="en-US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标本能够及时送检</a:t>
                      </a:r>
                      <a:r>
                        <a:rPr lang="en-US" alt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altLang="zh-CN" sz="1400" kern="100" dirty="0" smtClean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                                    </a:t>
                      </a:r>
                      <a:r>
                        <a:rPr lang="zh-CN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二适用范围 </a:t>
                      </a:r>
                      <a:r>
                        <a:rPr lang="zh-CN" alt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分娩中心</a:t>
                      </a:r>
                    </a:p>
                    <a:p>
                      <a:pPr algn="just" defTabSz="-635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                                    </a:t>
                      </a:r>
                      <a:r>
                        <a:rPr lang="zh-CN" altLang="zh-CN" sz="1400" b="1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三说明</a:t>
                      </a:r>
                    </a:p>
                    <a:p>
                      <a:pPr algn="just" defTabSz="-635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alt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                                       </a:t>
                      </a:r>
                      <a:r>
                        <a:rPr lang="zh-CN" alt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（一）操作流程</a:t>
                      </a:r>
                    </a:p>
                    <a:p>
                      <a:pPr algn="just" defTabSz="-635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656080" algn="l"/>
                        </a:tabLst>
                      </a:pPr>
                      <a:r>
                        <a:rPr lang="en-US" alt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238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名称 ：</a:t>
                      </a:r>
                      <a:r>
                        <a:rPr lang="en-US" altLang="zh-CN" sz="14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altLang="zh-CN" sz="1400" b="1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标本发送流程</a:t>
                      </a:r>
                      <a:endParaRPr lang="zh-CN" altLang="zh-CN" sz="1400" kern="1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E0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202">
                <a:tc>
                  <a:txBody>
                    <a:bodyPr/>
                    <a:lstStyle/>
                    <a:p>
                      <a:pPr marL="0" marR="0" indent="0" algn="just" defTabSz="-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6080" algn="l"/>
                        </a:tabLst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zh-CN" sz="12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编号</a:t>
                      </a:r>
                      <a:r>
                        <a:rPr lang="en-US" altLang="zh-CN" sz="1200" b="1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PDCA-2</a:t>
                      </a:r>
                    </a:p>
                    <a:p>
                      <a:pPr marL="0" marR="0" indent="0" algn="just" defTabSz="-6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56080" algn="l"/>
                        </a:tabLst>
                        <a:defRPr/>
                      </a:pPr>
                      <a:r>
                        <a:rPr lang="zh-CN" altLang="zh-CN" sz="1400" kern="1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主办部门： 分娩中心</a:t>
                      </a:r>
                    </a:p>
                  </a:txBody>
                  <a:tcPr marL="64069" marR="64069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8DE0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0" name="组合 29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31" name="矩形 30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33859" y="235822"/>
              <a:ext cx="13644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标准化 </a:t>
              </a:r>
              <a:r>
                <a:rPr lang="en-US" altLang="zh-CN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5528909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06521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总  结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6339115" y="3997742"/>
            <a:ext cx="23221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雷达图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0493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65418"/>
              </p:ext>
            </p:extLst>
          </p:nvPr>
        </p:nvGraphicFramePr>
        <p:xfrm>
          <a:off x="787491" y="1322590"/>
          <a:ext cx="5664822" cy="47433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48566"/>
                <a:gridCol w="719376"/>
                <a:gridCol w="719376"/>
                <a:gridCol w="681514"/>
                <a:gridCol w="694135"/>
                <a:gridCol w="771921"/>
                <a:gridCol w="729934"/>
              </a:tblGrid>
              <a:tr h="41404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项</a:t>
                      </a:r>
                      <a:r>
                        <a:rPr lang="en-US" sz="18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sz="18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目</a:t>
                      </a:r>
                      <a:endParaRPr lang="zh-CN" sz="14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改善前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改善后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活动</a:t>
                      </a:r>
                      <a:endParaRPr lang="en-US" altLang="zh-CN" sz="1400" kern="100" dirty="0" smtClean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成长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正</a:t>
                      </a: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负</a:t>
                      </a:r>
                      <a:endParaRPr lang="en-US" altLang="zh-CN" sz="1400" kern="100" dirty="0" smtClean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向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</a:tr>
              <a:tr h="5313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总分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平均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总分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平均</a:t>
                      </a:r>
                      <a:endParaRPr lang="zh-CN" sz="1100" b="1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6485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责任与荣誉感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  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31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2.8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49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4.5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1.7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 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解决问题能力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31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2.8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44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1.2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积极性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29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2.6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49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4.5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1.9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和谐度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30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2.7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44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1.3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沟通技巧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34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3.1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49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4.5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1.4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质管工具应用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15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1.4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40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3.6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2.2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49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凝聚力</a:t>
                      </a:r>
                      <a:endParaRPr lang="zh-CN" sz="11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34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3.1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52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4.7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1.6</a:t>
                      </a:r>
                      <a:endParaRPr lang="zh-CN" sz="1100" kern="10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1100" kern="100" dirty="0"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07130"/>
              </p:ext>
            </p:extLst>
          </p:nvPr>
        </p:nvGraphicFramePr>
        <p:xfrm>
          <a:off x="6595324" y="1285897"/>
          <a:ext cx="4570658" cy="2827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r:id="rId4" imgW="5438775" imgH="3362325" progId="excel.sheet.8">
                  <p:embed/>
                </p:oleObj>
              </mc:Choice>
              <mc:Fallback>
                <p:oleObj r:id="rId4" imgW="5438775" imgH="3362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5324" y="1285897"/>
                        <a:ext cx="4570658" cy="282731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38"/>
          <p:cNvSpPr/>
          <p:nvPr/>
        </p:nvSpPr>
        <p:spPr>
          <a:xfrm>
            <a:off x="6537368" y="4242002"/>
            <a:ext cx="4686569" cy="1708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5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       在开展持续改进提高孕妇从待产室到分娩后留置针的完好率，小组成员通过集中讨论分析原因，及时更新发送设备设施，制定适合本科的采集发送流程等一系列对策，有效减少各种导致标本采集发送环节失误的节点，同时提升了相关人员业务水平和解决应急事件，沟通等能力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215509"/>
            <a:ext cx="3056513" cy="502293"/>
            <a:chOff x="0" y="215509"/>
            <a:chExt cx="3056513" cy="502293"/>
          </a:xfrm>
        </p:grpSpPr>
        <p:sp>
          <p:nvSpPr>
            <p:cNvPr id="7" name="矩形 6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88731" y="215509"/>
              <a:ext cx="2567782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15988" y="23582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总结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634155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2727434"/>
            <a:ext cx="12192000" cy="28227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150197" cy="6858000"/>
          </a:xfrm>
          <a:prstGeom prst="rect">
            <a:avLst/>
          </a:prstGeom>
        </p:spPr>
      </p:pic>
      <p:sp>
        <p:nvSpPr>
          <p:cNvPr id="83" name="矩形 82"/>
          <p:cNvSpPr/>
          <p:nvPr/>
        </p:nvSpPr>
        <p:spPr>
          <a:xfrm>
            <a:off x="3511710" y="3517125"/>
            <a:ext cx="9323663" cy="923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品管圈医疗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QC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模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版</a:t>
            </a: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311218" y="4632713"/>
            <a:ext cx="5724645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 algn="ctr"/>
            <a:r>
              <a:rPr lang="zh-CN" altLang="en-US" sz="2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提高孕妇从穿刺到分娩后留置针的完好率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56" y="-20440"/>
            <a:ext cx="4337277" cy="3440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83218"/>
      </p:ext>
    </p:extLst>
  </p:cSld>
  <p:clrMapOvr>
    <a:masterClrMapping/>
  </p:clrMapOvr>
  <p:transition spd="slow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83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 bwMode="auto">
          <a:xfrm>
            <a:off x="0" y="2750149"/>
            <a:ext cx="12182962" cy="717563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-19047" y="4755265"/>
            <a:ext cx="12182962" cy="717563"/>
          </a:xfrm>
          <a:prstGeom prst="rect">
            <a:avLst/>
          </a:prstGeom>
          <a:solidFill>
            <a:srgbClr val="98DE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8117" t="4758" r="8588" b="39462"/>
          <a:stretch/>
        </p:blipFill>
        <p:spPr>
          <a:xfrm>
            <a:off x="1149803" y="2233541"/>
            <a:ext cx="1611752" cy="1677314"/>
          </a:xfrm>
          <a:prstGeom prst="ellipse">
            <a:avLst/>
          </a:prstGeom>
          <a:ln>
            <a:solidFill>
              <a:srgbClr val="0CA3FA"/>
            </a:solidFill>
          </a:ln>
          <a:effectLst/>
        </p:spPr>
      </p:pic>
      <p:sp>
        <p:nvSpPr>
          <p:cNvPr id="23" name="íṡľíḍè-矩形: 圆角 27"/>
          <p:cNvSpPr/>
          <p:nvPr/>
        </p:nvSpPr>
        <p:spPr>
          <a:xfrm>
            <a:off x="1149803" y="1482928"/>
            <a:ext cx="1655780" cy="329126"/>
          </a:xfrm>
          <a:prstGeom prst="roundRect">
            <a:avLst>
              <a:gd name="adj" fmla="val 50000"/>
            </a:avLst>
          </a:prstGeom>
          <a:solidFill>
            <a:srgbClr val="98DE04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 fontAlgn="base"/>
            <a:r>
              <a:rPr lang="zh-CN" altLang="en-US" b="1" strike="noStrike" noProof="1" smtClean="0">
                <a:solidFill>
                  <a:schemeClr val="bg1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组长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íṡľíḍè-矩形: 圆角 28"/>
          <p:cNvSpPr/>
          <p:nvPr/>
        </p:nvSpPr>
        <p:spPr>
          <a:xfrm>
            <a:off x="3516006" y="1479141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98DE04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 fontAlgn="base"/>
            <a:r>
              <a:rPr lang="zh-CN" altLang="en-US" b="1" strike="noStrike" noProof="1">
                <a:solidFill>
                  <a:schemeClr val="bg1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协调员</a:t>
            </a:r>
            <a:r>
              <a:rPr lang="en-US" altLang="zh-CN" b="1" strike="noStrike" noProof="1">
                <a:solidFill>
                  <a:schemeClr val="bg1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/</a:t>
            </a:r>
            <a:r>
              <a:rPr lang="zh-CN" altLang="en-US" b="1" strike="noStrike" noProof="1" smtClean="0">
                <a:solidFill>
                  <a:schemeClr val="bg1"/>
                </a:solidFill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秘书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100" y="2231087"/>
            <a:ext cx="1532324" cy="1657516"/>
          </a:xfrm>
          <a:prstGeom prst="ellipse">
            <a:avLst/>
          </a:prstGeom>
          <a:ln>
            <a:solidFill>
              <a:srgbClr val="98DE04"/>
            </a:solidFill>
          </a:ln>
          <a:effectLst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6010" y="2227539"/>
            <a:ext cx="1683666" cy="1628920"/>
          </a:xfrm>
          <a:prstGeom prst="ellipse">
            <a:avLst/>
          </a:prstGeom>
          <a:ln>
            <a:solidFill>
              <a:srgbClr val="0CA3FA"/>
            </a:solidFill>
          </a:ln>
          <a:effectLst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535" y="2231530"/>
            <a:ext cx="1731645" cy="1661101"/>
          </a:xfrm>
          <a:prstGeom prst="ellipse">
            <a:avLst/>
          </a:prstGeom>
          <a:ln>
            <a:solidFill>
              <a:srgbClr val="0CA3FA"/>
            </a:solidFill>
          </a:ln>
          <a:effectLst/>
        </p:spPr>
      </p:pic>
      <p:sp>
        <p:nvSpPr>
          <p:cNvPr id="33" name="íṡľíḍè-矩形: 圆角 28"/>
          <p:cNvSpPr/>
          <p:nvPr/>
        </p:nvSpPr>
        <p:spPr>
          <a:xfrm>
            <a:off x="6052008" y="1405827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98DE04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íṡľíḍè-矩形: 圆角 28"/>
          <p:cNvSpPr/>
          <p:nvPr/>
        </p:nvSpPr>
        <p:spPr>
          <a:xfrm>
            <a:off x="8465347" y="1405453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98DE04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íṡľíḍè-矩形: 圆角 28"/>
          <p:cNvSpPr/>
          <p:nvPr/>
        </p:nvSpPr>
        <p:spPr>
          <a:xfrm>
            <a:off x="8612168" y="6055565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0CA3FA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íṡľíḍè-矩形: 圆角 28"/>
          <p:cNvSpPr/>
          <p:nvPr/>
        </p:nvSpPr>
        <p:spPr>
          <a:xfrm>
            <a:off x="6159656" y="6058740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0CA3FA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íṡľíḍè-矩形: 圆角 28"/>
          <p:cNvSpPr/>
          <p:nvPr/>
        </p:nvSpPr>
        <p:spPr>
          <a:xfrm>
            <a:off x="3669953" y="6111343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0CA3FA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íṡľíḍè-矩形: 圆角 28"/>
          <p:cNvSpPr/>
          <p:nvPr/>
        </p:nvSpPr>
        <p:spPr>
          <a:xfrm>
            <a:off x="1057934" y="6058740"/>
            <a:ext cx="1825579" cy="338156"/>
          </a:xfrm>
          <a:prstGeom prst="roundRect">
            <a:avLst>
              <a:gd name="adj" fmla="val 50000"/>
            </a:avLst>
          </a:prstGeom>
          <a:solidFill>
            <a:srgbClr val="0CA3FA"/>
          </a:solidFill>
          <a:ln>
            <a:noFill/>
          </a:ln>
          <a:effectLst/>
        </p:spPr>
        <p:txBody>
          <a:bodyPr wrap="none" lIns="91425" tIns="45700" rIns="91425" bIns="45700" anchor="ctr" anchorCtr="0">
            <a:noAutofit/>
          </a:bodyPr>
          <a:lstStyle/>
          <a:p>
            <a:pPr lvl="0" algn="ctr"/>
            <a:r>
              <a:rPr lang="zh-CN" altLang="en-US" b="1" noProof="1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成员</a:t>
            </a:r>
            <a:endParaRPr lang="zh-CN" altLang="en-US" b="1" strike="noStrike" noProof="1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215509"/>
            <a:ext cx="2632841" cy="502293"/>
            <a:chOff x="0" y="215509"/>
            <a:chExt cx="2632841" cy="502293"/>
          </a:xfrm>
        </p:grpSpPr>
        <p:sp>
          <p:nvSpPr>
            <p:cNvPr id="19" name="矩形 18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488731" y="215509"/>
              <a:ext cx="2144110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75956" y="295980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0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成立改进小组</a:t>
              </a:r>
              <a:endParaRPr lang="zh-CN" altLang="en-US" sz="20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t="16328" r="31931" b="30809"/>
          <a:stretch>
            <a:fillRect/>
          </a:stretch>
        </p:blipFill>
        <p:spPr>
          <a:xfrm>
            <a:off x="1071873" y="4321937"/>
            <a:ext cx="1574062" cy="1574062"/>
          </a:xfrm>
          <a:custGeom>
            <a:avLst/>
            <a:gdLst>
              <a:gd name="connsiteX0" fmla="*/ 787031 w 1574062"/>
              <a:gd name="connsiteY0" fmla="*/ 0 h 1574062"/>
              <a:gd name="connsiteX1" fmla="*/ 1574062 w 1574062"/>
              <a:gd name="connsiteY1" fmla="*/ 787031 h 1574062"/>
              <a:gd name="connsiteX2" fmla="*/ 787031 w 1574062"/>
              <a:gd name="connsiteY2" fmla="*/ 1574062 h 1574062"/>
              <a:gd name="connsiteX3" fmla="*/ 0 w 1574062"/>
              <a:gd name="connsiteY3" fmla="*/ 787031 h 1574062"/>
              <a:gd name="connsiteX4" fmla="*/ 787031 w 1574062"/>
              <a:gd name="connsiteY4" fmla="*/ 0 h 157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062" h="1574062">
                <a:moveTo>
                  <a:pt x="787031" y="0"/>
                </a:moveTo>
                <a:cubicBezTo>
                  <a:pt x="1221696" y="0"/>
                  <a:pt x="1574062" y="352366"/>
                  <a:pt x="1574062" y="787031"/>
                </a:cubicBezTo>
                <a:cubicBezTo>
                  <a:pt x="1574062" y="1221696"/>
                  <a:pt x="1221696" y="1574062"/>
                  <a:pt x="787031" y="1574062"/>
                </a:cubicBezTo>
                <a:cubicBezTo>
                  <a:pt x="352366" y="1574062"/>
                  <a:pt x="0" y="1221696"/>
                  <a:pt x="0" y="787031"/>
                </a:cubicBezTo>
                <a:cubicBezTo>
                  <a:pt x="0" y="352366"/>
                  <a:pt x="352366" y="0"/>
                  <a:pt x="787031" y="0"/>
                </a:cubicBezTo>
                <a:close/>
              </a:path>
            </a:pathLst>
          </a:custGeom>
          <a:ln>
            <a:solidFill>
              <a:srgbClr val="98DE04"/>
            </a:solidFill>
          </a:ln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9" t="18825" r="28856" b="32750"/>
          <a:stretch>
            <a:fillRect/>
          </a:stretch>
        </p:blipFill>
        <p:spPr>
          <a:xfrm>
            <a:off x="3795711" y="4321937"/>
            <a:ext cx="1574062" cy="1574062"/>
          </a:xfrm>
          <a:custGeom>
            <a:avLst/>
            <a:gdLst>
              <a:gd name="connsiteX0" fmla="*/ 787031 w 1574062"/>
              <a:gd name="connsiteY0" fmla="*/ 0 h 1574062"/>
              <a:gd name="connsiteX1" fmla="*/ 1574062 w 1574062"/>
              <a:gd name="connsiteY1" fmla="*/ 787031 h 1574062"/>
              <a:gd name="connsiteX2" fmla="*/ 787031 w 1574062"/>
              <a:gd name="connsiteY2" fmla="*/ 1574062 h 1574062"/>
              <a:gd name="connsiteX3" fmla="*/ 0 w 1574062"/>
              <a:gd name="connsiteY3" fmla="*/ 787031 h 1574062"/>
              <a:gd name="connsiteX4" fmla="*/ 787031 w 1574062"/>
              <a:gd name="connsiteY4" fmla="*/ 0 h 157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062" h="1574062">
                <a:moveTo>
                  <a:pt x="787031" y="0"/>
                </a:moveTo>
                <a:cubicBezTo>
                  <a:pt x="1221696" y="0"/>
                  <a:pt x="1574062" y="352366"/>
                  <a:pt x="1574062" y="787031"/>
                </a:cubicBezTo>
                <a:cubicBezTo>
                  <a:pt x="1574062" y="1221696"/>
                  <a:pt x="1221696" y="1574062"/>
                  <a:pt x="787031" y="1574062"/>
                </a:cubicBezTo>
                <a:cubicBezTo>
                  <a:pt x="352366" y="1574062"/>
                  <a:pt x="0" y="1221696"/>
                  <a:pt x="0" y="787031"/>
                </a:cubicBezTo>
                <a:cubicBezTo>
                  <a:pt x="0" y="352366"/>
                  <a:pt x="352366" y="0"/>
                  <a:pt x="787031" y="0"/>
                </a:cubicBezTo>
                <a:close/>
              </a:path>
            </a:pathLst>
          </a:custGeom>
          <a:ln>
            <a:solidFill>
              <a:srgbClr val="98DE04"/>
            </a:solidFill>
          </a:ln>
        </p:spPr>
      </p:pic>
      <p:pic>
        <p:nvPicPr>
          <p:cNvPr id="58" name="Picture 5" descr="C:\Users\Administrator\Desktop\mf700-0328429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5" r="20860" b="24709"/>
          <a:stretch>
            <a:fillRect/>
          </a:stretch>
        </p:blipFill>
        <p:spPr bwMode="auto">
          <a:xfrm>
            <a:off x="6471084" y="4320671"/>
            <a:ext cx="1514151" cy="1574062"/>
          </a:xfrm>
          <a:prstGeom prst="ellipse">
            <a:avLst/>
          </a:prstGeom>
          <a:noFill/>
          <a:ln w="12700">
            <a:solidFill>
              <a:srgbClr val="98DE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Administrator\Desktop\mf821-02629095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4124" r="19293" b="45669"/>
          <a:stretch>
            <a:fillRect/>
          </a:stretch>
        </p:blipFill>
        <p:spPr bwMode="auto">
          <a:xfrm>
            <a:off x="8966460" y="4271335"/>
            <a:ext cx="1499256" cy="1574062"/>
          </a:xfrm>
          <a:prstGeom prst="ellipse">
            <a:avLst/>
          </a:prstGeom>
          <a:noFill/>
          <a:ln w="12700">
            <a:solidFill>
              <a:srgbClr val="98DE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14722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 题 选 定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74" y="744086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5822694" y="4109411"/>
            <a:ext cx="1457187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选定主题 </a:t>
            </a:r>
          </a:p>
        </p:txBody>
      </p:sp>
      <p:sp>
        <p:nvSpPr>
          <p:cNvPr id="16" name="矩形 119"/>
          <p:cNvSpPr/>
          <p:nvPr/>
        </p:nvSpPr>
        <p:spPr>
          <a:xfrm>
            <a:off x="5822694" y="4548317"/>
            <a:ext cx="1795347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主题释义</a:t>
            </a:r>
          </a:p>
        </p:txBody>
      </p:sp>
      <p:sp>
        <p:nvSpPr>
          <p:cNvPr id="21" name="矩形 125"/>
          <p:cNvSpPr/>
          <p:nvPr/>
        </p:nvSpPr>
        <p:spPr>
          <a:xfrm>
            <a:off x="8038492" y="4089714"/>
            <a:ext cx="145806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选题背景 </a:t>
            </a:r>
          </a:p>
        </p:txBody>
      </p:sp>
      <p:sp>
        <p:nvSpPr>
          <p:cNvPr id="26" name="矩形 125"/>
          <p:cNvSpPr/>
          <p:nvPr/>
        </p:nvSpPr>
        <p:spPr>
          <a:xfrm>
            <a:off x="8038492" y="4544652"/>
            <a:ext cx="1458062" cy="40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选题理由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660619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4"/>
          <p:cNvSpPr txBox="1"/>
          <p:nvPr/>
        </p:nvSpPr>
        <p:spPr>
          <a:xfrm>
            <a:off x="2615241" y="1385046"/>
            <a:ext cx="1895519" cy="461665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选题背景</a:t>
            </a:r>
          </a:p>
        </p:txBody>
      </p:sp>
      <p:sp>
        <p:nvSpPr>
          <p:cNvPr id="20" name="文本框 4"/>
          <p:cNvSpPr txBox="1"/>
          <p:nvPr/>
        </p:nvSpPr>
        <p:spPr>
          <a:xfrm>
            <a:off x="1069598" y="1858972"/>
            <a:ext cx="5080280" cy="44012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静脉留置针在产妇分娩中有着很大的优越性，运用留置针：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有利于保持静脉通路，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降低输液渗透，针头脱出，针头堵塞发生率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避免反复穿刺，减轻孕妇痛苦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降低护士的工作量。提高工作效率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 algn="just">
              <a:lnSpc>
                <a:spcPct val="200000"/>
              </a:lnSpc>
              <a:spcAft>
                <a:spcPct val="0"/>
              </a:spcAft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参考文献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 algn="just">
              <a:lnSpc>
                <a:spcPct val="200000"/>
              </a:lnSpc>
              <a:spcAft>
                <a:spcPct val="0"/>
              </a:spcAft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静脉留置针在产妇分娩中的应用体会 朱晓红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 algn="just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18G</a:t>
            </a: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留置针在产妇分娩中的应用体会  王英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 algn="just">
              <a:lnSpc>
                <a:spcPct val="200000"/>
              </a:lnSpc>
              <a:spcAft>
                <a:spcPct val="0"/>
              </a:spcAft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静脉留置针在分娩过程中的应用  </a:t>
            </a:r>
            <a:endParaRPr lang="zh-CN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</a:pP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6216037" y="1733679"/>
            <a:ext cx="4695407" cy="483209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200000"/>
              </a:lnSpc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但是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孕妇在分娩过程中留置针容易滑脱，反折，</a:t>
            </a: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敷贴固定容易卷边</a:t>
            </a: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导致：</a:t>
            </a: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、输液不能以最快的速度进入</a:t>
            </a: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、留置针浪费</a:t>
            </a: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、孕妇重复的留置</a:t>
            </a: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、助产士重复工作量</a:t>
            </a: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敷贴浪费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en-US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r>
              <a:rPr lang="zh-CN" altLang="zh-CN" sz="1400" dirty="0">
                <a:ea typeface="微软雅黑" panose="020B0503020204020204" pitchFamily="34" charset="-122"/>
                <a:sym typeface="Arial" panose="020B0604020202020204" pitchFamily="34" charset="0"/>
              </a:rPr>
              <a:t>、住院病人满意度降低。</a:t>
            </a:r>
            <a:endParaRPr lang="en-US" altLang="zh-CN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indent="0">
              <a:lnSpc>
                <a:spcPct val="200000"/>
              </a:lnSpc>
              <a:spcAft>
                <a:spcPct val="0"/>
              </a:spcAft>
            </a:pPr>
            <a:r>
              <a:rPr lang="zh-CN" altLang="en-US" sz="1400" dirty="0">
                <a:ea typeface="微软雅黑" panose="020B0503020204020204" pitchFamily="34" charset="-122"/>
                <a:sym typeface="Arial" panose="020B0604020202020204" pitchFamily="34" charset="0"/>
              </a:rPr>
              <a:t>所以，提高孕妇从穿刺到分娩后留置针的完好率迫在眉睫</a:t>
            </a:r>
          </a:p>
          <a:p>
            <a:pPr lvl="0" indent="0">
              <a:lnSpc>
                <a:spcPct val="200000"/>
              </a:lnSpc>
            </a:pPr>
            <a:endParaRPr lang="zh-CN" altLang="en-US" sz="1400" dirty="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9964" y="1385046"/>
            <a:ext cx="4920924" cy="4848819"/>
          </a:xfrm>
          <a:prstGeom prst="rect">
            <a:avLst/>
          </a:prstGeom>
          <a:noFill/>
          <a:ln>
            <a:solidFill>
              <a:srgbClr val="0CA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990522" y="1385046"/>
            <a:ext cx="5331902" cy="4848819"/>
          </a:xfrm>
          <a:prstGeom prst="rect">
            <a:avLst/>
          </a:prstGeom>
          <a:noFill/>
          <a:ln>
            <a:solidFill>
              <a:srgbClr val="98D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4"/>
          <p:cNvSpPr txBox="1"/>
          <p:nvPr/>
        </p:nvSpPr>
        <p:spPr>
          <a:xfrm>
            <a:off x="7995579" y="1399959"/>
            <a:ext cx="1652917" cy="400110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选题背景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-17600" y="394644"/>
            <a:ext cx="2632841" cy="502293"/>
            <a:chOff x="0" y="215509"/>
            <a:chExt cx="2632841" cy="502293"/>
          </a:xfrm>
        </p:grpSpPr>
        <p:sp>
          <p:nvSpPr>
            <p:cNvPr id="11" name="矩形 10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488731" y="215509"/>
              <a:ext cx="2144110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909964" y="21550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选定主题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9214140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10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373737" y="1602946"/>
            <a:ext cx="3324552" cy="1955932"/>
          </a:xfrm>
          <a:prstGeom prst="rect">
            <a:avLst/>
          </a:prstGeom>
          <a:noFill/>
          <a:ln>
            <a:solidFill>
              <a:srgbClr val="98D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0"/>
          <p:cNvSpPr/>
          <p:nvPr/>
        </p:nvSpPr>
        <p:spPr>
          <a:xfrm>
            <a:off x="1546319" y="2750730"/>
            <a:ext cx="2979387" cy="6832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患者满意度，增加社会效应，提升医院的整体品牌形象</a:t>
            </a:r>
          </a:p>
        </p:txBody>
      </p:sp>
      <p:sp>
        <p:nvSpPr>
          <p:cNvPr id="11" name="Freeform 110"/>
          <p:cNvSpPr>
            <a:spLocks noEditPoints="1"/>
          </p:cNvSpPr>
          <p:nvPr/>
        </p:nvSpPr>
        <p:spPr>
          <a:xfrm>
            <a:off x="2484119" y="1961714"/>
            <a:ext cx="1006532" cy="689228"/>
          </a:xfrm>
          <a:custGeom>
            <a:avLst/>
            <a:gdLst/>
            <a:ahLst/>
            <a:cxnLst>
              <a:cxn ang="0">
                <a:pos x="286" y="182"/>
              </a:cxn>
              <a:cxn ang="0">
                <a:pos x="276" y="47"/>
              </a:cxn>
              <a:cxn ang="0">
                <a:pos x="216" y="179"/>
              </a:cxn>
              <a:cxn ang="0">
                <a:pos x="208" y="185"/>
              </a:cxn>
              <a:cxn ang="0">
                <a:pos x="209" y="11"/>
              </a:cxn>
              <a:cxn ang="0">
                <a:pos x="105" y="0"/>
              </a:cxn>
              <a:cxn ang="0">
                <a:pos x="94" y="182"/>
              </a:cxn>
              <a:cxn ang="0">
                <a:pos x="88" y="185"/>
              </a:cxn>
              <a:cxn ang="0">
                <a:pos x="87" y="47"/>
              </a:cxn>
              <a:cxn ang="0">
                <a:pos x="18" y="57"/>
              </a:cxn>
              <a:cxn ang="0">
                <a:pos x="19" y="185"/>
              </a:cxn>
              <a:cxn ang="0">
                <a:pos x="0" y="207"/>
              </a:cxn>
              <a:cxn ang="0">
                <a:pos x="303" y="185"/>
              </a:cxn>
              <a:cxn ang="0">
                <a:pos x="50" y="142"/>
              </a:cxn>
              <a:cxn ang="0">
                <a:pos x="35" y="126"/>
              </a:cxn>
              <a:cxn ang="0">
                <a:pos x="50" y="142"/>
              </a:cxn>
              <a:cxn ang="0">
                <a:pos x="35" y="115"/>
              </a:cxn>
              <a:cxn ang="0">
                <a:pos x="50" y="99"/>
              </a:cxn>
              <a:cxn ang="0">
                <a:pos x="50" y="89"/>
              </a:cxn>
              <a:cxn ang="0">
                <a:pos x="35" y="73"/>
              </a:cxn>
              <a:cxn ang="0">
                <a:pos x="50" y="89"/>
              </a:cxn>
              <a:cxn ang="0">
                <a:pos x="59" y="142"/>
              </a:cxn>
              <a:cxn ang="0">
                <a:pos x="74" y="126"/>
              </a:cxn>
              <a:cxn ang="0">
                <a:pos x="74" y="115"/>
              </a:cxn>
              <a:cxn ang="0">
                <a:pos x="59" y="99"/>
              </a:cxn>
              <a:cxn ang="0">
                <a:pos x="74" y="115"/>
              </a:cxn>
              <a:cxn ang="0">
                <a:pos x="59" y="89"/>
              </a:cxn>
              <a:cxn ang="0">
                <a:pos x="74" y="73"/>
              </a:cxn>
              <a:cxn ang="0">
                <a:pos x="175" y="184"/>
              </a:cxn>
              <a:cxn ang="0">
                <a:pos x="130" y="128"/>
              </a:cxn>
              <a:cxn ang="0">
                <a:pos x="175" y="184"/>
              </a:cxn>
              <a:cxn ang="0">
                <a:pos x="114" y="43"/>
              </a:cxn>
              <a:cxn ang="0">
                <a:pos x="189" y="43"/>
              </a:cxn>
              <a:cxn ang="0">
                <a:pos x="249" y="142"/>
              </a:cxn>
              <a:cxn ang="0">
                <a:pos x="233" y="126"/>
              </a:cxn>
              <a:cxn ang="0">
                <a:pos x="249" y="142"/>
              </a:cxn>
              <a:cxn ang="0">
                <a:pos x="233" y="115"/>
              </a:cxn>
              <a:cxn ang="0">
                <a:pos x="249" y="99"/>
              </a:cxn>
              <a:cxn ang="0">
                <a:pos x="249" y="89"/>
              </a:cxn>
              <a:cxn ang="0">
                <a:pos x="233" y="73"/>
              </a:cxn>
              <a:cxn ang="0">
                <a:pos x="249" y="89"/>
              </a:cxn>
              <a:cxn ang="0">
                <a:pos x="257" y="142"/>
              </a:cxn>
              <a:cxn ang="0">
                <a:pos x="272" y="126"/>
              </a:cxn>
              <a:cxn ang="0">
                <a:pos x="272" y="115"/>
              </a:cxn>
              <a:cxn ang="0">
                <a:pos x="257" y="99"/>
              </a:cxn>
              <a:cxn ang="0">
                <a:pos x="272" y="115"/>
              </a:cxn>
              <a:cxn ang="0">
                <a:pos x="257" y="89"/>
              </a:cxn>
              <a:cxn ang="0">
                <a:pos x="272" y="73"/>
              </a:cxn>
              <a:cxn ang="0">
                <a:pos x="161" y="33"/>
              </a:cxn>
              <a:cxn ang="0">
                <a:pos x="175" y="52"/>
              </a:cxn>
              <a:cxn ang="0">
                <a:pos x="161" y="66"/>
              </a:cxn>
              <a:cxn ang="0">
                <a:pos x="142" y="52"/>
              </a:cxn>
              <a:cxn ang="0">
                <a:pos x="128" y="33"/>
              </a:cxn>
              <a:cxn ang="0">
                <a:pos x="142" y="19"/>
              </a:cxn>
              <a:cxn ang="0">
                <a:pos x="161" y="33"/>
              </a:cxn>
              <a:cxn ang="0">
                <a:pos x="161" y="33"/>
              </a:cxn>
            </a:cxnLst>
            <a:rect l="0" t="0" r="0" b="0"/>
            <a:pathLst>
              <a:path w="303" h="207">
                <a:moveTo>
                  <a:pt x="286" y="185"/>
                </a:moveTo>
                <a:cubicBezTo>
                  <a:pt x="286" y="184"/>
                  <a:pt x="286" y="183"/>
                  <a:pt x="286" y="182"/>
                </a:cubicBezTo>
                <a:cubicBezTo>
                  <a:pt x="286" y="57"/>
                  <a:pt x="286" y="57"/>
                  <a:pt x="286" y="57"/>
                </a:cubicBezTo>
                <a:cubicBezTo>
                  <a:pt x="286" y="51"/>
                  <a:pt x="282" y="47"/>
                  <a:pt x="276" y="47"/>
                </a:cubicBezTo>
                <a:cubicBezTo>
                  <a:pt x="216" y="47"/>
                  <a:pt x="216" y="47"/>
                  <a:pt x="216" y="47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16" y="181"/>
                  <a:pt x="216" y="183"/>
                  <a:pt x="215" y="185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209" y="184"/>
                  <a:pt x="209" y="183"/>
                  <a:pt x="209" y="182"/>
                </a:cubicBezTo>
                <a:cubicBezTo>
                  <a:pt x="209" y="11"/>
                  <a:pt x="209" y="11"/>
                  <a:pt x="209" y="11"/>
                </a:cubicBezTo>
                <a:cubicBezTo>
                  <a:pt x="209" y="5"/>
                  <a:pt x="204" y="0"/>
                  <a:pt x="198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99" y="0"/>
                  <a:pt x="94" y="5"/>
                  <a:pt x="94" y="11"/>
                </a:cubicBezTo>
                <a:cubicBezTo>
                  <a:pt x="94" y="182"/>
                  <a:pt x="94" y="182"/>
                  <a:pt x="94" y="182"/>
                </a:cubicBezTo>
                <a:cubicBezTo>
                  <a:pt x="94" y="183"/>
                  <a:pt x="94" y="184"/>
                  <a:pt x="95" y="185"/>
                </a:cubicBezTo>
                <a:cubicBezTo>
                  <a:pt x="88" y="185"/>
                  <a:pt x="88" y="185"/>
                  <a:pt x="88" y="185"/>
                </a:cubicBezTo>
                <a:cubicBezTo>
                  <a:pt x="87" y="183"/>
                  <a:pt x="87" y="181"/>
                  <a:pt x="87" y="179"/>
                </a:cubicBezTo>
                <a:cubicBezTo>
                  <a:pt x="87" y="47"/>
                  <a:pt x="87" y="47"/>
                  <a:pt x="8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3" y="47"/>
                  <a:pt x="18" y="51"/>
                  <a:pt x="18" y="57"/>
                </a:cubicBezTo>
                <a:cubicBezTo>
                  <a:pt x="18" y="182"/>
                  <a:pt x="18" y="182"/>
                  <a:pt x="18" y="182"/>
                </a:cubicBezTo>
                <a:cubicBezTo>
                  <a:pt x="18" y="183"/>
                  <a:pt x="18" y="184"/>
                  <a:pt x="19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207"/>
                  <a:pt x="0" y="207"/>
                  <a:pt x="0" y="207"/>
                </a:cubicBezTo>
                <a:cubicBezTo>
                  <a:pt x="303" y="207"/>
                  <a:pt x="303" y="207"/>
                  <a:pt x="303" y="207"/>
                </a:cubicBezTo>
                <a:cubicBezTo>
                  <a:pt x="303" y="185"/>
                  <a:pt x="303" y="185"/>
                  <a:pt x="303" y="185"/>
                </a:cubicBezTo>
                <a:lnTo>
                  <a:pt x="286" y="185"/>
                </a:lnTo>
                <a:close/>
                <a:moveTo>
                  <a:pt x="50" y="142"/>
                </a:moveTo>
                <a:cubicBezTo>
                  <a:pt x="35" y="142"/>
                  <a:pt x="35" y="142"/>
                  <a:pt x="35" y="142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50" y="126"/>
                  <a:pt x="50" y="126"/>
                  <a:pt x="50" y="126"/>
                </a:cubicBezTo>
                <a:lnTo>
                  <a:pt x="50" y="142"/>
                </a:lnTo>
                <a:close/>
                <a:moveTo>
                  <a:pt x="50" y="115"/>
                </a:moveTo>
                <a:cubicBezTo>
                  <a:pt x="35" y="115"/>
                  <a:pt x="35" y="115"/>
                  <a:pt x="35" y="115"/>
                </a:cubicBezTo>
                <a:cubicBezTo>
                  <a:pt x="35" y="99"/>
                  <a:pt x="35" y="99"/>
                  <a:pt x="35" y="99"/>
                </a:cubicBezTo>
                <a:cubicBezTo>
                  <a:pt x="50" y="99"/>
                  <a:pt x="50" y="99"/>
                  <a:pt x="50" y="99"/>
                </a:cubicBezTo>
                <a:lnTo>
                  <a:pt x="50" y="115"/>
                </a:lnTo>
                <a:close/>
                <a:moveTo>
                  <a:pt x="50" y="89"/>
                </a:moveTo>
                <a:cubicBezTo>
                  <a:pt x="35" y="89"/>
                  <a:pt x="35" y="89"/>
                  <a:pt x="35" y="89"/>
                </a:cubicBezTo>
                <a:cubicBezTo>
                  <a:pt x="35" y="73"/>
                  <a:pt x="35" y="73"/>
                  <a:pt x="35" y="73"/>
                </a:cubicBezTo>
                <a:cubicBezTo>
                  <a:pt x="50" y="73"/>
                  <a:pt x="50" y="73"/>
                  <a:pt x="50" y="73"/>
                </a:cubicBezTo>
                <a:lnTo>
                  <a:pt x="50" y="89"/>
                </a:lnTo>
                <a:close/>
                <a:moveTo>
                  <a:pt x="74" y="142"/>
                </a:moveTo>
                <a:cubicBezTo>
                  <a:pt x="59" y="142"/>
                  <a:pt x="59" y="142"/>
                  <a:pt x="59" y="142"/>
                </a:cubicBezTo>
                <a:cubicBezTo>
                  <a:pt x="59" y="126"/>
                  <a:pt x="59" y="126"/>
                  <a:pt x="59" y="126"/>
                </a:cubicBezTo>
                <a:cubicBezTo>
                  <a:pt x="74" y="126"/>
                  <a:pt x="74" y="126"/>
                  <a:pt x="74" y="126"/>
                </a:cubicBezTo>
                <a:lnTo>
                  <a:pt x="74" y="142"/>
                </a:lnTo>
                <a:close/>
                <a:moveTo>
                  <a:pt x="74" y="115"/>
                </a:moveTo>
                <a:cubicBezTo>
                  <a:pt x="59" y="115"/>
                  <a:pt x="59" y="115"/>
                  <a:pt x="59" y="115"/>
                </a:cubicBezTo>
                <a:cubicBezTo>
                  <a:pt x="59" y="99"/>
                  <a:pt x="59" y="99"/>
                  <a:pt x="59" y="99"/>
                </a:cubicBezTo>
                <a:cubicBezTo>
                  <a:pt x="74" y="99"/>
                  <a:pt x="74" y="99"/>
                  <a:pt x="74" y="99"/>
                </a:cubicBezTo>
                <a:lnTo>
                  <a:pt x="74" y="115"/>
                </a:lnTo>
                <a:close/>
                <a:moveTo>
                  <a:pt x="74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3"/>
                  <a:pt x="59" y="73"/>
                  <a:pt x="59" y="73"/>
                </a:cubicBezTo>
                <a:cubicBezTo>
                  <a:pt x="74" y="73"/>
                  <a:pt x="74" y="73"/>
                  <a:pt x="74" y="73"/>
                </a:cubicBezTo>
                <a:lnTo>
                  <a:pt x="74" y="89"/>
                </a:lnTo>
                <a:close/>
                <a:moveTo>
                  <a:pt x="175" y="184"/>
                </a:moveTo>
                <a:cubicBezTo>
                  <a:pt x="130" y="184"/>
                  <a:pt x="130" y="184"/>
                  <a:pt x="130" y="18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75" y="128"/>
                  <a:pt x="175" y="128"/>
                  <a:pt x="175" y="128"/>
                </a:cubicBezTo>
                <a:lnTo>
                  <a:pt x="175" y="184"/>
                </a:lnTo>
                <a:close/>
                <a:moveTo>
                  <a:pt x="152" y="80"/>
                </a:moveTo>
                <a:cubicBezTo>
                  <a:pt x="131" y="80"/>
                  <a:pt x="114" y="63"/>
                  <a:pt x="114" y="43"/>
                </a:cubicBezTo>
                <a:cubicBezTo>
                  <a:pt x="114" y="22"/>
                  <a:pt x="131" y="5"/>
                  <a:pt x="152" y="5"/>
                </a:cubicBezTo>
                <a:cubicBezTo>
                  <a:pt x="172" y="5"/>
                  <a:pt x="189" y="22"/>
                  <a:pt x="189" y="43"/>
                </a:cubicBezTo>
                <a:cubicBezTo>
                  <a:pt x="189" y="63"/>
                  <a:pt x="172" y="80"/>
                  <a:pt x="152" y="80"/>
                </a:cubicBezTo>
                <a:close/>
                <a:moveTo>
                  <a:pt x="249" y="142"/>
                </a:moveTo>
                <a:cubicBezTo>
                  <a:pt x="233" y="142"/>
                  <a:pt x="233" y="142"/>
                  <a:pt x="233" y="142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49" y="126"/>
                  <a:pt x="249" y="126"/>
                  <a:pt x="249" y="126"/>
                </a:cubicBezTo>
                <a:lnTo>
                  <a:pt x="249" y="142"/>
                </a:lnTo>
                <a:close/>
                <a:moveTo>
                  <a:pt x="249" y="115"/>
                </a:moveTo>
                <a:cubicBezTo>
                  <a:pt x="233" y="115"/>
                  <a:pt x="233" y="115"/>
                  <a:pt x="233" y="115"/>
                </a:cubicBezTo>
                <a:cubicBezTo>
                  <a:pt x="233" y="99"/>
                  <a:pt x="233" y="99"/>
                  <a:pt x="233" y="99"/>
                </a:cubicBezTo>
                <a:cubicBezTo>
                  <a:pt x="249" y="99"/>
                  <a:pt x="249" y="99"/>
                  <a:pt x="249" y="99"/>
                </a:cubicBezTo>
                <a:lnTo>
                  <a:pt x="249" y="115"/>
                </a:lnTo>
                <a:close/>
                <a:moveTo>
                  <a:pt x="249" y="89"/>
                </a:moveTo>
                <a:cubicBezTo>
                  <a:pt x="233" y="89"/>
                  <a:pt x="233" y="89"/>
                  <a:pt x="233" y="89"/>
                </a:cubicBezTo>
                <a:cubicBezTo>
                  <a:pt x="233" y="73"/>
                  <a:pt x="233" y="73"/>
                  <a:pt x="233" y="73"/>
                </a:cubicBezTo>
                <a:cubicBezTo>
                  <a:pt x="249" y="73"/>
                  <a:pt x="249" y="73"/>
                  <a:pt x="249" y="73"/>
                </a:cubicBezTo>
                <a:lnTo>
                  <a:pt x="249" y="89"/>
                </a:lnTo>
                <a:close/>
                <a:moveTo>
                  <a:pt x="272" y="142"/>
                </a:moveTo>
                <a:cubicBezTo>
                  <a:pt x="257" y="142"/>
                  <a:pt x="257" y="142"/>
                  <a:pt x="257" y="142"/>
                </a:cubicBezTo>
                <a:cubicBezTo>
                  <a:pt x="257" y="126"/>
                  <a:pt x="257" y="126"/>
                  <a:pt x="257" y="126"/>
                </a:cubicBezTo>
                <a:cubicBezTo>
                  <a:pt x="272" y="126"/>
                  <a:pt x="272" y="126"/>
                  <a:pt x="272" y="126"/>
                </a:cubicBezTo>
                <a:lnTo>
                  <a:pt x="272" y="142"/>
                </a:lnTo>
                <a:close/>
                <a:moveTo>
                  <a:pt x="272" y="115"/>
                </a:moveTo>
                <a:cubicBezTo>
                  <a:pt x="257" y="115"/>
                  <a:pt x="257" y="115"/>
                  <a:pt x="257" y="115"/>
                </a:cubicBezTo>
                <a:cubicBezTo>
                  <a:pt x="257" y="99"/>
                  <a:pt x="257" y="99"/>
                  <a:pt x="257" y="99"/>
                </a:cubicBezTo>
                <a:cubicBezTo>
                  <a:pt x="272" y="99"/>
                  <a:pt x="272" y="99"/>
                  <a:pt x="272" y="99"/>
                </a:cubicBezTo>
                <a:lnTo>
                  <a:pt x="272" y="115"/>
                </a:lnTo>
                <a:close/>
                <a:moveTo>
                  <a:pt x="272" y="89"/>
                </a:moveTo>
                <a:cubicBezTo>
                  <a:pt x="257" y="89"/>
                  <a:pt x="257" y="89"/>
                  <a:pt x="257" y="89"/>
                </a:cubicBezTo>
                <a:cubicBezTo>
                  <a:pt x="257" y="73"/>
                  <a:pt x="257" y="73"/>
                  <a:pt x="257" y="73"/>
                </a:cubicBezTo>
                <a:cubicBezTo>
                  <a:pt x="272" y="73"/>
                  <a:pt x="272" y="73"/>
                  <a:pt x="272" y="73"/>
                </a:cubicBezTo>
                <a:lnTo>
                  <a:pt x="272" y="89"/>
                </a:lnTo>
                <a:close/>
                <a:moveTo>
                  <a:pt x="161" y="33"/>
                </a:moveTo>
                <a:cubicBezTo>
                  <a:pt x="175" y="33"/>
                  <a:pt x="175" y="33"/>
                  <a:pt x="175" y="33"/>
                </a:cubicBezTo>
                <a:cubicBezTo>
                  <a:pt x="175" y="52"/>
                  <a:pt x="175" y="52"/>
                  <a:pt x="175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1" y="66"/>
                  <a:pt x="161" y="66"/>
                  <a:pt x="161" y="66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52"/>
                  <a:pt x="142" y="52"/>
                  <a:pt x="142" y="52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42" y="33"/>
                  <a:pt x="142" y="33"/>
                  <a:pt x="142" y="33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61" y="19"/>
                  <a:pt x="161" y="19"/>
                  <a:pt x="161" y="19"/>
                </a:cubicBezTo>
                <a:lnTo>
                  <a:pt x="161" y="33"/>
                </a:lnTo>
                <a:close/>
                <a:moveTo>
                  <a:pt x="161" y="33"/>
                </a:moveTo>
                <a:cubicBezTo>
                  <a:pt x="161" y="33"/>
                  <a:pt x="161" y="33"/>
                  <a:pt x="161" y="33"/>
                </a:cubicBezTo>
              </a:path>
            </a:pathLst>
          </a:custGeom>
          <a:solidFill>
            <a:srgbClr val="98DE04"/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4"/>
          <p:cNvSpPr txBox="1"/>
          <p:nvPr/>
        </p:nvSpPr>
        <p:spPr>
          <a:xfrm>
            <a:off x="2253851" y="1387676"/>
            <a:ext cx="1467068" cy="429861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对医院而言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49"/>
          <p:cNvSpPr/>
          <p:nvPr/>
        </p:nvSpPr>
        <p:spPr>
          <a:xfrm>
            <a:off x="7223420" y="2856116"/>
            <a:ext cx="3042656" cy="68326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增加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团队凝聚力，改善工作效率和品质，提高病区整体形象。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>
          <a:xfrm>
            <a:off x="8324817" y="2045461"/>
            <a:ext cx="839220" cy="700653"/>
          </a:xfrm>
          <a:custGeom>
            <a:avLst/>
            <a:gdLst/>
            <a:ahLst/>
            <a:cxnLst>
              <a:cxn ang="0">
                <a:pos x="450" y="137"/>
              </a:cxn>
              <a:cxn ang="0">
                <a:pos x="180" y="137"/>
              </a:cxn>
              <a:cxn ang="0">
                <a:pos x="90" y="457"/>
              </a:cxn>
              <a:cxn ang="0">
                <a:pos x="113" y="526"/>
              </a:cxn>
              <a:cxn ang="0">
                <a:pos x="540" y="503"/>
              </a:cxn>
              <a:cxn ang="0">
                <a:pos x="398" y="245"/>
              </a:cxn>
              <a:cxn ang="0">
                <a:pos x="398" y="245"/>
              </a:cxn>
              <a:cxn ang="0">
                <a:pos x="398" y="245"/>
              </a:cxn>
              <a:cxn ang="0">
                <a:pos x="315" y="46"/>
              </a:cxn>
              <a:cxn ang="0">
                <a:pos x="315" y="228"/>
              </a:cxn>
              <a:cxn ang="0">
                <a:pos x="226" y="137"/>
              </a:cxn>
              <a:cxn ang="0">
                <a:pos x="226" y="137"/>
              </a:cxn>
              <a:cxn ang="0">
                <a:pos x="491" y="479"/>
              </a:cxn>
              <a:cxn ang="0">
                <a:pos x="140" y="457"/>
              </a:cxn>
              <a:cxn ang="0">
                <a:pos x="491" y="457"/>
              </a:cxn>
              <a:cxn ang="0">
                <a:pos x="491" y="479"/>
              </a:cxn>
              <a:cxn ang="0">
                <a:pos x="491" y="479"/>
              </a:cxn>
              <a:cxn ang="0">
                <a:pos x="154" y="262"/>
              </a:cxn>
              <a:cxn ang="0">
                <a:pos x="176" y="239"/>
              </a:cxn>
              <a:cxn ang="0">
                <a:pos x="116" y="156"/>
              </a:cxn>
              <a:cxn ang="0">
                <a:pos x="197" y="50"/>
              </a:cxn>
              <a:cxn ang="0">
                <a:pos x="197" y="42"/>
              </a:cxn>
              <a:cxn ang="0">
                <a:pos x="106" y="233"/>
              </a:cxn>
              <a:cxn ang="0">
                <a:pos x="0" y="430"/>
              </a:cxn>
              <a:cxn ang="0">
                <a:pos x="69" y="453"/>
              </a:cxn>
              <a:cxn ang="0">
                <a:pos x="42" y="413"/>
              </a:cxn>
              <a:cxn ang="0">
                <a:pos x="154" y="262"/>
              </a:cxn>
              <a:cxn ang="0">
                <a:pos x="154" y="262"/>
              </a:cxn>
              <a:cxn ang="0">
                <a:pos x="154" y="262"/>
              </a:cxn>
              <a:cxn ang="0">
                <a:pos x="555" y="156"/>
              </a:cxn>
              <a:cxn ang="0">
                <a:pos x="426" y="42"/>
              </a:cxn>
              <a:cxn ang="0">
                <a:pos x="454" y="91"/>
              </a:cxn>
              <a:cxn ang="0">
                <a:pos x="473" y="218"/>
              </a:cxn>
              <a:cxn ang="0">
                <a:pos x="474" y="261"/>
              </a:cxn>
              <a:cxn ang="0">
                <a:pos x="591" y="395"/>
              </a:cxn>
              <a:cxn ang="0">
                <a:pos x="555" y="413"/>
              </a:cxn>
              <a:cxn ang="0">
                <a:pos x="605" y="453"/>
              </a:cxn>
              <a:cxn ang="0">
                <a:pos x="629" y="395"/>
              </a:cxn>
              <a:cxn ang="0">
                <a:pos x="523" y="233"/>
              </a:cxn>
              <a:cxn ang="0">
                <a:pos x="523" y="233"/>
              </a:cxn>
              <a:cxn ang="0">
                <a:pos x="523" y="233"/>
              </a:cxn>
            </a:cxnLst>
            <a:rect l="0" t="0" r="0" b="0"/>
            <a:pathLst>
              <a:path w="3268" h="2729">
                <a:moveTo>
                  <a:pt x="2069" y="1272"/>
                </a:moveTo>
                <a:cubicBezTo>
                  <a:pt x="2233" y="1141"/>
                  <a:pt x="2338" y="939"/>
                  <a:pt x="2338" y="712"/>
                </a:cubicBezTo>
                <a:cubicBezTo>
                  <a:pt x="2338" y="319"/>
                  <a:pt x="2024" y="0"/>
                  <a:pt x="1638" y="0"/>
                </a:cubicBezTo>
                <a:cubicBezTo>
                  <a:pt x="1252" y="0"/>
                  <a:pt x="938" y="319"/>
                  <a:pt x="938" y="712"/>
                </a:cubicBezTo>
                <a:cubicBezTo>
                  <a:pt x="938" y="939"/>
                  <a:pt x="1043" y="1141"/>
                  <a:pt x="1206" y="1272"/>
                </a:cubicBezTo>
                <a:cubicBezTo>
                  <a:pt x="776" y="1447"/>
                  <a:pt x="471" y="1874"/>
                  <a:pt x="471" y="2373"/>
                </a:cubicBezTo>
                <a:cubicBezTo>
                  <a:pt x="471" y="2610"/>
                  <a:pt x="471" y="2610"/>
                  <a:pt x="471" y="2610"/>
                </a:cubicBezTo>
                <a:cubicBezTo>
                  <a:pt x="471" y="2676"/>
                  <a:pt x="523" y="2729"/>
                  <a:pt x="587" y="2729"/>
                </a:cubicBezTo>
                <a:cubicBezTo>
                  <a:pt x="2689" y="2729"/>
                  <a:pt x="2689" y="2729"/>
                  <a:pt x="2689" y="2729"/>
                </a:cubicBezTo>
                <a:cubicBezTo>
                  <a:pt x="2753" y="2729"/>
                  <a:pt x="2805" y="2676"/>
                  <a:pt x="2805" y="2610"/>
                </a:cubicBezTo>
                <a:cubicBezTo>
                  <a:pt x="2805" y="2373"/>
                  <a:pt x="2805" y="2373"/>
                  <a:pt x="2805" y="2373"/>
                </a:cubicBezTo>
                <a:cubicBezTo>
                  <a:pt x="2805" y="1874"/>
                  <a:pt x="2500" y="1447"/>
                  <a:pt x="2069" y="1272"/>
                </a:cubicBezTo>
                <a:cubicBezTo>
                  <a:pt x="2069" y="1272"/>
                  <a:pt x="2069" y="1272"/>
                  <a:pt x="2069" y="1272"/>
                </a:cubicBezTo>
                <a:cubicBezTo>
                  <a:pt x="2069" y="1272"/>
                  <a:pt x="2069" y="1272"/>
                  <a:pt x="2069" y="1272"/>
                </a:cubicBezTo>
                <a:cubicBezTo>
                  <a:pt x="2069" y="1272"/>
                  <a:pt x="2069" y="1272"/>
                  <a:pt x="2069" y="1272"/>
                </a:cubicBezTo>
                <a:cubicBezTo>
                  <a:pt x="2069" y="1272"/>
                  <a:pt x="2069" y="1272"/>
                  <a:pt x="2069" y="1272"/>
                </a:cubicBezTo>
                <a:close/>
                <a:moveTo>
                  <a:pt x="1174" y="711"/>
                </a:moveTo>
                <a:cubicBezTo>
                  <a:pt x="1174" y="451"/>
                  <a:pt x="1382" y="239"/>
                  <a:pt x="1638" y="239"/>
                </a:cubicBezTo>
                <a:cubicBezTo>
                  <a:pt x="1894" y="239"/>
                  <a:pt x="2102" y="451"/>
                  <a:pt x="2102" y="711"/>
                </a:cubicBezTo>
                <a:cubicBezTo>
                  <a:pt x="2102" y="971"/>
                  <a:pt x="1894" y="1183"/>
                  <a:pt x="1638" y="1183"/>
                </a:cubicBezTo>
                <a:cubicBezTo>
                  <a:pt x="1382" y="1183"/>
                  <a:pt x="1174" y="971"/>
                  <a:pt x="1174" y="711"/>
                </a:cubicBezTo>
                <a:cubicBezTo>
                  <a:pt x="1174" y="711"/>
                  <a:pt x="1174" y="711"/>
                  <a:pt x="1174" y="711"/>
                </a:cubicBezTo>
                <a:cubicBezTo>
                  <a:pt x="1174" y="711"/>
                  <a:pt x="1174" y="711"/>
                  <a:pt x="1174" y="711"/>
                </a:cubicBezTo>
                <a:cubicBezTo>
                  <a:pt x="1174" y="711"/>
                  <a:pt x="1174" y="711"/>
                  <a:pt x="1174" y="711"/>
                </a:cubicBezTo>
                <a:cubicBezTo>
                  <a:pt x="1174" y="711"/>
                  <a:pt x="1174" y="711"/>
                  <a:pt x="1174" y="711"/>
                </a:cubicBezTo>
                <a:close/>
                <a:moveTo>
                  <a:pt x="2548" y="2488"/>
                </a:moveTo>
                <a:cubicBezTo>
                  <a:pt x="728" y="2488"/>
                  <a:pt x="728" y="2488"/>
                  <a:pt x="728" y="2488"/>
                </a:cubicBezTo>
                <a:cubicBezTo>
                  <a:pt x="728" y="2372"/>
                  <a:pt x="728" y="2372"/>
                  <a:pt x="728" y="2372"/>
                </a:cubicBezTo>
                <a:cubicBezTo>
                  <a:pt x="728" y="1862"/>
                  <a:pt x="1136" y="1447"/>
                  <a:pt x="1638" y="1447"/>
                </a:cubicBezTo>
                <a:cubicBezTo>
                  <a:pt x="2140" y="1447"/>
                  <a:pt x="2548" y="1862"/>
                  <a:pt x="2548" y="2372"/>
                </a:cubicBezTo>
                <a:cubicBezTo>
                  <a:pt x="2548" y="2488"/>
                  <a:pt x="2548" y="2488"/>
                  <a:pt x="2548" y="2488"/>
                </a:cubicBezTo>
                <a:cubicBezTo>
                  <a:pt x="2548" y="2488"/>
                  <a:pt x="2548" y="2488"/>
                  <a:pt x="2548" y="2488"/>
                </a:cubicBezTo>
                <a:cubicBezTo>
                  <a:pt x="2548" y="2488"/>
                  <a:pt x="2548" y="2488"/>
                  <a:pt x="2548" y="2488"/>
                </a:cubicBezTo>
                <a:cubicBezTo>
                  <a:pt x="2548" y="2488"/>
                  <a:pt x="2548" y="2488"/>
                  <a:pt x="2548" y="2488"/>
                </a:cubicBezTo>
                <a:cubicBezTo>
                  <a:pt x="2548" y="2488"/>
                  <a:pt x="2548" y="2488"/>
                  <a:pt x="2548" y="2488"/>
                </a:cubicBezTo>
                <a:close/>
                <a:moveTo>
                  <a:pt x="801" y="1363"/>
                </a:moveTo>
                <a:cubicBezTo>
                  <a:pt x="826" y="1357"/>
                  <a:pt x="826" y="1357"/>
                  <a:pt x="826" y="1357"/>
                </a:cubicBezTo>
                <a:cubicBezTo>
                  <a:pt x="879" y="1340"/>
                  <a:pt x="918" y="1297"/>
                  <a:pt x="918" y="1245"/>
                </a:cubicBezTo>
                <a:cubicBezTo>
                  <a:pt x="918" y="1196"/>
                  <a:pt x="882" y="1153"/>
                  <a:pt x="831" y="1136"/>
                </a:cubicBezTo>
                <a:cubicBezTo>
                  <a:pt x="694" y="1078"/>
                  <a:pt x="605" y="951"/>
                  <a:pt x="605" y="812"/>
                </a:cubicBezTo>
                <a:cubicBezTo>
                  <a:pt x="605" y="654"/>
                  <a:pt x="753" y="520"/>
                  <a:pt x="907" y="474"/>
                </a:cubicBezTo>
                <a:cubicBezTo>
                  <a:pt x="934" y="397"/>
                  <a:pt x="975" y="325"/>
                  <a:pt x="1027" y="262"/>
                </a:cubicBezTo>
                <a:cubicBezTo>
                  <a:pt x="1036" y="248"/>
                  <a:pt x="1046" y="235"/>
                  <a:pt x="1056" y="221"/>
                </a:cubicBezTo>
                <a:cubicBezTo>
                  <a:pt x="1045" y="221"/>
                  <a:pt x="1035" y="218"/>
                  <a:pt x="1025" y="218"/>
                </a:cubicBezTo>
                <a:cubicBezTo>
                  <a:pt x="672" y="218"/>
                  <a:pt x="384" y="484"/>
                  <a:pt x="384" y="812"/>
                </a:cubicBezTo>
                <a:cubicBezTo>
                  <a:pt x="384" y="962"/>
                  <a:pt x="446" y="1103"/>
                  <a:pt x="551" y="1210"/>
                </a:cubicBezTo>
                <a:cubicBezTo>
                  <a:pt x="217" y="1370"/>
                  <a:pt x="0" y="1690"/>
                  <a:pt x="0" y="2052"/>
                </a:cubicBezTo>
                <a:cubicBezTo>
                  <a:pt x="0" y="2235"/>
                  <a:pt x="0" y="2235"/>
                  <a:pt x="0" y="2235"/>
                </a:cubicBezTo>
                <a:cubicBezTo>
                  <a:pt x="0" y="2301"/>
                  <a:pt x="57" y="2354"/>
                  <a:pt x="128" y="2354"/>
                </a:cubicBezTo>
                <a:cubicBezTo>
                  <a:pt x="358" y="2354"/>
                  <a:pt x="358" y="2354"/>
                  <a:pt x="358" y="2354"/>
                </a:cubicBezTo>
                <a:cubicBezTo>
                  <a:pt x="358" y="2273"/>
                  <a:pt x="367" y="2221"/>
                  <a:pt x="383" y="2144"/>
                </a:cubicBezTo>
                <a:cubicBezTo>
                  <a:pt x="221" y="2144"/>
                  <a:pt x="221" y="2144"/>
                  <a:pt x="221" y="2144"/>
                </a:cubicBezTo>
                <a:cubicBezTo>
                  <a:pt x="221" y="2052"/>
                  <a:pt x="221" y="2052"/>
                  <a:pt x="221" y="2052"/>
                </a:cubicBezTo>
                <a:cubicBezTo>
                  <a:pt x="221" y="1724"/>
                  <a:pt x="459" y="1442"/>
                  <a:pt x="801" y="1363"/>
                </a:cubicBezTo>
                <a:cubicBezTo>
                  <a:pt x="801" y="1363"/>
                  <a:pt x="801" y="1363"/>
                  <a:pt x="801" y="1363"/>
                </a:cubicBezTo>
                <a:cubicBezTo>
                  <a:pt x="801" y="1363"/>
                  <a:pt x="801" y="1363"/>
                  <a:pt x="801" y="1363"/>
                </a:cubicBezTo>
                <a:cubicBezTo>
                  <a:pt x="801" y="1363"/>
                  <a:pt x="801" y="1363"/>
                  <a:pt x="801" y="1363"/>
                </a:cubicBezTo>
                <a:cubicBezTo>
                  <a:pt x="801" y="1363"/>
                  <a:pt x="801" y="1363"/>
                  <a:pt x="801" y="1363"/>
                </a:cubicBezTo>
                <a:close/>
                <a:moveTo>
                  <a:pt x="2717" y="1210"/>
                </a:moveTo>
                <a:cubicBezTo>
                  <a:pt x="2822" y="1103"/>
                  <a:pt x="2883" y="962"/>
                  <a:pt x="2883" y="812"/>
                </a:cubicBezTo>
                <a:cubicBezTo>
                  <a:pt x="2883" y="484"/>
                  <a:pt x="2596" y="218"/>
                  <a:pt x="2243" y="218"/>
                </a:cubicBezTo>
                <a:cubicBezTo>
                  <a:pt x="2232" y="218"/>
                  <a:pt x="2222" y="221"/>
                  <a:pt x="2212" y="221"/>
                </a:cubicBezTo>
                <a:cubicBezTo>
                  <a:pt x="2222" y="235"/>
                  <a:pt x="2232" y="248"/>
                  <a:pt x="2241" y="262"/>
                </a:cubicBezTo>
                <a:cubicBezTo>
                  <a:pt x="2293" y="325"/>
                  <a:pt x="2333" y="397"/>
                  <a:pt x="2360" y="474"/>
                </a:cubicBezTo>
                <a:cubicBezTo>
                  <a:pt x="2515" y="520"/>
                  <a:pt x="2683" y="653"/>
                  <a:pt x="2683" y="812"/>
                </a:cubicBezTo>
                <a:cubicBezTo>
                  <a:pt x="2683" y="951"/>
                  <a:pt x="2595" y="1078"/>
                  <a:pt x="2458" y="1136"/>
                </a:cubicBezTo>
                <a:cubicBezTo>
                  <a:pt x="2407" y="1153"/>
                  <a:pt x="2371" y="1196"/>
                  <a:pt x="2371" y="1245"/>
                </a:cubicBezTo>
                <a:cubicBezTo>
                  <a:pt x="2371" y="1297"/>
                  <a:pt x="2410" y="1340"/>
                  <a:pt x="2463" y="1357"/>
                </a:cubicBezTo>
                <a:cubicBezTo>
                  <a:pt x="2488" y="1362"/>
                  <a:pt x="2488" y="1362"/>
                  <a:pt x="2488" y="1362"/>
                </a:cubicBezTo>
                <a:cubicBezTo>
                  <a:pt x="2830" y="1442"/>
                  <a:pt x="3068" y="1724"/>
                  <a:pt x="3068" y="2052"/>
                </a:cubicBezTo>
                <a:cubicBezTo>
                  <a:pt x="3068" y="2144"/>
                  <a:pt x="3068" y="2144"/>
                  <a:pt x="3068" y="2144"/>
                </a:cubicBezTo>
                <a:cubicBezTo>
                  <a:pt x="2884" y="2144"/>
                  <a:pt x="2884" y="2144"/>
                  <a:pt x="2884" y="2144"/>
                </a:cubicBezTo>
                <a:cubicBezTo>
                  <a:pt x="2901" y="2221"/>
                  <a:pt x="2910" y="2273"/>
                  <a:pt x="2910" y="2354"/>
                </a:cubicBezTo>
                <a:cubicBezTo>
                  <a:pt x="3139" y="2354"/>
                  <a:pt x="3139" y="2354"/>
                  <a:pt x="3139" y="2354"/>
                </a:cubicBezTo>
                <a:cubicBezTo>
                  <a:pt x="3210" y="2354"/>
                  <a:pt x="3267" y="2301"/>
                  <a:pt x="3267" y="2235"/>
                </a:cubicBezTo>
                <a:cubicBezTo>
                  <a:pt x="3267" y="2052"/>
                  <a:pt x="3267" y="2052"/>
                  <a:pt x="3267" y="2052"/>
                </a:cubicBezTo>
                <a:cubicBezTo>
                  <a:pt x="3268" y="1690"/>
                  <a:pt x="3050" y="1370"/>
                  <a:pt x="2717" y="1210"/>
                </a:cubicBezTo>
                <a:cubicBezTo>
                  <a:pt x="2717" y="1210"/>
                  <a:pt x="2717" y="1210"/>
                  <a:pt x="2717" y="1210"/>
                </a:cubicBezTo>
                <a:cubicBezTo>
                  <a:pt x="2717" y="1210"/>
                  <a:pt x="2717" y="1210"/>
                  <a:pt x="2717" y="1210"/>
                </a:cubicBezTo>
                <a:cubicBezTo>
                  <a:pt x="2717" y="1210"/>
                  <a:pt x="2717" y="1210"/>
                  <a:pt x="2717" y="1210"/>
                </a:cubicBezTo>
                <a:cubicBezTo>
                  <a:pt x="2717" y="1210"/>
                  <a:pt x="2717" y="1210"/>
                  <a:pt x="2717" y="1210"/>
                </a:cubicBezTo>
                <a:close/>
                <a:moveTo>
                  <a:pt x="2717" y="1210"/>
                </a:moveTo>
                <a:cubicBezTo>
                  <a:pt x="2717" y="1210"/>
                  <a:pt x="2717" y="1210"/>
                  <a:pt x="2717" y="1210"/>
                </a:cubicBezTo>
              </a:path>
            </a:pathLst>
          </a:custGeom>
          <a:solidFill>
            <a:srgbClr val="0CA3FA"/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215094" y="4465158"/>
            <a:ext cx="357846" cy="509901"/>
            <a:chOff x="8694927" y="3759612"/>
            <a:chExt cx="357846" cy="509901"/>
          </a:xfrm>
          <a:solidFill>
            <a:srgbClr val="98DE04"/>
          </a:solidFill>
        </p:grpSpPr>
        <p:sp>
          <p:nvSpPr>
            <p:cNvPr id="14" name="Oval 9"/>
            <p:cNvSpPr/>
            <p:nvPr/>
          </p:nvSpPr>
          <p:spPr>
            <a:xfrm>
              <a:off x="8747653" y="4037664"/>
              <a:ext cx="247676" cy="231849"/>
            </a:xfrm>
            <a:prstGeom prst="ellipse">
              <a:avLst/>
            </a:prstGeom>
            <a:grpFill/>
            <a:ln w="9525">
              <a:noFill/>
            </a:ln>
          </p:spPr>
          <p:txBody>
            <a:bodyPr wrap="square" lIns="91440" tIns="45720" rIns="91440" bIns="45720" anchor="t"/>
            <a:lstStyle/>
            <a:p>
              <a:pPr lvl="0" indent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>
            <a:xfrm>
              <a:off x="8694927" y="3759612"/>
              <a:ext cx="357846" cy="303998"/>
            </a:xfrm>
            <a:custGeom>
              <a:avLst/>
              <a:gdLst/>
              <a:ahLst/>
              <a:cxnLst>
                <a:cxn ang="0">
                  <a:pos x="0" y="1578"/>
                </a:cxn>
                <a:cxn ang="0">
                  <a:pos x="517" y="2191"/>
                </a:cxn>
                <a:cxn ang="0">
                  <a:pos x="1944" y="2144"/>
                </a:cxn>
                <a:cxn ang="0">
                  <a:pos x="2454" y="1539"/>
                </a:cxn>
                <a:cxn ang="0">
                  <a:pos x="0" y="1578"/>
                </a:cxn>
                <a:cxn ang="0">
                  <a:pos x="1495" y="1488"/>
                </a:cxn>
                <a:cxn ang="0">
                  <a:pos x="1284" y="1488"/>
                </a:cxn>
                <a:cxn ang="0">
                  <a:pos x="1284" y="1656"/>
                </a:cxn>
                <a:cxn ang="0">
                  <a:pos x="1207" y="1656"/>
                </a:cxn>
                <a:cxn ang="0">
                  <a:pos x="1207" y="1488"/>
                </a:cxn>
                <a:cxn ang="0">
                  <a:pos x="1005" y="1488"/>
                </a:cxn>
                <a:cxn ang="0">
                  <a:pos x="1005" y="1416"/>
                </a:cxn>
                <a:cxn ang="0">
                  <a:pos x="1207" y="1416"/>
                </a:cxn>
                <a:cxn ang="0">
                  <a:pos x="1207" y="1222"/>
                </a:cxn>
                <a:cxn ang="0">
                  <a:pos x="1284" y="1222"/>
                </a:cxn>
                <a:cxn ang="0">
                  <a:pos x="1284" y="1416"/>
                </a:cxn>
                <a:cxn ang="0">
                  <a:pos x="1495" y="1416"/>
                </a:cxn>
                <a:cxn ang="0">
                  <a:pos x="1495" y="1488"/>
                </a:cxn>
              </a:cxnLst>
              <a:rect l="0" t="0" r="0" b="0"/>
              <a:pathLst>
                <a:path w="1655" h="1409">
                  <a:moveTo>
                    <a:pt x="0" y="1015"/>
                  </a:moveTo>
                  <a:cubicBezTo>
                    <a:pt x="332" y="1409"/>
                    <a:pt x="332" y="1409"/>
                    <a:pt x="332" y="1409"/>
                  </a:cubicBezTo>
                  <a:cubicBezTo>
                    <a:pt x="332" y="1409"/>
                    <a:pt x="796" y="1000"/>
                    <a:pt x="1248" y="1379"/>
                  </a:cubicBezTo>
                  <a:cubicBezTo>
                    <a:pt x="1575" y="990"/>
                    <a:pt x="1575" y="990"/>
                    <a:pt x="1575" y="990"/>
                  </a:cubicBezTo>
                  <a:cubicBezTo>
                    <a:pt x="1655" y="1080"/>
                    <a:pt x="793" y="0"/>
                    <a:pt x="0" y="1015"/>
                  </a:cubicBezTo>
                  <a:close/>
                  <a:moveTo>
                    <a:pt x="960" y="957"/>
                  </a:moveTo>
                  <a:cubicBezTo>
                    <a:pt x="824" y="957"/>
                    <a:pt x="824" y="957"/>
                    <a:pt x="824" y="957"/>
                  </a:cubicBezTo>
                  <a:cubicBezTo>
                    <a:pt x="824" y="1065"/>
                    <a:pt x="824" y="1065"/>
                    <a:pt x="824" y="1065"/>
                  </a:cubicBezTo>
                  <a:cubicBezTo>
                    <a:pt x="775" y="1065"/>
                    <a:pt x="775" y="1065"/>
                    <a:pt x="775" y="1065"/>
                  </a:cubicBezTo>
                  <a:cubicBezTo>
                    <a:pt x="775" y="957"/>
                    <a:pt x="775" y="957"/>
                    <a:pt x="775" y="957"/>
                  </a:cubicBezTo>
                  <a:cubicBezTo>
                    <a:pt x="645" y="957"/>
                    <a:pt x="645" y="957"/>
                    <a:pt x="645" y="957"/>
                  </a:cubicBezTo>
                  <a:cubicBezTo>
                    <a:pt x="645" y="911"/>
                    <a:pt x="645" y="911"/>
                    <a:pt x="645" y="911"/>
                  </a:cubicBezTo>
                  <a:cubicBezTo>
                    <a:pt x="775" y="911"/>
                    <a:pt x="775" y="911"/>
                    <a:pt x="775" y="911"/>
                  </a:cubicBezTo>
                  <a:cubicBezTo>
                    <a:pt x="775" y="786"/>
                    <a:pt x="775" y="786"/>
                    <a:pt x="775" y="786"/>
                  </a:cubicBezTo>
                  <a:cubicBezTo>
                    <a:pt x="824" y="786"/>
                    <a:pt x="824" y="786"/>
                    <a:pt x="824" y="786"/>
                  </a:cubicBezTo>
                  <a:cubicBezTo>
                    <a:pt x="824" y="911"/>
                    <a:pt x="824" y="911"/>
                    <a:pt x="824" y="911"/>
                  </a:cubicBezTo>
                  <a:cubicBezTo>
                    <a:pt x="960" y="911"/>
                    <a:pt x="960" y="911"/>
                    <a:pt x="960" y="911"/>
                  </a:cubicBezTo>
                  <a:cubicBezTo>
                    <a:pt x="960" y="957"/>
                    <a:pt x="960" y="957"/>
                    <a:pt x="960" y="95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67"/>
          <p:cNvSpPr/>
          <p:nvPr/>
        </p:nvSpPr>
        <p:spPr>
          <a:xfrm>
            <a:off x="7223420" y="5084440"/>
            <a:ext cx="3181885" cy="9787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提高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个人专业能力，增加患者对医护人员的信任，体现职业价值感。</a:t>
            </a:r>
          </a:p>
        </p:txBody>
      </p:sp>
      <p:sp>
        <p:nvSpPr>
          <p:cNvPr id="17" name="矩形 93"/>
          <p:cNvSpPr/>
          <p:nvPr/>
        </p:nvSpPr>
        <p:spPr>
          <a:xfrm>
            <a:off x="1560291" y="5084440"/>
            <a:ext cx="3015024" cy="9787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促进</a:t>
            </a:r>
            <a:r>
              <a:rPr lang="zh-CN" altLang="en-US" sz="1600" dirty="0">
                <a:solidFill>
                  <a:srgbClr val="00000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患者积极配合，确保治疗和护理的顺利实施，促进患者早日康复。</a:t>
            </a:r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2432435" y="4405884"/>
            <a:ext cx="1133837" cy="637757"/>
          </a:xfrm>
          <a:custGeom>
            <a:avLst/>
            <a:gdLst/>
            <a:ahLst/>
            <a:cxnLst>
              <a:cxn ang="0">
                <a:pos x="771" y="377"/>
              </a:cxn>
              <a:cxn ang="0">
                <a:pos x="771" y="472"/>
              </a:cxn>
              <a:cxn ang="0">
                <a:pos x="838" y="472"/>
              </a:cxn>
              <a:cxn ang="0">
                <a:pos x="838" y="310"/>
              </a:cxn>
              <a:cxn ang="0">
                <a:pos x="67" y="310"/>
              </a:cxn>
              <a:cxn ang="0">
                <a:pos x="67" y="35"/>
              </a:cxn>
              <a:cxn ang="0">
                <a:pos x="57" y="11"/>
              </a:cxn>
              <a:cxn ang="0">
                <a:pos x="33" y="0"/>
              </a:cxn>
              <a:cxn ang="0">
                <a:pos x="10" y="11"/>
              </a:cxn>
              <a:cxn ang="0">
                <a:pos x="0" y="35"/>
              </a:cxn>
              <a:cxn ang="0">
                <a:pos x="0" y="472"/>
              </a:cxn>
              <a:cxn ang="0">
                <a:pos x="67" y="472"/>
              </a:cxn>
              <a:cxn ang="0">
                <a:pos x="67" y="377"/>
              </a:cxn>
              <a:cxn ang="0">
                <a:pos x="771" y="377"/>
              </a:cxn>
              <a:cxn ang="0">
                <a:pos x="771" y="377"/>
              </a:cxn>
              <a:cxn ang="0">
                <a:pos x="771" y="377"/>
              </a:cxn>
            </a:cxnLst>
            <a:rect l="0" t="0" r="r" b="b"/>
            <a:pathLst>
              <a:path w="838" h="472">
                <a:moveTo>
                  <a:pt x="771" y="377"/>
                </a:moveTo>
                <a:cubicBezTo>
                  <a:pt x="771" y="472"/>
                  <a:pt x="771" y="472"/>
                  <a:pt x="771" y="472"/>
                </a:cubicBezTo>
                <a:cubicBezTo>
                  <a:pt x="838" y="472"/>
                  <a:pt x="838" y="472"/>
                  <a:pt x="838" y="472"/>
                </a:cubicBezTo>
                <a:cubicBezTo>
                  <a:pt x="838" y="310"/>
                  <a:pt x="838" y="310"/>
                  <a:pt x="838" y="310"/>
                </a:cubicBezTo>
                <a:cubicBezTo>
                  <a:pt x="67" y="310"/>
                  <a:pt x="67" y="310"/>
                  <a:pt x="67" y="310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26"/>
                  <a:pt x="64" y="18"/>
                  <a:pt x="57" y="11"/>
                </a:cubicBezTo>
                <a:cubicBezTo>
                  <a:pt x="50" y="4"/>
                  <a:pt x="43" y="0"/>
                  <a:pt x="33" y="0"/>
                </a:cubicBezTo>
                <a:cubicBezTo>
                  <a:pt x="24" y="0"/>
                  <a:pt x="16" y="4"/>
                  <a:pt x="10" y="11"/>
                </a:cubicBezTo>
                <a:cubicBezTo>
                  <a:pt x="3" y="18"/>
                  <a:pt x="0" y="26"/>
                  <a:pt x="0" y="35"/>
                </a:cubicBezTo>
                <a:cubicBezTo>
                  <a:pt x="0" y="472"/>
                  <a:pt x="0" y="472"/>
                  <a:pt x="0" y="472"/>
                </a:cubicBezTo>
                <a:cubicBezTo>
                  <a:pt x="67" y="472"/>
                  <a:pt x="67" y="472"/>
                  <a:pt x="67" y="472"/>
                </a:cubicBezTo>
                <a:cubicBezTo>
                  <a:pt x="67" y="377"/>
                  <a:pt x="67" y="377"/>
                  <a:pt x="67" y="377"/>
                </a:cubicBezTo>
                <a:lnTo>
                  <a:pt x="771" y="377"/>
                </a:lnTo>
                <a:close/>
                <a:moveTo>
                  <a:pt x="771" y="377"/>
                </a:moveTo>
                <a:cubicBezTo>
                  <a:pt x="771" y="377"/>
                  <a:pt x="771" y="377"/>
                  <a:pt x="771" y="377"/>
                </a:cubicBezTo>
              </a:path>
            </a:pathLst>
          </a:custGeom>
          <a:solidFill>
            <a:srgbClr val="0CA3F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strike="noStrike" kern="0" noProof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auto">
          <a:xfrm>
            <a:off x="2572554" y="4536335"/>
            <a:ext cx="990497" cy="239964"/>
          </a:xfrm>
          <a:custGeom>
            <a:avLst/>
            <a:gdLst/>
            <a:ahLst/>
            <a:cxnLst>
              <a:cxn ang="0">
                <a:pos x="718" y="63"/>
              </a:cxn>
              <a:cxn ang="0">
                <a:pos x="683" y="47"/>
              </a:cxn>
              <a:cxn ang="0">
                <a:pos x="197" y="0"/>
              </a:cxn>
              <a:cxn ang="0">
                <a:pos x="194" y="0"/>
              </a:cxn>
              <a:cxn ang="0">
                <a:pos x="172" y="9"/>
              </a:cxn>
              <a:cxn ang="0">
                <a:pos x="163" y="31"/>
              </a:cxn>
              <a:cxn ang="0">
                <a:pos x="163" y="115"/>
              </a:cxn>
              <a:cxn ang="0">
                <a:pos x="84" y="129"/>
              </a:cxn>
              <a:cxn ang="0">
                <a:pos x="30" y="106"/>
              </a:cxn>
              <a:cxn ang="0">
                <a:pos x="23" y="98"/>
              </a:cxn>
              <a:cxn ang="0">
                <a:pos x="0" y="129"/>
              </a:cxn>
              <a:cxn ang="0">
                <a:pos x="0" y="144"/>
              </a:cxn>
              <a:cxn ang="0">
                <a:pos x="33" y="177"/>
              </a:cxn>
              <a:cxn ang="0">
                <a:pos x="732" y="177"/>
              </a:cxn>
              <a:cxn ang="0">
                <a:pos x="732" y="95"/>
              </a:cxn>
              <a:cxn ang="0">
                <a:pos x="718" y="63"/>
              </a:cxn>
              <a:cxn ang="0">
                <a:pos x="718" y="63"/>
              </a:cxn>
              <a:cxn ang="0">
                <a:pos x="718" y="63"/>
              </a:cxn>
            </a:cxnLst>
            <a:rect l="0" t="0" r="r" b="b"/>
            <a:pathLst>
              <a:path w="732" h="177">
                <a:moveTo>
                  <a:pt x="718" y="63"/>
                </a:moveTo>
                <a:cubicBezTo>
                  <a:pt x="709" y="55"/>
                  <a:pt x="697" y="50"/>
                  <a:pt x="683" y="47"/>
                </a:cubicBezTo>
                <a:cubicBezTo>
                  <a:pt x="197" y="0"/>
                  <a:pt x="197" y="0"/>
                  <a:pt x="197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5" y="0"/>
                  <a:pt x="178" y="3"/>
                  <a:pt x="172" y="9"/>
                </a:cubicBezTo>
                <a:cubicBezTo>
                  <a:pt x="166" y="15"/>
                  <a:pt x="163" y="22"/>
                  <a:pt x="163" y="31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59" y="108"/>
                  <a:pt x="105" y="129"/>
                  <a:pt x="84" y="129"/>
                </a:cubicBezTo>
                <a:cubicBezTo>
                  <a:pt x="63" y="129"/>
                  <a:pt x="45" y="121"/>
                  <a:pt x="30" y="106"/>
                </a:cubicBezTo>
                <a:cubicBezTo>
                  <a:pt x="28" y="104"/>
                  <a:pt x="25" y="101"/>
                  <a:pt x="23" y="98"/>
                </a:cubicBezTo>
                <a:cubicBezTo>
                  <a:pt x="10" y="102"/>
                  <a:pt x="0" y="115"/>
                  <a:pt x="0" y="129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62"/>
                  <a:pt x="15" y="177"/>
                  <a:pt x="33" y="177"/>
                </a:cubicBezTo>
                <a:cubicBezTo>
                  <a:pt x="732" y="177"/>
                  <a:pt x="732" y="177"/>
                  <a:pt x="732" y="177"/>
                </a:cubicBezTo>
                <a:cubicBezTo>
                  <a:pt x="732" y="95"/>
                  <a:pt x="732" y="95"/>
                  <a:pt x="732" y="95"/>
                </a:cubicBezTo>
                <a:cubicBezTo>
                  <a:pt x="732" y="82"/>
                  <a:pt x="728" y="71"/>
                  <a:pt x="718" y="63"/>
                </a:cubicBezTo>
                <a:close/>
                <a:moveTo>
                  <a:pt x="718" y="63"/>
                </a:moveTo>
                <a:cubicBezTo>
                  <a:pt x="718" y="63"/>
                  <a:pt x="718" y="63"/>
                  <a:pt x="718" y="63"/>
                </a:cubicBezTo>
              </a:path>
            </a:pathLst>
          </a:custGeom>
          <a:solidFill>
            <a:srgbClr val="0CA3FA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defTabSz="1031240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000" strike="noStrike" kern="0" noProof="1">
              <a:solidFill>
                <a:srgbClr val="262626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80753" y="1720563"/>
            <a:ext cx="3324552" cy="1955932"/>
          </a:xfrm>
          <a:prstGeom prst="rect">
            <a:avLst/>
          </a:prstGeom>
          <a:noFill/>
          <a:ln>
            <a:solidFill>
              <a:srgbClr val="0CA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4"/>
          <p:cNvSpPr txBox="1"/>
          <p:nvPr/>
        </p:nvSpPr>
        <p:spPr>
          <a:xfrm>
            <a:off x="7960867" y="1505293"/>
            <a:ext cx="1467068" cy="429861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</a:t>
            </a: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科室而言</a:t>
            </a:r>
          </a:p>
        </p:txBody>
      </p:sp>
      <p:sp>
        <p:nvSpPr>
          <p:cNvPr id="27" name="矩形 26"/>
          <p:cNvSpPr/>
          <p:nvPr/>
        </p:nvSpPr>
        <p:spPr>
          <a:xfrm>
            <a:off x="1373737" y="4106474"/>
            <a:ext cx="3324552" cy="1955932"/>
          </a:xfrm>
          <a:prstGeom prst="rect">
            <a:avLst/>
          </a:prstGeom>
          <a:noFill/>
          <a:ln>
            <a:solidFill>
              <a:srgbClr val="0CA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4"/>
          <p:cNvSpPr txBox="1"/>
          <p:nvPr/>
        </p:nvSpPr>
        <p:spPr>
          <a:xfrm>
            <a:off x="2253851" y="3891204"/>
            <a:ext cx="1467068" cy="429861"/>
          </a:xfrm>
          <a:prstGeom prst="rect">
            <a:avLst/>
          </a:prstGeom>
          <a:solidFill>
            <a:srgbClr val="0CA3FA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对患者而言</a:t>
            </a:r>
          </a:p>
        </p:txBody>
      </p:sp>
      <p:sp>
        <p:nvSpPr>
          <p:cNvPr id="29" name="矩形 28"/>
          <p:cNvSpPr/>
          <p:nvPr/>
        </p:nvSpPr>
        <p:spPr>
          <a:xfrm>
            <a:off x="7080753" y="4169817"/>
            <a:ext cx="3324552" cy="1955932"/>
          </a:xfrm>
          <a:prstGeom prst="rect">
            <a:avLst/>
          </a:prstGeom>
          <a:noFill/>
          <a:ln>
            <a:solidFill>
              <a:srgbClr val="98DE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7960867" y="3977319"/>
            <a:ext cx="1467068" cy="429861"/>
          </a:xfrm>
          <a:prstGeom prst="rect">
            <a:avLst/>
          </a:prstGeom>
          <a:solidFill>
            <a:srgbClr val="98DE04"/>
          </a:solidFill>
          <a:ln w="9525">
            <a:noFill/>
          </a:ln>
        </p:spPr>
        <p:txBody>
          <a:bodyPr wrap="non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对个人而言</a:t>
            </a:r>
          </a:p>
        </p:txBody>
      </p:sp>
      <p:sp>
        <p:nvSpPr>
          <p:cNvPr id="32" name="Freeform 5"/>
          <p:cNvSpPr/>
          <p:nvPr/>
        </p:nvSpPr>
        <p:spPr bwMode="auto">
          <a:xfrm>
            <a:off x="4374951" y="1917380"/>
            <a:ext cx="452164" cy="366754"/>
          </a:xfrm>
          <a:custGeom>
            <a:avLst/>
            <a:gdLst>
              <a:gd name="T0" fmla="*/ 1309 w 3274"/>
              <a:gd name="T1" fmla="*/ 2757 h 2757"/>
              <a:gd name="T2" fmla="*/ 2839 w 3274"/>
              <a:gd name="T3" fmla="*/ 1277 h 2757"/>
              <a:gd name="T4" fmla="*/ 3053 w 3274"/>
              <a:gd name="T5" fmla="*/ 1146 h 2757"/>
              <a:gd name="T6" fmla="*/ 3271 w 3274"/>
              <a:gd name="T7" fmla="*/ 1056 h 2757"/>
              <a:gd name="T8" fmla="*/ 3274 w 3274"/>
              <a:gd name="T9" fmla="*/ 0 h 2757"/>
              <a:gd name="T10" fmla="*/ 3274 w 3274"/>
              <a:gd name="T11" fmla="*/ 0 h 2757"/>
              <a:gd name="T12" fmla="*/ 2669 w 3274"/>
              <a:gd name="T13" fmla="*/ 418 h 2757"/>
              <a:gd name="T14" fmla="*/ 2440 w 3274"/>
              <a:gd name="T15" fmla="*/ 623 h 2757"/>
              <a:gd name="T16" fmla="*/ 1258 w 3274"/>
              <a:gd name="T17" fmla="*/ 2015 h 2757"/>
              <a:gd name="T18" fmla="*/ 873 w 3274"/>
              <a:gd name="T19" fmla="*/ 1271 h 2757"/>
              <a:gd name="T20" fmla="*/ 0 w 3274"/>
              <a:gd name="T21" fmla="*/ 1696 h 2757"/>
              <a:gd name="T22" fmla="*/ 1308 w 3274"/>
              <a:gd name="T23" fmla="*/ 2757 h 2757"/>
              <a:gd name="T24" fmla="*/ 1309 w 3274"/>
              <a:gd name="T25" fmla="*/ 2757 h 2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74" h="2757">
                <a:moveTo>
                  <a:pt x="1309" y="2757"/>
                </a:moveTo>
                <a:cubicBezTo>
                  <a:pt x="1528" y="2357"/>
                  <a:pt x="2293" y="1642"/>
                  <a:pt x="2839" y="1277"/>
                </a:cubicBezTo>
                <a:cubicBezTo>
                  <a:pt x="3053" y="1146"/>
                  <a:pt x="3053" y="1146"/>
                  <a:pt x="3053" y="1146"/>
                </a:cubicBezTo>
                <a:cubicBezTo>
                  <a:pt x="3138" y="1100"/>
                  <a:pt x="3212" y="1069"/>
                  <a:pt x="3271" y="1056"/>
                </a:cubicBezTo>
                <a:cubicBezTo>
                  <a:pt x="3103" y="672"/>
                  <a:pt x="3250" y="360"/>
                  <a:pt x="3274" y="0"/>
                </a:cubicBezTo>
                <a:cubicBezTo>
                  <a:pt x="3274" y="0"/>
                  <a:pt x="3274" y="0"/>
                  <a:pt x="3274" y="0"/>
                </a:cubicBezTo>
                <a:cubicBezTo>
                  <a:pt x="3071" y="104"/>
                  <a:pt x="2866" y="250"/>
                  <a:pt x="2669" y="418"/>
                </a:cubicBezTo>
                <a:cubicBezTo>
                  <a:pt x="2440" y="623"/>
                  <a:pt x="2440" y="623"/>
                  <a:pt x="2440" y="623"/>
                </a:cubicBezTo>
                <a:cubicBezTo>
                  <a:pt x="1782" y="1247"/>
                  <a:pt x="1258" y="2015"/>
                  <a:pt x="1258" y="2015"/>
                </a:cubicBezTo>
                <a:cubicBezTo>
                  <a:pt x="873" y="1271"/>
                  <a:pt x="873" y="1271"/>
                  <a:pt x="873" y="1271"/>
                </a:cubicBezTo>
                <a:cubicBezTo>
                  <a:pt x="0" y="1696"/>
                  <a:pt x="0" y="1696"/>
                  <a:pt x="0" y="1696"/>
                </a:cubicBezTo>
                <a:cubicBezTo>
                  <a:pt x="369" y="1828"/>
                  <a:pt x="935" y="2297"/>
                  <a:pt x="1308" y="2757"/>
                </a:cubicBezTo>
                <a:lnTo>
                  <a:pt x="1309" y="27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Left"/>
            <a:lightRig rig="threePt" dir="t"/>
          </a:scene3d>
          <a:sp3d extrusionH="317500"/>
          <a:extLst/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5"/>
          <p:cNvSpPr/>
          <p:nvPr/>
        </p:nvSpPr>
        <p:spPr bwMode="auto">
          <a:xfrm>
            <a:off x="10218095" y="2036914"/>
            <a:ext cx="452164" cy="366754"/>
          </a:xfrm>
          <a:custGeom>
            <a:avLst/>
            <a:gdLst>
              <a:gd name="T0" fmla="*/ 1309 w 3274"/>
              <a:gd name="T1" fmla="*/ 2757 h 2757"/>
              <a:gd name="T2" fmla="*/ 2839 w 3274"/>
              <a:gd name="T3" fmla="*/ 1277 h 2757"/>
              <a:gd name="T4" fmla="*/ 3053 w 3274"/>
              <a:gd name="T5" fmla="*/ 1146 h 2757"/>
              <a:gd name="T6" fmla="*/ 3271 w 3274"/>
              <a:gd name="T7" fmla="*/ 1056 h 2757"/>
              <a:gd name="T8" fmla="*/ 3274 w 3274"/>
              <a:gd name="T9" fmla="*/ 0 h 2757"/>
              <a:gd name="T10" fmla="*/ 3274 w 3274"/>
              <a:gd name="T11" fmla="*/ 0 h 2757"/>
              <a:gd name="T12" fmla="*/ 2669 w 3274"/>
              <a:gd name="T13" fmla="*/ 418 h 2757"/>
              <a:gd name="T14" fmla="*/ 2440 w 3274"/>
              <a:gd name="T15" fmla="*/ 623 h 2757"/>
              <a:gd name="T16" fmla="*/ 1258 w 3274"/>
              <a:gd name="T17" fmla="*/ 2015 h 2757"/>
              <a:gd name="T18" fmla="*/ 873 w 3274"/>
              <a:gd name="T19" fmla="*/ 1271 h 2757"/>
              <a:gd name="T20" fmla="*/ 0 w 3274"/>
              <a:gd name="T21" fmla="*/ 1696 h 2757"/>
              <a:gd name="T22" fmla="*/ 1308 w 3274"/>
              <a:gd name="T23" fmla="*/ 2757 h 2757"/>
              <a:gd name="T24" fmla="*/ 1309 w 3274"/>
              <a:gd name="T25" fmla="*/ 2757 h 2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74" h="2757">
                <a:moveTo>
                  <a:pt x="1309" y="2757"/>
                </a:moveTo>
                <a:cubicBezTo>
                  <a:pt x="1528" y="2357"/>
                  <a:pt x="2293" y="1642"/>
                  <a:pt x="2839" y="1277"/>
                </a:cubicBezTo>
                <a:cubicBezTo>
                  <a:pt x="3053" y="1146"/>
                  <a:pt x="3053" y="1146"/>
                  <a:pt x="3053" y="1146"/>
                </a:cubicBezTo>
                <a:cubicBezTo>
                  <a:pt x="3138" y="1100"/>
                  <a:pt x="3212" y="1069"/>
                  <a:pt x="3271" y="1056"/>
                </a:cubicBezTo>
                <a:cubicBezTo>
                  <a:pt x="3103" y="672"/>
                  <a:pt x="3250" y="360"/>
                  <a:pt x="3274" y="0"/>
                </a:cubicBezTo>
                <a:cubicBezTo>
                  <a:pt x="3274" y="0"/>
                  <a:pt x="3274" y="0"/>
                  <a:pt x="3274" y="0"/>
                </a:cubicBezTo>
                <a:cubicBezTo>
                  <a:pt x="3071" y="104"/>
                  <a:pt x="2866" y="250"/>
                  <a:pt x="2669" y="418"/>
                </a:cubicBezTo>
                <a:cubicBezTo>
                  <a:pt x="2440" y="623"/>
                  <a:pt x="2440" y="623"/>
                  <a:pt x="2440" y="623"/>
                </a:cubicBezTo>
                <a:cubicBezTo>
                  <a:pt x="1782" y="1247"/>
                  <a:pt x="1258" y="2015"/>
                  <a:pt x="1258" y="2015"/>
                </a:cubicBezTo>
                <a:cubicBezTo>
                  <a:pt x="873" y="1271"/>
                  <a:pt x="873" y="1271"/>
                  <a:pt x="873" y="1271"/>
                </a:cubicBezTo>
                <a:cubicBezTo>
                  <a:pt x="0" y="1696"/>
                  <a:pt x="0" y="1696"/>
                  <a:pt x="0" y="1696"/>
                </a:cubicBezTo>
                <a:cubicBezTo>
                  <a:pt x="369" y="1828"/>
                  <a:pt x="935" y="2297"/>
                  <a:pt x="1308" y="2757"/>
                </a:cubicBezTo>
                <a:lnTo>
                  <a:pt x="1309" y="27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Left"/>
            <a:lightRig rig="threePt" dir="t"/>
          </a:scene3d>
          <a:sp3d extrusionH="317500"/>
          <a:extLst/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5"/>
          <p:cNvSpPr/>
          <p:nvPr/>
        </p:nvSpPr>
        <p:spPr bwMode="auto">
          <a:xfrm>
            <a:off x="10207945" y="4470575"/>
            <a:ext cx="452164" cy="366754"/>
          </a:xfrm>
          <a:custGeom>
            <a:avLst/>
            <a:gdLst>
              <a:gd name="T0" fmla="*/ 1309 w 3274"/>
              <a:gd name="T1" fmla="*/ 2757 h 2757"/>
              <a:gd name="T2" fmla="*/ 2839 w 3274"/>
              <a:gd name="T3" fmla="*/ 1277 h 2757"/>
              <a:gd name="T4" fmla="*/ 3053 w 3274"/>
              <a:gd name="T5" fmla="*/ 1146 h 2757"/>
              <a:gd name="T6" fmla="*/ 3271 w 3274"/>
              <a:gd name="T7" fmla="*/ 1056 h 2757"/>
              <a:gd name="T8" fmla="*/ 3274 w 3274"/>
              <a:gd name="T9" fmla="*/ 0 h 2757"/>
              <a:gd name="T10" fmla="*/ 3274 w 3274"/>
              <a:gd name="T11" fmla="*/ 0 h 2757"/>
              <a:gd name="T12" fmla="*/ 2669 w 3274"/>
              <a:gd name="T13" fmla="*/ 418 h 2757"/>
              <a:gd name="T14" fmla="*/ 2440 w 3274"/>
              <a:gd name="T15" fmla="*/ 623 h 2757"/>
              <a:gd name="T16" fmla="*/ 1258 w 3274"/>
              <a:gd name="T17" fmla="*/ 2015 h 2757"/>
              <a:gd name="T18" fmla="*/ 873 w 3274"/>
              <a:gd name="T19" fmla="*/ 1271 h 2757"/>
              <a:gd name="T20" fmla="*/ 0 w 3274"/>
              <a:gd name="T21" fmla="*/ 1696 h 2757"/>
              <a:gd name="T22" fmla="*/ 1308 w 3274"/>
              <a:gd name="T23" fmla="*/ 2757 h 2757"/>
              <a:gd name="T24" fmla="*/ 1309 w 3274"/>
              <a:gd name="T25" fmla="*/ 2757 h 2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74" h="2757">
                <a:moveTo>
                  <a:pt x="1309" y="2757"/>
                </a:moveTo>
                <a:cubicBezTo>
                  <a:pt x="1528" y="2357"/>
                  <a:pt x="2293" y="1642"/>
                  <a:pt x="2839" y="1277"/>
                </a:cubicBezTo>
                <a:cubicBezTo>
                  <a:pt x="3053" y="1146"/>
                  <a:pt x="3053" y="1146"/>
                  <a:pt x="3053" y="1146"/>
                </a:cubicBezTo>
                <a:cubicBezTo>
                  <a:pt x="3138" y="1100"/>
                  <a:pt x="3212" y="1069"/>
                  <a:pt x="3271" y="1056"/>
                </a:cubicBezTo>
                <a:cubicBezTo>
                  <a:pt x="3103" y="672"/>
                  <a:pt x="3250" y="360"/>
                  <a:pt x="3274" y="0"/>
                </a:cubicBezTo>
                <a:cubicBezTo>
                  <a:pt x="3274" y="0"/>
                  <a:pt x="3274" y="0"/>
                  <a:pt x="3274" y="0"/>
                </a:cubicBezTo>
                <a:cubicBezTo>
                  <a:pt x="3071" y="104"/>
                  <a:pt x="2866" y="250"/>
                  <a:pt x="2669" y="418"/>
                </a:cubicBezTo>
                <a:cubicBezTo>
                  <a:pt x="2440" y="623"/>
                  <a:pt x="2440" y="623"/>
                  <a:pt x="2440" y="623"/>
                </a:cubicBezTo>
                <a:cubicBezTo>
                  <a:pt x="1782" y="1247"/>
                  <a:pt x="1258" y="2015"/>
                  <a:pt x="1258" y="2015"/>
                </a:cubicBezTo>
                <a:cubicBezTo>
                  <a:pt x="873" y="1271"/>
                  <a:pt x="873" y="1271"/>
                  <a:pt x="873" y="1271"/>
                </a:cubicBezTo>
                <a:cubicBezTo>
                  <a:pt x="0" y="1696"/>
                  <a:pt x="0" y="1696"/>
                  <a:pt x="0" y="1696"/>
                </a:cubicBezTo>
                <a:cubicBezTo>
                  <a:pt x="369" y="1828"/>
                  <a:pt x="935" y="2297"/>
                  <a:pt x="1308" y="2757"/>
                </a:cubicBezTo>
                <a:lnTo>
                  <a:pt x="1309" y="27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Left"/>
            <a:lightRig rig="threePt" dir="t"/>
          </a:scene3d>
          <a:sp3d extrusionH="317500"/>
          <a:extLst/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5"/>
          <p:cNvSpPr/>
          <p:nvPr/>
        </p:nvSpPr>
        <p:spPr bwMode="auto">
          <a:xfrm>
            <a:off x="4442438" y="4492071"/>
            <a:ext cx="452164" cy="366754"/>
          </a:xfrm>
          <a:custGeom>
            <a:avLst/>
            <a:gdLst>
              <a:gd name="T0" fmla="*/ 1309 w 3274"/>
              <a:gd name="T1" fmla="*/ 2757 h 2757"/>
              <a:gd name="T2" fmla="*/ 2839 w 3274"/>
              <a:gd name="T3" fmla="*/ 1277 h 2757"/>
              <a:gd name="T4" fmla="*/ 3053 w 3274"/>
              <a:gd name="T5" fmla="*/ 1146 h 2757"/>
              <a:gd name="T6" fmla="*/ 3271 w 3274"/>
              <a:gd name="T7" fmla="*/ 1056 h 2757"/>
              <a:gd name="T8" fmla="*/ 3274 w 3274"/>
              <a:gd name="T9" fmla="*/ 0 h 2757"/>
              <a:gd name="T10" fmla="*/ 3274 w 3274"/>
              <a:gd name="T11" fmla="*/ 0 h 2757"/>
              <a:gd name="T12" fmla="*/ 2669 w 3274"/>
              <a:gd name="T13" fmla="*/ 418 h 2757"/>
              <a:gd name="T14" fmla="*/ 2440 w 3274"/>
              <a:gd name="T15" fmla="*/ 623 h 2757"/>
              <a:gd name="T16" fmla="*/ 1258 w 3274"/>
              <a:gd name="T17" fmla="*/ 2015 h 2757"/>
              <a:gd name="T18" fmla="*/ 873 w 3274"/>
              <a:gd name="T19" fmla="*/ 1271 h 2757"/>
              <a:gd name="T20" fmla="*/ 0 w 3274"/>
              <a:gd name="T21" fmla="*/ 1696 h 2757"/>
              <a:gd name="T22" fmla="*/ 1308 w 3274"/>
              <a:gd name="T23" fmla="*/ 2757 h 2757"/>
              <a:gd name="T24" fmla="*/ 1309 w 3274"/>
              <a:gd name="T25" fmla="*/ 2757 h 2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74" h="2757">
                <a:moveTo>
                  <a:pt x="1309" y="2757"/>
                </a:moveTo>
                <a:cubicBezTo>
                  <a:pt x="1528" y="2357"/>
                  <a:pt x="2293" y="1642"/>
                  <a:pt x="2839" y="1277"/>
                </a:cubicBezTo>
                <a:cubicBezTo>
                  <a:pt x="3053" y="1146"/>
                  <a:pt x="3053" y="1146"/>
                  <a:pt x="3053" y="1146"/>
                </a:cubicBezTo>
                <a:cubicBezTo>
                  <a:pt x="3138" y="1100"/>
                  <a:pt x="3212" y="1069"/>
                  <a:pt x="3271" y="1056"/>
                </a:cubicBezTo>
                <a:cubicBezTo>
                  <a:pt x="3103" y="672"/>
                  <a:pt x="3250" y="360"/>
                  <a:pt x="3274" y="0"/>
                </a:cubicBezTo>
                <a:cubicBezTo>
                  <a:pt x="3274" y="0"/>
                  <a:pt x="3274" y="0"/>
                  <a:pt x="3274" y="0"/>
                </a:cubicBezTo>
                <a:cubicBezTo>
                  <a:pt x="3071" y="104"/>
                  <a:pt x="2866" y="250"/>
                  <a:pt x="2669" y="418"/>
                </a:cubicBezTo>
                <a:cubicBezTo>
                  <a:pt x="2440" y="623"/>
                  <a:pt x="2440" y="623"/>
                  <a:pt x="2440" y="623"/>
                </a:cubicBezTo>
                <a:cubicBezTo>
                  <a:pt x="1782" y="1247"/>
                  <a:pt x="1258" y="2015"/>
                  <a:pt x="1258" y="2015"/>
                </a:cubicBezTo>
                <a:cubicBezTo>
                  <a:pt x="873" y="1271"/>
                  <a:pt x="873" y="1271"/>
                  <a:pt x="873" y="1271"/>
                </a:cubicBezTo>
                <a:cubicBezTo>
                  <a:pt x="0" y="1696"/>
                  <a:pt x="0" y="1696"/>
                  <a:pt x="0" y="1696"/>
                </a:cubicBezTo>
                <a:cubicBezTo>
                  <a:pt x="369" y="1828"/>
                  <a:pt x="935" y="2297"/>
                  <a:pt x="1308" y="2757"/>
                </a:cubicBezTo>
                <a:lnTo>
                  <a:pt x="1309" y="275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scene3d>
            <a:camera prst="perspectiveLeft"/>
            <a:lightRig rig="threePt" dir="t"/>
          </a:scene3d>
          <a:sp3d extrusionH="317500"/>
          <a:extLst/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trike="noStrike" noProof="1">
              <a:solidFill>
                <a:prstClr val="black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215509"/>
            <a:ext cx="2632841" cy="502293"/>
            <a:chOff x="0" y="215509"/>
            <a:chExt cx="2632841" cy="502293"/>
          </a:xfrm>
        </p:grpSpPr>
        <p:sp>
          <p:nvSpPr>
            <p:cNvPr id="31" name="矩形 30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488731" y="215509"/>
              <a:ext cx="2144110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09964" y="215509"/>
              <a:ext cx="14157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选题理由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7818132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9" grpId="0"/>
      <p:bldP spid="11" grpId="0" animBg="1"/>
      <p:bldP spid="19" grpId="0" animBg="1"/>
      <p:bldP spid="12" grpId="0"/>
      <p:bldP spid="13" grpId="0" animBg="1"/>
      <p:bldP spid="16" grpId="0"/>
      <p:bldP spid="17" grpId="0"/>
      <p:bldP spid="18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 bwMode="auto">
          <a:xfrm>
            <a:off x="3444298" y="2516952"/>
            <a:ext cx="8747702" cy="2568238"/>
          </a:xfrm>
          <a:prstGeom prst="rect">
            <a:avLst/>
          </a:prstGeom>
          <a:solidFill>
            <a:srgbClr val="0CA3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矩形 38"/>
          <p:cNvSpPr/>
          <p:nvPr/>
        </p:nvSpPr>
        <p:spPr>
          <a:xfrm>
            <a:off x="5234151" y="3147225"/>
            <a:ext cx="4532112" cy="9233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/>
            <a:r>
              <a:rPr lang="zh-CN" altLang="en-US" sz="6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计 划 拟 定</a:t>
            </a:r>
            <a:endParaRPr lang="zh-CN" altLang="en-US" sz="6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77" y="664644"/>
            <a:ext cx="2791439" cy="221434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8705" y="-24515"/>
            <a:ext cx="47931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13"/>
          <p:cNvSpPr/>
          <p:nvPr/>
        </p:nvSpPr>
        <p:spPr>
          <a:xfrm>
            <a:off x="6771613" y="4149725"/>
            <a:ext cx="145718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计划</a:t>
            </a:r>
            <a:r>
              <a:rPr lang="zh-CN" altLang="en-US" sz="2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拟定表</a:t>
            </a:r>
            <a:endParaRPr lang="zh-CN" altLang="en-US" sz="20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305952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表格 -1"/>
          <p:cNvGraphicFramePr/>
          <p:nvPr>
            <p:extLst>
              <p:ext uri="{D42A27DB-BD31-4B8C-83A1-F6EECF244321}">
                <p14:modId xmlns:p14="http://schemas.microsoft.com/office/powerpoint/2010/main" val="1002449347"/>
              </p:ext>
            </p:extLst>
          </p:nvPr>
        </p:nvGraphicFramePr>
        <p:xfrm>
          <a:off x="692435" y="1116308"/>
          <a:ext cx="10734105" cy="5198905"/>
        </p:xfrm>
        <a:graphic>
          <a:graphicData uri="http://schemas.openxmlformats.org/drawingml/2006/table">
            <a:tbl>
              <a:tblPr firstRow="1" bandRow="1"/>
              <a:tblGrid>
                <a:gridCol w="294796"/>
                <a:gridCol w="417198"/>
                <a:gridCol w="405985"/>
                <a:gridCol w="243872"/>
                <a:gridCol w="244804"/>
                <a:gridCol w="242937"/>
                <a:gridCol w="244804"/>
                <a:gridCol w="243404"/>
                <a:gridCol w="245274"/>
                <a:gridCol w="243872"/>
                <a:gridCol w="243872"/>
                <a:gridCol w="244338"/>
                <a:gridCol w="244338"/>
                <a:gridCol w="243404"/>
                <a:gridCol w="245739"/>
                <a:gridCol w="243404"/>
                <a:gridCol w="244338"/>
                <a:gridCol w="243404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246209"/>
                <a:gridCol w="557354"/>
                <a:gridCol w="1211415"/>
              </a:tblGrid>
              <a:tr h="53270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WHAT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WHEN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WHO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HOW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</a:tr>
              <a:tr h="336862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主题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日期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  <a:endParaRPr lang="zh-CN" altLang="en-US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  <a:endParaRPr lang="zh-CN" altLang="en-US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  <a:endParaRPr lang="zh-CN" altLang="en-US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  <a:endParaRPr lang="zh-CN" altLang="en-US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5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6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2017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年</a:t>
                      </a: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8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月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78" marR="68578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413E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负责人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PDCA</a:t>
                      </a: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工具</a:t>
                      </a:r>
                      <a:endParaRPr lang="zh-CN" altLang="en-US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</a:tr>
              <a:tr h="517243">
                <a:tc gridSpan="2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cap="flat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周数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1050" b="1" u="none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4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4447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确定成员</a:t>
                      </a:r>
                      <a:endParaRPr lang="zh-CN" altLang="en-US" sz="105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P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主题</a:t>
                      </a: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选定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头脑风暴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计划拟定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头脑风暴、甘特图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现况把握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查检表、柏拉图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0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目标设定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条形图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解析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鱼骨图、柏拉图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cap="flat">
                      <a:noFill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对策拟定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头脑风暴、小组讨论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D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实施与检讨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00B0F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00B0F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00B0F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00B0F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00B0F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00B0F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PDCA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C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效果确认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BD4B4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BD4B4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BD4B4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柏拉图、雷达图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50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A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50" b="1" u="non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标准化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BD4B4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BD4B4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highlight>
                            <a:srgbClr val="FBD4B4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05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05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A3F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0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头脑风暴、小组讨论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7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050" b="1" u="none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200" b="1" u="non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仿宋_GB2312" charset="-122"/>
                          <a:sym typeface="Arial" panose="020B0604020202020204" pitchFamily="34" charset="0"/>
                        </a:rPr>
                        <a:t>检讨与改进</a:t>
                      </a:r>
                      <a:endParaRPr lang="zh-CN" altLang="en-US" sz="1200" b="1" u="non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仿宋_GB231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DE0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仿宋_GB2312" charset="-122"/>
                      </a:endParaRPr>
                    </a:p>
                  </a:txBody>
                  <a:tcPr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tx1"/>
                          </a:solidFill>
                          <a:highlight>
                            <a:srgbClr val="92D05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en-US" altLang="zh-CN" sz="1200" b="1" u="none" dirty="0">
                          <a:solidFill>
                            <a:schemeClr val="tx1"/>
                          </a:solidFill>
                          <a:highlight>
                            <a:srgbClr val="92D050"/>
                          </a:highlight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 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altLang="zh-CN" sz="1200" b="1" u="none" dirty="0">
                        <a:solidFill>
                          <a:schemeClr val="tx1"/>
                        </a:solidFill>
                        <a:highlight>
                          <a:srgbClr val="92D050"/>
                        </a:highlight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endParaRPr lang="zh-CN" altLang="en-US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indent="0" algn="ctr">
                        <a:buNone/>
                      </a:pPr>
                      <a:r>
                        <a:rPr lang="zh-CN" altLang="en-US" sz="11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宋体" panose="02010600030101010101" pitchFamily="2" charset="-122"/>
                          <a:sym typeface="Arial" panose="020B0604020202020204" pitchFamily="34" charset="0"/>
                        </a:rPr>
                        <a:t>小组讨论</a:t>
                      </a: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2149755" y="4283869"/>
            <a:ext cx="90441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51500" y="4692651"/>
            <a:ext cx="90441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875028" y="4965326"/>
            <a:ext cx="90441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210955" y="5274189"/>
            <a:ext cx="904415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2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10%</a:t>
            </a:r>
            <a:endParaRPr lang="zh-CN" altLang="en-US" sz="2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215509"/>
            <a:ext cx="2632841" cy="502293"/>
            <a:chOff x="0" y="215509"/>
            <a:chExt cx="2632841" cy="502293"/>
          </a:xfrm>
        </p:grpSpPr>
        <p:sp>
          <p:nvSpPr>
            <p:cNvPr id="9" name="矩形 8"/>
            <p:cNvSpPr/>
            <p:nvPr/>
          </p:nvSpPr>
          <p:spPr bwMode="auto">
            <a:xfrm>
              <a:off x="0" y="215509"/>
              <a:ext cx="488731" cy="502293"/>
            </a:xfrm>
            <a:prstGeom prst="rect">
              <a:avLst/>
            </a:prstGeom>
            <a:solidFill>
              <a:srgbClr val="98DE0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488731" y="215509"/>
              <a:ext cx="2144110" cy="502293"/>
            </a:xfrm>
            <a:prstGeom prst="rect">
              <a:avLst/>
            </a:prstGeom>
            <a:solidFill>
              <a:srgbClr val="0CA3F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6075" y="215509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CN" altLang="en-US" sz="2400" b="1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计划拟定表</a:t>
              </a:r>
              <a:endParaRPr lang="zh-CN" altLang="en-US" sz="24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8864118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d0ebba6-f384-40eb-a03d-5ef309df24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ISPRING_PLAYER_PLAYLIST_ID" val="fc44c98e9fb55df0de39baf58361d1373052d439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Calibri Light"/>
        <a:ea typeface="微软雅黑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2613</Words>
  <Application>Microsoft Office PowerPoint</Application>
  <PresentationFormat>宽屏</PresentationFormat>
  <Paragraphs>929</Paragraphs>
  <Slides>36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等线</vt:lpstr>
      <vt:lpstr>仿宋_GB2312</vt:lpstr>
      <vt:lpstr>宋体</vt:lpstr>
      <vt:lpstr>微软雅黑</vt:lpstr>
      <vt:lpstr>微软雅黑 Light</vt:lpstr>
      <vt:lpstr>Arial</vt:lpstr>
      <vt:lpstr>Calibri</vt:lpstr>
      <vt:lpstr>Calibri Light</vt:lpstr>
      <vt:lpstr>Wingdings</vt:lpstr>
      <vt:lpstr>Office 主题</vt:lpstr>
      <vt:lpstr>Office 主题​​</vt:lpstr>
      <vt:lpstr>Microsoft Excel 97-2003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</dc:title>
  <dc:creator>AnnJo</dc:creator>
  <cp:lastModifiedBy>user</cp:lastModifiedBy>
  <cp:revision>198</cp:revision>
  <dcterms:created xsi:type="dcterms:W3CDTF">2014-04-11T22:30:00Z</dcterms:created>
  <dcterms:modified xsi:type="dcterms:W3CDTF">2017-10-26T10:26:20Z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