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051"/>
    <a:srgbClr val="6BCAC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icrosoft%20PowerPoint%20&#20013;&#30340;&#22270;&#34920;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PowerPoint%20&#20013;&#30340;&#22270;&#34920;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28336755646799"/>
          <c:y val="0.18875034561220499"/>
          <c:w val="0.71868583162217703"/>
          <c:h val="0.556251018526034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A5A5A5"/>
            </a:solidFill>
            <a:ln w="1270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9C6-4C72-BB7E-791147E396D5}"/>
              </c:ext>
            </c:extLst>
          </c:dPt>
          <c:dPt>
            <c:idx val="1"/>
            <c:invertIfNegative val="0"/>
            <c:bubble3D val="0"/>
            <c:spPr>
              <a:solidFill>
                <a:srgbClr val="01B051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9C6-4C72-BB7E-791147E396D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9C6-4C72-BB7E-791147E396D5}"/>
              </c:ext>
            </c:extLst>
          </c:dPt>
          <c:dPt>
            <c:idx val="3"/>
            <c:invertIfNegative val="0"/>
            <c:bubble3D val="0"/>
            <c:spPr>
              <a:solidFill>
                <a:srgbClr val="01B051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89C6-4C72-BB7E-791147E396D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89C6-4C72-BB7E-791147E396D5}"/>
              </c:ext>
            </c:extLst>
          </c:dPt>
          <c:dPt>
            <c:idx val="5"/>
            <c:invertIfNegative val="0"/>
            <c:bubble3D val="0"/>
            <c:spPr>
              <a:solidFill>
                <a:srgbClr val="01B051"/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89C6-4C72-BB7E-791147E396D5}"/>
              </c:ext>
            </c:extLst>
          </c:dPt>
          <c:cat>
            <c:strRef>
              <c:f>'[Microsoft PowerPoint 中的图表]Sheet1'!$A$2:$A$7</c:f>
              <c:strCache>
                <c:ptCount val="6"/>
                <c:pt idx="0">
                  <c:v>穿刺后护理环节</c:v>
                </c:pt>
                <c:pt idx="1">
                  <c:v>固定环节</c:v>
                </c:pt>
                <c:pt idx="2">
                  <c:v>产妇特有因素</c:v>
                </c:pt>
                <c:pt idx="3">
                  <c:v>穿刺环节</c:v>
                </c:pt>
                <c:pt idx="4">
                  <c:v>分娩特有因素</c:v>
                </c:pt>
                <c:pt idx="5">
                  <c:v>其他</c:v>
                </c:pt>
              </c:strCache>
            </c:strRef>
          </c:cat>
          <c:val>
            <c:numRef>
              <c:f>'[Microsoft PowerPoint 中的图表]Sheet1'!$B$2:$B$7</c:f>
              <c:numCache>
                <c:formatCode>General</c:formatCode>
                <c:ptCount val="6"/>
                <c:pt idx="0">
                  <c:v>25</c:v>
                </c:pt>
                <c:pt idx="1">
                  <c:v>15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C6-4C72-BB7E-791147E39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77751136"/>
        <c:axId val="477744864"/>
      </c:barChart>
      <c:lineChart>
        <c:grouping val="standard"/>
        <c:varyColors val="0"/>
        <c:ser>
          <c:idx val="1"/>
          <c:order val="1"/>
          <c:tx>
            <c:strRef>
              <c:f>系列2</c:f>
              <c:strCache>
                <c:ptCount val="1"/>
                <c:pt idx="0">
                  <c:v>系列2</c:v>
                </c:pt>
              </c:strCache>
            </c:strRef>
          </c:tx>
          <c:spPr>
            <a:ln w="38100" cap="rnd" cmpd="sng" algn="ctr">
              <a:solidFill>
                <a:srgbClr val="2C9C93"/>
              </a:solidFill>
              <a:prstDash val="solid"/>
              <a:round/>
            </a:ln>
          </c:spPr>
          <c:marker>
            <c:symbol val="diamond"/>
            <c:size val="5"/>
            <c:spPr>
              <a:ln w="19050" cap="flat" cmpd="sng" algn="ctr">
                <a:solidFill>
                  <a:srgbClr val="FC0404"/>
                </a:solidFill>
                <a:prstDash val="solid"/>
                <a:bevel/>
              </a:ln>
            </c:spPr>
          </c:marker>
          <c:dLbls>
            <c:spPr>
              <a:noFill/>
              <a:ln w="25400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325" b="1" i="0" u="none" strike="noStrike" kern="1200" baseline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'[Microsoft PowerPoint 中的图表]Sheet1'!$E$1:$E$7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'[Microsoft PowerPoint 中的图表]Sheet1'!$D$1:$D$7</c:f>
              <c:numCache>
                <c:formatCode>0%</c:formatCode>
                <c:ptCount val="7"/>
                <c:pt idx="0">
                  <c:v>0</c:v>
                </c:pt>
                <c:pt idx="1">
                  <c:v>0.439</c:v>
                </c:pt>
                <c:pt idx="2">
                  <c:v>0.70199999999999996</c:v>
                </c:pt>
                <c:pt idx="3">
                  <c:v>0.82499999999999996</c:v>
                </c:pt>
                <c:pt idx="4">
                  <c:v>0.91200000000000003</c:v>
                </c:pt>
                <c:pt idx="5">
                  <c:v>0.96499999999999997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9C6-4C72-BB7E-791147E39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747216"/>
        <c:axId val="477744080"/>
      </c:lineChart>
      <c:catAx>
        <c:axId val="47775113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 cap="flat" cmpd="sng" algn="ctr">
            <a:solidFill>
              <a:srgbClr val="000000"/>
            </a:solidFill>
            <a:prstDash val="solid"/>
            <a:round/>
          </a:ln>
        </c:spPr>
        <c:txPr>
          <a:bodyPr rot="-282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pPr>
            <a:endParaRPr lang="zh-CN"/>
          </a:p>
        </c:txPr>
        <c:crossAx val="477744864"/>
        <c:crosses val="autoZero"/>
        <c:auto val="1"/>
        <c:lblAlgn val="ctr"/>
        <c:lblOffset val="100"/>
        <c:tickLblSkip val="1"/>
        <c:noMultiLvlLbl val="0"/>
      </c:catAx>
      <c:valAx>
        <c:axId val="477744864"/>
        <c:scaling>
          <c:orientation val="minMax"/>
          <c:max val="57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3175" cap="flat" cmpd="sng" algn="ctr">
            <a:solidFill>
              <a:srgbClr val="00000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325" b="1" i="0" u="none" strike="noStrike" kern="1200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pPr>
            <a:endParaRPr lang="zh-CN"/>
          </a:p>
        </c:txPr>
        <c:crossAx val="477751136"/>
        <c:crosses val="autoZero"/>
        <c:crossBetween val="between"/>
        <c:majorUnit val="20"/>
        <c:minorUnit val="0.2"/>
      </c:valAx>
      <c:catAx>
        <c:axId val="477747216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325" b="0" i="0" u="none" strike="noStrike" kern="1200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pPr>
            <a:endParaRPr lang="zh-CN"/>
          </a:p>
        </c:txPr>
        <c:crossAx val="477744080"/>
        <c:crosses val="max"/>
        <c:auto val="1"/>
        <c:lblAlgn val="ctr"/>
        <c:lblOffset val="100"/>
        <c:noMultiLvlLbl val="0"/>
      </c:catAx>
      <c:valAx>
        <c:axId val="477744080"/>
        <c:scaling>
          <c:orientation val="minMax"/>
          <c:max val="1"/>
          <c:min val="0"/>
        </c:scaling>
        <c:delete val="0"/>
        <c:axPos val="r"/>
        <c:numFmt formatCode="0%" sourceLinked="1"/>
        <c:majorTickMark val="in"/>
        <c:minorTickMark val="none"/>
        <c:tickLblPos val="nextTo"/>
        <c:spPr>
          <a:ln w="3175" cap="flat" cmpd="sng" algn="ctr">
            <a:solidFill>
              <a:srgbClr val="00000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325" b="1" i="0" u="none" strike="noStrike" kern="1200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pPr>
            <a:endParaRPr lang="zh-CN"/>
          </a:p>
        </c:txPr>
        <c:crossAx val="477747216"/>
        <c:crosses val="max"/>
        <c:crossBetween val="midCat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lang="zh-CN" sz="1325" b="0" i="0" u="none" strike="noStrike" baseline="0">
          <a:solidFill>
            <a:srgbClr val="000000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000" b="0" i="0" u="none" strike="noStrike" kern="1200" spc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改善前</a:t>
            </a:r>
            <a:r>
              <a:rPr 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柏拉图</a:t>
            </a:r>
          </a:p>
        </c:rich>
      </c:tx>
      <c:layout>
        <c:manualLayout>
          <c:xMode val="edge"/>
          <c:yMode val="edge"/>
          <c:x val="0.40996786813059799"/>
          <c:y val="2.1992189802271401E-2"/>
        </c:manualLayout>
      </c:layout>
      <c:overlay val="0"/>
      <c:spPr>
        <a:solidFill>
          <a:srgbClr val="00B0F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000" b="0" i="0" u="none" strike="noStrike" kern="1200" spc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4224993933583301E-2"/>
          <c:y val="0.166667084002113"/>
          <c:w val="0.78875438470209303"/>
          <c:h val="0.63333491920803098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'[Microsoft PowerPoint 中的图表]改善前數據收集-柏拉圖'!$C$2:$C$11</c:f>
              <c:numCache>
                <c:formatCode>General</c:formatCode>
                <c:ptCount val="10"/>
                <c:pt idx="0">
                  <c:v>26.6</c:v>
                </c:pt>
                <c:pt idx="1">
                  <c:v>3.4</c:v>
                </c:pt>
                <c:pt idx="2">
                  <c:v>3.1</c:v>
                </c:pt>
                <c:pt idx="3">
                  <c:v>2</c:v>
                </c:pt>
                <c:pt idx="4">
                  <c:v>1</c:v>
                </c:pt>
                <c:pt idx="5">
                  <c:v>0.9</c:v>
                </c:pt>
                <c:pt idx="6">
                  <c:v>0.8</c:v>
                </c:pt>
                <c:pt idx="7">
                  <c:v>0.8</c:v>
                </c:pt>
                <c:pt idx="8">
                  <c:v>0.7</c:v>
                </c:pt>
                <c:pt idx="9">
                  <c:v>5.3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'[Microsoft PowerPoint 中的图表]改善前數據收集-柏拉圖'!$C$1</c15:sqref>
                        </c15:formulaRef>
                      </c:ext>
                    </c:extLst>
                    <c:strCache>
                      <c:ptCount val="1"/>
                      <c:pt idx="0">
                        <c:v>次/总百人数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'[Microsoft PowerPoint 中的图表]改善前數據收集-柏拉圖'!$A$2:$A$11</c15:sqref>
                        </c15:formulaRef>
                      </c:ext>
                    </c:extLst>
                    <c:strCache>
                      <c:ptCount val="10"/>
                      <c:pt idx="0">
                        <c:v>点滴问题</c:v>
                      </c:pt>
                      <c:pt idx="1">
                        <c:v>误按</c:v>
                      </c:pt>
                      <c:pt idx="2">
                        <c:v>未回答</c:v>
                      </c:pt>
                      <c:pt idx="3">
                        <c:v>换药</c:v>
                      </c:pt>
                      <c:pt idx="4">
                        <c:v>管路问题</c:v>
                      </c:pt>
                      <c:pt idx="5">
                        <c:v>疼痛</c:v>
                      </c:pt>
                      <c:pt idx="6">
                        <c:v>MBD事宜</c:v>
                      </c:pt>
                      <c:pt idx="7">
                        <c:v>红铃掉落</c:v>
                      </c:pt>
                      <c:pt idx="8">
                        <c:v>找护士</c:v>
                      </c:pt>
                      <c:pt idx="9">
                        <c:v>其他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B55-4E5B-AF84-DD22F55BC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7680240"/>
        <c:axId val="1"/>
      </c:barChart>
      <c:lineChart>
        <c:grouping val="standard"/>
        <c:varyColors val="0"/>
        <c:ser>
          <c:idx val="0"/>
          <c:order val="1"/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'[Microsoft PowerPoint 中的图表]改善前數據收集-柏拉圖'!$E$2:$E$11</c:f>
              <c:numCache>
                <c:formatCode>0.0%</c:formatCode>
                <c:ptCount val="10"/>
                <c:pt idx="0">
                  <c:v>0.628</c:v>
                </c:pt>
                <c:pt idx="1">
                  <c:v>0.70799999999999996</c:v>
                </c:pt>
                <c:pt idx="2">
                  <c:v>0.78200000000000003</c:v>
                </c:pt>
                <c:pt idx="3">
                  <c:v>0.82799999999999996</c:v>
                </c:pt>
                <c:pt idx="4">
                  <c:v>0.85199999999999998</c:v>
                </c:pt>
                <c:pt idx="5">
                  <c:v>0.874</c:v>
                </c:pt>
                <c:pt idx="6">
                  <c:v>0.89200000000000002</c:v>
                </c:pt>
                <c:pt idx="7">
                  <c:v>0.91</c:v>
                </c:pt>
                <c:pt idx="8">
                  <c:v>0.92500000000000004</c:v>
                </c:pt>
                <c:pt idx="9" formatCode="0%">
                  <c:v>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'[Microsoft PowerPoint 中的图表]改善前數據收集-柏拉圖'!$E$1</c15:sqref>
                        </c15:formulaRef>
                      </c:ext>
                    </c:extLst>
                    <c:strCache>
                      <c:ptCount val="1"/>
                      <c:pt idx="0">
                        <c:v>累计百分比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'[Microsoft PowerPoint 中的图表]改善前數據收集-柏拉圖'!$A$2:$A$11</c15:sqref>
                        </c15:formulaRef>
                      </c:ext>
                    </c:extLst>
                    <c:strCache>
                      <c:ptCount val="10"/>
                      <c:pt idx="0">
                        <c:v>点滴问题</c:v>
                      </c:pt>
                      <c:pt idx="1">
                        <c:v>误按</c:v>
                      </c:pt>
                      <c:pt idx="2">
                        <c:v>未回答</c:v>
                      </c:pt>
                      <c:pt idx="3">
                        <c:v>换药</c:v>
                      </c:pt>
                      <c:pt idx="4">
                        <c:v>管路问题</c:v>
                      </c:pt>
                      <c:pt idx="5">
                        <c:v>疼痛</c:v>
                      </c:pt>
                      <c:pt idx="6">
                        <c:v>MBD事宜</c:v>
                      </c:pt>
                      <c:pt idx="7">
                        <c:v>红铃掉落</c:v>
                      </c:pt>
                      <c:pt idx="8">
                        <c:v>找护士</c:v>
                      </c:pt>
                      <c:pt idx="9">
                        <c:v>其他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DB55-4E5B-AF84-DD22F55BC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20768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1"/>
        <c:crosses val="autoZero"/>
        <c:auto val="0"/>
        <c:lblAlgn val="ctr"/>
        <c:lblOffset val="100"/>
        <c:tickLblSkip val="1"/>
        <c:noMultiLvlLbl val="0"/>
      </c:catAx>
      <c:valAx>
        <c:axId val="1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wordArtVertRtl" wrap="square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r>
                  <a:rPr lang="zh-CN" sz="1400">
                    <a:latin typeface="微软雅黑" panose="020B0503020204020204" charset="-122"/>
                    <a:ea typeface="微软雅黑" panose="020B0503020204020204" charset="-122"/>
                  </a:rPr>
                  <a:t>次</a:t>
                </a:r>
                <a:r>
                  <a:rPr lang="en-US" sz="140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sz="1400">
                    <a:latin typeface="微软雅黑" panose="020B0503020204020204" charset="-122"/>
                    <a:ea typeface="微软雅黑" panose="020B0503020204020204" charset="-122"/>
                  </a:rPr>
                  <a:t>百人日</a:t>
                </a:r>
              </a:p>
            </c:rich>
          </c:tx>
          <c:layout>
            <c:manualLayout>
              <c:xMode val="edge"/>
              <c:yMode val="edge"/>
              <c:x val="5.52443284133672E-4"/>
              <c:y val="0.35347351087408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wordArtVertRtl" wrap="square" anchor="ctr" anchorCtr="1"/>
            <a:lstStyle/>
            <a:p>
              <a:pPr>
                <a:defRPr lang="zh-CN"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207680240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 rot="0" spcFirstLastPara="1" vertOverflow="ellipsis" vert="wordArtVertRtl" wrap="square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r>
                  <a:rPr lang="zh-CN" sz="1400">
                    <a:latin typeface="微软雅黑" panose="020B0503020204020204" charset="-122"/>
                    <a:ea typeface="微软雅黑" panose="020B0503020204020204" charset="-122"/>
                  </a:rPr>
                  <a:t>累计百分比</a:t>
                </a:r>
              </a:p>
            </c:rich>
          </c:tx>
          <c:layout>
            <c:manualLayout>
              <c:xMode val="edge"/>
              <c:yMode val="edge"/>
              <c:x val="0.95948610127064504"/>
              <c:y val="0.363561087605306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wordArtVertRtl" wrap="square" anchor="ctr" anchorCtr="1"/>
            <a:lstStyle/>
            <a:p>
              <a:pPr>
                <a:defRPr lang="zh-CN"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pPr>
              <a:endParaRPr lang="zh-CN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3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spPr>
            <a:solidFill>
              <a:srgbClr val="00B0F0"/>
            </a:solidFill>
          </c:spPr>
          <c:invertIfNegative val="1"/>
          <c:dPt>
            <c:idx val="0"/>
            <c:invertIfNegative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42D-4F6B-8718-D9B678EE31CB}"/>
              </c:ext>
            </c:extLst>
          </c:dPt>
          <c:dPt>
            <c:idx val="1"/>
            <c:invertIfNegative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42D-4F6B-8718-D9B678EE31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CN" dirty="0"/>
                      <a:t>46.6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2D-4F6B-8718-D9B678EE31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CN" dirty="0"/>
                      <a:t>20.9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2D-4F6B-8718-D9B678EE3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Sheet1!$B$3:$B$4</c:f>
              <c:numCache>
                <c:formatCode>General</c:formatCode>
                <c:ptCount val="2"/>
                <c:pt idx="0">
                  <c:v>46.6</c:v>
                </c:pt>
                <c:pt idx="1">
                  <c:v>20.9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Sheet1!$A$3:$A$4</c15:sqref>
                        </c15:formulaRef>
                      </c:ext>
                    </c:extLst>
                    <c:strCache>
                      <c:ptCount val="2"/>
                      <c:pt idx="0">
                        <c:v>现况值</c:v>
                      </c:pt>
                      <c:pt idx="1">
                        <c:v>目标值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942D-4F6B-8718-D9B678EE31CB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overlap val="100"/>
        <c:axId val="509100080"/>
        <c:axId val="509100472"/>
      </c:barChart>
      <c:catAx>
        <c:axId val="50910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509100472"/>
        <c:crosses val="autoZero"/>
        <c:auto val="1"/>
        <c:lblAlgn val="ctr"/>
        <c:lblOffset val="100"/>
        <c:noMultiLvlLbl val="1"/>
      </c:catAx>
      <c:valAx>
        <c:axId val="50910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50910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2017/10/19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39292" y="1842988"/>
            <a:ext cx="13461385" cy="6391734"/>
            <a:chOff x="-639292" y="1842988"/>
            <a:chExt cx="13461385" cy="6391734"/>
          </a:xfrm>
        </p:grpSpPr>
        <p:sp>
          <p:nvSpPr>
            <p:cNvPr id="5" name="椭圆 4"/>
            <p:cNvSpPr/>
            <p:nvPr/>
          </p:nvSpPr>
          <p:spPr>
            <a:xfrm>
              <a:off x="-639292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10662217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12202" y="3269092"/>
            <a:ext cx="6833562" cy="830921"/>
            <a:chOff x="2674620" y="3958792"/>
            <a:chExt cx="6833562" cy="830921"/>
          </a:xfrm>
        </p:grpSpPr>
        <p:sp>
          <p:nvSpPr>
            <p:cNvPr id="24" name="矩形 23"/>
            <p:cNvSpPr/>
            <p:nvPr/>
          </p:nvSpPr>
          <p:spPr>
            <a:xfrm>
              <a:off x="2674620" y="3958792"/>
              <a:ext cx="6833562" cy="830921"/>
            </a:xfrm>
            <a:prstGeom prst="rect">
              <a:avLst/>
            </a:prstGeom>
            <a:solidFill>
              <a:srgbClr val="00A6B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677512" y="4025985"/>
              <a:ext cx="6795135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医生护士护理品管圈成果汇报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2992120" y="4156075"/>
            <a:ext cx="5991860" cy="384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dirty="0">
                <a:solidFill>
                  <a:srgbClr val="5B5B5B"/>
                </a:solidFill>
                <a:latin typeface="微软雅黑" panose="020B0503020204020204" charset="-122"/>
                <a:ea typeface="微软雅黑" panose="020B0503020204020204" charset="-122"/>
              </a:rPr>
              <a:t>适用于护理品管圈汇报、QCCC成果汇报、医疗等ppt演示</a:t>
            </a:r>
          </a:p>
        </p:txBody>
      </p:sp>
      <p:sp>
        <p:nvSpPr>
          <p:cNvPr id="40" name="矩形 39"/>
          <p:cNvSpPr/>
          <p:nvPr/>
        </p:nvSpPr>
        <p:spPr>
          <a:xfrm>
            <a:off x="5100963" y="4731779"/>
            <a:ext cx="1828799" cy="378864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103442" y="4739047"/>
            <a:ext cx="1797267" cy="36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i="1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汇报人：</a:t>
            </a:r>
            <a:r>
              <a:rPr lang="zh-CN" i="1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代用名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384167" y="1291533"/>
            <a:ext cx="1423666" cy="1320172"/>
            <a:chOff x="5384167" y="1291533"/>
            <a:chExt cx="1423666" cy="1320172"/>
          </a:xfrm>
        </p:grpSpPr>
        <p:sp>
          <p:nvSpPr>
            <p:cNvPr id="21" name="椭圆 20"/>
            <p:cNvSpPr/>
            <p:nvPr/>
          </p:nvSpPr>
          <p:spPr>
            <a:xfrm>
              <a:off x="5384167" y="1778836"/>
              <a:ext cx="832869" cy="832869"/>
            </a:xfrm>
            <a:prstGeom prst="ellipse">
              <a:avLst/>
            </a:prstGeom>
            <a:solidFill>
              <a:srgbClr val="20BA7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974964" y="1778836"/>
              <a:ext cx="832869" cy="832869"/>
            </a:xfrm>
            <a:prstGeom prst="ellipse">
              <a:avLst/>
            </a:prstGeom>
            <a:solidFill>
              <a:srgbClr val="FFC00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671442" y="1291533"/>
              <a:ext cx="832869" cy="832869"/>
            </a:xfrm>
            <a:prstGeom prst="ellipse">
              <a:avLst/>
            </a:prstGeom>
            <a:solidFill>
              <a:srgbClr val="00A6B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5759617" y="1669703"/>
              <a:ext cx="560450" cy="672750"/>
              <a:chOff x="10768191" y="3367088"/>
              <a:chExt cx="847725" cy="1017587"/>
            </a:xfrm>
            <a:solidFill>
              <a:schemeClr val="bg1"/>
            </a:solidFill>
          </p:grpSpPr>
          <p:sp>
            <p:nvSpPr>
              <p:cNvPr id="87" name="Freeform 5"/>
              <p:cNvSpPr>
                <a:spLocks noEditPoints="1"/>
              </p:cNvSpPr>
              <p:nvPr/>
            </p:nvSpPr>
            <p:spPr bwMode="auto">
              <a:xfrm>
                <a:off x="10768191" y="3367088"/>
                <a:ext cx="847725" cy="968375"/>
              </a:xfrm>
              <a:custGeom>
                <a:avLst/>
                <a:gdLst>
                  <a:gd name="T0" fmla="*/ 246 w 325"/>
                  <a:gd name="T1" fmla="*/ 219 h 372"/>
                  <a:gd name="T2" fmla="*/ 310 w 325"/>
                  <a:gd name="T3" fmla="*/ 113 h 372"/>
                  <a:gd name="T4" fmla="*/ 310 w 325"/>
                  <a:gd name="T5" fmla="*/ 113 h 372"/>
                  <a:gd name="T6" fmla="*/ 318 w 325"/>
                  <a:gd name="T7" fmla="*/ 84 h 372"/>
                  <a:gd name="T8" fmla="*/ 318 w 325"/>
                  <a:gd name="T9" fmla="*/ 81 h 372"/>
                  <a:gd name="T10" fmla="*/ 319 w 325"/>
                  <a:gd name="T11" fmla="*/ 76 h 372"/>
                  <a:gd name="T12" fmla="*/ 320 w 325"/>
                  <a:gd name="T13" fmla="*/ 19 h 372"/>
                  <a:gd name="T14" fmla="*/ 322 w 325"/>
                  <a:gd name="T15" fmla="*/ 17 h 372"/>
                  <a:gd name="T16" fmla="*/ 324 w 325"/>
                  <a:gd name="T17" fmla="*/ 10 h 372"/>
                  <a:gd name="T18" fmla="*/ 323 w 325"/>
                  <a:gd name="T19" fmla="*/ 10 h 372"/>
                  <a:gd name="T20" fmla="*/ 325 w 325"/>
                  <a:gd name="T21" fmla="*/ 0 h 372"/>
                  <a:gd name="T22" fmla="*/ 315 w 325"/>
                  <a:gd name="T23" fmla="*/ 3 h 372"/>
                  <a:gd name="T24" fmla="*/ 313 w 325"/>
                  <a:gd name="T25" fmla="*/ 2 h 372"/>
                  <a:gd name="T26" fmla="*/ 308 w 325"/>
                  <a:gd name="T27" fmla="*/ 6 h 372"/>
                  <a:gd name="T28" fmla="*/ 307 w 325"/>
                  <a:gd name="T29" fmla="*/ 7 h 372"/>
                  <a:gd name="T30" fmla="*/ 225 w 325"/>
                  <a:gd name="T31" fmla="*/ 36 h 372"/>
                  <a:gd name="T32" fmla="*/ 225 w 325"/>
                  <a:gd name="T33" fmla="*/ 36 h 372"/>
                  <a:gd name="T34" fmla="*/ 135 w 325"/>
                  <a:gd name="T35" fmla="*/ 134 h 372"/>
                  <a:gd name="T36" fmla="*/ 0 w 325"/>
                  <a:gd name="T37" fmla="*/ 222 h 372"/>
                  <a:gd name="T38" fmla="*/ 186 w 325"/>
                  <a:gd name="T39" fmla="*/ 372 h 372"/>
                  <a:gd name="T40" fmla="*/ 246 w 325"/>
                  <a:gd name="T41" fmla="*/ 219 h 372"/>
                  <a:gd name="T42" fmla="*/ 238 w 325"/>
                  <a:gd name="T43" fmla="*/ 162 h 372"/>
                  <a:gd name="T44" fmla="*/ 199 w 325"/>
                  <a:gd name="T45" fmla="*/ 168 h 372"/>
                  <a:gd name="T46" fmla="*/ 187 w 325"/>
                  <a:gd name="T47" fmla="*/ 125 h 372"/>
                  <a:gd name="T48" fmla="*/ 191 w 325"/>
                  <a:gd name="T49" fmla="*/ 120 h 372"/>
                  <a:gd name="T50" fmla="*/ 230 w 325"/>
                  <a:gd name="T51" fmla="*/ 114 h 372"/>
                  <a:gd name="T52" fmla="*/ 242 w 325"/>
                  <a:gd name="T53" fmla="*/ 157 h 372"/>
                  <a:gd name="T54" fmla="*/ 238 w 325"/>
                  <a:gd name="T55" fmla="*/ 16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5" h="372">
                    <a:moveTo>
                      <a:pt x="246" y="219"/>
                    </a:moveTo>
                    <a:cubicBezTo>
                      <a:pt x="280" y="181"/>
                      <a:pt x="299" y="144"/>
                      <a:pt x="310" y="113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10" y="113"/>
                      <a:pt x="314" y="102"/>
                      <a:pt x="318" y="84"/>
                    </a:cubicBezTo>
                    <a:cubicBezTo>
                      <a:pt x="318" y="83"/>
                      <a:pt x="318" y="82"/>
                      <a:pt x="318" y="81"/>
                    </a:cubicBezTo>
                    <a:cubicBezTo>
                      <a:pt x="319" y="79"/>
                      <a:pt x="319" y="78"/>
                      <a:pt x="319" y="76"/>
                    </a:cubicBezTo>
                    <a:cubicBezTo>
                      <a:pt x="323" y="51"/>
                      <a:pt x="322" y="30"/>
                      <a:pt x="320" y="19"/>
                    </a:cubicBezTo>
                    <a:cubicBezTo>
                      <a:pt x="321" y="18"/>
                      <a:pt x="321" y="17"/>
                      <a:pt x="322" y="17"/>
                    </a:cubicBezTo>
                    <a:cubicBezTo>
                      <a:pt x="324" y="14"/>
                      <a:pt x="325" y="11"/>
                      <a:pt x="324" y="10"/>
                    </a:cubicBezTo>
                    <a:cubicBezTo>
                      <a:pt x="323" y="10"/>
                      <a:pt x="323" y="10"/>
                      <a:pt x="323" y="10"/>
                    </a:cubicBezTo>
                    <a:cubicBezTo>
                      <a:pt x="325" y="0"/>
                      <a:pt x="325" y="0"/>
                      <a:pt x="325" y="0"/>
                    </a:cubicBezTo>
                    <a:cubicBezTo>
                      <a:pt x="315" y="3"/>
                      <a:pt x="315" y="3"/>
                      <a:pt x="315" y="3"/>
                    </a:cubicBezTo>
                    <a:cubicBezTo>
                      <a:pt x="313" y="2"/>
                      <a:pt x="313" y="2"/>
                      <a:pt x="313" y="2"/>
                    </a:cubicBezTo>
                    <a:cubicBezTo>
                      <a:pt x="312" y="2"/>
                      <a:pt x="310" y="3"/>
                      <a:pt x="308" y="6"/>
                    </a:cubicBezTo>
                    <a:cubicBezTo>
                      <a:pt x="307" y="6"/>
                      <a:pt x="307" y="7"/>
                      <a:pt x="307" y="7"/>
                    </a:cubicBezTo>
                    <a:cubicBezTo>
                      <a:pt x="307" y="7"/>
                      <a:pt x="269" y="9"/>
                      <a:pt x="225" y="36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164" y="74"/>
                      <a:pt x="135" y="134"/>
                      <a:pt x="135" y="134"/>
                    </a:cubicBezTo>
                    <a:cubicBezTo>
                      <a:pt x="24" y="119"/>
                      <a:pt x="0" y="222"/>
                      <a:pt x="0" y="222"/>
                    </a:cubicBezTo>
                    <a:cubicBezTo>
                      <a:pt x="215" y="209"/>
                      <a:pt x="186" y="372"/>
                      <a:pt x="186" y="372"/>
                    </a:cubicBezTo>
                    <a:cubicBezTo>
                      <a:pt x="281" y="331"/>
                      <a:pt x="246" y="219"/>
                      <a:pt x="246" y="219"/>
                    </a:cubicBezTo>
                    <a:close/>
                    <a:moveTo>
                      <a:pt x="238" y="162"/>
                    </a:moveTo>
                    <a:cubicBezTo>
                      <a:pt x="229" y="173"/>
                      <a:pt x="212" y="176"/>
                      <a:pt x="199" y="168"/>
                    </a:cubicBezTo>
                    <a:cubicBezTo>
                      <a:pt x="184" y="159"/>
                      <a:pt x="178" y="140"/>
                      <a:pt x="187" y="125"/>
                    </a:cubicBezTo>
                    <a:cubicBezTo>
                      <a:pt x="188" y="123"/>
                      <a:pt x="189" y="122"/>
                      <a:pt x="191" y="120"/>
                    </a:cubicBezTo>
                    <a:cubicBezTo>
                      <a:pt x="200" y="109"/>
                      <a:pt x="217" y="107"/>
                      <a:pt x="230" y="114"/>
                    </a:cubicBezTo>
                    <a:cubicBezTo>
                      <a:pt x="245" y="123"/>
                      <a:pt x="251" y="142"/>
                      <a:pt x="242" y="157"/>
                    </a:cubicBezTo>
                    <a:cubicBezTo>
                      <a:pt x="241" y="159"/>
                      <a:pt x="240" y="161"/>
                      <a:pt x="238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6"/>
              <p:cNvSpPr/>
              <p:nvPr/>
            </p:nvSpPr>
            <p:spPr bwMode="auto">
              <a:xfrm>
                <a:off x="10945813" y="4137025"/>
                <a:ext cx="187325" cy="231775"/>
              </a:xfrm>
              <a:custGeom>
                <a:avLst/>
                <a:gdLst>
                  <a:gd name="T0" fmla="*/ 0 w 72"/>
                  <a:gd name="T1" fmla="*/ 89 h 89"/>
                  <a:gd name="T2" fmla="*/ 72 w 72"/>
                  <a:gd name="T3" fmla="*/ 0 h 89"/>
                  <a:gd name="T4" fmla="*/ 0 w 72"/>
                  <a:gd name="T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89">
                    <a:moveTo>
                      <a:pt x="0" y="89"/>
                    </a:moveTo>
                    <a:cubicBezTo>
                      <a:pt x="53" y="70"/>
                      <a:pt x="72" y="0"/>
                      <a:pt x="72" y="0"/>
                    </a:cubicBezTo>
                    <a:cubicBezTo>
                      <a:pt x="16" y="25"/>
                      <a:pt x="0" y="89"/>
                      <a:pt x="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7"/>
              <p:cNvSpPr/>
              <p:nvPr/>
            </p:nvSpPr>
            <p:spPr bwMode="auto">
              <a:xfrm>
                <a:off x="10796588" y="4070350"/>
                <a:ext cx="250825" cy="314325"/>
              </a:xfrm>
              <a:custGeom>
                <a:avLst/>
                <a:gdLst>
                  <a:gd name="T0" fmla="*/ 0 w 96"/>
                  <a:gd name="T1" fmla="*/ 121 h 121"/>
                  <a:gd name="T2" fmla="*/ 96 w 96"/>
                  <a:gd name="T3" fmla="*/ 0 h 121"/>
                  <a:gd name="T4" fmla="*/ 0 w 96"/>
                  <a:gd name="T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121">
                    <a:moveTo>
                      <a:pt x="0" y="121"/>
                    </a:moveTo>
                    <a:cubicBezTo>
                      <a:pt x="71" y="95"/>
                      <a:pt x="96" y="0"/>
                      <a:pt x="96" y="0"/>
                    </a:cubicBezTo>
                    <a:cubicBezTo>
                      <a:pt x="21" y="34"/>
                      <a:pt x="0" y="121"/>
                      <a:pt x="0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8"/>
              <p:cNvSpPr/>
              <p:nvPr/>
            </p:nvSpPr>
            <p:spPr bwMode="auto">
              <a:xfrm>
                <a:off x="10771188" y="4002088"/>
                <a:ext cx="190500" cy="231775"/>
              </a:xfrm>
              <a:custGeom>
                <a:avLst/>
                <a:gdLst>
                  <a:gd name="T0" fmla="*/ 0 w 73"/>
                  <a:gd name="T1" fmla="*/ 89 h 89"/>
                  <a:gd name="T2" fmla="*/ 73 w 73"/>
                  <a:gd name="T3" fmla="*/ 0 h 89"/>
                  <a:gd name="T4" fmla="*/ 0 w 73"/>
                  <a:gd name="T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89">
                    <a:moveTo>
                      <a:pt x="0" y="89"/>
                    </a:moveTo>
                    <a:cubicBezTo>
                      <a:pt x="53" y="70"/>
                      <a:pt x="73" y="0"/>
                      <a:pt x="73" y="0"/>
                    </a:cubicBezTo>
                    <a:cubicBezTo>
                      <a:pt x="16" y="25"/>
                      <a:pt x="0" y="89"/>
                      <a:pt x="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" name="Mark Pride - River Flows In You (Original Mix) - remix">
            <a:hlinkClick r:id="" action="ppaction://media"/>
            <a:extLst>
              <a:ext uri="{FF2B5EF4-FFF2-40B4-BE49-F238E27FC236}">
                <a16:creationId xmlns:a16="http://schemas.microsoft.com/office/drawing/2014/main" id="{1D3CB399-2809-4BDB-9A03-3D550C750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3825" y="952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5"/>
    </mc:Choice>
    <mc:Fallback>
      <p:transition spd="slow" advTm="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40" grpId="0" bldLvl="0" animBg="1"/>
      <p:bldP spid="33" grpId="0"/>
    </p:bldLst>
  </p:timing>
  <p:extLst>
    <p:ext uri="{E180D4A7-C9FB-4DFB-919C-405C955672EB}">
      <p14:showEvtLst xmlns:p14="http://schemas.microsoft.com/office/powerpoint/2010/main">
        <p14:playEvt time="2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47795" y="4056968"/>
              <a:ext cx="2214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现况把握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91">
        <p15:prstTrans prst="peelOff"/>
      </p:transition>
    </mc:Choice>
    <mc:Fallback>
      <p:transition spd="slow" advTm="4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现况把握</a:t>
            </a:r>
          </a:p>
        </p:txBody>
      </p:sp>
      <p:sp>
        <p:nvSpPr>
          <p:cNvPr id="184" name=" 184"/>
          <p:cNvSpPr/>
          <p:nvPr/>
        </p:nvSpPr>
        <p:spPr>
          <a:xfrm>
            <a:off x="791210" y="2633980"/>
            <a:ext cx="1590040" cy="1590040"/>
          </a:xfrm>
          <a:prstGeom prst="ellipse">
            <a:avLst/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184"/>
          <p:cNvSpPr/>
          <p:nvPr/>
        </p:nvSpPr>
        <p:spPr>
          <a:xfrm>
            <a:off x="2774950" y="2754630"/>
            <a:ext cx="1348740" cy="13487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 184"/>
          <p:cNvSpPr/>
          <p:nvPr/>
        </p:nvSpPr>
        <p:spPr>
          <a:xfrm>
            <a:off x="4123690" y="1624330"/>
            <a:ext cx="1250315" cy="1250315"/>
          </a:xfrm>
          <a:prstGeom prst="ellipse">
            <a:avLst/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184"/>
          <p:cNvSpPr/>
          <p:nvPr/>
        </p:nvSpPr>
        <p:spPr>
          <a:xfrm>
            <a:off x="4123690" y="3866515"/>
            <a:ext cx="1250315" cy="1250315"/>
          </a:xfrm>
          <a:prstGeom prst="ellipse">
            <a:avLst/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" name=" 184"/>
          <p:cNvSpPr/>
          <p:nvPr/>
        </p:nvSpPr>
        <p:spPr>
          <a:xfrm>
            <a:off x="5758815" y="1624330"/>
            <a:ext cx="1250315" cy="12503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4"/>
          <p:cNvSpPr/>
          <p:nvPr/>
        </p:nvSpPr>
        <p:spPr>
          <a:xfrm>
            <a:off x="5758815" y="3866515"/>
            <a:ext cx="1250315" cy="12503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8" name=" 184"/>
          <p:cNvSpPr/>
          <p:nvPr/>
        </p:nvSpPr>
        <p:spPr>
          <a:xfrm>
            <a:off x="7407910" y="1616075"/>
            <a:ext cx="1250315" cy="1250315"/>
          </a:xfrm>
          <a:prstGeom prst="ellipse">
            <a:avLst/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 184"/>
          <p:cNvSpPr/>
          <p:nvPr/>
        </p:nvSpPr>
        <p:spPr>
          <a:xfrm>
            <a:off x="7407910" y="3866515"/>
            <a:ext cx="1250315" cy="1250315"/>
          </a:xfrm>
          <a:prstGeom prst="ellipse">
            <a:avLst/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2" name=" 184"/>
          <p:cNvSpPr/>
          <p:nvPr/>
        </p:nvSpPr>
        <p:spPr>
          <a:xfrm>
            <a:off x="9224645" y="3866515"/>
            <a:ext cx="1250315" cy="12503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9" name="矩形: 圆角 18"/>
          <p:cNvSpPr/>
          <p:nvPr/>
        </p:nvSpPr>
        <p:spPr>
          <a:xfrm>
            <a:off x="5606415" y="1260475"/>
            <a:ext cx="3148965" cy="4337685"/>
          </a:xfrm>
          <a:prstGeom prst="roundRect">
            <a:avLst>
              <a:gd name="adj" fmla="val 1064"/>
            </a:avLst>
          </a:prstGeom>
          <a:noFill/>
          <a:ln w="25400">
            <a:solidFill>
              <a:srgbClr val="1BA9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8" name="矩形 47"/>
          <p:cNvSpPr/>
          <p:nvPr/>
        </p:nvSpPr>
        <p:spPr>
          <a:xfrm>
            <a:off x="8987790" y="3228499"/>
            <a:ext cx="1724025" cy="4016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solidFill>
                  <a:srgbClr val="1BA9B3"/>
                </a:solidFill>
                <a:latin typeface="微软雅黑" panose="020B0503020204020204" charset="-122"/>
                <a:ea typeface="微软雅黑" panose="020B0503020204020204" charset="-122"/>
              </a:rPr>
              <a:t>本次改善重点</a:t>
            </a:r>
          </a:p>
        </p:txBody>
      </p:sp>
      <p:sp>
        <p:nvSpPr>
          <p:cNvPr id="13" name="等腰三角形 12"/>
          <p:cNvSpPr/>
          <p:nvPr/>
        </p:nvSpPr>
        <p:spPr>
          <a:xfrm rot="5400000">
            <a:off x="2386810" y="3255933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14" name="等腰三角形 13"/>
          <p:cNvSpPr/>
          <p:nvPr/>
        </p:nvSpPr>
        <p:spPr>
          <a:xfrm rot="2280000">
            <a:off x="3875250" y="2580293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等腰三角形 16"/>
          <p:cNvSpPr/>
          <p:nvPr/>
        </p:nvSpPr>
        <p:spPr>
          <a:xfrm rot="8100000">
            <a:off x="3877155" y="3850293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等腰三角形 18"/>
          <p:cNvSpPr/>
          <p:nvPr/>
        </p:nvSpPr>
        <p:spPr>
          <a:xfrm rot="5400000">
            <a:off x="5412585" y="2075468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20" name="等腰三角形 19"/>
          <p:cNvSpPr/>
          <p:nvPr/>
        </p:nvSpPr>
        <p:spPr>
          <a:xfrm rot="5400000">
            <a:off x="5412585" y="4416713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21" name="等腰三角形 20"/>
          <p:cNvSpPr/>
          <p:nvPr/>
        </p:nvSpPr>
        <p:spPr>
          <a:xfrm rot="5400000">
            <a:off x="7037550" y="2118013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22" name="等腰三角形 21"/>
          <p:cNvSpPr/>
          <p:nvPr/>
        </p:nvSpPr>
        <p:spPr>
          <a:xfrm rot="5400000">
            <a:off x="7037550" y="4459258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23" name="等腰三角形 22"/>
          <p:cNvSpPr/>
          <p:nvPr/>
        </p:nvSpPr>
        <p:spPr>
          <a:xfrm rot="10800000">
            <a:off x="7831891" y="3200688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等腰三角形 23"/>
          <p:cNvSpPr/>
          <p:nvPr/>
        </p:nvSpPr>
        <p:spPr>
          <a:xfrm rot="5400000">
            <a:off x="8850475" y="4459258"/>
            <a:ext cx="402354" cy="346857"/>
          </a:xfrm>
          <a:prstGeom prst="triangl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/>
          </a:p>
        </p:txBody>
      </p:sp>
      <p:sp>
        <p:nvSpPr>
          <p:cNvPr id="25" name="矩形 24"/>
          <p:cNvSpPr/>
          <p:nvPr/>
        </p:nvSpPr>
        <p:spPr>
          <a:xfrm>
            <a:off x="791210" y="3083084"/>
            <a:ext cx="1516380" cy="783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医嘱开出静脉输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液进行催产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素引产</a:t>
            </a:r>
          </a:p>
        </p:txBody>
      </p:sp>
      <p:sp>
        <p:nvSpPr>
          <p:cNvPr id="26" name="矩形 25"/>
          <p:cNvSpPr/>
          <p:nvPr/>
        </p:nvSpPr>
        <p:spPr>
          <a:xfrm>
            <a:off x="2976880" y="3152458"/>
            <a:ext cx="94488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判断有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无留置针</a:t>
            </a:r>
          </a:p>
        </p:txBody>
      </p:sp>
      <p:sp>
        <p:nvSpPr>
          <p:cNvPr id="27" name="矩形 26"/>
          <p:cNvSpPr/>
          <p:nvPr/>
        </p:nvSpPr>
        <p:spPr>
          <a:xfrm>
            <a:off x="4276408" y="1972945"/>
            <a:ext cx="94488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发现输液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泵报警</a:t>
            </a:r>
          </a:p>
        </p:txBody>
      </p:sp>
      <p:sp>
        <p:nvSpPr>
          <p:cNvPr id="28" name="矩形 27"/>
          <p:cNvSpPr/>
          <p:nvPr/>
        </p:nvSpPr>
        <p:spPr>
          <a:xfrm>
            <a:off x="4276408" y="4215130"/>
            <a:ext cx="94488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准备用物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开始穿刺</a:t>
            </a:r>
          </a:p>
        </p:txBody>
      </p:sp>
      <p:sp>
        <p:nvSpPr>
          <p:cNvPr id="29" name="矩形 28"/>
          <p:cNvSpPr/>
          <p:nvPr/>
        </p:nvSpPr>
        <p:spPr>
          <a:xfrm>
            <a:off x="5816283" y="1850390"/>
            <a:ext cx="1135380" cy="783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查看输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液泵报警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的提示内容</a:t>
            </a:r>
          </a:p>
        </p:txBody>
      </p:sp>
      <p:sp>
        <p:nvSpPr>
          <p:cNvPr id="30" name="矩形 29"/>
          <p:cNvSpPr/>
          <p:nvPr/>
        </p:nvSpPr>
        <p:spPr>
          <a:xfrm>
            <a:off x="5755005" y="4330700"/>
            <a:ext cx="1257935" cy="321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3M敷贴固定</a:t>
            </a:r>
          </a:p>
        </p:txBody>
      </p:sp>
      <p:sp>
        <p:nvSpPr>
          <p:cNvPr id="31" name="矩形 30"/>
          <p:cNvSpPr/>
          <p:nvPr/>
        </p:nvSpPr>
        <p:spPr>
          <a:xfrm>
            <a:off x="7465378" y="1964690"/>
            <a:ext cx="113538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根据报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警内容调整</a:t>
            </a:r>
          </a:p>
        </p:txBody>
      </p:sp>
      <p:sp>
        <p:nvSpPr>
          <p:cNvPr id="32" name="矩形 31"/>
          <p:cNvSpPr/>
          <p:nvPr/>
        </p:nvSpPr>
        <p:spPr>
          <a:xfrm>
            <a:off x="7465378" y="3984308"/>
            <a:ext cx="1135380" cy="1014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发现问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题，静脉重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新固定，重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新穿刺</a:t>
            </a:r>
          </a:p>
        </p:txBody>
      </p:sp>
      <p:sp>
        <p:nvSpPr>
          <p:cNvPr id="33" name="矩形 32"/>
          <p:cNvSpPr/>
          <p:nvPr/>
        </p:nvSpPr>
        <p:spPr>
          <a:xfrm>
            <a:off x="9376728" y="4238625"/>
            <a:ext cx="94488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继续催产</a:t>
            </a:r>
          </a:p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素引产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31">
        <p15:prstTrans prst="peelOff"/>
      </p:transition>
    </mc:Choice>
    <mc:Fallback>
      <p:transition spd="slow" advTm="1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1" grpId="0" bldLvl="0" animBg="1"/>
      <p:bldP spid="12" grpId="0" bldLvl="0" animBg="1"/>
      <p:bldP spid="49" grpId="0" bldLvl="0" animBg="1"/>
      <p:bldP spid="48" grpId="0"/>
      <p:bldP spid="13" grpId="0" bldLvl="0" animBg="1"/>
      <p:bldP spid="14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现况把握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755" y="2037080"/>
            <a:ext cx="2216150" cy="1568450"/>
          </a:xfrm>
          <a:custGeom>
            <a:avLst/>
            <a:gdLst>
              <a:gd name="connsiteX0" fmla="*/ 0 w 3293326"/>
              <a:gd name="connsiteY0" fmla="*/ 0 h 2330426"/>
              <a:gd name="connsiteX1" fmla="*/ 3293326 w 3293326"/>
              <a:gd name="connsiteY1" fmla="*/ 0 h 2330426"/>
              <a:gd name="connsiteX2" fmla="*/ 3293326 w 3293326"/>
              <a:gd name="connsiteY2" fmla="*/ 2330426 h 2330426"/>
              <a:gd name="connsiteX3" fmla="*/ 0 w 3293326"/>
              <a:gd name="connsiteY3" fmla="*/ 2330426 h 233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326" h="2330426">
                <a:moveTo>
                  <a:pt x="0" y="0"/>
                </a:moveTo>
                <a:lnTo>
                  <a:pt x="3293326" y="0"/>
                </a:lnTo>
                <a:lnTo>
                  <a:pt x="3293326" y="2330426"/>
                </a:lnTo>
                <a:lnTo>
                  <a:pt x="0" y="2330426"/>
                </a:lnTo>
                <a:close/>
              </a:path>
            </a:pathLst>
          </a:custGeom>
          <a:ln w="12700">
            <a:solidFill>
              <a:srgbClr val="164B94"/>
            </a:solidFill>
          </a:ln>
        </p:spPr>
      </p:pic>
      <p:cxnSp>
        <p:nvCxnSpPr>
          <p:cNvPr id="3" name="出自【趣你的PPT】(微信:qunideppt)：最优质的PPT资源库"/>
          <p:cNvCxnSpPr/>
          <p:nvPr/>
        </p:nvCxnSpPr>
        <p:spPr>
          <a:xfrm>
            <a:off x="706520" y="4236869"/>
            <a:ext cx="1971687" cy="0"/>
          </a:xfrm>
          <a:prstGeom prst="line">
            <a:avLst/>
          </a:prstGeom>
          <a:ln w="19050">
            <a:solidFill>
              <a:srgbClr val="164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出自【趣你的PPT】(微信:qunideppt)：最优质的PPT资源库"/>
          <p:cNvSpPr txBox="1"/>
          <p:nvPr/>
        </p:nvSpPr>
        <p:spPr>
          <a:xfrm>
            <a:off x="706522" y="3768471"/>
            <a:ext cx="2085826" cy="3670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89408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99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数据收集、分析： </a:t>
            </a:r>
          </a:p>
        </p:txBody>
      </p:sp>
      <p:sp>
        <p:nvSpPr>
          <p:cNvPr id="34" name="出自【趣你的PPT】(微信:qunideppt)：最优质的PPT资源库"/>
          <p:cNvSpPr/>
          <p:nvPr/>
        </p:nvSpPr>
        <p:spPr>
          <a:xfrm>
            <a:off x="706849" y="4407808"/>
            <a:ext cx="6424943" cy="3384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时间：2017 年1月 1  日 至   2017    年  1月  31日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收集对象：分娩中心1月份采集数221份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3696970" y="1924685"/>
          <a:ext cx="7954715" cy="3008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2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16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日期项目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第一周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第二周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第三周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第四周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合计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穿刺后护理环节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固定环节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产妇特有因素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穿刺环节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分娩特有因素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其他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合计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文本框 1"/>
          <p:cNvSpPr txBox="1"/>
          <p:nvPr/>
        </p:nvSpPr>
        <p:spPr>
          <a:xfrm>
            <a:off x="6505099" y="1229360"/>
            <a:ext cx="2338388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查检表的制定</a:t>
            </a:r>
          </a:p>
        </p:txBody>
      </p:sp>
      <p:sp>
        <p:nvSpPr>
          <p:cNvPr id="6" name="矩形 2"/>
          <p:cNvSpPr/>
          <p:nvPr/>
        </p:nvSpPr>
        <p:spPr>
          <a:xfrm>
            <a:off x="6942773" y="5038725"/>
            <a:ext cx="4708525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74930"/>
            <a:r>
              <a:rPr lang="zh-CN" altLang="en-US" sz="2200" dirty="0">
                <a:latin typeface="Arial" panose="020B0604020202020204" pitchFamily="34" charset="0"/>
                <a:ea typeface="微软雅黑" panose="020B0503020204020204" charset="-122"/>
              </a:rPr>
              <a:t>现状完好率： （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charset="-122"/>
              </a:rPr>
              <a:t>221-57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charset="-122"/>
              </a:rPr>
              <a:t>）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charset="-122"/>
              </a:rPr>
              <a:t>/221=74%</a:t>
            </a:r>
            <a:endParaRPr lang="zh-CN" altLang="en-US" sz="22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679">
        <p15:prstTrans prst="peelOff"/>
      </p:transition>
    </mc:Choice>
    <mc:Fallback>
      <p:transition spd="slow" advTm="4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现况把握</a:t>
            </a:r>
          </a:p>
        </p:txBody>
      </p:sp>
      <p:graphicFrame>
        <p:nvGraphicFramePr>
          <p:cNvPr id="6" name="表格 5"/>
          <p:cNvGraphicFramePr/>
          <p:nvPr/>
        </p:nvGraphicFramePr>
        <p:xfrm>
          <a:off x="570865" y="1567815"/>
          <a:ext cx="10500360" cy="4079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88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查检项目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  </a:t>
                      </a: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数量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所占比例（</a:t>
                      </a:r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%</a:t>
                      </a: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）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累计百分比（</a:t>
                      </a:r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%</a:t>
                      </a: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）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穿刺后护理环节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43.9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43.9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7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固定环节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26.3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70.2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产妇特有因素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12.3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82.5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7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穿刺环节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8.7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91.2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分娩特有因素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5.3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96.5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7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其他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1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  <a:sym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1">
                    <a:lnL w="9525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405">
        <p15:prstTrans prst="peelOff"/>
      </p:transition>
    </mc:Choice>
    <mc:Fallback>
      <p:transition spd="slow" advTm="1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现况把握</a:t>
            </a:r>
          </a:p>
        </p:txBody>
      </p:sp>
      <p:graphicFrame>
        <p:nvGraphicFramePr>
          <p:cNvPr id="11" name="Chart 2"/>
          <p:cNvGraphicFramePr/>
          <p:nvPr/>
        </p:nvGraphicFramePr>
        <p:xfrm>
          <a:off x="558709" y="334816"/>
          <a:ext cx="10938978" cy="6793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5403850" y="2610485"/>
            <a:ext cx="4221163" cy="2130425"/>
            <a:chOff x="5916410" y="2315624"/>
            <a:chExt cx="4221859" cy="2130725"/>
          </a:xfrm>
        </p:grpSpPr>
        <p:sp>
          <p:nvSpPr>
            <p:cNvPr id="13" name="矩形: 圆角 12"/>
            <p:cNvSpPr/>
            <p:nvPr/>
          </p:nvSpPr>
          <p:spPr>
            <a:xfrm>
              <a:off x="5916410" y="2315624"/>
              <a:ext cx="4221859" cy="2130725"/>
            </a:xfrm>
            <a:prstGeom prst="roundRect">
              <a:avLst>
                <a:gd name="adj" fmla="val 1099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矩形 24"/>
            <p:cNvSpPr/>
            <p:nvPr/>
          </p:nvSpPr>
          <p:spPr>
            <a:xfrm>
              <a:off x="6178351" y="2690207"/>
              <a:ext cx="3888675" cy="1630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fontAlgn="t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根据柏拉图分布的结果显示，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穿刺后护理环节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、</a:t>
              </a:r>
              <a:r>
                <a:rPr lang="zh-CN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固定环节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、</a:t>
              </a:r>
              <a:r>
                <a:rPr lang="zh-CN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产妇特有因素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这三个因素在所有的原因中占了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80%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，故将此三项列为本期活动的改善重点。</a:t>
              </a:r>
            </a:p>
          </p:txBody>
        </p:sp>
        <p:sp>
          <p:nvSpPr>
            <p:cNvPr id="18" name="斜纹 17"/>
            <p:cNvSpPr/>
            <p:nvPr/>
          </p:nvSpPr>
          <p:spPr>
            <a:xfrm rot="5400000">
              <a:off x="9169804" y="2246548"/>
              <a:ext cx="828134" cy="966309"/>
            </a:xfrm>
            <a:prstGeom prst="diagStripe">
              <a:avLst>
                <a:gd name="adj" fmla="val 38718"/>
              </a:avLst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19" name="矩形 26"/>
            <p:cNvSpPr/>
            <p:nvPr/>
          </p:nvSpPr>
          <p:spPr>
            <a:xfrm rot="2423491">
              <a:off x="9394150" y="2455497"/>
              <a:ext cx="69762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结论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86">
        <p15:prstTrans prst="peelOff"/>
      </p:transition>
    </mc:Choice>
    <mc:Fallback>
      <p:transition spd="slow" advTm="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766515" y="4056968"/>
              <a:ext cx="237744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目标设定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28">
        <p15:prstTrans prst="peelOff"/>
      </p:transition>
    </mc:Choice>
    <mc:Fallback>
      <p:transition spd="slow" advTm="5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目标设定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49222" y="5071538"/>
            <a:ext cx="5353902" cy="818573"/>
            <a:chOff x="244475" y="4459759"/>
            <a:chExt cx="4267200" cy="652463"/>
          </a:xfrm>
          <a:solidFill>
            <a:srgbClr val="01B051"/>
          </a:solidFill>
        </p:grpSpPr>
        <p:sp>
          <p:nvSpPr>
            <p:cNvPr id="4" name="AutoShape 9"/>
            <p:cNvSpPr>
              <a:spLocks noChangeArrowheads="1"/>
            </p:cNvSpPr>
            <p:nvPr/>
          </p:nvSpPr>
          <p:spPr bwMode="gray">
            <a:xfrm>
              <a:off x="244475" y="4459759"/>
              <a:ext cx="4267200" cy="652463"/>
            </a:xfrm>
            <a:prstGeom prst="cube">
              <a:avLst>
                <a:gd name="adj" fmla="val 49880"/>
              </a:avLst>
            </a:pr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50" dirty="0">
                <a:solidFill>
                  <a:srgbClr val="17347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ext Box 14"/>
            <p:cNvSpPr txBox="1">
              <a:spLocks noChangeArrowheads="1"/>
            </p:cNvSpPr>
            <p:nvPr/>
          </p:nvSpPr>
          <p:spPr bwMode="gray">
            <a:xfrm>
              <a:off x="792626" y="4775672"/>
              <a:ext cx="554698" cy="316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90" dirty="0">
                  <a:solidFill>
                    <a:srgbClr val="FEFEF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gray">
            <a:xfrm>
              <a:off x="1566744" y="4742754"/>
              <a:ext cx="554698" cy="316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90" dirty="0">
                  <a:solidFill>
                    <a:srgbClr val="FEFEF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gray">
            <a:xfrm>
              <a:off x="2364249" y="4775672"/>
              <a:ext cx="554698" cy="316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90" dirty="0">
                  <a:solidFill>
                    <a:srgbClr val="FEFEF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gray">
            <a:xfrm>
              <a:off x="3221500" y="4775673"/>
              <a:ext cx="554698" cy="316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90" dirty="0">
                  <a:solidFill>
                    <a:srgbClr val="FEFEFE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2017</a:t>
              </a:r>
            </a:p>
          </p:txBody>
        </p:sp>
      </p:grpSp>
      <p:sp>
        <p:nvSpPr>
          <p:cNvPr id="11" name="Freeform 8"/>
          <p:cNvSpPr/>
          <p:nvPr/>
        </p:nvSpPr>
        <p:spPr bwMode="gray">
          <a:xfrm rot="10800000">
            <a:off x="1266089" y="1288508"/>
            <a:ext cx="3021528" cy="2824170"/>
          </a:xfrm>
          <a:custGeom>
            <a:avLst/>
            <a:gdLst>
              <a:gd name="T0" fmla="*/ 0 w 952"/>
              <a:gd name="T1" fmla="*/ 756 h 947"/>
              <a:gd name="T2" fmla="*/ 191 w 952"/>
              <a:gd name="T3" fmla="*/ 591 h 947"/>
              <a:gd name="T4" fmla="*/ 190 w 952"/>
              <a:gd name="T5" fmla="*/ 672 h 947"/>
              <a:gd name="T6" fmla="*/ 194 w 952"/>
              <a:gd name="T7" fmla="*/ 672 h 947"/>
              <a:gd name="T8" fmla="*/ 205 w 952"/>
              <a:gd name="T9" fmla="*/ 672 h 947"/>
              <a:gd name="T10" fmla="*/ 225 w 952"/>
              <a:gd name="T11" fmla="*/ 671 h 947"/>
              <a:gd name="T12" fmla="*/ 250 w 952"/>
              <a:gd name="T13" fmla="*/ 667 h 947"/>
              <a:gd name="T14" fmla="*/ 281 w 952"/>
              <a:gd name="T15" fmla="*/ 662 h 947"/>
              <a:gd name="T16" fmla="*/ 316 w 952"/>
              <a:gd name="T17" fmla="*/ 653 h 947"/>
              <a:gd name="T18" fmla="*/ 356 w 952"/>
              <a:gd name="T19" fmla="*/ 641 h 947"/>
              <a:gd name="T20" fmla="*/ 399 w 952"/>
              <a:gd name="T21" fmla="*/ 626 h 947"/>
              <a:gd name="T22" fmla="*/ 444 w 952"/>
              <a:gd name="T23" fmla="*/ 605 h 947"/>
              <a:gd name="T24" fmla="*/ 492 w 952"/>
              <a:gd name="T25" fmla="*/ 578 h 947"/>
              <a:gd name="T26" fmla="*/ 540 w 952"/>
              <a:gd name="T27" fmla="*/ 547 h 947"/>
              <a:gd name="T28" fmla="*/ 587 w 952"/>
              <a:gd name="T29" fmla="*/ 508 h 947"/>
              <a:gd name="T30" fmla="*/ 635 w 952"/>
              <a:gd name="T31" fmla="*/ 463 h 947"/>
              <a:gd name="T32" fmla="*/ 689 w 952"/>
              <a:gd name="T33" fmla="*/ 405 h 947"/>
              <a:gd name="T34" fmla="*/ 737 w 952"/>
              <a:gd name="T35" fmla="*/ 350 h 947"/>
              <a:gd name="T36" fmla="*/ 780 w 952"/>
              <a:gd name="T37" fmla="*/ 298 h 947"/>
              <a:gd name="T38" fmla="*/ 816 w 952"/>
              <a:gd name="T39" fmla="*/ 249 h 947"/>
              <a:gd name="T40" fmla="*/ 847 w 952"/>
              <a:gd name="T41" fmla="*/ 204 h 947"/>
              <a:gd name="T42" fmla="*/ 873 w 952"/>
              <a:gd name="T43" fmla="*/ 164 h 947"/>
              <a:gd name="T44" fmla="*/ 895 w 952"/>
              <a:gd name="T45" fmla="*/ 126 h 947"/>
              <a:gd name="T46" fmla="*/ 913 w 952"/>
              <a:gd name="T47" fmla="*/ 94 h 947"/>
              <a:gd name="T48" fmla="*/ 926 w 952"/>
              <a:gd name="T49" fmla="*/ 66 h 947"/>
              <a:gd name="T50" fmla="*/ 936 w 952"/>
              <a:gd name="T51" fmla="*/ 42 h 947"/>
              <a:gd name="T52" fmla="*/ 944 w 952"/>
              <a:gd name="T53" fmla="*/ 24 h 947"/>
              <a:gd name="T54" fmla="*/ 949 w 952"/>
              <a:gd name="T55" fmla="*/ 12 h 947"/>
              <a:gd name="T56" fmla="*/ 952 w 952"/>
              <a:gd name="T57" fmla="*/ 2 h 947"/>
              <a:gd name="T58" fmla="*/ 952 w 952"/>
              <a:gd name="T59" fmla="*/ 0 h 947"/>
              <a:gd name="T60" fmla="*/ 952 w 952"/>
              <a:gd name="T61" fmla="*/ 4 h 947"/>
              <a:gd name="T62" fmla="*/ 950 w 952"/>
              <a:gd name="T63" fmla="*/ 17 h 947"/>
              <a:gd name="T64" fmla="*/ 948 w 952"/>
              <a:gd name="T65" fmla="*/ 36 h 947"/>
              <a:gd name="T66" fmla="*/ 942 w 952"/>
              <a:gd name="T67" fmla="*/ 62 h 947"/>
              <a:gd name="T68" fmla="*/ 936 w 952"/>
              <a:gd name="T69" fmla="*/ 93 h 947"/>
              <a:gd name="T70" fmla="*/ 927 w 952"/>
              <a:gd name="T71" fmla="*/ 130 h 947"/>
              <a:gd name="T72" fmla="*/ 914 w 952"/>
              <a:gd name="T73" fmla="*/ 172 h 947"/>
              <a:gd name="T74" fmla="*/ 899 w 952"/>
              <a:gd name="T75" fmla="*/ 217 h 947"/>
              <a:gd name="T76" fmla="*/ 881 w 952"/>
              <a:gd name="T77" fmla="*/ 264 h 947"/>
              <a:gd name="T78" fmla="*/ 857 w 952"/>
              <a:gd name="T79" fmla="*/ 315 h 947"/>
              <a:gd name="T80" fmla="*/ 830 w 952"/>
              <a:gd name="T81" fmla="*/ 368 h 947"/>
              <a:gd name="T82" fmla="*/ 798 w 952"/>
              <a:gd name="T83" fmla="*/ 421 h 947"/>
              <a:gd name="T84" fmla="*/ 762 w 952"/>
              <a:gd name="T85" fmla="*/ 475 h 947"/>
              <a:gd name="T86" fmla="*/ 719 w 952"/>
              <a:gd name="T87" fmla="*/ 529 h 947"/>
              <a:gd name="T88" fmla="*/ 671 w 952"/>
              <a:gd name="T89" fmla="*/ 582 h 947"/>
              <a:gd name="T90" fmla="*/ 613 w 952"/>
              <a:gd name="T91" fmla="*/ 637 h 947"/>
              <a:gd name="T92" fmla="*/ 555 w 952"/>
              <a:gd name="T93" fmla="*/ 685 h 947"/>
              <a:gd name="T94" fmla="*/ 500 w 952"/>
              <a:gd name="T95" fmla="*/ 726 h 947"/>
              <a:gd name="T96" fmla="*/ 447 w 952"/>
              <a:gd name="T97" fmla="*/ 761 h 947"/>
              <a:gd name="T98" fmla="*/ 396 w 952"/>
              <a:gd name="T99" fmla="*/ 790 h 947"/>
              <a:gd name="T100" fmla="*/ 350 w 952"/>
              <a:gd name="T101" fmla="*/ 813 h 947"/>
              <a:gd name="T102" fmla="*/ 307 w 952"/>
              <a:gd name="T103" fmla="*/ 831 h 947"/>
              <a:gd name="T104" fmla="*/ 270 w 952"/>
              <a:gd name="T105" fmla="*/ 845 h 947"/>
              <a:gd name="T106" fmla="*/ 238 w 952"/>
              <a:gd name="T107" fmla="*/ 855 h 947"/>
              <a:gd name="T108" fmla="*/ 212 w 952"/>
              <a:gd name="T109" fmla="*/ 862 h 947"/>
              <a:gd name="T110" fmla="*/ 192 w 952"/>
              <a:gd name="T111" fmla="*/ 866 h 947"/>
              <a:gd name="T112" fmla="*/ 181 w 952"/>
              <a:gd name="T113" fmla="*/ 868 h 947"/>
              <a:gd name="T114" fmla="*/ 176 w 952"/>
              <a:gd name="T115" fmla="*/ 868 h 947"/>
              <a:gd name="T116" fmla="*/ 167 w 952"/>
              <a:gd name="T117" fmla="*/ 947 h 947"/>
              <a:gd name="T118" fmla="*/ 0 w 952"/>
              <a:gd name="T119" fmla="*/ 756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01B051"/>
          </a:solidFill>
          <a:ln>
            <a:noFill/>
          </a:ln>
          <a:effectLst>
            <a:outerShdw dist="107763" dir="2700000" algn="ctr" rotWithShape="0">
              <a:srgbClr val="00408C">
                <a:alpha val="25000"/>
              </a:srgbClr>
            </a:outerShdw>
          </a:effectLst>
        </p:spPr>
        <p:txBody>
          <a:bodyPr lIns="114719" tIns="57359" rIns="114719" bIns="573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350" kern="0">
              <a:solidFill>
                <a:srgbClr val="1734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ltGray">
          <a:xfrm rot="16200000" flipV="1">
            <a:off x="1226291" y="4475012"/>
            <a:ext cx="1196986" cy="585583"/>
          </a:xfrm>
          <a:prstGeom prst="cube">
            <a:avLst>
              <a:gd name="adj" fmla="val 23792"/>
            </a:avLst>
          </a:prstGeom>
          <a:solidFill>
            <a:srgbClr val="00B0F0"/>
          </a:solidFill>
          <a:ln>
            <a:noFill/>
          </a:ln>
          <a:effectLst/>
        </p:spPr>
        <p:txBody>
          <a:bodyPr wrap="none" lIns="114719" tIns="57359" rIns="114719" bIns="5735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350">
              <a:solidFill>
                <a:srgbClr val="1734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ltGray">
          <a:xfrm rot="16200000" flipV="1">
            <a:off x="1913477" y="4171389"/>
            <a:ext cx="1866181" cy="585583"/>
          </a:xfrm>
          <a:prstGeom prst="cube">
            <a:avLst>
              <a:gd name="adj" fmla="val 23792"/>
            </a:avLst>
          </a:prstGeom>
          <a:solidFill>
            <a:srgbClr val="01B051"/>
          </a:solidFill>
          <a:ln>
            <a:noFill/>
          </a:ln>
          <a:effectLst/>
        </p:spPr>
        <p:txBody>
          <a:bodyPr wrap="none" lIns="114719" tIns="57359" rIns="114719" bIns="5735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350">
              <a:solidFill>
                <a:srgbClr val="1734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ltGray">
          <a:xfrm rot="16200000" flipV="1">
            <a:off x="2594682" y="3853616"/>
            <a:ext cx="2439780" cy="585583"/>
          </a:xfrm>
          <a:prstGeom prst="cube">
            <a:avLst>
              <a:gd name="adj" fmla="val 23792"/>
            </a:avLst>
          </a:prstGeom>
          <a:solidFill>
            <a:srgbClr val="00B0F0"/>
          </a:solidFill>
          <a:ln>
            <a:noFill/>
          </a:ln>
          <a:effectLst/>
        </p:spPr>
        <p:txBody>
          <a:bodyPr wrap="none" lIns="114719" tIns="57359" rIns="114719" bIns="5735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350">
              <a:solidFill>
                <a:srgbClr val="1734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gray">
          <a:xfrm rot="16200000" flipV="1">
            <a:off x="2917393" y="3136619"/>
            <a:ext cx="3873771" cy="585583"/>
          </a:xfrm>
          <a:prstGeom prst="cube">
            <a:avLst>
              <a:gd name="adj" fmla="val 23792"/>
            </a:avLst>
          </a:prstGeom>
          <a:solidFill>
            <a:srgbClr val="01B051"/>
          </a:solidFill>
          <a:ln>
            <a:noFill/>
          </a:ln>
          <a:effectLst/>
        </p:spPr>
        <p:txBody>
          <a:bodyPr wrap="none" lIns="114719" tIns="57359" rIns="114719" bIns="5735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350">
              <a:solidFill>
                <a:srgbClr val="1734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black">
          <a:xfrm>
            <a:off x="1511551" y="4282835"/>
            <a:ext cx="530860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114719" tIns="57359" rIns="114719" bIns="5735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50" dirty="0">
                <a:solidFill>
                  <a:srgbClr val="FEFEF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black">
          <a:xfrm>
            <a:off x="2515408" y="3649488"/>
            <a:ext cx="530860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114719" tIns="57359" rIns="114719" bIns="5735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50" dirty="0">
                <a:solidFill>
                  <a:srgbClr val="FEFEF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black">
          <a:xfrm>
            <a:off x="3483413" y="3063942"/>
            <a:ext cx="530860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114719" tIns="57359" rIns="114719" bIns="5735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50" dirty="0">
                <a:solidFill>
                  <a:srgbClr val="FEFEF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black">
          <a:xfrm>
            <a:off x="4511172" y="1629948"/>
            <a:ext cx="530860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114719" tIns="57359" rIns="114719" bIns="5735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50" dirty="0">
                <a:solidFill>
                  <a:srgbClr val="FEFEF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90</a:t>
            </a:r>
          </a:p>
        </p:txBody>
      </p:sp>
      <p:grpSp>
        <p:nvGrpSpPr>
          <p:cNvPr id="21" name="Group 22"/>
          <p:cNvGrpSpPr/>
          <p:nvPr/>
        </p:nvGrpSpPr>
        <p:grpSpPr bwMode="auto">
          <a:xfrm>
            <a:off x="6460246" y="1910872"/>
            <a:ext cx="1128715" cy="501126"/>
            <a:chOff x="0" y="0"/>
            <a:chExt cx="1131895" cy="504056"/>
          </a:xfrm>
        </p:grpSpPr>
        <p:sp>
          <p:nvSpPr>
            <p:cNvPr id="22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3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9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9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兰亭细黑_GBK" panose="02000000000000000000" pitchFamily="2" charset="-122"/>
                </a:rPr>
                <a:t>标题一</a:t>
              </a:r>
            </a:p>
          </p:txBody>
        </p:sp>
      </p:grpSp>
      <p:sp>
        <p:nvSpPr>
          <p:cNvPr id="24" name="矩形 60"/>
          <p:cNvSpPr>
            <a:spLocks noChangeArrowheads="1"/>
          </p:cNvSpPr>
          <p:nvPr/>
        </p:nvSpPr>
        <p:spPr bwMode="auto">
          <a:xfrm>
            <a:off x="7777480" y="1983105"/>
            <a:ext cx="3677285" cy="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5" tIns="45527" rIns="91055" bIns="4552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现  况 值：健康教育知晓率  74%</a:t>
            </a:r>
          </a:p>
        </p:txBody>
      </p:sp>
      <p:grpSp>
        <p:nvGrpSpPr>
          <p:cNvPr id="25" name="Group 22"/>
          <p:cNvGrpSpPr/>
          <p:nvPr/>
        </p:nvGrpSpPr>
        <p:grpSpPr bwMode="auto">
          <a:xfrm>
            <a:off x="6460246" y="2789735"/>
            <a:ext cx="1128715" cy="501126"/>
            <a:chOff x="0" y="0"/>
            <a:chExt cx="1131895" cy="504056"/>
          </a:xfrm>
        </p:grpSpPr>
        <p:sp>
          <p:nvSpPr>
            <p:cNvPr id="26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3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9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9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兰亭细黑_GBK" panose="02000000000000000000" pitchFamily="2" charset="-122"/>
                </a:rPr>
                <a:t>标题二</a:t>
              </a:r>
            </a:p>
          </p:txBody>
        </p:sp>
      </p:grpSp>
      <p:sp>
        <p:nvSpPr>
          <p:cNvPr id="28" name="矩形 60"/>
          <p:cNvSpPr>
            <a:spLocks noChangeArrowheads="1"/>
          </p:cNvSpPr>
          <p:nvPr/>
        </p:nvSpPr>
        <p:spPr bwMode="auto">
          <a:xfrm>
            <a:off x="7777480" y="2861945"/>
            <a:ext cx="3677285" cy="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5" tIns="45527" rIns="91055" bIns="4552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改善重点：来自改善前的柏拉图   80%</a:t>
            </a:r>
          </a:p>
        </p:txBody>
      </p:sp>
      <p:grpSp>
        <p:nvGrpSpPr>
          <p:cNvPr id="29" name="Group 22"/>
          <p:cNvGrpSpPr/>
          <p:nvPr/>
        </p:nvGrpSpPr>
        <p:grpSpPr bwMode="auto">
          <a:xfrm>
            <a:off x="6460246" y="3681348"/>
            <a:ext cx="1128715" cy="501126"/>
            <a:chOff x="0" y="0"/>
            <a:chExt cx="1131895" cy="504056"/>
          </a:xfrm>
        </p:grpSpPr>
        <p:sp>
          <p:nvSpPr>
            <p:cNvPr id="30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3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9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9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兰亭细黑_GBK" panose="02000000000000000000" pitchFamily="2" charset="-122"/>
                </a:rPr>
                <a:t>标题三</a:t>
              </a:r>
            </a:p>
          </p:txBody>
        </p:sp>
      </p:grpSp>
      <p:sp>
        <p:nvSpPr>
          <p:cNvPr id="32" name="矩形 60"/>
          <p:cNvSpPr>
            <a:spLocks noChangeArrowheads="1"/>
          </p:cNvSpPr>
          <p:nvPr/>
        </p:nvSpPr>
        <p:spPr bwMode="auto">
          <a:xfrm>
            <a:off x="7777480" y="3764280"/>
            <a:ext cx="3677285" cy="3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5" tIns="45527" rIns="91055" bIns="4552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组  能 力：30/35×100% = 85.7%</a:t>
            </a:r>
          </a:p>
        </p:txBody>
      </p:sp>
      <p:grpSp>
        <p:nvGrpSpPr>
          <p:cNvPr id="33" name="Group 22"/>
          <p:cNvGrpSpPr/>
          <p:nvPr/>
        </p:nvGrpSpPr>
        <p:grpSpPr bwMode="auto">
          <a:xfrm>
            <a:off x="6460246" y="4541817"/>
            <a:ext cx="1128715" cy="501126"/>
            <a:chOff x="0" y="0"/>
            <a:chExt cx="1131895" cy="504056"/>
          </a:xfrm>
        </p:grpSpPr>
        <p:sp>
          <p:nvSpPr>
            <p:cNvPr id="34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35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9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9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兰亭细黑_GBK" panose="02000000000000000000" pitchFamily="2" charset="-122"/>
                </a:rPr>
                <a:t>标题四</a:t>
              </a:r>
            </a:p>
          </p:txBody>
        </p:sp>
      </p:grpSp>
      <p:sp>
        <p:nvSpPr>
          <p:cNvPr id="36" name="矩形 60"/>
          <p:cNvSpPr>
            <a:spLocks noChangeArrowheads="1"/>
          </p:cNvSpPr>
          <p:nvPr/>
        </p:nvSpPr>
        <p:spPr bwMode="auto">
          <a:xfrm>
            <a:off x="7777480" y="4541520"/>
            <a:ext cx="3677285" cy="159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5" tIns="45527" rIns="91055" bIns="4552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目 标 值 =现况值+改善值</a:t>
            </a: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=现况值+(1-现况值）x改善重点   </a:t>
            </a: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x 圈员能力</a:t>
            </a: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=74%+(1-74%）x80%x85.7%</a:t>
            </a: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=92%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18">
        <p15:prstTrans prst="peelOff"/>
      </p:transition>
    </mc:Choice>
    <mc:Fallback>
      <p:transition spd="slow" advTm="2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4" grpId="0"/>
      <p:bldP spid="28" grpId="0"/>
      <p:bldP spid="32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目标设定 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448560" y="1450340"/>
            <a:ext cx="2654300" cy="4440501"/>
            <a:chOff x="1475312" y="2160281"/>
            <a:chExt cx="4297422" cy="4440568"/>
          </a:xfrm>
        </p:grpSpPr>
        <p:grpSp>
          <p:nvGrpSpPr>
            <p:cNvPr id="41987" name="组合 12"/>
            <p:cNvGrpSpPr/>
            <p:nvPr/>
          </p:nvGrpSpPr>
          <p:grpSpPr>
            <a:xfrm>
              <a:off x="1475312" y="2160281"/>
              <a:ext cx="4297422" cy="4440568"/>
              <a:chOff x="1475312" y="2160281"/>
              <a:chExt cx="4297422" cy="4440568"/>
            </a:xfrm>
          </p:grpSpPr>
          <p:sp>
            <p:nvSpPr>
              <p:cNvPr id="41988" name="Freeform 5"/>
              <p:cNvSpPr/>
              <p:nvPr/>
            </p:nvSpPr>
            <p:spPr>
              <a:xfrm>
                <a:off x="1475312" y="3804496"/>
                <a:ext cx="1860196" cy="2397567"/>
              </a:xfrm>
              <a:prstGeom prst="rect">
                <a:avLst/>
              </a:prstGeom>
              <a:solidFill>
                <a:srgbClr val="01B051">
                  <a:alpha val="84000"/>
                </a:srgbClr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id-ID" altLang="zh-CN">
                  <a:solidFill>
                    <a:srgbClr val="000000"/>
                  </a:solidFill>
                  <a:latin typeface="Calibri" panose="020F0502020204030204"/>
                  <a:ea typeface="微软雅黑 Light" charset="-122"/>
                </a:endParaRPr>
              </a:p>
            </p:txBody>
          </p:sp>
          <p:sp>
            <p:nvSpPr>
              <p:cNvPr id="41989" name="Freeform 5"/>
              <p:cNvSpPr/>
              <p:nvPr/>
            </p:nvSpPr>
            <p:spPr>
              <a:xfrm>
                <a:off x="3393610" y="2160281"/>
                <a:ext cx="2379124" cy="4041782"/>
              </a:xfrm>
              <a:prstGeom prst="rect">
                <a:avLst/>
              </a:prstGeom>
              <a:solidFill>
                <a:srgbClr val="00B0F0">
                  <a:alpha val="81000"/>
                </a:srgbClr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id-ID" altLang="zh-CN">
                  <a:solidFill>
                    <a:srgbClr val="000000"/>
                  </a:solidFill>
                  <a:latin typeface="Calibri" panose="020F0502020204030204"/>
                  <a:ea typeface="微软雅黑 Light" charset="-122"/>
                </a:endParaRPr>
              </a:p>
            </p:txBody>
          </p:sp>
          <p:sp>
            <p:nvSpPr>
              <p:cNvPr id="41990" name="文本框 5"/>
              <p:cNvSpPr txBox="1"/>
              <p:nvPr/>
            </p:nvSpPr>
            <p:spPr>
              <a:xfrm>
                <a:off x="2064212" y="6202063"/>
                <a:ext cx="954107" cy="3987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000" dirty="0">
                    <a:solidFill>
                      <a:srgbClr val="40404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改善前</a:t>
                </a:r>
              </a:p>
            </p:txBody>
          </p:sp>
          <p:sp>
            <p:nvSpPr>
              <p:cNvPr id="41991" name="文本框 13"/>
              <p:cNvSpPr txBox="1"/>
              <p:nvPr/>
            </p:nvSpPr>
            <p:spPr>
              <a:xfrm>
                <a:off x="4004827" y="6202062"/>
                <a:ext cx="954107" cy="3987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000" dirty="0">
                    <a:solidFill>
                      <a:srgbClr val="40404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目标值</a:t>
                </a:r>
              </a:p>
            </p:txBody>
          </p:sp>
          <p:sp>
            <p:nvSpPr>
              <p:cNvPr id="41992" name="文本框 15"/>
              <p:cNvSpPr txBox="1"/>
              <p:nvPr/>
            </p:nvSpPr>
            <p:spPr>
              <a:xfrm>
                <a:off x="2000667" y="3970693"/>
                <a:ext cx="1334463" cy="460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charset="-122"/>
                  </a:rPr>
                  <a:t>74%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41993" name="文本框 16"/>
              <p:cNvSpPr txBox="1"/>
              <p:nvPr/>
            </p:nvSpPr>
            <p:spPr>
              <a:xfrm>
                <a:off x="4239850" y="2248547"/>
                <a:ext cx="1224457" cy="4603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charset="-122"/>
                  </a:rPr>
                  <a:t>92%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箭头: 上 18"/>
            <p:cNvSpPr/>
            <p:nvPr/>
          </p:nvSpPr>
          <p:spPr>
            <a:xfrm rot="2937304">
              <a:off x="2643974" y="2092402"/>
              <a:ext cx="709941" cy="2291616"/>
            </a:xfrm>
            <a:custGeom>
              <a:avLst/>
              <a:gdLst>
                <a:gd name="connsiteX0" fmla="*/ 0 w 590203"/>
                <a:gd name="connsiteY0" fmla="*/ 295102 h 1826065"/>
                <a:gd name="connsiteX1" fmla="*/ 295102 w 590203"/>
                <a:gd name="connsiteY1" fmla="*/ 0 h 1826065"/>
                <a:gd name="connsiteX2" fmla="*/ 590203 w 590203"/>
                <a:gd name="connsiteY2" fmla="*/ 295102 h 1826065"/>
                <a:gd name="connsiteX3" fmla="*/ 442652 w 590203"/>
                <a:gd name="connsiteY3" fmla="*/ 295102 h 1826065"/>
                <a:gd name="connsiteX4" fmla="*/ 442652 w 590203"/>
                <a:gd name="connsiteY4" fmla="*/ 1826065 h 1826065"/>
                <a:gd name="connsiteX5" fmla="*/ 147551 w 590203"/>
                <a:gd name="connsiteY5" fmla="*/ 1826065 h 1826065"/>
                <a:gd name="connsiteX6" fmla="*/ 147551 w 590203"/>
                <a:gd name="connsiteY6" fmla="*/ 295102 h 1826065"/>
                <a:gd name="connsiteX7" fmla="*/ 0 w 590203"/>
                <a:gd name="connsiteY7" fmla="*/ 295102 h 1826065"/>
                <a:gd name="connsiteX0-1" fmla="*/ 0 w 590203"/>
                <a:gd name="connsiteY0-2" fmla="*/ 295102 h 1826065"/>
                <a:gd name="connsiteX1-3" fmla="*/ 295102 w 590203"/>
                <a:gd name="connsiteY1-4" fmla="*/ 0 h 1826065"/>
                <a:gd name="connsiteX2-5" fmla="*/ 590203 w 590203"/>
                <a:gd name="connsiteY2-6" fmla="*/ 295102 h 1826065"/>
                <a:gd name="connsiteX3-7" fmla="*/ 442652 w 590203"/>
                <a:gd name="connsiteY3-8" fmla="*/ 295102 h 1826065"/>
                <a:gd name="connsiteX4-9" fmla="*/ 147551 w 590203"/>
                <a:gd name="connsiteY4-10" fmla="*/ 1826065 h 1826065"/>
                <a:gd name="connsiteX5-11" fmla="*/ 147551 w 590203"/>
                <a:gd name="connsiteY5-12" fmla="*/ 295102 h 1826065"/>
                <a:gd name="connsiteX6-13" fmla="*/ 0 w 590203"/>
                <a:gd name="connsiteY6-14" fmla="*/ 295102 h 18260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90203" h="1826065">
                  <a:moveTo>
                    <a:pt x="0" y="295102"/>
                  </a:moveTo>
                  <a:lnTo>
                    <a:pt x="295102" y="0"/>
                  </a:lnTo>
                  <a:lnTo>
                    <a:pt x="590203" y="295102"/>
                  </a:lnTo>
                  <a:lnTo>
                    <a:pt x="442652" y="295102"/>
                  </a:lnTo>
                  <a:lnTo>
                    <a:pt x="147551" y="1826065"/>
                  </a:lnTo>
                  <a:lnTo>
                    <a:pt x="147551" y="295102"/>
                  </a:lnTo>
                  <a:lnTo>
                    <a:pt x="0" y="295102"/>
                  </a:lnTo>
                  <a:close/>
                </a:path>
              </a:pathLst>
            </a:cu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86400" y="2864803"/>
            <a:ext cx="4581525" cy="1870075"/>
            <a:chOff x="6375862" y="2842953"/>
            <a:chExt cx="4580313" cy="1870363"/>
          </a:xfrm>
        </p:grpSpPr>
        <p:sp>
          <p:nvSpPr>
            <p:cNvPr id="41996" name="矩形 20"/>
            <p:cNvSpPr/>
            <p:nvPr/>
          </p:nvSpPr>
          <p:spPr>
            <a:xfrm>
              <a:off x="6612695" y="2982731"/>
              <a:ext cx="4243727" cy="14957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到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年八月将产房留置针完整率达到</a:t>
              </a:r>
              <a:r>
                <a:rPr lang="en-US" altLang="zh-CN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92%</a:t>
              </a:r>
            </a:p>
          </p:txBody>
        </p:sp>
        <p:sp>
          <p:nvSpPr>
            <p:cNvPr id="22" name="任意多边形: 形状 21"/>
            <p:cNvSpPr/>
            <p:nvPr/>
          </p:nvSpPr>
          <p:spPr>
            <a:xfrm flipH="1">
              <a:off x="6375862" y="2842953"/>
              <a:ext cx="4580313" cy="1870363"/>
            </a:xfrm>
            <a:custGeom>
              <a:avLst/>
              <a:gdLst>
                <a:gd name="connsiteX0" fmla="*/ 4222865 w 4580313"/>
                <a:gd name="connsiteY0" fmla="*/ 0 h 1870363"/>
                <a:gd name="connsiteX1" fmla="*/ 0 w 4580313"/>
                <a:gd name="connsiteY1" fmla="*/ 0 h 1870363"/>
                <a:gd name="connsiteX2" fmla="*/ 0 w 4580313"/>
                <a:gd name="connsiteY2" fmla="*/ 1870363 h 1870363"/>
                <a:gd name="connsiteX3" fmla="*/ 4580313 w 4580313"/>
                <a:gd name="connsiteY3" fmla="*/ 1870363 h 187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0313" h="1870363">
                  <a:moveTo>
                    <a:pt x="4222865" y="0"/>
                  </a:moveTo>
                  <a:lnTo>
                    <a:pt x="0" y="0"/>
                  </a:lnTo>
                  <a:lnTo>
                    <a:pt x="0" y="1870363"/>
                  </a:lnTo>
                  <a:lnTo>
                    <a:pt x="4580313" y="1870363"/>
                  </a:lnTo>
                </a:path>
              </a:pathLst>
            </a:custGeom>
            <a:noFill/>
            <a:ln>
              <a:solidFill>
                <a:srgbClr val="1BA9B3"/>
              </a:solidFill>
              <a:prstDash val="sysDash"/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14">
        <p15:prstTrans prst="peelOff"/>
      </p:transition>
    </mc:Choice>
    <mc:Fallback>
      <p:transition spd="slow" advTm="2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47795" y="4056968"/>
              <a:ext cx="2214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原因分析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28">
        <p15:prstTrans prst="peelOff"/>
      </p:transition>
    </mc:Choice>
    <mc:Fallback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原因分析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208081" y="1618992"/>
            <a:ext cx="9880401" cy="4351900"/>
            <a:chOff x="655638" y="1361349"/>
            <a:chExt cx="10547383" cy="4645677"/>
          </a:xfrm>
        </p:grpSpPr>
        <p:sp>
          <p:nvSpPr>
            <p:cNvPr id="23" name="Freeform 5"/>
            <p:cNvSpPr/>
            <p:nvPr/>
          </p:nvSpPr>
          <p:spPr bwMode="auto">
            <a:xfrm>
              <a:off x="923447" y="3291881"/>
              <a:ext cx="9564479" cy="1281604"/>
            </a:xfrm>
            <a:custGeom>
              <a:avLst/>
              <a:gdLst>
                <a:gd name="T0" fmla="*/ 653 w 19008"/>
                <a:gd name="T1" fmla="*/ 1418 h 2547"/>
                <a:gd name="T2" fmla="*/ 573 w 19008"/>
                <a:gd name="T3" fmla="*/ 1719 h 2547"/>
                <a:gd name="T4" fmla="*/ 385 w 19008"/>
                <a:gd name="T5" fmla="*/ 2167 h 2547"/>
                <a:gd name="T6" fmla="*/ 225 w 19008"/>
                <a:gd name="T7" fmla="*/ 2547 h 2547"/>
                <a:gd name="T8" fmla="*/ 266 w 19008"/>
                <a:gd name="T9" fmla="*/ 2535 h 2547"/>
                <a:gd name="T10" fmla="*/ 314 w 19008"/>
                <a:gd name="T11" fmla="*/ 2492 h 2547"/>
                <a:gd name="T12" fmla="*/ 639 w 19008"/>
                <a:gd name="T13" fmla="*/ 2309 h 2547"/>
                <a:gd name="T14" fmla="*/ 917 w 19008"/>
                <a:gd name="T15" fmla="*/ 2085 h 2547"/>
                <a:gd name="T16" fmla="*/ 1159 w 19008"/>
                <a:gd name="T17" fmla="*/ 1824 h 2547"/>
                <a:gd name="T18" fmla="*/ 1561 w 19008"/>
                <a:gd name="T19" fmla="*/ 1411 h 2547"/>
                <a:gd name="T20" fmla="*/ 1699 w 19008"/>
                <a:gd name="T21" fmla="*/ 1351 h 2547"/>
                <a:gd name="T22" fmla="*/ 12438 w 19008"/>
                <a:gd name="T23" fmla="*/ 1302 h 2547"/>
                <a:gd name="T24" fmla="*/ 12902 w 19008"/>
                <a:gd name="T25" fmla="*/ 1295 h 2547"/>
                <a:gd name="T26" fmla="*/ 16764 w 19008"/>
                <a:gd name="T27" fmla="*/ 1290 h 2547"/>
                <a:gd name="T28" fmla="*/ 16885 w 19008"/>
                <a:gd name="T29" fmla="*/ 1358 h 2547"/>
                <a:gd name="T30" fmla="*/ 16889 w 19008"/>
                <a:gd name="T31" fmla="*/ 1619 h 2547"/>
                <a:gd name="T32" fmla="*/ 16808 w 19008"/>
                <a:gd name="T33" fmla="*/ 2123 h 2547"/>
                <a:gd name="T34" fmla="*/ 16962 w 19008"/>
                <a:gd name="T35" fmla="*/ 2135 h 2547"/>
                <a:gd name="T36" fmla="*/ 17265 w 19008"/>
                <a:gd name="T37" fmla="*/ 2109 h 2547"/>
                <a:gd name="T38" fmla="*/ 17574 w 19008"/>
                <a:gd name="T39" fmla="*/ 2053 h 2547"/>
                <a:gd name="T40" fmla="*/ 17889 w 19008"/>
                <a:gd name="T41" fmla="*/ 1953 h 2547"/>
                <a:gd name="T42" fmla="*/ 18182 w 19008"/>
                <a:gd name="T43" fmla="*/ 1809 h 2547"/>
                <a:gd name="T44" fmla="*/ 18448 w 19008"/>
                <a:gd name="T45" fmla="*/ 1620 h 2547"/>
                <a:gd name="T46" fmla="*/ 18612 w 19008"/>
                <a:gd name="T47" fmla="*/ 1462 h 2547"/>
                <a:gd name="T48" fmla="*/ 18490 w 19008"/>
                <a:gd name="T49" fmla="*/ 1327 h 2547"/>
                <a:gd name="T50" fmla="*/ 18142 w 19008"/>
                <a:gd name="T51" fmla="*/ 1226 h 2547"/>
                <a:gd name="T52" fmla="*/ 17958 w 19008"/>
                <a:gd name="T53" fmla="*/ 1129 h 2547"/>
                <a:gd name="T54" fmla="*/ 18481 w 19008"/>
                <a:gd name="T55" fmla="*/ 1054 h 2547"/>
                <a:gd name="T56" fmla="*/ 18912 w 19008"/>
                <a:gd name="T57" fmla="*/ 974 h 2547"/>
                <a:gd name="T58" fmla="*/ 18983 w 19008"/>
                <a:gd name="T59" fmla="*/ 896 h 2547"/>
                <a:gd name="T60" fmla="*/ 18583 w 19008"/>
                <a:gd name="T61" fmla="*/ 533 h 2547"/>
                <a:gd name="T62" fmla="*/ 18245 w 19008"/>
                <a:gd name="T63" fmla="*/ 337 h 2547"/>
                <a:gd name="T64" fmla="*/ 17866 w 19008"/>
                <a:gd name="T65" fmla="*/ 195 h 2547"/>
                <a:gd name="T66" fmla="*/ 17510 w 19008"/>
                <a:gd name="T67" fmla="*/ 106 h 2547"/>
                <a:gd name="T68" fmla="*/ 17029 w 19008"/>
                <a:gd name="T69" fmla="*/ 65 h 2547"/>
                <a:gd name="T70" fmla="*/ 16727 w 19008"/>
                <a:gd name="T71" fmla="*/ 101 h 2547"/>
                <a:gd name="T72" fmla="*/ 16587 w 19008"/>
                <a:gd name="T73" fmla="*/ 178 h 2547"/>
                <a:gd name="T74" fmla="*/ 16617 w 19008"/>
                <a:gd name="T75" fmla="*/ 306 h 2547"/>
                <a:gd name="T76" fmla="*/ 16795 w 19008"/>
                <a:gd name="T77" fmla="*/ 735 h 2547"/>
                <a:gd name="T78" fmla="*/ 16851 w 19008"/>
                <a:gd name="T79" fmla="*/ 1000 h 2547"/>
                <a:gd name="T80" fmla="*/ 16530 w 19008"/>
                <a:gd name="T81" fmla="*/ 1067 h 2547"/>
                <a:gd name="T82" fmla="*/ 16114 w 19008"/>
                <a:gd name="T83" fmla="*/ 1080 h 2547"/>
                <a:gd name="T84" fmla="*/ 12324 w 19008"/>
                <a:gd name="T85" fmla="*/ 1072 h 2547"/>
                <a:gd name="T86" fmla="*/ 8973 w 19008"/>
                <a:gd name="T87" fmla="*/ 1062 h 2547"/>
                <a:gd name="T88" fmla="*/ 8417 w 19008"/>
                <a:gd name="T89" fmla="*/ 1055 h 2547"/>
                <a:gd name="T90" fmla="*/ 7789 w 19008"/>
                <a:gd name="T91" fmla="*/ 1050 h 2547"/>
                <a:gd name="T92" fmla="*/ 6666 w 19008"/>
                <a:gd name="T93" fmla="*/ 1050 h 2547"/>
                <a:gd name="T94" fmla="*/ 2333 w 19008"/>
                <a:gd name="T95" fmla="*/ 1039 h 2547"/>
                <a:gd name="T96" fmla="*/ 1753 w 19008"/>
                <a:gd name="T97" fmla="*/ 1038 h 2547"/>
                <a:gd name="T98" fmla="*/ 1140 w 19008"/>
                <a:gd name="T99" fmla="*/ 624 h 2547"/>
                <a:gd name="T100" fmla="*/ 655 w 19008"/>
                <a:gd name="T101" fmla="*/ 165 h 2547"/>
                <a:gd name="T102" fmla="*/ 461 w 19008"/>
                <a:gd name="T103" fmla="*/ 68 h 2547"/>
                <a:gd name="T104" fmla="*/ 233 w 19008"/>
                <a:gd name="T105" fmla="*/ 14 h 2547"/>
                <a:gd name="T106" fmla="*/ 4 w 19008"/>
                <a:gd name="T107" fmla="*/ 7 h 2547"/>
                <a:gd name="T108" fmla="*/ 183 w 19008"/>
                <a:gd name="T109" fmla="*/ 165 h 2547"/>
                <a:gd name="T110" fmla="*/ 425 w 19008"/>
                <a:gd name="T111" fmla="*/ 440 h 2547"/>
                <a:gd name="T112" fmla="*/ 576 w 19008"/>
                <a:gd name="T113" fmla="*/ 683 h 2547"/>
                <a:gd name="T114" fmla="*/ 658 w 19008"/>
                <a:gd name="T115" fmla="*/ 919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008" h="2547">
                  <a:moveTo>
                    <a:pt x="675" y="1073"/>
                  </a:moveTo>
                  <a:lnTo>
                    <a:pt x="675" y="1145"/>
                  </a:lnTo>
                  <a:lnTo>
                    <a:pt x="674" y="1212"/>
                  </a:lnTo>
                  <a:lnTo>
                    <a:pt x="670" y="1272"/>
                  </a:lnTo>
                  <a:lnTo>
                    <a:pt x="665" y="1331"/>
                  </a:lnTo>
                  <a:lnTo>
                    <a:pt x="662" y="1359"/>
                  </a:lnTo>
                  <a:lnTo>
                    <a:pt x="658" y="1389"/>
                  </a:lnTo>
                  <a:lnTo>
                    <a:pt x="653" y="1418"/>
                  </a:lnTo>
                  <a:lnTo>
                    <a:pt x="646" y="1449"/>
                  </a:lnTo>
                  <a:lnTo>
                    <a:pt x="640" y="1480"/>
                  </a:lnTo>
                  <a:lnTo>
                    <a:pt x="632" y="1513"/>
                  </a:lnTo>
                  <a:lnTo>
                    <a:pt x="623" y="1549"/>
                  </a:lnTo>
                  <a:lnTo>
                    <a:pt x="612" y="1585"/>
                  </a:lnTo>
                  <a:lnTo>
                    <a:pt x="599" y="1631"/>
                  </a:lnTo>
                  <a:lnTo>
                    <a:pt x="587" y="1675"/>
                  </a:lnTo>
                  <a:lnTo>
                    <a:pt x="573" y="1719"/>
                  </a:lnTo>
                  <a:lnTo>
                    <a:pt x="557" y="1763"/>
                  </a:lnTo>
                  <a:lnTo>
                    <a:pt x="524" y="1853"/>
                  </a:lnTo>
                  <a:lnTo>
                    <a:pt x="497" y="1920"/>
                  </a:lnTo>
                  <a:lnTo>
                    <a:pt x="476" y="1972"/>
                  </a:lnTo>
                  <a:lnTo>
                    <a:pt x="456" y="2015"/>
                  </a:lnTo>
                  <a:lnTo>
                    <a:pt x="437" y="2058"/>
                  </a:lnTo>
                  <a:lnTo>
                    <a:pt x="413" y="2105"/>
                  </a:lnTo>
                  <a:lnTo>
                    <a:pt x="385" y="2167"/>
                  </a:lnTo>
                  <a:lnTo>
                    <a:pt x="347" y="2249"/>
                  </a:lnTo>
                  <a:lnTo>
                    <a:pt x="225" y="2514"/>
                  </a:lnTo>
                  <a:lnTo>
                    <a:pt x="222" y="2523"/>
                  </a:lnTo>
                  <a:lnTo>
                    <a:pt x="220" y="2532"/>
                  </a:lnTo>
                  <a:lnTo>
                    <a:pt x="219" y="2537"/>
                  </a:lnTo>
                  <a:lnTo>
                    <a:pt x="219" y="2542"/>
                  </a:lnTo>
                  <a:lnTo>
                    <a:pt x="221" y="2545"/>
                  </a:lnTo>
                  <a:lnTo>
                    <a:pt x="225" y="2547"/>
                  </a:lnTo>
                  <a:lnTo>
                    <a:pt x="230" y="2547"/>
                  </a:lnTo>
                  <a:lnTo>
                    <a:pt x="239" y="2546"/>
                  </a:lnTo>
                  <a:lnTo>
                    <a:pt x="259" y="2542"/>
                  </a:lnTo>
                  <a:lnTo>
                    <a:pt x="263" y="2541"/>
                  </a:lnTo>
                  <a:lnTo>
                    <a:pt x="263" y="2540"/>
                  </a:lnTo>
                  <a:lnTo>
                    <a:pt x="263" y="2539"/>
                  </a:lnTo>
                  <a:lnTo>
                    <a:pt x="263" y="2537"/>
                  </a:lnTo>
                  <a:lnTo>
                    <a:pt x="266" y="2535"/>
                  </a:lnTo>
                  <a:lnTo>
                    <a:pt x="277" y="2526"/>
                  </a:lnTo>
                  <a:lnTo>
                    <a:pt x="283" y="2520"/>
                  </a:lnTo>
                  <a:lnTo>
                    <a:pt x="285" y="2516"/>
                  </a:lnTo>
                  <a:lnTo>
                    <a:pt x="286" y="2513"/>
                  </a:lnTo>
                  <a:lnTo>
                    <a:pt x="287" y="2510"/>
                  </a:lnTo>
                  <a:lnTo>
                    <a:pt x="291" y="2507"/>
                  </a:lnTo>
                  <a:lnTo>
                    <a:pt x="299" y="2501"/>
                  </a:lnTo>
                  <a:lnTo>
                    <a:pt x="314" y="2492"/>
                  </a:lnTo>
                  <a:lnTo>
                    <a:pt x="354" y="2469"/>
                  </a:lnTo>
                  <a:lnTo>
                    <a:pt x="387" y="2452"/>
                  </a:lnTo>
                  <a:lnTo>
                    <a:pt x="417" y="2438"/>
                  </a:lnTo>
                  <a:lnTo>
                    <a:pt x="447" y="2423"/>
                  </a:lnTo>
                  <a:lnTo>
                    <a:pt x="481" y="2406"/>
                  </a:lnTo>
                  <a:lnTo>
                    <a:pt x="522" y="2383"/>
                  </a:lnTo>
                  <a:lnTo>
                    <a:pt x="574" y="2352"/>
                  </a:lnTo>
                  <a:lnTo>
                    <a:pt x="639" y="2309"/>
                  </a:lnTo>
                  <a:lnTo>
                    <a:pt x="674" y="2286"/>
                  </a:lnTo>
                  <a:lnTo>
                    <a:pt x="709" y="2260"/>
                  </a:lnTo>
                  <a:lnTo>
                    <a:pt x="745" y="2233"/>
                  </a:lnTo>
                  <a:lnTo>
                    <a:pt x="779" y="2205"/>
                  </a:lnTo>
                  <a:lnTo>
                    <a:pt x="814" y="2176"/>
                  </a:lnTo>
                  <a:lnTo>
                    <a:pt x="848" y="2147"/>
                  </a:lnTo>
                  <a:lnTo>
                    <a:pt x="883" y="2116"/>
                  </a:lnTo>
                  <a:lnTo>
                    <a:pt x="917" y="2085"/>
                  </a:lnTo>
                  <a:lnTo>
                    <a:pt x="949" y="2053"/>
                  </a:lnTo>
                  <a:lnTo>
                    <a:pt x="982" y="2021"/>
                  </a:lnTo>
                  <a:lnTo>
                    <a:pt x="1015" y="1987"/>
                  </a:lnTo>
                  <a:lnTo>
                    <a:pt x="1045" y="1954"/>
                  </a:lnTo>
                  <a:lnTo>
                    <a:pt x="1075" y="1922"/>
                  </a:lnTo>
                  <a:lnTo>
                    <a:pt x="1105" y="1889"/>
                  </a:lnTo>
                  <a:lnTo>
                    <a:pt x="1132" y="1856"/>
                  </a:lnTo>
                  <a:lnTo>
                    <a:pt x="1159" y="1824"/>
                  </a:lnTo>
                  <a:lnTo>
                    <a:pt x="1390" y="1546"/>
                  </a:lnTo>
                  <a:lnTo>
                    <a:pt x="1415" y="1522"/>
                  </a:lnTo>
                  <a:lnTo>
                    <a:pt x="1436" y="1503"/>
                  </a:lnTo>
                  <a:lnTo>
                    <a:pt x="1459" y="1485"/>
                  </a:lnTo>
                  <a:lnTo>
                    <a:pt x="1486" y="1465"/>
                  </a:lnTo>
                  <a:lnTo>
                    <a:pt x="1508" y="1448"/>
                  </a:lnTo>
                  <a:lnTo>
                    <a:pt x="1533" y="1430"/>
                  </a:lnTo>
                  <a:lnTo>
                    <a:pt x="1561" y="1411"/>
                  </a:lnTo>
                  <a:lnTo>
                    <a:pt x="1591" y="1393"/>
                  </a:lnTo>
                  <a:lnTo>
                    <a:pt x="1606" y="1384"/>
                  </a:lnTo>
                  <a:lnTo>
                    <a:pt x="1622" y="1376"/>
                  </a:lnTo>
                  <a:lnTo>
                    <a:pt x="1637" y="1369"/>
                  </a:lnTo>
                  <a:lnTo>
                    <a:pt x="1653" y="1363"/>
                  </a:lnTo>
                  <a:lnTo>
                    <a:pt x="1669" y="1357"/>
                  </a:lnTo>
                  <a:lnTo>
                    <a:pt x="1685" y="1353"/>
                  </a:lnTo>
                  <a:lnTo>
                    <a:pt x="1699" y="1351"/>
                  </a:lnTo>
                  <a:lnTo>
                    <a:pt x="1714" y="1350"/>
                  </a:lnTo>
                  <a:lnTo>
                    <a:pt x="1714" y="1316"/>
                  </a:lnTo>
                  <a:lnTo>
                    <a:pt x="12141" y="1304"/>
                  </a:lnTo>
                  <a:lnTo>
                    <a:pt x="12202" y="1304"/>
                  </a:lnTo>
                  <a:lnTo>
                    <a:pt x="12263" y="1304"/>
                  </a:lnTo>
                  <a:lnTo>
                    <a:pt x="12322" y="1304"/>
                  </a:lnTo>
                  <a:lnTo>
                    <a:pt x="12380" y="1303"/>
                  </a:lnTo>
                  <a:lnTo>
                    <a:pt x="12438" y="1302"/>
                  </a:lnTo>
                  <a:lnTo>
                    <a:pt x="12497" y="1301"/>
                  </a:lnTo>
                  <a:lnTo>
                    <a:pt x="12555" y="1301"/>
                  </a:lnTo>
                  <a:lnTo>
                    <a:pt x="12612" y="1300"/>
                  </a:lnTo>
                  <a:lnTo>
                    <a:pt x="12670" y="1298"/>
                  </a:lnTo>
                  <a:lnTo>
                    <a:pt x="12727" y="1297"/>
                  </a:lnTo>
                  <a:lnTo>
                    <a:pt x="12785" y="1296"/>
                  </a:lnTo>
                  <a:lnTo>
                    <a:pt x="12843" y="1296"/>
                  </a:lnTo>
                  <a:lnTo>
                    <a:pt x="12902" y="1295"/>
                  </a:lnTo>
                  <a:lnTo>
                    <a:pt x="12961" y="1295"/>
                  </a:lnTo>
                  <a:lnTo>
                    <a:pt x="13020" y="1294"/>
                  </a:lnTo>
                  <a:lnTo>
                    <a:pt x="13081" y="1294"/>
                  </a:lnTo>
                  <a:lnTo>
                    <a:pt x="16642" y="1294"/>
                  </a:lnTo>
                  <a:lnTo>
                    <a:pt x="16675" y="1294"/>
                  </a:lnTo>
                  <a:lnTo>
                    <a:pt x="16706" y="1293"/>
                  </a:lnTo>
                  <a:lnTo>
                    <a:pt x="16735" y="1293"/>
                  </a:lnTo>
                  <a:lnTo>
                    <a:pt x="16764" y="1290"/>
                  </a:lnTo>
                  <a:lnTo>
                    <a:pt x="16791" y="1289"/>
                  </a:lnTo>
                  <a:lnTo>
                    <a:pt x="16819" y="1287"/>
                  </a:lnTo>
                  <a:lnTo>
                    <a:pt x="16846" y="1285"/>
                  </a:lnTo>
                  <a:lnTo>
                    <a:pt x="16874" y="1283"/>
                  </a:lnTo>
                  <a:lnTo>
                    <a:pt x="16876" y="1304"/>
                  </a:lnTo>
                  <a:lnTo>
                    <a:pt x="16878" y="1323"/>
                  </a:lnTo>
                  <a:lnTo>
                    <a:pt x="16881" y="1341"/>
                  </a:lnTo>
                  <a:lnTo>
                    <a:pt x="16885" y="1358"/>
                  </a:lnTo>
                  <a:lnTo>
                    <a:pt x="16890" y="1376"/>
                  </a:lnTo>
                  <a:lnTo>
                    <a:pt x="16892" y="1395"/>
                  </a:lnTo>
                  <a:lnTo>
                    <a:pt x="16895" y="1415"/>
                  </a:lnTo>
                  <a:lnTo>
                    <a:pt x="16896" y="1437"/>
                  </a:lnTo>
                  <a:lnTo>
                    <a:pt x="16896" y="1483"/>
                  </a:lnTo>
                  <a:lnTo>
                    <a:pt x="16895" y="1528"/>
                  </a:lnTo>
                  <a:lnTo>
                    <a:pt x="16892" y="1573"/>
                  </a:lnTo>
                  <a:lnTo>
                    <a:pt x="16889" y="1619"/>
                  </a:lnTo>
                  <a:lnTo>
                    <a:pt x="16885" y="1663"/>
                  </a:lnTo>
                  <a:lnTo>
                    <a:pt x="16880" y="1708"/>
                  </a:lnTo>
                  <a:lnTo>
                    <a:pt x="16874" y="1752"/>
                  </a:lnTo>
                  <a:lnTo>
                    <a:pt x="16870" y="1796"/>
                  </a:lnTo>
                  <a:lnTo>
                    <a:pt x="16855" y="1883"/>
                  </a:lnTo>
                  <a:lnTo>
                    <a:pt x="16841" y="1966"/>
                  </a:lnTo>
                  <a:lnTo>
                    <a:pt x="16824" y="2047"/>
                  </a:lnTo>
                  <a:lnTo>
                    <a:pt x="16808" y="2123"/>
                  </a:lnTo>
                  <a:lnTo>
                    <a:pt x="16828" y="2124"/>
                  </a:lnTo>
                  <a:lnTo>
                    <a:pt x="16846" y="2125"/>
                  </a:lnTo>
                  <a:lnTo>
                    <a:pt x="16864" y="2128"/>
                  </a:lnTo>
                  <a:lnTo>
                    <a:pt x="16880" y="2130"/>
                  </a:lnTo>
                  <a:lnTo>
                    <a:pt x="16898" y="2132"/>
                  </a:lnTo>
                  <a:lnTo>
                    <a:pt x="16917" y="2134"/>
                  </a:lnTo>
                  <a:lnTo>
                    <a:pt x="16939" y="2135"/>
                  </a:lnTo>
                  <a:lnTo>
                    <a:pt x="16962" y="2135"/>
                  </a:lnTo>
                  <a:lnTo>
                    <a:pt x="17001" y="2132"/>
                  </a:lnTo>
                  <a:lnTo>
                    <a:pt x="17036" y="2129"/>
                  </a:lnTo>
                  <a:lnTo>
                    <a:pt x="17072" y="2125"/>
                  </a:lnTo>
                  <a:lnTo>
                    <a:pt x="17118" y="2123"/>
                  </a:lnTo>
                  <a:lnTo>
                    <a:pt x="17154" y="2122"/>
                  </a:lnTo>
                  <a:lnTo>
                    <a:pt x="17190" y="2118"/>
                  </a:lnTo>
                  <a:lnTo>
                    <a:pt x="17227" y="2115"/>
                  </a:lnTo>
                  <a:lnTo>
                    <a:pt x="17265" y="2109"/>
                  </a:lnTo>
                  <a:lnTo>
                    <a:pt x="17303" y="2104"/>
                  </a:lnTo>
                  <a:lnTo>
                    <a:pt x="17340" y="2097"/>
                  </a:lnTo>
                  <a:lnTo>
                    <a:pt x="17376" y="2091"/>
                  </a:lnTo>
                  <a:lnTo>
                    <a:pt x="17411" y="2085"/>
                  </a:lnTo>
                  <a:lnTo>
                    <a:pt x="17452" y="2078"/>
                  </a:lnTo>
                  <a:lnTo>
                    <a:pt x="17493" y="2071"/>
                  </a:lnTo>
                  <a:lnTo>
                    <a:pt x="17534" y="2062"/>
                  </a:lnTo>
                  <a:lnTo>
                    <a:pt x="17574" y="2053"/>
                  </a:lnTo>
                  <a:lnTo>
                    <a:pt x="17614" y="2042"/>
                  </a:lnTo>
                  <a:lnTo>
                    <a:pt x="17655" y="2031"/>
                  </a:lnTo>
                  <a:lnTo>
                    <a:pt x="17694" y="2021"/>
                  </a:lnTo>
                  <a:lnTo>
                    <a:pt x="17733" y="2009"/>
                  </a:lnTo>
                  <a:lnTo>
                    <a:pt x="17772" y="1996"/>
                  </a:lnTo>
                  <a:lnTo>
                    <a:pt x="17812" y="1983"/>
                  </a:lnTo>
                  <a:lnTo>
                    <a:pt x="17850" y="1968"/>
                  </a:lnTo>
                  <a:lnTo>
                    <a:pt x="17889" y="1953"/>
                  </a:lnTo>
                  <a:lnTo>
                    <a:pt x="17927" y="1938"/>
                  </a:lnTo>
                  <a:lnTo>
                    <a:pt x="17964" y="1922"/>
                  </a:lnTo>
                  <a:lnTo>
                    <a:pt x="18002" y="1904"/>
                  </a:lnTo>
                  <a:lnTo>
                    <a:pt x="18039" y="1886"/>
                  </a:lnTo>
                  <a:lnTo>
                    <a:pt x="18074" y="1869"/>
                  </a:lnTo>
                  <a:lnTo>
                    <a:pt x="18111" y="1850"/>
                  </a:lnTo>
                  <a:lnTo>
                    <a:pt x="18147" y="1829"/>
                  </a:lnTo>
                  <a:lnTo>
                    <a:pt x="18182" y="1809"/>
                  </a:lnTo>
                  <a:lnTo>
                    <a:pt x="18217" y="1788"/>
                  </a:lnTo>
                  <a:lnTo>
                    <a:pt x="18251" y="1767"/>
                  </a:lnTo>
                  <a:lnTo>
                    <a:pt x="18286" y="1744"/>
                  </a:lnTo>
                  <a:lnTo>
                    <a:pt x="18319" y="1720"/>
                  </a:lnTo>
                  <a:lnTo>
                    <a:pt x="18352" y="1696"/>
                  </a:lnTo>
                  <a:lnTo>
                    <a:pt x="18384" y="1671"/>
                  </a:lnTo>
                  <a:lnTo>
                    <a:pt x="18416" y="1647"/>
                  </a:lnTo>
                  <a:lnTo>
                    <a:pt x="18448" y="1620"/>
                  </a:lnTo>
                  <a:lnTo>
                    <a:pt x="18479" y="1593"/>
                  </a:lnTo>
                  <a:lnTo>
                    <a:pt x="18510" y="1566"/>
                  </a:lnTo>
                  <a:lnTo>
                    <a:pt x="18541" y="1537"/>
                  </a:lnTo>
                  <a:lnTo>
                    <a:pt x="18570" y="1509"/>
                  </a:lnTo>
                  <a:lnTo>
                    <a:pt x="18582" y="1497"/>
                  </a:lnTo>
                  <a:lnTo>
                    <a:pt x="18591" y="1486"/>
                  </a:lnTo>
                  <a:lnTo>
                    <a:pt x="18602" y="1474"/>
                  </a:lnTo>
                  <a:lnTo>
                    <a:pt x="18612" y="1462"/>
                  </a:lnTo>
                  <a:lnTo>
                    <a:pt x="18636" y="1439"/>
                  </a:lnTo>
                  <a:lnTo>
                    <a:pt x="18653" y="1418"/>
                  </a:lnTo>
                  <a:lnTo>
                    <a:pt x="18668" y="1398"/>
                  </a:lnTo>
                  <a:lnTo>
                    <a:pt x="18687" y="1371"/>
                  </a:lnTo>
                  <a:lnTo>
                    <a:pt x="18639" y="1360"/>
                  </a:lnTo>
                  <a:lnTo>
                    <a:pt x="18589" y="1348"/>
                  </a:lnTo>
                  <a:lnTo>
                    <a:pt x="18540" y="1338"/>
                  </a:lnTo>
                  <a:lnTo>
                    <a:pt x="18490" y="1327"/>
                  </a:lnTo>
                  <a:lnTo>
                    <a:pt x="18441" y="1315"/>
                  </a:lnTo>
                  <a:lnTo>
                    <a:pt x="18393" y="1303"/>
                  </a:lnTo>
                  <a:lnTo>
                    <a:pt x="18344" y="1291"/>
                  </a:lnTo>
                  <a:lnTo>
                    <a:pt x="18295" y="1277"/>
                  </a:lnTo>
                  <a:lnTo>
                    <a:pt x="18261" y="1268"/>
                  </a:lnTo>
                  <a:lnTo>
                    <a:pt x="18224" y="1254"/>
                  </a:lnTo>
                  <a:lnTo>
                    <a:pt x="18184" y="1241"/>
                  </a:lnTo>
                  <a:lnTo>
                    <a:pt x="18142" y="1226"/>
                  </a:lnTo>
                  <a:lnTo>
                    <a:pt x="18102" y="1209"/>
                  </a:lnTo>
                  <a:lnTo>
                    <a:pt x="18062" y="1192"/>
                  </a:lnTo>
                  <a:lnTo>
                    <a:pt x="18027" y="1175"/>
                  </a:lnTo>
                  <a:lnTo>
                    <a:pt x="17995" y="1157"/>
                  </a:lnTo>
                  <a:lnTo>
                    <a:pt x="17984" y="1150"/>
                  </a:lnTo>
                  <a:lnTo>
                    <a:pt x="17974" y="1143"/>
                  </a:lnTo>
                  <a:lnTo>
                    <a:pt x="17966" y="1136"/>
                  </a:lnTo>
                  <a:lnTo>
                    <a:pt x="17958" y="1129"/>
                  </a:lnTo>
                  <a:lnTo>
                    <a:pt x="18001" y="1119"/>
                  </a:lnTo>
                  <a:lnTo>
                    <a:pt x="18052" y="1111"/>
                  </a:lnTo>
                  <a:lnTo>
                    <a:pt x="18111" y="1101"/>
                  </a:lnTo>
                  <a:lnTo>
                    <a:pt x="18178" y="1093"/>
                  </a:lnTo>
                  <a:lnTo>
                    <a:pt x="18249" y="1083"/>
                  </a:lnTo>
                  <a:lnTo>
                    <a:pt x="18324" y="1074"/>
                  </a:lnTo>
                  <a:lnTo>
                    <a:pt x="18401" y="1064"/>
                  </a:lnTo>
                  <a:lnTo>
                    <a:pt x="18481" y="1054"/>
                  </a:lnTo>
                  <a:lnTo>
                    <a:pt x="18559" y="1043"/>
                  </a:lnTo>
                  <a:lnTo>
                    <a:pt x="18637" y="1031"/>
                  </a:lnTo>
                  <a:lnTo>
                    <a:pt x="18713" y="1018"/>
                  </a:lnTo>
                  <a:lnTo>
                    <a:pt x="18785" y="1005"/>
                  </a:lnTo>
                  <a:lnTo>
                    <a:pt x="18819" y="998"/>
                  </a:lnTo>
                  <a:lnTo>
                    <a:pt x="18851" y="991"/>
                  </a:lnTo>
                  <a:lnTo>
                    <a:pt x="18882" y="982"/>
                  </a:lnTo>
                  <a:lnTo>
                    <a:pt x="18912" y="974"/>
                  </a:lnTo>
                  <a:lnTo>
                    <a:pt x="18939" y="967"/>
                  </a:lnTo>
                  <a:lnTo>
                    <a:pt x="18964" y="958"/>
                  </a:lnTo>
                  <a:lnTo>
                    <a:pt x="18988" y="949"/>
                  </a:lnTo>
                  <a:lnTo>
                    <a:pt x="19008" y="940"/>
                  </a:lnTo>
                  <a:lnTo>
                    <a:pt x="19003" y="927"/>
                  </a:lnTo>
                  <a:lnTo>
                    <a:pt x="18998" y="916"/>
                  </a:lnTo>
                  <a:lnTo>
                    <a:pt x="18991" y="906"/>
                  </a:lnTo>
                  <a:lnTo>
                    <a:pt x="18983" y="896"/>
                  </a:lnTo>
                  <a:lnTo>
                    <a:pt x="18962" y="873"/>
                  </a:lnTo>
                  <a:lnTo>
                    <a:pt x="18932" y="839"/>
                  </a:lnTo>
                  <a:lnTo>
                    <a:pt x="18849" y="746"/>
                  </a:lnTo>
                  <a:lnTo>
                    <a:pt x="18770" y="681"/>
                  </a:lnTo>
                  <a:lnTo>
                    <a:pt x="18696" y="619"/>
                  </a:lnTo>
                  <a:lnTo>
                    <a:pt x="18658" y="589"/>
                  </a:lnTo>
                  <a:lnTo>
                    <a:pt x="18621" y="561"/>
                  </a:lnTo>
                  <a:lnTo>
                    <a:pt x="18583" y="533"/>
                  </a:lnTo>
                  <a:lnTo>
                    <a:pt x="18545" y="507"/>
                  </a:lnTo>
                  <a:lnTo>
                    <a:pt x="18507" y="481"/>
                  </a:lnTo>
                  <a:lnTo>
                    <a:pt x="18466" y="455"/>
                  </a:lnTo>
                  <a:lnTo>
                    <a:pt x="18426" y="430"/>
                  </a:lnTo>
                  <a:lnTo>
                    <a:pt x="18383" y="406"/>
                  </a:lnTo>
                  <a:lnTo>
                    <a:pt x="18339" y="383"/>
                  </a:lnTo>
                  <a:lnTo>
                    <a:pt x="18293" y="360"/>
                  </a:lnTo>
                  <a:lnTo>
                    <a:pt x="18245" y="337"/>
                  </a:lnTo>
                  <a:lnTo>
                    <a:pt x="18194" y="316"/>
                  </a:lnTo>
                  <a:lnTo>
                    <a:pt x="18122" y="286"/>
                  </a:lnTo>
                  <a:lnTo>
                    <a:pt x="18066" y="264"/>
                  </a:lnTo>
                  <a:lnTo>
                    <a:pt x="18023" y="247"/>
                  </a:lnTo>
                  <a:lnTo>
                    <a:pt x="17988" y="234"/>
                  </a:lnTo>
                  <a:lnTo>
                    <a:pt x="17952" y="222"/>
                  </a:lnTo>
                  <a:lnTo>
                    <a:pt x="17914" y="210"/>
                  </a:lnTo>
                  <a:lnTo>
                    <a:pt x="17866" y="195"/>
                  </a:lnTo>
                  <a:lnTo>
                    <a:pt x="17805" y="176"/>
                  </a:lnTo>
                  <a:lnTo>
                    <a:pt x="17769" y="165"/>
                  </a:lnTo>
                  <a:lnTo>
                    <a:pt x="17731" y="154"/>
                  </a:lnTo>
                  <a:lnTo>
                    <a:pt x="17692" y="144"/>
                  </a:lnTo>
                  <a:lnTo>
                    <a:pt x="17656" y="135"/>
                  </a:lnTo>
                  <a:lnTo>
                    <a:pt x="17611" y="126"/>
                  </a:lnTo>
                  <a:lnTo>
                    <a:pt x="17562" y="115"/>
                  </a:lnTo>
                  <a:lnTo>
                    <a:pt x="17510" y="106"/>
                  </a:lnTo>
                  <a:lnTo>
                    <a:pt x="17454" y="97"/>
                  </a:lnTo>
                  <a:lnTo>
                    <a:pt x="17397" y="89"/>
                  </a:lnTo>
                  <a:lnTo>
                    <a:pt x="17338" y="82"/>
                  </a:lnTo>
                  <a:lnTo>
                    <a:pt x="17277" y="76"/>
                  </a:lnTo>
                  <a:lnTo>
                    <a:pt x="17215" y="71"/>
                  </a:lnTo>
                  <a:lnTo>
                    <a:pt x="17152" y="68"/>
                  </a:lnTo>
                  <a:lnTo>
                    <a:pt x="17091" y="67"/>
                  </a:lnTo>
                  <a:lnTo>
                    <a:pt x="17029" y="65"/>
                  </a:lnTo>
                  <a:lnTo>
                    <a:pt x="16969" y="68"/>
                  </a:lnTo>
                  <a:lnTo>
                    <a:pt x="16910" y="71"/>
                  </a:lnTo>
                  <a:lnTo>
                    <a:pt x="16853" y="76"/>
                  </a:lnTo>
                  <a:lnTo>
                    <a:pt x="16826" y="81"/>
                  </a:lnTo>
                  <a:lnTo>
                    <a:pt x="16798" y="84"/>
                  </a:lnTo>
                  <a:lnTo>
                    <a:pt x="16772" y="89"/>
                  </a:lnTo>
                  <a:lnTo>
                    <a:pt x="16747" y="95"/>
                  </a:lnTo>
                  <a:lnTo>
                    <a:pt x="16727" y="101"/>
                  </a:lnTo>
                  <a:lnTo>
                    <a:pt x="16701" y="110"/>
                  </a:lnTo>
                  <a:lnTo>
                    <a:pt x="16672" y="124"/>
                  </a:lnTo>
                  <a:lnTo>
                    <a:pt x="16644" y="139"/>
                  </a:lnTo>
                  <a:lnTo>
                    <a:pt x="16631" y="146"/>
                  </a:lnTo>
                  <a:lnTo>
                    <a:pt x="16618" y="154"/>
                  </a:lnTo>
                  <a:lnTo>
                    <a:pt x="16606" y="163"/>
                  </a:lnTo>
                  <a:lnTo>
                    <a:pt x="16595" y="170"/>
                  </a:lnTo>
                  <a:lnTo>
                    <a:pt x="16587" y="178"/>
                  </a:lnTo>
                  <a:lnTo>
                    <a:pt x="16581" y="185"/>
                  </a:lnTo>
                  <a:lnTo>
                    <a:pt x="16576" y="192"/>
                  </a:lnTo>
                  <a:lnTo>
                    <a:pt x="16575" y="200"/>
                  </a:lnTo>
                  <a:lnTo>
                    <a:pt x="16576" y="208"/>
                  </a:lnTo>
                  <a:lnTo>
                    <a:pt x="16581" y="221"/>
                  </a:lnTo>
                  <a:lnTo>
                    <a:pt x="16587" y="238"/>
                  </a:lnTo>
                  <a:lnTo>
                    <a:pt x="16595" y="258"/>
                  </a:lnTo>
                  <a:lnTo>
                    <a:pt x="16617" y="306"/>
                  </a:lnTo>
                  <a:lnTo>
                    <a:pt x="16643" y="362"/>
                  </a:lnTo>
                  <a:lnTo>
                    <a:pt x="16670" y="421"/>
                  </a:lnTo>
                  <a:lnTo>
                    <a:pt x="16696" y="479"/>
                  </a:lnTo>
                  <a:lnTo>
                    <a:pt x="16719" y="530"/>
                  </a:lnTo>
                  <a:lnTo>
                    <a:pt x="16735" y="570"/>
                  </a:lnTo>
                  <a:lnTo>
                    <a:pt x="16754" y="624"/>
                  </a:lnTo>
                  <a:lnTo>
                    <a:pt x="16775" y="678"/>
                  </a:lnTo>
                  <a:lnTo>
                    <a:pt x="16795" y="735"/>
                  </a:lnTo>
                  <a:lnTo>
                    <a:pt x="16813" y="795"/>
                  </a:lnTo>
                  <a:lnTo>
                    <a:pt x="16821" y="823"/>
                  </a:lnTo>
                  <a:lnTo>
                    <a:pt x="16828" y="853"/>
                  </a:lnTo>
                  <a:lnTo>
                    <a:pt x="16835" y="883"/>
                  </a:lnTo>
                  <a:lnTo>
                    <a:pt x="16841" y="912"/>
                  </a:lnTo>
                  <a:lnTo>
                    <a:pt x="16846" y="942"/>
                  </a:lnTo>
                  <a:lnTo>
                    <a:pt x="16849" y="971"/>
                  </a:lnTo>
                  <a:lnTo>
                    <a:pt x="16851" y="1000"/>
                  </a:lnTo>
                  <a:lnTo>
                    <a:pt x="16852" y="1029"/>
                  </a:lnTo>
                  <a:lnTo>
                    <a:pt x="16827" y="1029"/>
                  </a:lnTo>
                  <a:lnTo>
                    <a:pt x="16801" y="1031"/>
                  </a:lnTo>
                  <a:lnTo>
                    <a:pt x="16771" y="1034"/>
                  </a:lnTo>
                  <a:lnTo>
                    <a:pt x="16740" y="1037"/>
                  </a:lnTo>
                  <a:lnTo>
                    <a:pt x="16674" y="1047"/>
                  </a:lnTo>
                  <a:lnTo>
                    <a:pt x="16602" y="1056"/>
                  </a:lnTo>
                  <a:lnTo>
                    <a:pt x="16530" y="1067"/>
                  </a:lnTo>
                  <a:lnTo>
                    <a:pt x="16456" y="1075"/>
                  </a:lnTo>
                  <a:lnTo>
                    <a:pt x="16422" y="1079"/>
                  </a:lnTo>
                  <a:lnTo>
                    <a:pt x="16386" y="1081"/>
                  </a:lnTo>
                  <a:lnTo>
                    <a:pt x="16353" y="1083"/>
                  </a:lnTo>
                  <a:lnTo>
                    <a:pt x="16321" y="1083"/>
                  </a:lnTo>
                  <a:lnTo>
                    <a:pt x="16249" y="1083"/>
                  </a:lnTo>
                  <a:lnTo>
                    <a:pt x="16181" y="1082"/>
                  </a:lnTo>
                  <a:lnTo>
                    <a:pt x="16114" y="1080"/>
                  </a:lnTo>
                  <a:lnTo>
                    <a:pt x="16046" y="1077"/>
                  </a:lnTo>
                  <a:lnTo>
                    <a:pt x="15980" y="1076"/>
                  </a:lnTo>
                  <a:lnTo>
                    <a:pt x="15911" y="1074"/>
                  </a:lnTo>
                  <a:lnTo>
                    <a:pt x="15841" y="1073"/>
                  </a:lnTo>
                  <a:lnTo>
                    <a:pt x="15768" y="1073"/>
                  </a:lnTo>
                  <a:lnTo>
                    <a:pt x="12396" y="1073"/>
                  </a:lnTo>
                  <a:lnTo>
                    <a:pt x="12359" y="1073"/>
                  </a:lnTo>
                  <a:lnTo>
                    <a:pt x="12324" y="1072"/>
                  </a:lnTo>
                  <a:lnTo>
                    <a:pt x="12292" y="1069"/>
                  </a:lnTo>
                  <a:lnTo>
                    <a:pt x="12261" y="1067"/>
                  </a:lnTo>
                  <a:lnTo>
                    <a:pt x="12230" y="1064"/>
                  </a:lnTo>
                  <a:lnTo>
                    <a:pt x="12200" y="1063"/>
                  </a:lnTo>
                  <a:lnTo>
                    <a:pt x="12166" y="1062"/>
                  </a:lnTo>
                  <a:lnTo>
                    <a:pt x="12131" y="1062"/>
                  </a:lnTo>
                  <a:lnTo>
                    <a:pt x="9045" y="1062"/>
                  </a:lnTo>
                  <a:lnTo>
                    <a:pt x="8973" y="1062"/>
                  </a:lnTo>
                  <a:lnTo>
                    <a:pt x="8902" y="1061"/>
                  </a:lnTo>
                  <a:lnTo>
                    <a:pt x="8832" y="1061"/>
                  </a:lnTo>
                  <a:lnTo>
                    <a:pt x="8762" y="1060"/>
                  </a:lnTo>
                  <a:lnTo>
                    <a:pt x="8693" y="1058"/>
                  </a:lnTo>
                  <a:lnTo>
                    <a:pt x="8623" y="1058"/>
                  </a:lnTo>
                  <a:lnTo>
                    <a:pt x="8554" y="1057"/>
                  </a:lnTo>
                  <a:lnTo>
                    <a:pt x="8485" y="1056"/>
                  </a:lnTo>
                  <a:lnTo>
                    <a:pt x="8417" y="1055"/>
                  </a:lnTo>
                  <a:lnTo>
                    <a:pt x="8348" y="1054"/>
                  </a:lnTo>
                  <a:lnTo>
                    <a:pt x="8279" y="1053"/>
                  </a:lnTo>
                  <a:lnTo>
                    <a:pt x="8209" y="1053"/>
                  </a:lnTo>
                  <a:lnTo>
                    <a:pt x="8140" y="1051"/>
                  </a:lnTo>
                  <a:lnTo>
                    <a:pt x="8070" y="1051"/>
                  </a:lnTo>
                  <a:lnTo>
                    <a:pt x="8000" y="1050"/>
                  </a:lnTo>
                  <a:lnTo>
                    <a:pt x="7929" y="1050"/>
                  </a:lnTo>
                  <a:lnTo>
                    <a:pt x="7789" y="1050"/>
                  </a:lnTo>
                  <a:lnTo>
                    <a:pt x="7647" y="1050"/>
                  </a:lnTo>
                  <a:lnTo>
                    <a:pt x="7507" y="1050"/>
                  </a:lnTo>
                  <a:lnTo>
                    <a:pt x="7367" y="1050"/>
                  </a:lnTo>
                  <a:lnTo>
                    <a:pt x="7227" y="1050"/>
                  </a:lnTo>
                  <a:lnTo>
                    <a:pt x="7086" y="1050"/>
                  </a:lnTo>
                  <a:lnTo>
                    <a:pt x="6946" y="1050"/>
                  </a:lnTo>
                  <a:lnTo>
                    <a:pt x="6806" y="1050"/>
                  </a:lnTo>
                  <a:lnTo>
                    <a:pt x="6666" y="1050"/>
                  </a:lnTo>
                  <a:lnTo>
                    <a:pt x="6526" y="1050"/>
                  </a:lnTo>
                  <a:lnTo>
                    <a:pt x="6386" y="1050"/>
                  </a:lnTo>
                  <a:lnTo>
                    <a:pt x="6245" y="1050"/>
                  </a:lnTo>
                  <a:lnTo>
                    <a:pt x="6104" y="1050"/>
                  </a:lnTo>
                  <a:lnTo>
                    <a:pt x="5964" y="1050"/>
                  </a:lnTo>
                  <a:lnTo>
                    <a:pt x="5824" y="1050"/>
                  </a:lnTo>
                  <a:lnTo>
                    <a:pt x="5683" y="1050"/>
                  </a:lnTo>
                  <a:lnTo>
                    <a:pt x="2333" y="1039"/>
                  </a:lnTo>
                  <a:lnTo>
                    <a:pt x="2279" y="1041"/>
                  </a:lnTo>
                  <a:lnTo>
                    <a:pt x="2201" y="1042"/>
                  </a:lnTo>
                  <a:lnTo>
                    <a:pt x="2108" y="1043"/>
                  </a:lnTo>
                  <a:lnTo>
                    <a:pt x="2008" y="1045"/>
                  </a:lnTo>
                  <a:lnTo>
                    <a:pt x="1910" y="1045"/>
                  </a:lnTo>
                  <a:lnTo>
                    <a:pt x="1822" y="1043"/>
                  </a:lnTo>
                  <a:lnTo>
                    <a:pt x="1786" y="1041"/>
                  </a:lnTo>
                  <a:lnTo>
                    <a:pt x="1753" y="1038"/>
                  </a:lnTo>
                  <a:lnTo>
                    <a:pt x="1729" y="1035"/>
                  </a:lnTo>
                  <a:lnTo>
                    <a:pt x="1712" y="1031"/>
                  </a:lnTo>
                  <a:lnTo>
                    <a:pt x="1386" y="858"/>
                  </a:lnTo>
                  <a:lnTo>
                    <a:pt x="1241" y="727"/>
                  </a:lnTo>
                  <a:lnTo>
                    <a:pt x="1205" y="691"/>
                  </a:lnTo>
                  <a:lnTo>
                    <a:pt x="1173" y="658"/>
                  </a:lnTo>
                  <a:lnTo>
                    <a:pt x="1156" y="642"/>
                  </a:lnTo>
                  <a:lnTo>
                    <a:pt x="1140" y="624"/>
                  </a:lnTo>
                  <a:lnTo>
                    <a:pt x="1124" y="605"/>
                  </a:lnTo>
                  <a:lnTo>
                    <a:pt x="1107" y="584"/>
                  </a:lnTo>
                  <a:lnTo>
                    <a:pt x="829" y="298"/>
                  </a:lnTo>
                  <a:lnTo>
                    <a:pt x="788" y="266"/>
                  </a:lnTo>
                  <a:lnTo>
                    <a:pt x="750" y="235"/>
                  </a:lnTo>
                  <a:lnTo>
                    <a:pt x="712" y="206"/>
                  </a:lnTo>
                  <a:lnTo>
                    <a:pt x="675" y="178"/>
                  </a:lnTo>
                  <a:lnTo>
                    <a:pt x="655" y="165"/>
                  </a:lnTo>
                  <a:lnTo>
                    <a:pt x="634" y="152"/>
                  </a:lnTo>
                  <a:lnTo>
                    <a:pt x="614" y="139"/>
                  </a:lnTo>
                  <a:lnTo>
                    <a:pt x="592" y="126"/>
                  </a:lnTo>
                  <a:lnTo>
                    <a:pt x="568" y="114"/>
                  </a:lnTo>
                  <a:lnTo>
                    <a:pt x="543" y="101"/>
                  </a:lnTo>
                  <a:lnTo>
                    <a:pt x="516" y="89"/>
                  </a:lnTo>
                  <a:lnTo>
                    <a:pt x="487" y="77"/>
                  </a:lnTo>
                  <a:lnTo>
                    <a:pt x="461" y="68"/>
                  </a:lnTo>
                  <a:lnTo>
                    <a:pt x="435" y="58"/>
                  </a:lnTo>
                  <a:lnTo>
                    <a:pt x="409" y="50"/>
                  </a:lnTo>
                  <a:lnTo>
                    <a:pt x="381" y="43"/>
                  </a:lnTo>
                  <a:lnTo>
                    <a:pt x="353" y="36"/>
                  </a:lnTo>
                  <a:lnTo>
                    <a:pt x="323" y="30"/>
                  </a:lnTo>
                  <a:lnTo>
                    <a:pt x="293" y="24"/>
                  </a:lnTo>
                  <a:lnTo>
                    <a:pt x="264" y="19"/>
                  </a:lnTo>
                  <a:lnTo>
                    <a:pt x="233" y="14"/>
                  </a:lnTo>
                  <a:lnTo>
                    <a:pt x="201" y="11"/>
                  </a:lnTo>
                  <a:lnTo>
                    <a:pt x="169" y="7"/>
                  </a:lnTo>
                  <a:lnTo>
                    <a:pt x="137" y="5"/>
                  </a:lnTo>
                  <a:lnTo>
                    <a:pt x="103" y="2"/>
                  </a:lnTo>
                  <a:lnTo>
                    <a:pt x="69" y="1"/>
                  </a:lnTo>
                  <a:lnTo>
                    <a:pt x="34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10" y="15"/>
                  </a:lnTo>
                  <a:lnTo>
                    <a:pt x="18" y="24"/>
                  </a:lnTo>
                  <a:lnTo>
                    <a:pt x="27" y="34"/>
                  </a:lnTo>
                  <a:lnTo>
                    <a:pt x="50" y="56"/>
                  </a:lnTo>
                  <a:lnTo>
                    <a:pt x="77" y="78"/>
                  </a:lnTo>
                  <a:lnTo>
                    <a:pt x="131" y="121"/>
                  </a:lnTo>
                  <a:lnTo>
                    <a:pt x="169" y="152"/>
                  </a:lnTo>
                  <a:lnTo>
                    <a:pt x="183" y="165"/>
                  </a:lnTo>
                  <a:lnTo>
                    <a:pt x="196" y="179"/>
                  </a:lnTo>
                  <a:lnTo>
                    <a:pt x="210" y="192"/>
                  </a:lnTo>
                  <a:lnTo>
                    <a:pt x="223" y="208"/>
                  </a:lnTo>
                  <a:lnTo>
                    <a:pt x="265" y="249"/>
                  </a:lnTo>
                  <a:lnTo>
                    <a:pt x="307" y="295"/>
                  </a:lnTo>
                  <a:lnTo>
                    <a:pt x="347" y="341"/>
                  </a:lnTo>
                  <a:lnTo>
                    <a:pt x="387" y="388"/>
                  </a:lnTo>
                  <a:lnTo>
                    <a:pt x="425" y="440"/>
                  </a:lnTo>
                  <a:lnTo>
                    <a:pt x="463" y="491"/>
                  </a:lnTo>
                  <a:lnTo>
                    <a:pt x="481" y="517"/>
                  </a:lnTo>
                  <a:lnTo>
                    <a:pt x="499" y="544"/>
                  </a:lnTo>
                  <a:lnTo>
                    <a:pt x="516" y="571"/>
                  </a:lnTo>
                  <a:lnTo>
                    <a:pt x="531" y="599"/>
                  </a:lnTo>
                  <a:lnTo>
                    <a:pt x="548" y="626"/>
                  </a:lnTo>
                  <a:lnTo>
                    <a:pt x="562" y="655"/>
                  </a:lnTo>
                  <a:lnTo>
                    <a:pt x="576" y="683"/>
                  </a:lnTo>
                  <a:lnTo>
                    <a:pt x="590" y="712"/>
                  </a:lnTo>
                  <a:lnTo>
                    <a:pt x="602" y="740"/>
                  </a:lnTo>
                  <a:lnTo>
                    <a:pt x="614" y="770"/>
                  </a:lnTo>
                  <a:lnTo>
                    <a:pt x="625" y="800"/>
                  </a:lnTo>
                  <a:lnTo>
                    <a:pt x="636" y="829"/>
                  </a:lnTo>
                  <a:lnTo>
                    <a:pt x="644" y="859"/>
                  </a:lnTo>
                  <a:lnTo>
                    <a:pt x="652" y="889"/>
                  </a:lnTo>
                  <a:lnTo>
                    <a:pt x="658" y="919"/>
                  </a:lnTo>
                  <a:lnTo>
                    <a:pt x="664" y="949"/>
                  </a:lnTo>
                  <a:lnTo>
                    <a:pt x="669" y="980"/>
                  </a:lnTo>
                  <a:lnTo>
                    <a:pt x="672" y="1011"/>
                  </a:lnTo>
                  <a:lnTo>
                    <a:pt x="674" y="1042"/>
                  </a:lnTo>
                  <a:lnTo>
                    <a:pt x="675" y="1073"/>
                  </a:lnTo>
                  <a:close/>
                </a:path>
              </a:pathLst>
            </a:custGeom>
            <a:gradFill>
              <a:gsLst>
                <a:gs pos="0">
                  <a:srgbClr val="DDDDDD"/>
                </a:gs>
                <a:gs pos="100000">
                  <a:sysClr val="window" lastClr="FFFFFF"/>
                </a:gs>
              </a:gsLst>
              <a:lin ang="5400000" scaled="1"/>
            </a:gradFill>
            <a:ln w="15875" cap="flat">
              <a:gradFill>
                <a:gsLst>
                  <a:gs pos="0">
                    <a:sysClr val="window" lastClr="FFFFFF"/>
                  </a:gs>
                  <a:gs pos="100000">
                    <a:srgbClr val="CACACA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54000" dist="127000" dir="5400000" sx="102000" sy="102000" algn="t" rotWithShape="0">
                <a:sysClr val="windowText" lastClr="000000">
                  <a:lumMod val="85000"/>
                  <a:lumOff val="15000"/>
                  <a:alpha val="30000"/>
                </a:sysClr>
              </a:outerShdw>
            </a:effectLst>
          </p:spPr>
          <p:txBody>
            <a:bodyPr vert="horz" wrap="square" lIns="123893" tIns="61946" rIns="123893" bIns="61946" numCol="1" anchor="t" anchorCtr="0" compatLnSpc="1"/>
            <a:lstStyle/>
            <a:p>
              <a:endParaRPr lang="zh-CN" altLang="en-US" sz="1355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9277545" y="1828429"/>
              <a:ext cx="1925476" cy="1098245"/>
              <a:chOff x="9275855" y="1337739"/>
              <a:chExt cx="2005693" cy="1098245"/>
            </a:xfrm>
          </p:grpSpPr>
          <p:sp>
            <p:nvSpPr>
              <p:cNvPr id="116" name="矩形标注 73"/>
              <p:cNvSpPr/>
              <p:nvPr/>
            </p:nvSpPr>
            <p:spPr>
              <a:xfrm>
                <a:off x="9275855" y="1337739"/>
                <a:ext cx="2005693" cy="1098245"/>
              </a:xfrm>
              <a:prstGeom prst="wedgeRectCallout">
                <a:avLst>
                  <a:gd name="adj1" fmla="val -32560"/>
                  <a:gd name="adj2" fmla="val 76653"/>
                </a:avLst>
              </a:prstGeom>
              <a:solidFill>
                <a:srgbClr val="01B051"/>
              </a:solidFill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9490286" y="1435287"/>
                <a:ext cx="1637173" cy="543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35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为什么抗肿瘤药物操作会不规范</a:t>
                </a:r>
              </a:p>
            </p:txBody>
          </p:sp>
        </p:grpSp>
        <p:cxnSp>
          <p:nvCxnSpPr>
            <p:cNvPr id="25" name="直接箭头连接符 24"/>
            <p:cNvCxnSpPr/>
            <p:nvPr/>
          </p:nvCxnSpPr>
          <p:spPr>
            <a:xfrm>
              <a:off x="6363030" y="1978406"/>
              <a:ext cx="2028924" cy="1953871"/>
            </a:xfrm>
            <a:prstGeom prst="straightConnector1">
              <a:avLst/>
            </a:prstGeom>
            <a:noFill/>
            <a:ln w="63500" cap="flat" cmpd="sng" algn="ctr">
              <a:solidFill>
                <a:srgbClr val="1BA9B3"/>
              </a:solidFill>
              <a:prstDash val="solid"/>
              <a:tailEnd type="triangle"/>
            </a:ln>
            <a:effectLst/>
          </p:spPr>
        </p:cxnSp>
        <p:grpSp>
          <p:nvGrpSpPr>
            <p:cNvPr id="26" name="组合 25"/>
            <p:cNvGrpSpPr/>
            <p:nvPr/>
          </p:nvGrpSpPr>
          <p:grpSpPr>
            <a:xfrm>
              <a:off x="7033405" y="2278735"/>
              <a:ext cx="2002045" cy="307777"/>
              <a:chOff x="6905438" y="2166698"/>
              <a:chExt cx="2002045" cy="307777"/>
            </a:xfrm>
          </p:grpSpPr>
          <p:sp>
            <p:nvSpPr>
              <p:cNvPr id="114" name="矩形 113"/>
              <p:cNvSpPr/>
              <p:nvPr/>
            </p:nvSpPr>
            <p:spPr>
              <a:xfrm>
                <a:off x="6905438" y="2166698"/>
                <a:ext cx="1820748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化疗废弃物专用垃圾桶少</a:t>
                </a:r>
              </a:p>
            </p:txBody>
          </p:sp>
          <p:cxnSp>
            <p:nvCxnSpPr>
              <p:cNvPr id="115" name="直接箭头连接符 114"/>
              <p:cNvCxnSpPr/>
              <p:nvPr/>
            </p:nvCxnSpPr>
            <p:spPr>
              <a:xfrm flipH="1" flipV="1">
                <a:off x="6916011" y="2460751"/>
                <a:ext cx="1991472" cy="137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27" name="组合 26"/>
            <p:cNvGrpSpPr/>
            <p:nvPr/>
          </p:nvGrpSpPr>
          <p:grpSpPr>
            <a:xfrm>
              <a:off x="6738322" y="1952837"/>
              <a:ext cx="2002045" cy="307777"/>
              <a:chOff x="6905438" y="2166698"/>
              <a:chExt cx="2002045" cy="307777"/>
            </a:xfrm>
          </p:grpSpPr>
          <p:sp>
            <p:nvSpPr>
              <p:cNvPr id="112" name="矩形 111"/>
              <p:cNvSpPr/>
              <p:nvPr/>
            </p:nvSpPr>
            <p:spPr>
              <a:xfrm>
                <a:off x="6905438" y="2166698"/>
                <a:ext cx="137742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无专用化疗操作箱</a:t>
                </a:r>
              </a:p>
            </p:txBody>
          </p:sp>
          <p:cxnSp>
            <p:nvCxnSpPr>
              <p:cNvPr id="113" name="直接箭头连接符 112"/>
              <p:cNvCxnSpPr/>
              <p:nvPr/>
            </p:nvCxnSpPr>
            <p:spPr>
              <a:xfrm flipH="1" flipV="1">
                <a:off x="6916011" y="2460751"/>
                <a:ext cx="1991472" cy="137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28" name="组合 27"/>
            <p:cNvGrpSpPr/>
            <p:nvPr/>
          </p:nvGrpSpPr>
          <p:grpSpPr>
            <a:xfrm>
              <a:off x="7454476" y="2656289"/>
              <a:ext cx="1261884" cy="302676"/>
              <a:chOff x="6905438" y="2166698"/>
              <a:chExt cx="1261884" cy="302676"/>
            </a:xfrm>
          </p:grpSpPr>
          <p:sp>
            <p:nvSpPr>
              <p:cNvPr id="110" name="矩形 109"/>
              <p:cNvSpPr/>
              <p:nvPr/>
            </p:nvSpPr>
            <p:spPr>
              <a:xfrm>
                <a:off x="6905438" y="2166698"/>
                <a:ext cx="108187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专用容器缺乏</a:t>
                </a:r>
              </a:p>
            </p:txBody>
          </p:sp>
          <p:cxnSp>
            <p:nvCxnSpPr>
              <p:cNvPr id="111" name="直接箭头连接符 110"/>
              <p:cNvCxnSpPr/>
              <p:nvPr/>
            </p:nvCxnSpPr>
            <p:spPr>
              <a:xfrm flipH="1" flipV="1">
                <a:off x="6916011" y="2460751"/>
                <a:ext cx="1251311" cy="8623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29" name="组合 28"/>
            <p:cNvGrpSpPr/>
            <p:nvPr/>
          </p:nvGrpSpPr>
          <p:grpSpPr>
            <a:xfrm>
              <a:off x="6133455" y="2619730"/>
              <a:ext cx="1078927" cy="300351"/>
              <a:chOff x="7088396" y="2169024"/>
              <a:chExt cx="1078927" cy="300351"/>
            </a:xfrm>
          </p:grpSpPr>
          <p:sp>
            <p:nvSpPr>
              <p:cNvPr id="108" name="矩形 107"/>
              <p:cNvSpPr/>
              <p:nvPr/>
            </p:nvSpPr>
            <p:spPr>
              <a:xfrm>
                <a:off x="7098663" y="2169024"/>
                <a:ext cx="786325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标识不清</a:t>
                </a:r>
              </a:p>
            </p:txBody>
          </p:sp>
          <p:cxnSp>
            <p:nvCxnSpPr>
              <p:cNvPr id="109" name="直接箭头连接符 108"/>
              <p:cNvCxnSpPr/>
              <p:nvPr/>
            </p:nvCxnSpPr>
            <p:spPr>
              <a:xfrm flipH="1" flipV="1">
                <a:off x="7088396" y="2464407"/>
                <a:ext cx="1078927" cy="496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cxnSp>
          <p:nvCxnSpPr>
            <p:cNvPr id="30" name="直接箭头连接符 29"/>
            <p:cNvCxnSpPr/>
            <p:nvPr/>
          </p:nvCxnSpPr>
          <p:spPr>
            <a:xfrm flipV="1">
              <a:off x="5958769" y="4062021"/>
              <a:ext cx="1993390" cy="1415869"/>
            </a:xfrm>
            <a:prstGeom prst="straightConnector1">
              <a:avLst/>
            </a:prstGeom>
            <a:noFill/>
            <a:ln w="63500" cap="flat" cmpd="sng" algn="ctr">
              <a:solidFill>
                <a:srgbClr val="1BA9B3"/>
              </a:solidFill>
              <a:prstDash val="solid"/>
              <a:tailEnd type="triangle"/>
            </a:ln>
            <a:effectLst/>
          </p:spPr>
        </p:cxnSp>
        <p:grpSp>
          <p:nvGrpSpPr>
            <p:cNvPr id="31" name="组合 30"/>
            <p:cNvGrpSpPr/>
            <p:nvPr/>
          </p:nvGrpSpPr>
          <p:grpSpPr>
            <a:xfrm>
              <a:off x="7377492" y="4325275"/>
              <a:ext cx="2083391" cy="307777"/>
              <a:chOff x="6824092" y="2166698"/>
              <a:chExt cx="2083391" cy="307777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6905438" y="2166698"/>
                <a:ext cx="1229649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无静脉给药流程</a:t>
                </a:r>
              </a:p>
            </p:txBody>
          </p:sp>
          <p:cxnSp>
            <p:nvCxnSpPr>
              <p:cNvPr id="107" name="直接箭头连接符 106"/>
              <p:cNvCxnSpPr/>
              <p:nvPr/>
            </p:nvCxnSpPr>
            <p:spPr>
              <a:xfrm flipH="1" flipV="1">
                <a:off x="6824092" y="2449338"/>
                <a:ext cx="2083391" cy="25137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32" name="组合 31"/>
            <p:cNvGrpSpPr/>
            <p:nvPr/>
          </p:nvGrpSpPr>
          <p:grpSpPr>
            <a:xfrm>
              <a:off x="6862777" y="4669350"/>
              <a:ext cx="1991472" cy="329355"/>
              <a:chOff x="6916011" y="2145120"/>
              <a:chExt cx="1991472" cy="329355"/>
            </a:xfrm>
          </p:grpSpPr>
          <p:sp>
            <p:nvSpPr>
              <p:cNvPr id="104" name="矩形 103"/>
              <p:cNvSpPr/>
              <p:nvPr/>
            </p:nvSpPr>
            <p:spPr>
              <a:xfrm>
                <a:off x="7017718" y="2145120"/>
                <a:ext cx="108187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规程不够细化</a:t>
                </a:r>
              </a:p>
            </p:txBody>
          </p:sp>
          <p:cxnSp>
            <p:nvCxnSpPr>
              <p:cNvPr id="105" name="直接箭头连接符 104"/>
              <p:cNvCxnSpPr/>
              <p:nvPr/>
            </p:nvCxnSpPr>
            <p:spPr>
              <a:xfrm flipH="1" flipV="1">
                <a:off x="6916011" y="2460751"/>
                <a:ext cx="1991472" cy="137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33" name="组合 32"/>
            <p:cNvGrpSpPr/>
            <p:nvPr/>
          </p:nvGrpSpPr>
          <p:grpSpPr>
            <a:xfrm>
              <a:off x="6371863" y="5019794"/>
              <a:ext cx="1991472" cy="329355"/>
              <a:chOff x="6916011" y="2145120"/>
              <a:chExt cx="1991472" cy="329355"/>
            </a:xfrm>
          </p:grpSpPr>
          <p:sp>
            <p:nvSpPr>
              <p:cNvPr id="102" name="矩形 101"/>
              <p:cNvSpPr/>
              <p:nvPr/>
            </p:nvSpPr>
            <p:spPr>
              <a:xfrm>
                <a:off x="7017719" y="2145120"/>
                <a:ext cx="1672973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与静配室接药流程缺乏</a:t>
                </a:r>
              </a:p>
            </p:txBody>
          </p:sp>
          <p:cxnSp>
            <p:nvCxnSpPr>
              <p:cNvPr id="103" name="直接箭头连接符 102"/>
              <p:cNvCxnSpPr/>
              <p:nvPr/>
            </p:nvCxnSpPr>
            <p:spPr>
              <a:xfrm flipH="1" flipV="1">
                <a:off x="6916011" y="2460751"/>
                <a:ext cx="1991472" cy="137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34" name="组合 33"/>
            <p:cNvGrpSpPr/>
            <p:nvPr/>
          </p:nvGrpSpPr>
          <p:grpSpPr>
            <a:xfrm>
              <a:off x="5272951" y="4136226"/>
              <a:ext cx="1776623" cy="494180"/>
              <a:chOff x="7047600" y="2044540"/>
              <a:chExt cx="1181794" cy="419868"/>
            </a:xfrm>
          </p:grpSpPr>
          <p:sp>
            <p:nvSpPr>
              <p:cNvPr id="100" name="矩形 99"/>
              <p:cNvSpPr/>
              <p:nvPr/>
            </p:nvSpPr>
            <p:spPr>
              <a:xfrm>
                <a:off x="7047600" y="2044540"/>
                <a:ext cx="817952" cy="38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化疗药物外渗应</a:t>
                </a:r>
                <a:endParaRPr lang="en-US" altLang="zh-CN" sz="1085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急预案未更新</a:t>
                </a:r>
              </a:p>
            </p:txBody>
          </p:sp>
          <p:cxnSp>
            <p:nvCxnSpPr>
              <p:cNvPr id="101" name="直接箭头连接符 100"/>
              <p:cNvCxnSpPr/>
              <p:nvPr/>
            </p:nvCxnSpPr>
            <p:spPr>
              <a:xfrm flipH="1">
                <a:off x="7088396" y="2464407"/>
                <a:ext cx="1140998" cy="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35" name="组合 34"/>
            <p:cNvGrpSpPr/>
            <p:nvPr/>
          </p:nvGrpSpPr>
          <p:grpSpPr>
            <a:xfrm>
              <a:off x="4501423" y="4709959"/>
              <a:ext cx="1776624" cy="494180"/>
              <a:chOff x="7047600" y="2044540"/>
              <a:chExt cx="1181794" cy="419868"/>
            </a:xfrm>
          </p:grpSpPr>
          <p:sp>
            <p:nvSpPr>
              <p:cNvPr id="98" name="矩形 97"/>
              <p:cNvSpPr/>
              <p:nvPr/>
            </p:nvSpPr>
            <p:spPr>
              <a:xfrm>
                <a:off x="7047600" y="2044540"/>
                <a:ext cx="1014548" cy="38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抗肿瘤药物暴露应急</a:t>
                </a:r>
                <a:endParaRPr lang="en-US" altLang="zh-CN" sz="1085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预案不够</a:t>
                </a:r>
              </a:p>
            </p:txBody>
          </p:sp>
          <p:cxnSp>
            <p:nvCxnSpPr>
              <p:cNvPr id="99" name="直接箭头连接符 98"/>
              <p:cNvCxnSpPr/>
              <p:nvPr/>
            </p:nvCxnSpPr>
            <p:spPr>
              <a:xfrm flipH="1">
                <a:off x="7088396" y="2464407"/>
                <a:ext cx="1140998" cy="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cxnSp>
          <p:nvCxnSpPr>
            <p:cNvPr id="36" name="直接箭头连接符 35"/>
            <p:cNvCxnSpPr/>
            <p:nvPr/>
          </p:nvCxnSpPr>
          <p:spPr>
            <a:xfrm>
              <a:off x="2851344" y="1908247"/>
              <a:ext cx="1870204" cy="2051573"/>
            </a:xfrm>
            <a:prstGeom prst="straightConnector1">
              <a:avLst/>
            </a:prstGeom>
            <a:noFill/>
            <a:ln w="63500" cap="flat" cmpd="sng" algn="ctr">
              <a:solidFill>
                <a:srgbClr val="1BA9B3"/>
              </a:solidFill>
              <a:prstDash val="solid"/>
              <a:tailEnd type="triangle"/>
            </a:ln>
            <a:effectLst/>
          </p:spPr>
        </p:cxnSp>
        <p:cxnSp>
          <p:nvCxnSpPr>
            <p:cNvPr id="37" name="直接箭头连接符 36"/>
            <p:cNvCxnSpPr/>
            <p:nvPr/>
          </p:nvCxnSpPr>
          <p:spPr>
            <a:xfrm flipV="1">
              <a:off x="2392960" y="4038511"/>
              <a:ext cx="1993390" cy="1415869"/>
            </a:xfrm>
            <a:prstGeom prst="straightConnector1">
              <a:avLst/>
            </a:prstGeom>
            <a:noFill/>
            <a:ln w="63500" cap="flat" cmpd="sng" algn="ctr">
              <a:solidFill>
                <a:srgbClr val="1BA9B3"/>
              </a:solidFill>
              <a:prstDash val="solid"/>
              <a:tailEnd type="triangle"/>
            </a:ln>
            <a:effectLst/>
          </p:spPr>
        </p:cxnSp>
        <p:grpSp>
          <p:nvGrpSpPr>
            <p:cNvPr id="38" name="组合 37"/>
            <p:cNvGrpSpPr/>
            <p:nvPr/>
          </p:nvGrpSpPr>
          <p:grpSpPr>
            <a:xfrm>
              <a:off x="3197360" y="1921942"/>
              <a:ext cx="1301655" cy="319793"/>
              <a:chOff x="6905438" y="2166698"/>
              <a:chExt cx="1301655" cy="319793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6905438" y="2166698"/>
                <a:ext cx="934099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责任心不强</a:t>
                </a:r>
              </a:p>
            </p:txBody>
          </p:sp>
          <p:cxnSp>
            <p:nvCxnSpPr>
              <p:cNvPr id="97" name="直接箭头连接符 96"/>
              <p:cNvCxnSpPr/>
              <p:nvPr/>
            </p:nvCxnSpPr>
            <p:spPr>
              <a:xfrm flipH="1">
                <a:off x="6907707" y="2462458"/>
                <a:ext cx="1299386" cy="24033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39" name="组合 38"/>
            <p:cNvGrpSpPr/>
            <p:nvPr/>
          </p:nvGrpSpPr>
          <p:grpSpPr>
            <a:xfrm>
              <a:off x="3525318" y="2285851"/>
              <a:ext cx="1301655" cy="319793"/>
              <a:chOff x="6905438" y="2166698"/>
              <a:chExt cx="1301655" cy="319793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6905438" y="2166698"/>
                <a:ext cx="108187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防护意识不强</a:t>
                </a:r>
              </a:p>
            </p:txBody>
          </p:sp>
          <p:cxnSp>
            <p:nvCxnSpPr>
              <p:cNvPr id="95" name="直接箭头连接符 94"/>
              <p:cNvCxnSpPr/>
              <p:nvPr/>
            </p:nvCxnSpPr>
            <p:spPr>
              <a:xfrm flipH="1">
                <a:off x="6907707" y="2462458"/>
                <a:ext cx="1299386" cy="24033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0" name="组合 39"/>
            <p:cNvGrpSpPr/>
            <p:nvPr/>
          </p:nvGrpSpPr>
          <p:grpSpPr>
            <a:xfrm>
              <a:off x="3872765" y="2656289"/>
              <a:ext cx="1301655" cy="319793"/>
              <a:chOff x="6905438" y="2166698"/>
              <a:chExt cx="1301655" cy="319793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6905438" y="2166698"/>
                <a:ext cx="108187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防护意识不强</a:t>
                </a:r>
              </a:p>
            </p:txBody>
          </p:sp>
          <p:cxnSp>
            <p:nvCxnSpPr>
              <p:cNvPr id="93" name="直接箭头连接符 92"/>
              <p:cNvCxnSpPr/>
              <p:nvPr/>
            </p:nvCxnSpPr>
            <p:spPr>
              <a:xfrm flipH="1">
                <a:off x="6907707" y="2462458"/>
                <a:ext cx="1299386" cy="24033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1" name="组合 40"/>
            <p:cNvGrpSpPr/>
            <p:nvPr/>
          </p:nvGrpSpPr>
          <p:grpSpPr>
            <a:xfrm>
              <a:off x="4176145" y="3002651"/>
              <a:ext cx="2343726" cy="319794"/>
              <a:chOff x="6905438" y="2166698"/>
              <a:chExt cx="2343726" cy="319794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6905438" y="2166698"/>
                <a:ext cx="2343726" cy="275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化疗知识防护信息更新慢</a:t>
                </a:r>
              </a:p>
            </p:txBody>
          </p:sp>
          <p:cxnSp>
            <p:nvCxnSpPr>
              <p:cNvPr id="91" name="直接箭头连接符 90"/>
              <p:cNvCxnSpPr/>
              <p:nvPr/>
            </p:nvCxnSpPr>
            <p:spPr>
              <a:xfrm flipH="1">
                <a:off x="6907707" y="2474475"/>
                <a:ext cx="2079191" cy="12017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2" name="组合 41"/>
            <p:cNvGrpSpPr/>
            <p:nvPr/>
          </p:nvGrpSpPr>
          <p:grpSpPr>
            <a:xfrm>
              <a:off x="4512184" y="3348985"/>
              <a:ext cx="2343726" cy="319793"/>
              <a:chOff x="6905438" y="2166698"/>
              <a:chExt cx="2343726" cy="319793"/>
            </a:xfrm>
          </p:grpSpPr>
          <p:sp>
            <p:nvSpPr>
              <p:cNvPr id="88" name="矩形 87"/>
              <p:cNvSpPr/>
              <p:nvPr/>
            </p:nvSpPr>
            <p:spPr>
              <a:xfrm>
                <a:off x="6905438" y="2166698"/>
                <a:ext cx="2343726" cy="275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防护知识缺乏</a:t>
                </a:r>
              </a:p>
            </p:txBody>
          </p:sp>
          <p:cxnSp>
            <p:nvCxnSpPr>
              <p:cNvPr id="89" name="直接箭头连接符 88"/>
              <p:cNvCxnSpPr/>
              <p:nvPr/>
            </p:nvCxnSpPr>
            <p:spPr>
              <a:xfrm flipH="1">
                <a:off x="6907708" y="2477135"/>
                <a:ext cx="1618851" cy="935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3" name="组合 42"/>
            <p:cNvGrpSpPr/>
            <p:nvPr/>
          </p:nvGrpSpPr>
          <p:grpSpPr>
            <a:xfrm>
              <a:off x="1468193" y="2239380"/>
              <a:ext cx="1838674" cy="295383"/>
              <a:chOff x="7088397" y="2169024"/>
              <a:chExt cx="1838674" cy="295383"/>
            </a:xfrm>
          </p:grpSpPr>
          <p:sp>
            <p:nvSpPr>
              <p:cNvPr id="86" name="矩形 85"/>
              <p:cNvSpPr/>
              <p:nvPr/>
            </p:nvSpPr>
            <p:spPr>
              <a:xfrm>
                <a:off x="7098663" y="2169024"/>
                <a:ext cx="1525199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与外院缺少学习交流</a:t>
                </a:r>
              </a:p>
            </p:txBody>
          </p:sp>
          <p:cxnSp>
            <p:nvCxnSpPr>
              <p:cNvPr id="87" name="直接箭头连接符 86"/>
              <p:cNvCxnSpPr/>
              <p:nvPr/>
            </p:nvCxnSpPr>
            <p:spPr>
              <a:xfrm flipH="1">
                <a:off x="7088397" y="2464407"/>
                <a:ext cx="1838674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4" name="组合 43"/>
            <p:cNvGrpSpPr/>
            <p:nvPr/>
          </p:nvGrpSpPr>
          <p:grpSpPr>
            <a:xfrm>
              <a:off x="1849905" y="2631071"/>
              <a:ext cx="1838674" cy="283815"/>
              <a:chOff x="7088397" y="2180592"/>
              <a:chExt cx="1838674" cy="283815"/>
            </a:xfrm>
          </p:grpSpPr>
          <p:sp>
            <p:nvSpPr>
              <p:cNvPr id="84" name="矩形 83"/>
              <p:cNvSpPr/>
              <p:nvPr/>
            </p:nvSpPr>
            <p:spPr>
              <a:xfrm>
                <a:off x="7353360" y="2180592"/>
                <a:ext cx="1229649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人员配置不合理</a:t>
                </a:r>
              </a:p>
            </p:txBody>
          </p:sp>
          <p:cxnSp>
            <p:nvCxnSpPr>
              <p:cNvPr id="85" name="直接箭头连接符 84"/>
              <p:cNvCxnSpPr/>
              <p:nvPr/>
            </p:nvCxnSpPr>
            <p:spPr>
              <a:xfrm flipH="1">
                <a:off x="7088397" y="2464407"/>
                <a:ext cx="1838674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5" name="组合 44"/>
            <p:cNvGrpSpPr/>
            <p:nvPr/>
          </p:nvGrpSpPr>
          <p:grpSpPr>
            <a:xfrm>
              <a:off x="2207848" y="2954963"/>
              <a:ext cx="1838674" cy="307777"/>
              <a:chOff x="7088397" y="2156630"/>
              <a:chExt cx="1838674" cy="307777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7687526" y="2156630"/>
                <a:ext cx="786325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人力不足</a:t>
                </a:r>
              </a:p>
            </p:txBody>
          </p:sp>
          <p:cxnSp>
            <p:nvCxnSpPr>
              <p:cNvPr id="83" name="直接箭头连接符 82"/>
              <p:cNvCxnSpPr/>
              <p:nvPr/>
            </p:nvCxnSpPr>
            <p:spPr>
              <a:xfrm flipH="1">
                <a:off x="7088397" y="2464407"/>
                <a:ext cx="1838674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6" name="组合 45"/>
            <p:cNvGrpSpPr/>
            <p:nvPr/>
          </p:nvGrpSpPr>
          <p:grpSpPr>
            <a:xfrm>
              <a:off x="2511334" y="3339723"/>
              <a:ext cx="1838674" cy="275891"/>
              <a:chOff x="7088397" y="2204970"/>
              <a:chExt cx="1838674" cy="275891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7505959" y="2204970"/>
                <a:ext cx="108187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未按操作规程</a:t>
                </a:r>
              </a:p>
            </p:txBody>
          </p:sp>
          <p:cxnSp>
            <p:nvCxnSpPr>
              <p:cNvPr id="81" name="直接箭头连接符 80"/>
              <p:cNvCxnSpPr/>
              <p:nvPr/>
            </p:nvCxnSpPr>
            <p:spPr>
              <a:xfrm flipH="1">
                <a:off x="7088397" y="2464407"/>
                <a:ext cx="1838674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7" name="组合 46"/>
            <p:cNvGrpSpPr/>
            <p:nvPr/>
          </p:nvGrpSpPr>
          <p:grpSpPr>
            <a:xfrm>
              <a:off x="1679232" y="4254501"/>
              <a:ext cx="1838674" cy="295383"/>
              <a:chOff x="7088397" y="2169024"/>
              <a:chExt cx="1838674" cy="295383"/>
            </a:xfrm>
          </p:grpSpPr>
          <p:sp>
            <p:nvSpPr>
              <p:cNvPr id="78" name="矩形 77"/>
              <p:cNvSpPr/>
              <p:nvPr/>
            </p:nvSpPr>
            <p:spPr>
              <a:xfrm>
                <a:off x="7098663" y="2169024"/>
                <a:ext cx="1377424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无充足的放置空间</a:t>
                </a:r>
              </a:p>
            </p:txBody>
          </p:sp>
          <p:cxnSp>
            <p:nvCxnSpPr>
              <p:cNvPr id="79" name="直接箭头连接符 78"/>
              <p:cNvCxnSpPr/>
              <p:nvPr/>
            </p:nvCxnSpPr>
            <p:spPr>
              <a:xfrm flipH="1">
                <a:off x="7088397" y="2464407"/>
                <a:ext cx="1838674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8" name="组合 47"/>
            <p:cNvGrpSpPr/>
            <p:nvPr/>
          </p:nvGrpSpPr>
          <p:grpSpPr>
            <a:xfrm>
              <a:off x="977211" y="4658096"/>
              <a:ext cx="2080380" cy="307777"/>
              <a:chOff x="6846691" y="2169024"/>
              <a:chExt cx="2080380" cy="307777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6846691" y="2169024"/>
                <a:ext cx="1820748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化疗废弃物无专门放置点</a:t>
                </a:r>
              </a:p>
            </p:txBody>
          </p:sp>
          <p:cxnSp>
            <p:nvCxnSpPr>
              <p:cNvPr id="77" name="直接箭头连接符 76"/>
              <p:cNvCxnSpPr/>
              <p:nvPr/>
            </p:nvCxnSpPr>
            <p:spPr>
              <a:xfrm flipH="1">
                <a:off x="6846691" y="2464407"/>
                <a:ext cx="2080380" cy="1239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headEnd type="stealth"/>
                <a:tailEnd type="none"/>
              </a:ln>
              <a:effectLst/>
            </p:spPr>
          </p:cxnSp>
        </p:grpSp>
        <p:grpSp>
          <p:nvGrpSpPr>
            <p:cNvPr id="49" name="组合 48"/>
            <p:cNvGrpSpPr/>
            <p:nvPr/>
          </p:nvGrpSpPr>
          <p:grpSpPr>
            <a:xfrm>
              <a:off x="3738534" y="4311536"/>
              <a:ext cx="1133806" cy="294324"/>
              <a:chOff x="6812202" y="2166427"/>
              <a:chExt cx="1133806" cy="294324"/>
            </a:xfrm>
          </p:grpSpPr>
          <p:sp>
            <p:nvSpPr>
              <p:cNvPr id="74" name="矩形 73"/>
              <p:cNvSpPr/>
              <p:nvPr/>
            </p:nvSpPr>
            <p:spPr>
              <a:xfrm>
                <a:off x="6986555" y="2166427"/>
                <a:ext cx="786325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空间狭小</a:t>
                </a:r>
              </a:p>
            </p:txBody>
          </p:sp>
          <p:cxnSp>
            <p:nvCxnSpPr>
              <p:cNvPr id="75" name="直接箭头连接符 74"/>
              <p:cNvCxnSpPr/>
              <p:nvPr/>
            </p:nvCxnSpPr>
            <p:spPr>
              <a:xfrm flipH="1">
                <a:off x="6812202" y="2460751"/>
                <a:ext cx="1133806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0" name="组合 49"/>
            <p:cNvGrpSpPr/>
            <p:nvPr/>
          </p:nvGrpSpPr>
          <p:grpSpPr>
            <a:xfrm>
              <a:off x="2835579" y="4947262"/>
              <a:ext cx="1569551" cy="294325"/>
              <a:chOff x="6812202" y="2166427"/>
              <a:chExt cx="1569551" cy="294325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6986555" y="2166427"/>
                <a:ext cx="1229649" cy="275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085" dirty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无专用放置容器</a:t>
                </a:r>
              </a:p>
            </p:txBody>
          </p:sp>
          <p:cxnSp>
            <p:nvCxnSpPr>
              <p:cNvPr id="73" name="直接箭头连接符 72"/>
              <p:cNvCxnSpPr/>
              <p:nvPr/>
            </p:nvCxnSpPr>
            <p:spPr>
              <a:xfrm flipH="1">
                <a:off x="6812202" y="2452344"/>
                <a:ext cx="1569551" cy="840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4B7D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51" name="Freeform 5"/>
            <p:cNvSpPr/>
            <p:nvPr/>
          </p:nvSpPr>
          <p:spPr bwMode="auto">
            <a:xfrm>
              <a:off x="655638" y="3343275"/>
              <a:ext cx="10058400" cy="1347788"/>
            </a:xfrm>
            <a:custGeom>
              <a:avLst/>
              <a:gdLst>
                <a:gd name="T0" fmla="*/ 653 w 19008"/>
                <a:gd name="T1" fmla="*/ 1418 h 2547"/>
                <a:gd name="T2" fmla="*/ 573 w 19008"/>
                <a:gd name="T3" fmla="*/ 1719 h 2547"/>
                <a:gd name="T4" fmla="*/ 385 w 19008"/>
                <a:gd name="T5" fmla="*/ 2167 h 2547"/>
                <a:gd name="T6" fmla="*/ 225 w 19008"/>
                <a:gd name="T7" fmla="*/ 2547 h 2547"/>
                <a:gd name="T8" fmla="*/ 266 w 19008"/>
                <a:gd name="T9" fmla="*/ 2535 h 2547"/>
                <a:gd name="T10" fmla="*/ 314 w 19008"/>
                <a:gd name="T11" fmla="*/ 2492 h 2547"/>
                <a:gd name="T12" fmla="*/ 639 w 19008"/>
                <a:gd name="T13" fmla="*/ 2309 h 2547"/>
                <a:gd name="T14" fmla="*/ 917 w 19008"/>
                <a:gd name="T15" fmla="*/ 2085 h 2547"/>
                <a:gd name="T16" fmla="*/ 1159 w 19008"/>
                <a:gd name="T17" fmla="*/ 1824 h 2547"/>
                <a:gd name="T18" fmla="*/ 1561 w 19008"/>
                <a:gd name="T19" fmla="*/ 1411 h 2547"/>
                <a:gd name="T20" fmla="*/ 1699 w 19008"/>
                <a:gd name="T21" fmla="*/ 1351 h 2547"/>
                <a:gd name="T22" fmla="*/ 12438 w 19008"/>
                <a:gd name="T23" fmla="*/ 1302 h 2547"/>
                <a:gd name="T24" fmla="*/ 12902 w 19008"/>
                <a:gd name="T25" fmla="*/ 1295 h 2547"/>
                <a:gd name="T26" fmla="*/ 16764 w 19008"/>
                <a:gd name="T27" fmla="*/ 1290 h 2547"/>
                <a:gd name="T28" fmla="*/ 16885 w 19008"/>
                <a:gd name="T29" fmla="*/ 1358 h 2547"/>
                <a:gd name="T30" fmla="*/ 16889 w 19008"/>
                <a:gd name="T31" fmla="*/ 1619 h 2547"/>
                <a:gd name="T32" fmla="*/ 16808 w 19008"/>
                <a:gd name="T33" fmla="*/ 2123 h 2547"/>
                <a:gd name="T34" fmla="*/ 16962 w 19008"/>
                <a:gd name="T35" fmla="*/ 2135 h 2547"/>
                <a:gd name="T36" fmla="*/ 17265 w 19008"/>
                <a:gd name="T37" fmla="*/ 2109 h 2547"/>
                <a:gd name="T38" fmla="*/ 17574 w 19008"/>
                <a:gd name="T39" fmla="*/ 2053 h 2547"/>
                <a:gd name="T40" fmla="*/ 17889 w 19008"/>
                <a:gd name="T41" fmla="*/ 1953 h 2547"/>
                <a:gd name="T42" fmla="*/ 18182 w 19008"/>
                <a:gd name="T43" fmla="*/ 1809 h 2547"/>
                <a:gd name="T44" fmla="*/ 18448 w 19008"/>
                <a:gd name="T45" fmla="*/ 1620 h 2547"/>
                <a:gd name="T46" fmla="*/ 18612 w 19008"/>
                <a:gd name="T47" fmla="*/ 1462 h 2547"/>
                <a:gd name="T48" fmla="*/ 18490 w 19008"/>
                <a:gd name="T49" fmla="*/ 1327 h 2547"/>
                <a:gd name="T50" fmla="*/ 18142 w 19008"/>
                <a:gd name="T51" fmla="*/ 1226 h 2547"/>
                <a:gd name="T52" fmla="*/ 17958 w 19008"/>
                <a:gd name="T53" fmla="*/ 1129 h 2547"/>
                <a:gd name="T54" fmla="*/ 18481 w 19008"/>
                <a:gd name="T55" fmla="*/ 1054 h 2547"/>
                <a:gd name="T56" fmla="*/ 18912 w 19008"/>
                <a:gd name="T57" fmla="*/ 974 h 2547"/>
                <a:gd name="T58" fmla="*/ 18983 w 19008"/>
                <a:gd name="T59" fmla="*/ 896 h 2547"/>
                <a:gd name="T60" fmla="*/ 18583 w 19008"/>
                <a:gd name="T61" fmla="*/ 533 h 2547"/>
                <a:gd name="T62" fmla="*/ 18245 w 19008"/>
                <a:gd name="T63" fmla="*/ 337 h 2547"/>
                <a:gd name="T64" fmla="*/ 17866 w 19008"/>
                <a:gd name="T65" fmla="*/ 195 h 2547"/>
                <a:gd name="T66" fmla="*/ 17510 w 19008"/>
                <a:gd name="T67" fmla="*/ 106 h 2547"/>
                <a:gd name="T68" fmla="*/ 17029 w 19008"/>
                <a:gd name="T69" fmla="*/ 65 h 2547"/>
                <a:gd name="T70" fmla="*/ 16727 w 19008"/>
                <a:gd name="T71" fmla="*/ 101 h 2547"/>
                <a:gd name="T72" fmla="*/ 16587 w 19008"/>
                <a:gd name="T73" fmla="*/ 178 h 2547"/>
                <a:gd name="T74" fmla="*/ 16617 w 19008"/>
                <a:gd name="T75" fmla="*/ 306 h 2547"/>
                <a:gd name="T76" fmla="*/ 16795 w 19008"/>
                <a:gd name="T77" fmla="*/ 735 h 2547"/>
                <a:gd name="T78" fmla="*/ 16851 w 19008"/>
                <a:gd name="T79" fmla="*/ 1000 h 2547"/>
                <a:gd name="T80" fmla="*/ 16530 w 19008"/>
                <a:gd name="T81" fmla="*/ 1067 h 2547"/>
                <a:gd name="T82" fmla="*/ 16114 w 19008"/>
                <a:gd name="T83" fmla="*/ 1080 h 2547"/>
                <a:gd name="T84" fmla="*/ 12324 w 19008"/>
                <a:gd name="T85" fmla="*/ 1072 h 2547"/>
                <a:gd name="T86" fmla="*/ 8973 w 19008"/>
                <a:gd name="T87" fmla="*/ 1062 h 2547"/>
                <a:gd name="T88" fmla="*/ 8417 w 19008"/>
                <a:gd name="T89" fmla="*/ 1055 h 2547"/>
                <a:gd name="T90" fmla="*/ 7789 w 19008"/>
                <a:gd name="T91" fmla="*/ 1050 h 2547"/>
                <a:gd name="T92" fmla="*/ 6666 w 19008"/>
                <a:gd name="T93" fmla="*/ 1050 h 2547"/>
                <a:gd name="T94" fmla="*/ 2333 w 19008"/>
                <a:gd name="T95" fmla="*/ 1039 h 2547"/>
                <a:gd name="T96" fmla="*/ 1753 w 19008"/>
                <a:gd name="T97" fmla="*/ 1038 h 2547"/>
                <a:gd name="T98" fmla="*/ 1140 w 19008"/>
                <a:gd name="T99" fmla="*/ 624 h 2547"/>
                <a:gd name="T100" fmla="*/ 655 w 19008"/>
                <a:gd name="T101" fmla="*/ 165 h 2547"/>
                <a:gd name="T102" fmla="*/ 461 w 19008"/>
                <a:gd name="T103" fmla="*/ 68 h 2547"/>
                <a:gd name="T104" fmla="*/ 233 w 19008"/>
                <a:gd name="T105" fmla="*/ 14 h 2547"/>
                <a:gd name="T106" fmla="*/ 4 w 19008"/>
                <a:gd name="T107" fmla="*/ 7 h 2547"/>
                <a:gd name="T108" fmla="*/ 183 w 19008"/>
                <a:gd name="T109" fmla="*/ 165 h 2547"/>
                <a:gd name="T110" fmla="*/ 425 w 19008"/>
                <a:gd name="T111" fmla="*/ 440 h 2547"/>
                <a:gd name="T112" fmla="*/ 576 w 19008"/>
                <a:gd name="T113" fmla="*/ 683 h 2547"/>
                <a:gd name="T114" fmla="*/ 658 w 19008"/>
                <a:gd name="T115" fmla="*/ 919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008" h="2547">
                  <a:moveTo>
                    <a:pt x="675" y="1073"/>
                  </a:moveTo>
                  <a:lnTo>
                    <a:pt x="675" y="1145"/>
                  </a:lnTo>
                  <a:lnTo>
                    <a:pt x="674" y="1212"/>
                  </a:lnTo>
                  <a:lnTo>
                    <a:pt x="670" y="1272"/>
                  </a:lnTo>
                  <a:lnTo>
                    <a:pt x="665" y="1331"/>
                  </a:lnTo>
                  <a:lnTo>
                    <a:pt x="662" y="1359"/>
                  </a:lnTo>
                  <a:lnTo>
                    <a:pt x="658" y="1389"/>
                  </a:lnTo>
                  <a:lnTo>
                    <a:pt x="653" y="1418"/>
                  </a:lnTo>
                  <a:lnTo>
                    <a:pt x="646" y="1449"/>
                  </a:lnTo>
                  <a:lnTo>
                    <a:pt x="640" y="1480"/>
                  </a:lnTo>
                  <a:lnTo>
                    <a:pt x="632" y="1513"/>
                  </a:lnTo>
                  <a:lnTo>
                    <a:pt x="623" y="1549"/>
                  </a:lnTo>
                  <a:lnTo>
                    <a:pt x="612" y="1585"/>
                  </a:lnTo>
                  <a:lnTo>
                    <a:pt x="599" y="1631"/>
                  </a:lnTo>
                  <a:lnTo>
                    <a:pt x="587" y="1675"/>
                  </a:lnTo>
                  <a:lnTo>
                    <a:pt x="573" y="1719"/>
                  </a:lnTo>
                  <a:lnTo>
                    <a:pt x="557" y="1763"/>
                  </a:lnTo>
                  <a:lnTo>
                    <a:pt x="524" y="1853"/>
                  </a:lnTo>
                  <a:lnTo>
                    <a:pt x="497" y="1920"/>
                  </a:lnTo>
                  <a:lnTo>
                    <a:pt x="476" y="1972"/>
                  </a:lnTo>
                  <a:lnTo>
                    <a:pt x="456" y="2015"/>
                  </a:lnTo>
                  <a:lnTo>
                    <a:pt x="437" y="2058"/>
                  </a:lnTo>
                  <a:lnTo>
                    <a:pt x="413" y="2105"/>
                  </a:lnTo>
                  <a:lnTo>
                    <a:pt x="385" y="2167"/>
                  </a:lnTo>
                  <a:lnTo>
                    <a:pt x="347" y="2249"/>
                  </a:lnTo>
                  <a:lnTo>
                    <a:pt x="225" y="2514"/>
                  </a:lnTo>
                  <a:lnTo>
                    <a:pt x="222" y="2523"/>
                  </a:lnTo>
                  <a:lnTo>
                    <a:pt x="220" y="2532"/>
                  </a:lnTo>
                  <a:lnTo>
                    <a:pt x="219" y="2537"/>
                  </a:lnTo>
                  <a:lnTo>
                    <a:pt x="219" y="2542"/>
                  </a:lnTo>
                  <a:lnTo>
                    <a:pt x="221" y="2545"/>
                  </a:lnTo>
                  <a:lnTo>
                    <a:pt x="225" y="2547"/>
                  </a:lnTo>
                  <a:lnTo>
                    <a:pt x="230" y="2547"/>
                  </a:lnTo>
                  <a:lnTo>
                    <a:pt x="239" y="2546"/>
                  </a:lnTo>
                  <a:lnTo>
                    <a:pt x="259" y="2542"/>
                  </a:lnTo>
                  <a:lnTo>
                    <a:pt x="263" y="2541"/>
                  </a:lnTo>
                  <a:lnTo>
                    <a:pt x="263" y="2540"/>
                  </a:lnTo>
                  <a:lnTo>
                    <a:pt x="263" y="2539"/>
                  </a:lnTo>
                  <a:lnTo>
                    <a:pt x="263" y="2537"/>
                  </a:lnTo>
                  <a:lnTo>
                    <a:pt x="266" y="2535"/>
                  </a:lnTo>
                  <a:lnTo>
                    <a:pt x="277" y="2526"/>
                  </a:lnTo>
                  <a:lnTo>
                    <a:pt x="283" y="2520"/>
                  </a:lnTo>
                  <a:lnTo>
                    <a:pt x="285" y="2516"/>
                  </a:lnTo>
                  <a:lnTo>
                    <a:pt x="286" y="2513"/>
                  </a:lnTo>
                  <a:lnTo>
                    <a:pt x="287" y="2510"/>
                  </a:lnTo>
                  <a:lnTo>
                    <a:pt x="291" y="2507"/>
                  </a:lnTo>
                  <a:lnTo>
                    <a:pt x="299" y="2501"/>
                  </a:lnTo>
                  <a:lnTo>
                    <a:pt x="314" y="2492"/>
                  </a:lnTo>
                  <a:lnTo>
                    <a:pt x="354" y="2469"/>
                  </a:lnTo>
                  <a:lnTo>
                    <a:pt x="387" y="2452"/>
                  </a:lnTo>
                  <a:lnTo>
                    <a:pt x="417" y="2438"/>
                  </a:lnTo>
                  <a:lnTo>
                    <a:pt x="447" y="2423"/>
                  </a:lnTo>
                  <a:lnTo>
                    <a:pt x="481" y="2406"/>
                  </a:lnTo>
                  <a:lnTo>
                    <a:pt x="522" y="2383"/>
                  </a:lnTo>
                  <a:lnTo>
                    <a:pt x="574" y="2352"/>
                  </a:lnTo>
                  <a:lnTo>
                    <a:pt x="639" y="2309"/>
                  </a:lnTo>
                  <a:lnTo>
                    <a:pt x="674" y="2286"/>
                  </a:lnTo>
                  <a:lnTo>
                    <a:pt x="709" y="2260"/>
                  </a:lnTo>
                  <a:lnTo>
                    <a:pt x="745" y="2233"/>
                  </a:lnTo>
                  <a:lnTo>
                    <a:pt x="779" y="2205"/>
                  </a:lnTo>
                  <a:lnTo>
                    <a:pt x="814" y="2176"/>
                  </a:lnTo>
                  <a:lnTo>
                    <a:pt x="848" y="2147"/>
                  </a:lnTo>
                  <a:lnTo>
                    <a:pt x="883" y="2116"/>
                  </a:lnTo>
                  <a:lnTo>
                    <a:pt x="917" y="2085"/>
                  </a:lnTo>
                  <a:lnTo>
                    <a:pt x="949" y="2053"/>
                  </a:lnTo>
                  <a:lnTo>
                    <a:pt x="982" y="2021"/>
                  </a:lnTo>
                  <a:lnTo>
                    <a:pt x="1015" y="1987"/>
                  </a:lnTo>
                  <a:lnTo>
                    <a:pt x="1045" y="1954"/>
                  </a:lnTo>
                  <a:lnTo>
                    <a:pt x="1075" y="1922"/>
                  </a:lnTo>
                  <a:lnTo>
                    <a:pt x="1105" y="1889"/>
                  </a:lnTo>
                  <a:lnTo>
                    <a:pt x="1132" y="1856"/>
                  </a:lnTo>
                  <a:lnTo>
                    <a:pt x="1159" y="1824"/>
                  </a:lnTo>
                  <a:lnTo>
                    <a:pt x="1390" y="1546"/>
                  </a:lnTo>
                  <a:lnTo>
                    <a:pt x="1415" y="1522"/>
                  </a:lnTo>
                  <a:lnTo>
                    <a:pt x="1436" y="1503"/>
                  </a:lnTo>
                  <a:lnTo>
                    <a:pt x="1459" y="1485"/>
                  </a:lnTo>
                  <a:lnTo>
                    <a:pt x="1486" y="1465"/>
                  </a:lnTo>
                  <a:lnTo>
                    <a:pt x="1508" y="1448"/>
                  </a:lnTo>
                  <a:lnTo>
                    <a:pt x="1533" y="1430"/>
                  </a:lnTo>
                  <a:lnTo>
                    <a:pt x="1561" y="1411"/>
                  </a:lnTo>
                  <a:lnTo>
                    <a:pt x="1591" y="1393"/>
                  </a:lnTo>
                  <a:lnTo>
                    <a:pt x="1606" y="1384"/>
                  </a:lnTo>
                  <a:lnTo>
                    <a:pt x="1622" y="1376"/>
                  </a:lnTo>
                  <a:lnTo>
                    <a:pt x="1637" y="1369"/>
                  </a:lnTo>
                  <a:lnTo>
                    <a:pt x="1653" y="1363"/>
                  </a:lnTo>
                  <a:lnTo>
                    <a:pt x="1669" y="1357"/>
                  </a:lnTo>
                  <a:lnTo>
                    <a:pt x="1685" y="1353"/>
                  </a:lnTo>
                  <a:lnTo>
                    <a:pt x="1699" y="1351"/>
                  </a:lnTo>
                  <a:lnTo>
                    <a:pt x="1714" y="1350"/>
                  </a:lnTo>
                  <a:lnTo>
                    <a:pt x="1714" y="1316"/>
                  </a:lnTo>
                  <a:lnTo>
                    <a:pt x="12141" y="1304"/>
                  </a:lnTo>
                  <a:lnTo>
                    <a:pt x="12202" y="1304"/>
                  </a:lnTo>
                  <a:lnTo>
                    <a:pt x="12263" y="1304"/>
                  </a:lnTo>
                  <a:lnTo>
                    <a:pt x="12322" y="1304"/>
                  </a:lnTo>
                  <a:lnTo>
                    <a:pt x="12380" y="1303"/>
                  </a:lnTo>
                  <a:lnTo>
                    <a:pt x="12438" y="1302"/>
                  </a:lnTo>
                  <a:lnTo>
                    <a:pt x="12497" y="1301"/>
                  </a:lnTo>
                  <a:lnTo>
                    <a:pt x="12555" y="1301"/>
                  </a:lnTo>
                  <a:lnTo>
                    <a:pt x="12612" y="1300"/>
                  </a:lnTo>
                  <a:lnTo>
                    <a:pt x="12670" y="1298"/>
                  </a:lnTo>
                  <a:lnTo>
                    <a:pt x="12727" y="1297"/>
                  </a:lnTo>
                  <a:lnTo>
                    <a:pt x="12785" y="1296"/>
                  </a:lnTo>
                  <a:lnTo>
                    <a:pt x="12843" y="1296"/>
                  </a:lnTo>
                  <a:lnTo>
                    <a:pt x="12902" y="1295"/>
                  </a:lnTo>
                  <a:lnTo>
                    <a:pt x="12961" y="1295"/>
                  </a:lnTo>
                  <a:lnTo>
                    <a:pt x="13020" y="1294"/>
                  </a:lnTo>
                  <a:lnTo>
                    <a:pt x="13081" y="1294"/>
                  </a:lnTo>
                  <a:lnTo>
                    <a:pt x="16642" y="1294"/>
                  </a:lnTo>
                  <a:lnTo>
                    <a:pt x="16675" y="1294"/>
                  </a:lnTo>
                  <a:lnTo>
                    <a:pt x="16706" y="1293"/>
                  </a:lnTo>
                  <a:lnTo>
                    <a:pt x="16735" y="1293"/>
                  </a:lnTo>
                  <a:lnTo>
                    <a:pt x="16764" y="1290"/>
                  </a:lnTo>
                  <a:lnTo>
                    <a:pt x="16791" y="1289"/>
                  </a:lnTo>
                  <a:lnTo>
                    <a:pt x="16819" y="1287"/>
                  </a:lnTo>
                  <a:lnTo>
                    <a:pt x="16846" y="1285"/>
                  </a:lnTo>
                  <a:lnTo>
                    <a:pt x="16874" y="1283"/>
                  </a:lnTo>
                  <a:lnTo>
                    <a:pt x="16876" y="1304"/>
                  </a:lnTo>
                  <a:lnTo>
                    <a:pt x="16878" y="1323"/>
                  </a:lnTo>
                  <a:lnTo>
                    <a:pt x="16881" y="1341"/>
                  </a:lnTo>
                  <a:lnTo>
                    <a:pt x="16885" y="1358"/>
                  </a:lnTo>
                  <a:lnTo>
                    <a:pt x="16890" y="1376"/>
                  </a:lnTo>
                  <a:lnTo>
                    <a:pt x="16892" y="1395"/>
                  </a:lnTo>
                  <a:lnTo>
                    <a:pt x="16895" y="1415"/>
                  </a:lnTo>
                  <a:lnTo>
                    <a:pt x="16896" y="1437"/>
                  </a:lnTo>
                  <a:lnTo>
                    <a:pt x="16896" y="1483"/>
                  </a:lnTo>
                  <a:lnTo>
                    <a:pt x="16895" y="1528"/>
                  </a:lnTo>
                  <a:lnTo>
                    <a:pt x="16892" y="1573"/>
                  </a:lnTo>
                  <a:lnTo>
                    <a:pt x="16889" y="1619"/>
                  </a:lnTo>
                  <a:lnTo>
                    <a:pt x="16885" y="1663"/>
                  </a:lnTo>
                  <a:lnTo>
                    <a:pt x="16880" y="1708"/>
                  </a:lnTo>
                  <a:lnTo>
                    <a:pt x="16874" y="1752"/>
                  </a:lnTo>
                  <a:lnTo>
                    <a:pt x="16870" y="1796"/>
                  </a:lnTo>
                  <a:lnTo>
                    <a:pt x="16855" y="1883"/>
                  </a:lnTo>
                  <a:lnTo>
                    <a:pt x="16841" y="1966"/>
                  </a:lnTo>
                  <a:lnTo>
                    <a:pt x="16824" y="2047"/>
                  </a:lnTo>
                  <a:lnTo>
                    <a:pt x="16808" y="2123"/>
                  </a:lnTo>
                  <a:lnTo>
                    <a:pt x="16828" y="2124"/>
                  </a:lnTo>
                  <a:lnTo>
                    <a:pt x="16846" y="2125"/>
                  </a:lnTo>
                  <a:lnTo>
                    <a:pt x="16864" y="2128"/>
                  </a:lnTo>
                  <a:lnTo>
                    <a:pt x="16880" y="2130"/>
                  </a:lnTo>
                  <a:lnTo>
                    <a:pt x="16898" y="2132"/>
                  </a:lnTo>
                  <a:lnTo>
                    <a:pt x="16917" y="2134"/>
                  </a:lnTo>
                  <a:lnTo>
                    <a:pt x="16939" y="2135"/>
                  </a:lnTo>
                  <a:lnTo>
                    <a:pt x="16962" y="2135"/>
                  </a:lnTo>
                  <a:lnTo>
                    <a:pt x="17001" y="2132"/>
                  </a:lnTo>
                  <a:lnTo>
                    <a:pt x="17036" y="2129"/>
                  </a:lnTo>
                  <a:lnTo>
                    <a:pt x="17072" y="2125"/>
                  </a:lnTo>
                  <a:lnTo>
                    <a:pt x="17118" y="2123"/>
                  </a:lnTo>
                  <a:lnTo>
                    <a:pt x="17154" y="2122"/>
                  </a:lnTo>
                  <a:lnTo>
                    <a:pt x="17190" y="2118"/>
                  </a:lnTo>
                  <a:lnTo>
                    <a:pt x="17227" y="2115"/>
                  </a:lnTo>
                  <a:lnTo>
                    <a:pt x="17265" y="2109"/>
                  </a:lnTo>
                  <a:lnTo>
                    <a:pt x="17303" y="2104"/>
                  </a:lnTo>
                  <a:lnTo>
                    <a:pt x="17340" y="2097"/>
                  </a:lnTo>
                  <a:lnTo>
                    <a:pt x="17376" y="2091"/>
                  </a:lnTo>
                  <a:lnTo>
                    <a:pt x="17411" y="2085"/>
                  </a:lnTo>
                  <a:lnTo>
                    <a:pt x="17452" y="2078"/>
                  </a:lnTo>
                  <a:lnTo>
                    <a:pt x="17493" y="2071"/>
                  </a:lnTo>
                  <a:lnTo>
                    <a:pt x="17534" y="2062"/>
                  </a:lnTo>
                  <a:lnTo>
                    <a:pt x="17574" y="2053"/>
                  </a:lnTo>
                  <a:lnTo>
                    <a:pt x="17614" y="2042"/>
                  </a:lnTo>
                  <a:lnTo>
                    <a:pt x="17655" y="2031"/>
                  </a:lnTo>
                  <a:lnTo>
                    <a:pt x="17694" y="2021"/>
                  </a:lnTo>
                  <a:lnTo>
                    <a:pt x="17733" y="2009"/>
                  </a:lnTo>
                  <a:lnTo>
                    <a:pt x="17772" y="1996"/>
                  </a:lnTo>
                  <a:lnTo>
                    <a:pt x="17812" y="1983"/>
                  </a:lnTo>
                  <a:lnTo>
                    <a:pt x="17850" y="1968"/>
                  </a:lnTo>
                  <a:lnTo>
                    <a:pt x="17889" y="1953"/>
                  </a:lnTo>
                  <a:lnTo>
                    <a:pt x="17927" y="1938"/>
                  </a:lnTo>
                  <a:lnTo>
                    <a:pt x="17964" y="1922"/>
                  </a:lnTo>
                  <a:lnTo>
                    <a:pt x="18002" y="1904"/>
                  </a:lnTo>
                  <a:lnTo>
                    <a:pt x="18039" y="1886"/>
                  </a:lnTo>
                  <a:lnTo>
                    <a:pt x="18074" y="1869"/>
                  </a:lnTo>
                  <a:lnTo>
                    <a:pt x="18111" y="1850"/>
                  </a:lnTo>
                  <a:lnTo>
                    <a:pt x="18147" y="1829"/>
                  </a:lnTo>
                  <a:lnTo>
                    <a:pt x="18182" y="1809"/>
                  </a:lnTo>
                  <a:lnTo>
                    <a:pt x="18217" y="1788"/>
                  </a:lnTo>
                  <a:lnTo>
                    <a:pt x="18251" y="1767"/>
                  </a:lnTo>
                  <a:lnTo>
                    <a:pt x="18286" y="1744"/>
                  </a:lnTo>
                  <a:lnTo>
                    <a:pt x="18319" y="1720"/>
                  </a:lnTo>
                  <a:lnTo>
                    <a:pt x="18352" y="1696"/>
                  </a:lnTo>
                  <a:lnTo>
                    <a:pt x="18384" y="1671"/>
                  </a:lnTo>
                  <a:lnTo>
                    <a:pt x="18416" y="1647"/>
                  </a:lnTo>
                  <a:lnTo>
                    <a:pt x="18448" y="1620"/>
                  </a:lnTo>
                  <a:lnTo>
                    <a:pt x="18479" y="1593"/>
                  </a:lnTo>
                  <a:lnTo>
                    <a:pt x="18510" y="1566"/>
                  </a:lnTo>
                  <a:lnTo>
                    <a:pt x="18541" y="1537"/>
                  </a:lnTo>
                  <a:lnTo>
                    <a:pt x="18570" y="1509"/>
                  </a:lnTo>
                  <a:lnTo>
                    <a:pt x="18582" y="1497"/>
                  </a:lnTo>
                  <a:lnTo>
                    <a:pt x="18591" y="1486"/>
                  </a:lnTo>
                  <a:lnTo>
                    <a:pt x="18602" y="1474"/>
                  </a:lnTo>
                  <a:lnTo>
                    <a:pt x="18612" y="1462"/>
                  </a:lnTo>
                  <a:lnTo>
                    <a:pt x="18636" y="1439"/>
                  </a:lnTo>
                  <a:lnTo>
                    <a:pt x="18653" y="1418"/>
                  </a:lnTo>
                  <a:lnTo>
                    <a:pt x="18668" y="1398"/>
                  </a:lnTo>
                  <a:lnTo>
                    <a:pt x="18687" y="1371"/>
                  </a:lnTo>
                  <a:lnTo>
                    <a:pt x="18639" y="1360"/>
                  </a:lnTo>
                  <a:lnTo>
                    <a:pt x="18589" y="1348"/>
                  </a:lnTo>
                  <a:lnTo>
                    <a:pt x="18540" y="1338"/>
                  </a:lnTo>
                  <a:lnTo>
                    <a:pt x="18490" y="1327"/>
                  </a:lnTo>
                  <a:lnTo>
                    <a:pt x="18441" y="1315"/>
                  </a:lnTo>
                  <a:lnTo>
                    <a:pt x="18393" y="1303"/>
                  </a:lnTo>
                  <a:lnTo>
                    <a:pt x="18344" y="1291"/>
                  </a:lnTo>
                  <a:lnTo>
                    <a:pt x="18295" y="1277"/>
                  </a:lnTo>
                  <a:lnTo>
                    <a:pt x="18261" y="1268"/>
                  </a:lnTo>
                  <a:lnTo>
                    <a:pt x="18224" y="1254"/>
                  </a:lnTo>
                  <a:lnTo>
                    <a:pt x="18184" y="1241"/>
                  </a:lnTo>
                  <a:lnTo>
                    <a:pt x="18142" y="1226"/>
                  </a:lnTo>
                  <a:lnTo>
                    <a:pt x="18102" y="1209"/>
                  </a:lnTo>
                  <a:lnTo>
                    <a:pt x="18062" y="1192"/>
                  </a:lnTo>
                  <a:lnTo>
                    <a:pt x="18027" y="1175"/>
                  </a:lnTo>
                  <a:lnTo>
                    <a:pt x="17995" y="1157"/>
                  </a:lnTo>
                  <a:lnTo>
                    <a:pt x="17984" y="1150"/>
                  </a:lnTo>
                  <a:lnTo>
                    <a:pt x="17974" y="1143"/>
                  </a:lnTo>
                  <a:lnTo>
                    <a:pt x="17966" y="1136"/>
                  </a:lnTo>
                  <a:lnTo>
                    <a:pt x="17958" y="1129"/>
                  </a:lnTo>
                  <a:lnTo>
                    <a:pt x="18001" y="1119"/>
                  </a:lnTo>
                  <a:lnTo>
                    <a:pt x="18052" y="1111"/>
                  </a:lnTo>
                  <a:lnTo>
                    <a:pt x="18111" y="1101"/>
                  </a:lnTo>
                  <a:lnTo>
                    <a:pt x="18178" y="1093"/>
                  </a:lnTo>
                  <a:lnTo>
                    <a:pt x="18249" y="1083"/>
                  </a:lnTo>
                  <a:lnTo>
                    <a:pt x="18324" y="1074"/>
                  </a:lnTo>
                  <a:lnTo>
                    <a:pt x="18401" y="1064"/>
                  </a:lnTo>
                  <a:lnTo>
                    <a:pt x="18481" y="1054"/>
                  </a:lnTo>
                  <a:lnTo>
                    <a:pt x="18559" y="1043"/>
                  </a:lnTo>
                  <a:lnTo>
                    <a:pt x="18637" y="1031"/>
                  </a:lnTo>
                  <a:lnTo>
                    <a:pt x="18713" y="1018"/>
                  </a:lnTo>
                  <a:lnTo>
                    <a:pt x="18785" y="1005"/>
                  </a:lnTo>
                  <a:lnTo>
                    <a:pt x="18819" y="998"/>
                  </a:lnTo>
                  <a:lnTo>
                    <a:pt x="18851" y="991"/>
                  </a:lnTo>
                  <a:lnTo>
                    <a:pt x="18882" y="982"/>
                  </a:lnTo>
                  <a:lnTo>
                    <a:pt x="18912" y="974"/>
                  </a:lnTo>
                  <a:lnTo>
                    <a:pt x="18939" y="967"/>
                  </a:lnTo>
                  <a:lnTo>
                    <a:pt x="18964" y="958"/>
                  </a:lnTo>
                  <a:lnTo>
                    <a:pt x="18988" y="949"/>
                  </a:lnTo>
                  <a:lnTo>
                    <a:pt x="19008" y="940"/>
                  </a:lnTo>
                  <a:lnTo>
                    <a:pt x="19003" y="927"/>
                  </a:lnTo>
                  <a:lnTo>
                    <a:pt x="18998" y="916"/>
                  </a:lnTo>
                  <a:lnTo>
                    <a:pt x="18991" y="906"/>
                  </a:lnTo>
                  <a:lnTo>
                    <a:pt x="18983" y="896"/>
                  </a:lnTo>
                  <a:lnTo>
                    <a:pt x="18962" y="873"/>
                  </a:lnTo>
                  <a:lnTo>
                    <a:pt x="18932" y="839"/>
                  </a:lnTo>
                  <a:lnTo>
                    <a:pt x="18849" y="746"/>
                  </a:lnTo>
                  <a:lnTo>
                    <a:pt x="18770" y="681"/>
                  </a:lnTo>
                  <a:lnTo>
                    <a:pt x="18696" y="619"/>
                  </a:lnTo>
                  <a:lnTo>
                    <a:pt x="18658" y="589"/>
                  </a:lnTo>
                  <a:lnTo>
                    <a:pt x="18621" y="561"/>
                  </a:lnTo>
                  <a:lnTo>
                    <a:pt x="18583" y="533"/>
                  </a:lnTo>
                  <a:lnTo>
                    <a:pt x="18545" y="507"/>
                  </a:lnTo>
                  <a:lnTo>
                    <a:pt x="18507" y="481"/>
                  </a:lnTo>
                  <a:lnTo>
                    <a:pt x="18466" y="455"/>
                  </a:lnTo>
                  <a:lnTo>
                    <a:pt x="18426" y="430"/>
                  </a:lnTo>
                  <a:lnTo>
                    <a:pt x="18383" y="406"/>
                  </a:lnTo>
                  <a:lnTo>
                    <a:pt x="18339" y="383"/>
                  </a:lnTo>
                  <a:lnTo>
                    <a:pt x="18293" y="360"/>
                  </a:lnTo>
                  <a:lnTo>
                    <a:pt x="18245" y="337"/>
                  </a:lnTo>
                  <a:lnTo>
                    <a:pt x="18194" y="316"/>
                  </a:lnTo>
                  <a:lnTo>
                    <a:pt x="18122" y="286"/>
                  </a:lnTo>
                  <a:lnTo>
                    <a:pt x="18066" y="264"/>
                  </a:lnTo>
                  <a:lnTo>
                    <a:pt x="18023" y="247"/>
                  </a:lnTo>
                  <a:lnTo>
                    <a:pt x="17988" y="234"/>
                  </a:lnTo>
                  <a:lnTo>
                    <a:pt x="17952" y="222"/>
                  </a:lnTo>
                  <a:lnTo>
                    <a:pt x="17914" y="210"/>
                  </a:lnTo>
                  <a:lnTo>
                    <a:pt x="17866" y="195"/>
                  </a:lnTo>
                  <a:lnTo>
                    <a:pt x="17805" y="176"/>
                  </a:lnTo>
                  <a:lnTo>
                    <a:pt x="17769" y="165"/>
                  </a:lnTo>
                  <a:lnTo>
                    <a:pt x="17731" y="154"/>
                  </a:lnTo>
                  <a:lnTo>
                    <a:pt x="17692" y="144"/>
                  </a:lnTo>
                  <a:lnTo>
                    <a:pt x="17656" y="135"/>
                  </a:lnTo>
                  <a:lnTo>
                    <a:pt x="17611" y="126"/>
                  </a:lnTo>
                  <a:lnTo>
                    <a:pt x="17562" y="115"/>
                  </a:lnTo>
                  <a:lnTo>
                    <a:pt x="17510" y="106"/>
                  </a:lnTo>
                  <a:lnTo>
                    <a:pt x="17454" y="97"/>
                  </a:lnTo>
                  <a:lnTo>
                    <a:pt x="17397" y="89"/>
                  </a:lnTo>
                  <a:lnTo>
                    <a:pt x="17338" y="82"/>
                  </a:lnTo>
                  <a:lnTo>
                    <a:pt x="17277" y="76"/>
                  </a:lnTo>
                  <a:lnTo>
                    <a:pt x="17215" y="71"/>
                  </a:lnTo>
                  <a:lnTo>
                    <a:pt x="17152" y="68"/>
                  </a:lnTo>
                  <a:lnTo>
                    <a:pt x="17091" y="67"/>
                  </a:lnTo>
                  <a:lnTo>
                    <a:pt x="17029" y="65"/>
                  </a:lnTo>
                  <a:lnTo>
                    <a:pt x="16969" y="68"/>
                  </a:lnTo>
                  <a:lnTo>
                    <a:pt x="16910" y="71"/>
                  </a:lnTo>
                  <a:lnTo>
                    <a:pt x="16853" y="76"/>
                  </a:lnTo>
                  <a:lnTo>
                    <a:pt x="16826" y="81"/>
                  </a:lnTo>
                  <a:lnTo>
                    <a:pt x="16798" y="84"/>
                  </a:lnTo>
                  <a:lnTo>
                    <a:pt x="16772" y="89"/>
                  </a:lnTo>
                  <a:lnTo>
                    <a:pt x="16747" y="95"/>
                  </a:lnTo>
                  <a:lnTo>
                    <a:pt x="16727" y="101"/>
                  </a:lnTo>
                  <a:lnTo>
                    <a:pt x="16701" y="110"/>
                  </a:lnTo>
                  <a:lnTo>
                    <a:pt x="16672" y="124"/>
                  </a:lnTo>
                  <a:lnTo>
                    <a:pt x="16644" y="139"/>
                  </a:lnTo>
                  <a:lnTo>
                    <a:pt x="16631" y="146"/>
                  </a:lnTo>
                  <a:lnTo>
                    <a:pt x="16618" y="154"/>
                  </a:lnTo>
                  <a:lnTo>
                    <a:pt x="16606" y="163"/>
                  </a:lnTo>
                  <a:lnTo>
                    <a:pt x="16595" y="170"/>
                  </a:lnTo>
                  <a:lnTo>
                    <a:pt x="16587" y="178"/>
                  </a:lnTo>
                  <a:lnTo>
                    <a:pt x="16581" y="185"/>
                  </a:lnTo>
                  <a:lnTo>
                    <a:pt x="16576" y="192"/>
                  </a:lnTo>
                  <a:lnTo>
                    <a:pt x="16575" y="200"/>
                  </a:lnTo>
                  <a:lnTo>
                    <a:pt x="16576" y="208"/>
                  </a:lnTo>
                  <a:lnTo>
                    <a:pt x="16581" y="221"/>
                  </a:lnTo>
                  <a:lnTo>
                    <a:pt x="16587" y="238"/>
                  </a:lnTo>
                  <a:lnTo>
                    <a:pt x="16595" y="258"/>
                  </a:lnTo>
                  <a:lnTo>
                    <a:pt x="16617" y="306"/>
                  </a:lnTo>
                  <a:lnTo>
                    <a:pt x="16643" y="362"/>
                  </a:lnTo>
                  <a:lnTo>
                    <a:pt x="16670" y="421"/>
                  </a:lnTo>
                  <a:lnTo>
                    <a:pt x="16696" y="479"/>
                  </a:lnTo>
                  <a:lnTo>
                    <a:pt x="16719" y="530"/>
                  </a:lnTo>
                  <a:lnTo>
                    <a:pt x="16735" y="570"/>
                  </a:lnTo>
                  <a:lnTo>
                    <a:pt x="16754" y="624"/>
                  </a:lnTo>
                  <a:lnTo>
                    <a:pt x="16775" y="678"/>
                  </a:lnTo>
                  <a:lnTo>
                    <a:pt x="16795" y="735"/>
                  </a:lnTo>
                  <a:lnTo>
                    <a:pt x="16813" y="795"/>
                  </a:lnTo>
                  <a:lnTo>
                    <a:pt x="16821" y="823"/>
                  </a:lnTo>
                  <a:lnTo>
                    <a:pt x="16828" y="853"/>
                  </a:lnTo>
                  <a:lnTo>
                    <a:pt x="16835" y="883"/>
                  </a:lnTo>
                  <a:lnTo>
                    <a:pt x="16841" y="912"/>
                  </a:lnTo>
                  <a:lnTo>
                    <a:pt x="16846" y="942"/>
                  </a:lnTo>
                  <a:lnTo>
                    <a:pt x="16849" y="971"/>
                  </a:lnTo>
                  <a:lnTo>
                    <a:pt x="16851" y="1000"/>
                  </a:lnTo>
                  <a:lnTo>
                    <a:pt x="16852" y="1029"/>
                  </a:lnTo>
                  <a:lnTo>
                    <a:pt x="16827" y="1029"/>
                  </a:lnTo>
                  <a:lnTo>
                    <a:pt x="16801" y="1031"/>
                  </a:lnTo>
                  <a:lnTo>
                    <a:pt x="16771" y="1034"/>
                  </a:lnTo>
                  <a:lnTo>
                    <a:pt x="16740" y="1037"/>
                  </a:lnTo>
                  <a:lnTo>
                    <a:pt x="16674" y="1047"/>
                  </a:lnTo>
                  <a:lnTo>
                    <a:pt x="16602" y="1056"/>
                  </a:lnTo>
                  <a:lnTo>
                    <a:pt x="16530" y="1067"/>
                  </a:lnTo>
                  <a:lnTo>
                    <a:pt x="16456" y="1075"/>
                  </a:lnTo>
                  <a:lnTo>
                    <a:pt x="16422" y="1079"/>
                  </a:lnTo>
                  <a:lnTo>
                    <a:pt x="16386" y="1081"/>
                  </a:lnTo>
                  <a:lnTo>
                    <a:pt x="16353" y="1083"/>
                  </a:lnTo>
                  <a:lnTo>
                    <a:pt x="16321" y="1083"/>
                  </a:lnTo>
                  <a:lnTo>
                    <a:pt x="16249" y="1083"/>
                  </a:lnTo>
                  <a:lnTo>
                    <a:pt x="16181" y="1082"/>
                  </a:lnTo>
                  <a:lnTo>
                    <a:pt x="16114" y="1080"/>
                  </a:lnTo>
                  <a:lnTo>
                    <a:pt x="16046" y="1077"/>
                  </a:lnTo>
                  <a:lnTo>
                    <a:pt x="15980" y="1076"/>
                  </a:lnTo>
                  <a:lnTo>
                    <a:pt x="15911" y="1074"/>
                  </a:lnTo>
                  <a:lnTo>
                    <a:pt x="15841" y="1073"/>
                  </a:lnTo>
                  <a:lnTo>
                    <a:pt x="15768" y="1073"/>
                  </a:lnTo>
                  <a:lnTo>
                    <a:pt x="12396" y="1073"/>
                  </a:lnTo>
                  <a:lnTo>
                    <a:pt x="12359" y="1073"/>
                  </a:lnTo>
                  <a:lnTo>
                    <a:pt x="12324" y="1072"/>
                  </a:lnTo>
                  <a:lnTo>
                    <a:pt x="12292" y="1069"/>
                  </a:lnTo>
                  <a:lnTo>
                    <a:pt x="12261" y="1067"/>
                  </a:lnTo>
                  <a:lnTo>
                    <a:pt x="12230" y="1064"/>
                  </a:lnTo>
                  <a:lnTo>
                    <a:pt x="12200" y="1063"/>
                  </a:lnTo>
                  <a:lnTo>
                    <a:pt x="12166" y="1062"/>
                  </a:lnTo>
                  <a:lnTo>
                    <a:pt x="12131" y="1062"/>
                  </a:lnTo>
                  <a:lnTo>
                    <a:pt x="9045" y="1062"/>
                  </a:lnTo>
                  <a:lnTo>
                    <a:pt x="8973" y="1062"/>
                  </a:lnTo>
                  <a:lnTo>
                    <a:pt x="8902" y="1061"/>
                  </a:lnTo>
                  <a:lnTo>
                    <a:pt x="8832" y="1061"/>
                  </a:lnTo>
                  <a:lnTo>
                    <a:pt x="8762" y="1060"/>
                  </a:lnTo>
                  <a:lnTo>
                    <a:pt x="8693" y="1058"/>
                  </a:lnTo>
                  <a:lnTo>
                    <a:pt x="8623" y="1058"/>
                  </a:lnTo>
                  <a:lnTo>
                    <a:pt x="8554" y="1057"/>
                  </a:lnTo>
                  <a:lnTo>
                    <a:pt x="8485" y="1056"/>
                  </a:lnTo>
                  <a:lnTo>
                    <a:pt x="8417" y="1055"/>
                  </a:lnTo>
                  <a:lnTo>
                    <a:pt x="8348" y="1054"/>
                  </a:lnTo>
                  <a:lnTo>
                    <a:pt x="8279" y="1053"/>
                  </a:lnTo>
                  <a:lnTo>
                    <a:pt x="8209" y="1053"/>
                  </a:lnTo>
                  <a:lnTo>
                    <a:pt x="8140" y="1051"/>
                  </a:lnTo>
                  <a:lnTo>
                    <a:pt x="8070" y="1051"/>
                  </a:lnTo>
                  <a:lnTo>
                    <a:pt x="8000" y="1050"/>
                  </a:lnTo>
                  <a:lnTo>
                    <a:pt x="7929" y="1050"/>
                  </a:lnTo>
                  <a:lnTo>
                    <a:pt x="7789" y="1050"/>
                  </a:lnTo>
                  <a:lnTo>
                    <a:pt x="7647" y="1050"/>
                  </a:lnTo>
                  <a:lnTo>
                    <a:pt x="7507" y="1050"/>
                  </a:lnTo>
                  <a:lnTo>
                    <a:pt x="7367" y="1050"/>
                  </a:lnTo>
                  <a:lnTo>
                    <a:pt x="7227" y="1050"/>
                  </a:lnTo>
                  <a:lnTo>
                    <a:pt x="7086" y="1050"/>
                  </a:lnTo>
                  <a:lnTo>
                    <a:pt x="6946" y="1050"/>
                  </a:lnTo>
                  <a:lnTo>
                    <a:pt x="6806" y="1050"/>
                  </a:lnTo>
                  <a:lnTo>
                    <a:pt x="6666" y="1050"/>
                  </a:lnTo>
                  <a:lnTo>
                    <a:pt x="6526" y="1050"/>
                  </a:lnTo>
                  <a:lnTo>
                    <a:pt x="6386" y="1050"/>
                  </a:lnTo>
                  <a:lnTo>
                    <a:pt x="6245" y="1050"/>
                  </a:lnTo>
                  <a:lnTo>
                    <a:pt x="6104" y="1050"/>
                  </a:lnTo>
                  <a:lnTo>
                    <a:pt x="5964" y="1050"/>
                  </a:lnTo>
                  <a:lnTo>
                    <a:pt x="5824" y="1050"/>
                  </a:lnTo>
                  <a:lnTo>
                    <a:pt x="5683" y="1050"/>
                  </a:lnTo>
                  <a:lnTo>
                    <a:pt x="2333" y="1039"/>
                  </a:lnTo>
                  <a:lnTo>
                    <a:pt x="2279" y="1041"/>
                  </a:lnTo>
                  <a:lnTo>
                    <a:pt x="2201" y="1042"/>
                  </a:lnTo>
                  <a:lnTo>
                    <a:pt x="2108" y="1043"/>
                  </a:lnTo>
                  <a:lnTo>
                    <a:pt x="2008" y="1045"/>
                  </a:lnTo>
                  <a:lnTo>
                    <a:pt x="1910" y="1045"/>
                  </a:lnTo>
                  <a:lnTo>
                    <a:pt x="1822" y="1043"/>
                  </a:lnTo>
                  <a:lnTo>
                    <a:pt x="1786" y="1041"/>
                  </a:lnTo>
                  <a:lnTo>
                    <a:pt x="1753" y="1038"/>
                  </a:lnTo>
                  <a:lnTo>
                    <a:pt x="1729" y="1035"/>
                  </a:lnTo>
                  <a:lnTo>
                    <a:pt x="1712" y="1031"/>
                  </a:lnTo>
                  <a:lnTo>
                    <a:pt x="1386" y="858"/>
                  </a:lnTo>
                  <a:lnTo>
                    <a:pt x="1241" y="727"/>
                  </a:lnTo>
                  <a:lnTo>
                    <a:pt x="1205" y="691"/>
                  </a:lnTo>
                  <a:lnTo>
                    <a:pt x="1173" y="658"/>
                  </a:lnTo>
                  <a:lnTo>
                    <a:pt x="1156" y="642"/>
                  </a:lnTo>
                  <a:lnTo>
                    <a:pt x="1140" y="624"/>
                  </a:lnTo>
                  <a:lnTo>
                    <a:pt x="1124" y="605"/>
                  </a:lnTo>
                  <a:lnTo>
                    <a:pt x="1107" y="584"/>
                  </a:lnTo>
                  <a:lnTo>
                    <a:pt x="829" y="298"/>
                  </a:lnTo>
                  <a:lnTo>
                    <a:pt x="788" y="266"/>
                  </a:lnTo>
                  <a:lnTo>
                    <a:pt x="750" y="235"/>
                  </a:lnTo>
                  <a:lnTo>
                    <a:pt x="712" y="206"/>
                  </a:lnTo>
                  <a:lnTo>
                    <a:pt x="675" y="178"/>
                  </a:lnTo>
                  <a:lnTo>
                    <a:pt x="655" y="165"/>
                  </a:lnTo>
                  <a:lnTo>
                    <a:pt x="634" y="152"/>
                  </a:lnTo>
                  <a:lnTo>
                    <a:pt x="614" y="139"/>
                  </a:lnTo>
                  <a:lnTo>
                    <a:pt x="592" y="126"/>
                  </a:lnTo>
                  <a:lnTo>
                    <a:pt x="568" y="114"/>
                  </a:lnTo>
                  <a:lnTo>
                    <a:pt x="543" y="101"/>
                  </a:lnTo>
                  <a:lnTo>
                    <a:pt x="516" y="89"/>
                  </a:lnTo>
                  <a:lnTo>
                    <a:pt x="487" y="77"/>
                  </a:lnTo>
                  <a:lnTo>
                    <a:pt x="461" y="68"/>
                  </a:lnTo>
                  <a:lnTo>
                    <a:pt x="435" y="58"/>
                  </a:lnTo>
                  <a:lnTo>
                    <a:pt x="409" y="50"/>
                  </a:lnTo>
                  <a:lnTo>
                    <a:pt x="381" y="43"/>
                  </a:lnTo>
                  <a:lnTo>
                    <a:pt x="353" y="36"/>
                  </a:lnTo>
                  <a:lnTo>
                    <a:pt x="323" y="30"/>
                  </a:lnTo>
                  <a:lnTo>
                    <a:pt x="293" y="24"/>
                  </a:lnTo>
                  <a:lnTo>
                    <a:pt x="264" y="19"/>
                  </a:lnTo>
                  <a:lnTo>
                    <a:pt x="233" y="14"/>
                  </a:lnTo>
                  <a:lnTo>
                    <a:pt x="201" y="11"/>
                  </a:lnTo>
                  <a:lnTo>
                    <a:pt x="169" y="7"/>
                  </a:lnTo>
                  <a:lnTo>
                    <a:pt x="137" y="5"/>
                  </a:lnTo>
                  <a:lnTo>
                    <a:pt x="103" y="2"/>
                  </a:lnTo>
                  <a:lnTo>
                    <a:pt x="69" y="1"/>
                  </a:lnTo>
                  <a:lnTo>
                    <a:pt x="34" y="0"/>
                  </a:lnTo>
                  <a:lnTo>
                    <a:pt x="0" y="0"/>
                  </a:lnTo>
                  <a:lnTo>
                    <a:pt x="4" y="7"/>
                  </a:lnTo>
                  <a:lnTo>
                    <a:pt x="10" y="15"/>
                  </a:lnTo>
                  <a:lnTo>
                    <a:pt x="18" y="24"/>
                  </a:lnTo>
                  <a:lnTo>
                    <a:pt x="27" y="34"/>
                  </a:lnTo>
                  <a:lnTo>
                    <a:pt x="50" y="56"/>
                  </a:lnTo>
                  <a:lnTo>
                    <a:pt x="77" y="78"/>
                  </a:lnTo>
                  <a:lnTo>
                    <a:pt x="131" y="121"/>
                  </a:lnTo>
                  <a:lnTo>
                    <a:pt x="169" y="152"/>
                  </a:lnTo>
                  <a:lnTo>
                    <a:pt x="183" y="165"/>
                  </a:lnTo>
                  <a:lnTo>
                    <a:pt x="196" y="179"/>
                  </a:lnTo>
                  <a:lnTo>
                    <a:pt x="210" y="192"/>
                  </a:lnTo>
                  <a:lnTo>
                    <a:pt x="223" y="208"/>
                  </a:lnTo>
                  <a:lnTo>
                    <a:pt x="265" y="249"/>
                  </a:lnTo>
                  <a:lnTo>
                    <a:pt x="307" y="295"/>
                  </a:lnTo>
                  <a:lnTo>
                    <a:pt x="347" y="341"/>
                  </a:lnTo>
                  <a:lnTo>
                    <a:pt x="387" y="388"/>
                  </a:lnTo>
                  <a:lnTo>
                    <a:pt x="425" y="440"/>
                  </a:lnTo>
                  <a:lnTo>
                    <a:pt x="463" y="491"/>
                  </a:lnTo>
                  <a:lnTo>
                    <a:pt x="481" y="517"/>
                  </a:lnTo>
                  <a:lnTo>
                    <a:pt x="499" y="544"/>
                  </a:lnTo>
                  <a:lnTo>
                    <a:pt x="516" y="571"/>
                  </a:lnTo>
                  <a:lnTo>
                    <a:pt x="531" y="599"/>
                  </a:lnTo>
                  <a:lnTo>
                    <a:pt x="548" y="626"/>
                  </a:lnTo>
                  <a:lnTo>
                    <a:pt x="562" y="655"/>
                  </a:lnTo>
                  <a:lnTo>
                    <a:pt x="576" y="683"/>
                  </a:lnTo>
                  <a:lnTo>
                    <a:pt x="590" y="712"/>
                  </a:lnTo>
                  <a:lnTo>
                    <a:pt x="602" y="740"/>
                  </a:lnTo>
                  <a:lnTo>
                    <a:pt x="614" y="770"/>
                  </a:lnTo>
                  <a:lnTo>
                    <a:pt x="625" y="800"/>
                  </a:lnTo>
                  <a:lnTo>
                    <a:pt x="636" y="829"/>
                  </a:lnTo>
                  <a:lnTo>
                    <a:pt x="644" y="859"/>
                  </a:lnTo>
                  <a:lnTo>
                    <a:pt x="652" y="889"/>
                  </a:lnTo>
                  <a:lnTo>
                    <a:pt x="658" y="919"/>
                  </a:lnTo>
                  <a:lnTo>
                    <a:pt x="664" y="949"/>
                  </a:lnTo>
                  <a:lnTo>
                    <a:pt x="669" y="980"/>
                  </a:lnTo>
                  <a:lnTo>
                    <a:pt x="672" y="1011"/>
                  </a:lnTo>
                  <a:lnTo>
                    <a:pt x="674" y="1042"/>
                  </a:lnTo>
                  <a:lnTo>
                    <a:pt x="675" y="1073"/>
                  </a:lnTo>
                  <a:close/>
                </a:path>
              </a:pathLst>
            </a:custGeom>
            <a:solidFill>
              <a:srgbClr val="01B051"/>
            </a:solidFill>
            <a:ln>
              <a:noFill/>
            </a:ln>
          </p:spPr>
          <p:txBody>
            <a:bodyPr vert="horz" wrap="square" lIns="123893" tIns="61946" rIns="123893" bIns="61946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2026444" y="1361349"/>
              <a:ext cx="1449829" cy="519845"/>
              <a:chOff x="2285632" y="1984384"/>
              <a:chExt cx="4341199" cy="1546246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2285632" y="1984384"/>
                <a:ext cx="4341199" cy="1546246"/>
                <a:chOff x="2408922" y="1994658"/>
                <a:chExt cx="4341199" cy="1546246"/>
              </a:xfrm>
            </p:grpSpPr>
            <p:sp>
              <p:nvSpPr>
                <p:cNvPr id="70" name="圆角矩形 149"/>
                <p:cNvSpPr/>
                <p:nvPr/>
              </p:nvSpPr>
              <p:spPr>
                <a:xfrm>
                  <a:off x="2408922" y="1994658"/>
                  <a:ext cx="4341199" cy="1546246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0">
                      <a:srgbClr val="DDDDDD"/>
                    </a:gs>
                    <a:gs pos="100000">
                      <a:sysClr val="window" lastClr="FFFFFF"/>
                    </a:gs>
                  </a:gsLst>
                  <a:lin ang="5400000" scaled="1"/>
                </a:gradFill>
                <a:ln w="15875" cap="flat">
                  <a:gradFill>
                    <a:gsLst>
                      <a:gs pos="0">
                        <a:sysClr val="window" lastClr="FFFFFF"/>
                      </a:gs>
                      <a:gs pos="100000">
                        <a:srgbClr val="CACACA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76200" dir="5400000" sx="102000" sy="102000" algn="t" rotWithShape="0">
                    <a:sysClr val="windowText" lastClr="000000">
                      <a:lumMod val="85000"/>
                      <a:lumOff val="15000"/>
                      <a:alpha val="15000"/>
                    </a:sysClr>
                  </a:out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圆角矩形 150"/>
                <p:cNvSpPr/>
                <p:nvPr/>
              </p:nvSpPr>
              <p:spPr>
                <a:xfrm>
                  <a:off x="2664999" y="2182036"/>
                  <a:ext cx="3817181" cy="113381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15875" cap="flat">
                  <a:noFill/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b="1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69" name="矩形 68"/>
              <p:cNvSpPr/>
              <p:nvPr/>
            </p:nvSpPr>
            <p:spPr>
              <a:xfrm>
                <a:off x="3355918" y="2189393"/>
                <a:ext cx="2226273" cy="95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355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护 士</a:t>
                </a: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5620175" y="1361349"/>
              <a:ext cx="1449829" cy="519845"/>
              <a:chOff x="2285632" y="1984384"/>
              <a:chExt cx="4341199" cy="1546246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2285632" y="1984384"/>
                <a:ext cx="4341199" cy="1546246"/>
                <a:chOff x="2408922" y="1994658"/>
                <a:chExt cx="4341199" cy="1546246"/>
              </a:xfrm>
            </p:grpSpPr>
            <p:sp>
              <p:nvSpPr>
                <p:cNvPr id="66" name="圆角矩形 154"/>
                <p:cNvSpPr/>
                <p:nvPr/>
              </p:nvSpPr>
              <p:spPr>
                <a:xfrm>
                  <a:off x="2408922" y="1994658"/>
                  <a:ext cx="4341199" cy="1546246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0">
                      <a:srgbClr val="DDDDDD"/>
                    </a:gs>
                    <a:gs pos="100000">
                      <a:sysClr val="window" lastClr="FFFFFF"/>
                    </a:gs>
                  </a:gsLst>
                  <a:lin ang="5400000" scaled="1"/>
                </a:gradFill>
                <a:ln w="15875" cap="flat">
                  <a:gradFill>
                    <a:gsLst>
                      <a:gs pos="0">
                        <a:sysClr val="window" lastClr="FFFFFF"/>
                      </a:gs>
                      <a:gs pos="100000">
                        <a:srgbClr val="CACACA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76200" dir="5400000" sx="102000" sy="102000" algn="t" rotWithShape="0">
                    <a:sysClr val="windowText" lastClr="000000">
                      <a:lumMod val="85000"/>
                      <a:lumOff val="15000"/>
                      <a:alpha val="15000"/>
                    </a:sysClr>
                  </a:out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7" name="圆角矩形 155"/>
                <p:cNvSpPr/>
                <p:nvPr/>
              </p:nvSpPr>
              <p:spPr>
                <a:xfrm>
                  <a:off x="2664999" y="2182036"/>
                  <a:ext cx="3817181" cy="113381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15875" cap="flat">
                  <a:noFill/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b="1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65" name="矩形 64"/>
              <p:cNvSpPr/>
              <p:nvPr/>
            </p:nvSpPr>
            <p:spPr>
              <a:xfrm>
                <a:off x="3355918" y="2189393"/>
                <a:ext cx="2226273" cy="95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355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 备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1662615" y="5487181"/>
              <a:ext cx="1449829" cy="519845"/>
              <a:chOff x="2285632" y="1984384"/>
              <a:chExt cx="4341199" cy="1546246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2285632" y="1984384"/>
                <a:ext cx="4341199" cy="1546246"/>
                <a:chOff x="2408922" y="1994658"/>
                <a:chExt cx="4341199" cy="1546246"/>
              </a:xfrm>
            </p:grpSpPr>
            <p:sp>
              <p:nvSpPr>
                <p:cNvPr id="62" name="圆角矩形 159"/>
                <p:cNvSpPr/>
                <p:nvPr/>
              </p:nvSpPr>
              <p:spPr>
                <a:xfrm>
                  <a:off x="2408922" y="1994658"/>
                  <a:ext cx="4341199" cy="1546246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0">
                      <a:srgbClr val="DDDDDD"/>
                    </a:gs>
                    <a:gs pos="100000">
                      <a:sysClr val="window" lastClr="FFFFFF"/>
                    </a:gs>
                  </a:gsLst>
                  <a:lin ang="5400000" scaled="1"/>
                </a:gradFill>
                <a:ln w="15875" cap="flat">
                  <a:gradFill>
                    <a:gsLst>
                      <a:gs pos="0">
                        <a:sysClr val="window" lastClr="FFFFFF"/>
                      </a:gs>
                      <a:gs pos="100000">
                        <a:srgbClr val="CACACA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76200" dir="5400000" sx="102000" sy="102000" algn="t" rotWithShape="0">
                    <a:sysClr val="windowText" lastClr="000000">
                      <a:lumMod val="85000"/>
                      <a:lumOff val="15000"/>
                      <a:alpha val="15000"/>
                    </a:sysClr>
                  </a:out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圆角矩形 160"/>
                <p:cNvSpPr/>
                <p:nvPr/>
              </p:nvSpPr>
              <p:spPr>
                <a:xfrm>
                  <a:off x="2664999" y="2182036"/>
                  <a:ext cx="3817181" cy="113381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15875" cap="flat">
                  <a:noFill/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b="1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61" name="矩形 60"/>
              <p:cNvSpPr/>
              <p:nvPr/>
            </p:nvSpPr>
            <p:spPr>
              <a:xfrm>
                <a:off x="3355918" y="2189393"/>
                <a:ext cx="2226273" cy="95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355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环 境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134649" y="5484113"/>
              <a:ext cx="1449829" cy="519845"/>
              <a:chOff x="2285632" y="1984384"/>
              <a:chExt cx="4341199" cy="1546246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285632" y="1984384"/>
                <a:ext cx="4341199" cy="1546246"/>
                <a:chOff x="2408922" y="1994658"/>
                <a:chExt cx="4341199" cy="1546246"/>
              </a:xfrm>
            </p:grpSpPr>
            <p:sp>
              <p:nvSpPr>
                <p:cNvPr id="58" name="圆角矩形 164"/>
                <p:cNvSpPr/>
                <p:nvPr/>
              </p:nvSpPr>
              <p:spPr>
                <a:xfrm>
                  <a:off x="2408922" y="1994658"/>
                  <a:ext cx="4341199" cy="1546246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0">
                      <a:srgbClr val="DDDDDD"/>
                    </a:gs>
                    <a:gs pos="100000">
                      <a:sysClr val="window" lastClr="FFFFFF"/>
                    </a:gs>
                  </a:gsLst>
                  <a:lin ang="5400000" scaled="1"/>
                </a:gradFill>
                <a:ln w="15875" cap="flat">
                  <a:gradFill>
                    <a:gsLst>
                      <a:gs pos="0">
                        <a:sysClr val="window" lastClr="FFFFFF"/>
                      </a:gs>
                      <a:gs pos="100000">
                        <a:srgbClr val="CACACA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76200" dir="5400000" sx="102000" sy="102000" algn="t" rotWithShape="0">
                    <a:sysClr val="windowText" lastClr="000000">
                      <a:lumMod val="85000"/>
                      <a:lumOff val="15000"/>
                      <a:alpha val="15000"/>
                    </a:sysClr>
                  </a:out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圆角矩形 165"/>
                <p:cNvSpPr/>
                <p:nvPr/>
              </p:nvSpPr>
              <p:spPr>
                <a:xfrm>
                  <a:off x="2664999" y="2182036"/>
                  <a:ext cx="3817181" cy="113381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15875" cap="flat">
                  <a:noFill/>
                  <a:prstDash val="solid"/>
                  <a:miter lim="800000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123893" tIns="61946" rIns="123893" bIns="61946" numCol="1" anchor="t" anchorCtr="0" compatLnSpc="1"/>
                <a:lstStyle/>
                <a:p>
                  <a:endParaRPr lang="zh-CN" altLang="en-US" sz="1355" b="1" kern="0">
                    <a:solidFill>
                      <a:prstClr val="black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57" name="矩形 56"/>
              <p:cNvSpPr/>
              <p:nvPr/>
            </p:nvSpPr>
            <p:spPr>
              <a:xfrm>
                <a:off x="2686804" y="2189393"/>
                <a:ext cx="3526989" cy="95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355" dirty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操作流程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66">
        <p15:prstTrans prst="peelOff"/>
      </p:transition>
    </mc:Choice>
    <mc:Fallback>
      <p:transition spd="slow" advTm="1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/>
          <p:nvPr/>
        </p:nvSpPr>
        <p:spPr>
          <a:xfrm>
            <a:off x="4547732" y="0"/>
            <a:ext cx="7663684" cy="6858424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1"/>
          <p:cNvSpPr txBox="1"/>
          <p:nvPr/>
        </p:nvSpPr>
        <p:spPr>
          <a:xfrm>
            <a:off x="832845" y="267189"/>
            <a:ext cx="8516192" cy="97136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j-cs"/>
              </a:rPr>
              <a:t>目录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j-cs"/>
              </a:rPr>
              <a:t>Content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j-cs"/>
            </a:endParaRPr>
          </a:p>
        </p:txBody>
      </p:sp>
      <p:cxnSp>
        <p:nvCxnSpPr>
          <p:cNvPr id="69" name="Straight Connector 20"/>
          <p:cNvCxnSpPr/>
          <p:nvPr/>
        </p:nvCxnSpPr>
        <p:spPr>
          <a:xfrm flipV="1">
            <a:off x="1016000" y="1174115"/>
            <a:ext cx="4206875" cy="3175"/>
          </a:xfrm>
          <a:prstGeom prst="line">
            <a:avLst/>
          </a:prstGeom>
          <a:noFill/>
          <a:ln w="15875" cap="flat" cmpd="sng" algn="ctr">
            <a:solidFill>
              <a:srgbClr val="0F7895"/>
            </a:solidFill>
            <a:prstDash val="solid"/>
            <a:miter lim="800000"/>
          </a:ln>
          <a:effectLst/>
        </p:spPr>
      </p:cxnSp>
      <p:sp>
        <p:nvSpPr>
          <p:cNvPr id="70" name="Pentagon 25"/>
          <p:cNvSpPr/>
          <p:nvPr/>
        </p:nvSpPr>
        <p:spPr>
          <a:xfrm>
            <a:off x="973596" y="1350732"/>
            <a:ext cx="607470" cy="364134"/>
          </a:xfrm>
          <a:prstGeom prst="homePlate">
            <a:avLst/>
          </a:prstGeom>
          <a:solidFill>
            <a:srgbClr val="01B0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26"/>
          <p:cNvSpPr/>
          <p:nvPr/>
        </p:nvSpPr>
        <p:spPr>
          <a:xfrm>
            <a:off x="1554480" y="1271173"/>
            <a:ext cx="3332752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成员介绍 </a:t>
            </a:r>
          </a:p>
        </p:txBody>
      </p:sp>
      <p:sp>
        <p:nvSpPr>
          <p:cNvPr id="72" name="Pentagon 33"/>
          <p:cNvSpPr/>
          <p:nvPr/>
        </p:nvSpPr>
        <p:spPr>
          <a:xfrm>
            <a:off x="973596" y="1809481"/>
            <a:ext cx="607470" cy="363855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34"/>
          <p:cNvSpPr/>
          <p:nvPr/>
        </p:nvSpPr>
        <p:spPr>
          <a:xfrm>
            <a:off x="1554480" y="1734088"/>
            <a:ext cx="3406487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主题选定</a:t>
            </a:r>
          </a:p>
        </p:txBody>
      </p:sp>
      <p:sp>
        <p:nvSpPr>
          <p:cNvPr id="74" name="Pentagon 36"/>
          <p:cNvSpPr/>
          <p:nvPr/>
        </p:nvSpPr>
        <p:spPr>
          <a:xfrm>
            <a:off x="973596" y="2267951"/>
            <a:ext cx="607470" cy="363220"/>
          </a:xfrm>
          <a:prstGeom prst="homePlate">
            <a:avLst/>
          </a:prstGeom>
          <a:solidFill>
            <a:srgbClr val="01B0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37"/>
          <p:cNvSpPr/>
          <p:nvPr/>
        </p:nvSpPr>
        <p:spPr>
          <a:xfrm>
            <a:off x="1554480" y="2197003"/>
            <a:ext cx="3170532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计划拟定 </a:t>
            </a:r>
          </a:p>
        </p:txBody>
      </p:sp>
      <p:sp>
        <p:nvSpPr>
          <p:cNvPr id="76" name="Pentagon 39"/>
          <p:cNvSpPr/>
          <p:nvPr/>
        </p:nvSpPr>
        <p:spPr>
          <a:xfrm>
            <a:off x="973596" y="2725786"/>
            <a:ext cx="607470" cy="363855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40"/>
          <p:cNvSpPr/>
          <p:nvPr/>
        </p:nvSpPr>
        <p:spPr>
          <a:xfrm>
            <a:off x="1554480" y="2659283"/>
            <a:ext cx="2993564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现况把握</a:t>
            </a:r>
          </a:p>
        </p:txBody>
      </p:sp>
      <p:grpSp>
        <p:nvGrpSpPr>
          <p:cNvPr id="78" name="Group 3"/>
          <p:cNvGrpSpPr/>
          <p:nvPr/>
        </p:nvGrpSpPr>
        <p:grpSpPr>
          <a:xfrm>
            <a:off x="5886535" y="2094198"/>
            <a:ext cx="2107341" cy="914457"/>
            <a:chOff x="5621315" y="2514600"/>
            <a:chExt cx="2107496" cy="914400"/>
          </a:xfrm>
        </p:grpSpPr>
        <p:sp>
          <p:nvSpPr>
            <p:cNvPr id="79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5393" tIns="25393" rIns="25393" bIns="25393" anchor="ctr"/>
            <a:lstStyle/>
            <a:p>
              <a:pPr marL="0" marR="0" lvl="0" indent="0" algn="ctr" defTabSz="17145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Gill Sans" charset="0"/>
              </a:endParaRPr>
            </a:p>
          </p:txBody>
        </p:sp>
      </p:grpSp>
      <p:grpSp>
        <p:nvGrpSpPr>
          <p:cNvPr id="81" name="Group 1"/>
          <p:cNvGrpSpPr/>
          <p:nvPr/>
        </p:nvGrpSpPr>
        <p:grpSpPr>
          <a:xfrm>
            <a:off x="6427269" y="889839"/>
            <a:ext cx="2107341" cy="914457"/>
            <a:chOff x="6162090" y="1310315"/>
            <a:chExt cx="2107496" cy="914400"/>
          </a:xfrm>
        </p:grpSpPr>
        <p:sp>
          <p:nvSpPr>
            <p:cNvPr id="82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20BA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3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rgbClr val="FCFCFC"/>
            </a:solidFill>
          </p:grpSpPr>
          <p:sp>
            <p:nvSpPr>
              <p:cNvPr id="84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5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6" name="Group 5"/>
          <p:cNvGrpSpPr/>
          <p:nvPr/>
        </p:nvGrpSpPr>
        <p:grpSpPr>
          <a:xfrm>
            <a:off x="4719318" y="4502916"/>
            <a:ext cx="2107341" cy="914457"/>
            <a:chOff x="4454013" y="4923170"/>
            <a:chExt cx="2107496" cy="914400"/>
          </a:xfrm>
        </p:grpSpPr>
        <p:sp>
          <p:nvSpPr>
            <p:cNvPr id="87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rgbClr val="FCFCFC"/>
            </a:solidFill>
          </p:grpSpPr>
          <p:sp>
            <p:nvSpPr>
              <p:cNvPr id="89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90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</p:grpSp>
      </p:grpSp>
      <p:grpSp>
        <p:nvGrpSpPr>
          <p:cNvPr id="91" name="Group 4"/>
          <p:cNvGrpSpPr/>
          <p:nvPr/>
        </p:nvGrpSpPr>
        <p:grpSpPr>
          <a:xfrm>
            <a:off x="5307514" y="3298558"/>
            <a:ext cx="2107341" cy="914457"/>
            <a:chOff x="5042252" y="3718885"/>
            <a:chExt cx="2107496" cy="914400"/>
          </a:xfrm>
        </p:grpSpPr>
        <p:sp>
          <p:nvSpPr>
            <p:cNvPr id="92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1B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3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rgbClr val="FCFCFC"/>
            </a:solidFill>
          </p:grpSpPr>
          <p:sp>
            <p:nvSpPr>
              <p:cNvPr id="94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5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6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393" tIns="25393" rIns="25393" bIns="25393" anchor="ctr"/>
              <a:lstStyle/>
              <a:p>
                <a:pPr marL="0" marR="0" lvl="0" indent="0" algn="ctr" defTabSz="17145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99" name="Pentagon 39"/>
          <p:cNvSpPr/>
          <p:nvPr/>
        </p:nvSpPr>
        <p:spPr>
          <a:xfrm>
            <a:off x="974987" y="3184256"/>
            <a:ext cx="607470" cy="363855"/>
          </a:xfrm>
          <a:prstGeom prst="homePlate">
            <a:avLst/>
          </a:prstGeom>
          <a:solidFill>
            <a:srgbClr val="01B0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40"/>
          <p:cNvSpPr/>
          <p:nvPr/>
        </p:nvSpPr>
        <p:spPr>
          <a:xfrm>
            <a:off x="1554480" y="3122198"/>
            <a:ext cx="2993564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目标设定 </a:t>
            </a:r>
          </a:p>
        </p:txBody>
      </p:sp>
      <p:sp>
        <p:nvSpPr>
          <p:cNvPr id="36" name="Rectangle 53"/>
          <p:cNvSpPr/>
          <p:nvPr/>
        </p:nvSpPr>
        <p:spPr>
          <a:xfrm>
            <a:off x="3038109" y="7359236"/>
            <a:ext cx="5745979" cy="1054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00" b="0" kern="0" dirty="0">
                <a:solidFill>
                  <a:srgbClr val="FCFCFC">
                    <a:lumMod val="50000"/>
                  </a:srgbClr>
                </a:solidFill>
              </a:rPr>
              <a:t>YCF</a:t>
            </a:r>
            <a:endParaRPr kumimoji="0" lang="en-GB" altLang="zh-CN" sz="2400" b="0" i="0" u="none" strike="noStrike" kern="0" cap="none" spc="0" normalizeH="0" baseline="0" noProof="0" dirty="0">
              <a:ln>
                <a:noFill/>
              </a:ln>
              <a:solidFill>
                <a:srgbClr val="FCFCFC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" name="Pentagon 25"/>
          <p:cNvSpPr/>
          <p:nvPr/>
        </p:nvSpPr>
        <p:spPr>
          <a:xfrm>
            <a:off x="958991" y="3642726"/>
            <a:ext cx="607470" cy="363855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" name="Rectangle 26"/>
          <p:cNvSpPr/>
          <p:nvPr/>
        </p:nvSpPr>
        <p:spPr>
          <a:xfrm>
            <a:off x="1554480" y="3585113"/>
            <a:ext cx="3332752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原因分析</a:t>
            </a:r>
          </a:p>
        </p:txBody>
      </p:sp>
      <p:sp>
        <p:nvSpPr>
          <p:cNvPr id="4" name="Pentagon 33"/>
          <p:cNvSpPr/>
          <p:nvPr/>
        </p:nvSpPr>
        <p:spPr>
          <a:xfrm>
            <a:off x="958991" y="4101196"/>
            <a:ext cx="607470" cy="363855"/>
          </a:xfrm>
          <a:prstGeom prst="homePlate">
            <a:avLst/>
          </a:prstGeom>
          <a:solidFill>
            <a:srgbClr val="01B0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5" name="Rectangle 34"/>
          <p:cNvSpPr/>
          <p:nvPr/>
        </p:nvSpPr>
        <p:spPr>
          <a:xfrm>
            <a:off x="1554480" y="4048028"/>
            <a:ext cx="3406487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sp>
        <p:nvSpPr>
          <p:cNvPr id="6" name="Pentagon 36"/>
          <p:cNvSpPr/>
          <p:nvPr/>
        </p:nvSpPr>
        <p:spPr>
          <a:xfrm>
            <a:off x="958991" y="4559666"/>
            <a:ext cx="607470" cy="363855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7" name="Rectangle 37"/>
          <p:cNvSpPr/>
          <p:nvPr/>
        </p:nvSpPr>
        <p:spPr>
          <a:xfrm>
            <a:off x="1554480" y="4510943"/>
            <a:ext cx="3170532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效果确认 </a:t>
            </a:r>
          </a:p>
        </p:txBody>
      </p:sp>
      <p:sp>
        <p:nvSpPr>
          <p:cNvPr id="8" name="Pentagon 39"/>
          <p:cNvSpPr/>
          <p:nvPr/>
        </p:nvSpPr>
        <p:spPr>
          <a:xfrm>
            <a:off x="958991" y="5018136"/>
            <a:ext cx="607470" cy="363855"/>
          </a:xfrm>
          <a:prstGeom prst="homePlate">
            <a:avLst/>
          </a:prstGeom>
          <a:solidFill>
            <a:srgbClr val="01B0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9" name="Rectangle 40"/>
          <p:cNvSpPr/>
          <p:nvPr/>
        </p:nvSpPr>
        <p:spPr>
          <a:xfrm>
            <a:off x="1554480" y="4973858"/>
            <a:ext cx="2993564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标准化</a:t>
            </a:r>
          </a:p>
        </p:txBody>
      </p:sp>
      <p:sp>
        <p:nvSpPr>
          <p:cNvPr id="10" name="Pentagon 39"/>
          <p:cNvSpPr/>
          <p:nvPr/>
        </p:nvSpPr>
        <p:spPr>
          <a:xfrm>
            <a:off x="960382" y="5476606"/>
            <a:ext cx="607470" cy="363855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Rectangle 40"/>
          <p:cNvSpPr/>
          <p:nvPr/>
        </p:nvSpPr>
        <p:spPr>
          <a:xfrm>
            <a:off x="1554480" y="5436773"/>
            <a:ext cx="2993564" cy="45910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总结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316">
        <p14:vortex dir="r"/>
      </p:transition>
    </mc:Choice>
    <mc:Fallback>
      <p:transition spd="slow" advTm="1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ldLvl="0" animBg="1"/>
      <p:bldP spid="68" grpId="0"/>
      <p:bldP spid="70" grpId="0" bldLvl="0" animBg="1"/>
      <p:bldP spid="71" grpId="0"/>
      <p:bldP spid="72" grpId="0" bldLvl="0" animBg="1"/>
      <p:bldP spid="73" grpId="0"/>
      <p:bldP spid="74" grpId="0" bldLvl="0" animBg="1"/>
      <p:bldP spid="75" grpId="0"/>
      <p:bldP spid="76" grpId="0" bldLvl="0" animBg="1"/>
      <p:bldP spid="77" grpId="0"/>
      <p:bldP spid="99" grpId="0" bldLvl="0" animBg="1"/>
      <p:bldP spid="100" grpId="0"/>
      <p:bldP spid="36" grpId="0"/>
      <p:bldP spid="2" grpId="0" bldLvl="0" animBg="1"/>
      <p:bldP spid="3" grpId="0"/>
      <p:bldP spid="4" grpId="0" bldLvl="0" animBg="1"/>
      <p:bldP spid="5" grpId="0"/>
      <p:bldP spid="6" grpId="0" bldLvl="0" animBg="1"/>
      <p:bldP spid="7" grpId="0"/>
      <p:bldP spid="8" grpId="0" bldLvl="0" animBg="1"/>
      <p:bldP spid="9" grpId="0"/>
      <p:bldP spid="10" grpId="0" bldLvl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47795" y="4056968"/>
              <a:ext cx="2214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对策实施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863">
        <p15:prstTrans prst="peelOff"/>
      </p:transition>
    </mc:Choice>
    <mc:Fallback>
      <p:transition spd="slow" advTm="3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717540" y="3107103"/>
            <a:ext cx="1997947" cy="1997946"/>
            <a:chOff x="1167916" y="1898985"/>
            <a:chExt cx="1997947" cy="1997946"/>
          </a:xfrm>
        </p:grpSpPr>
        <p:grpSp>
          <p:nvGrpSpPr>
            <p:cNvPr id="8" name="组合 7"/>
            <p:cNvGrpSpPr/>
            <p:nvPr/>
          </p:nvGrpSpPr>
          <p:grpSpPr>
            <a:xfrm>
              <a:off x="1167916" y="1898985"/>
              <a:ext cx="1997947" cy="1997946"/>
              <a:chOff x="3566899" y="1605909"/>
              <a:chExt cx="1997947" cy="1997946"/>
            </a:xfrm>
          </p:grpSpPr>
          <p:sp>
            <p:nvSpPr>
              <p:cNvPr id="3" name="Shape 551"/>
              <p:cNvSpPr/>
              <p:nvPr/>
            </p:nvSpPr>
            <p:spPr>
              <a:xfrm>
                <a:off x="3566899" y="1605909"/>
                <a:ext cx="1997947" cy="1997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1B05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/>
                    <a:ea typeface="Aller Light"/>
                    <a:cs typeface="Aller Light"/>
                    <a:sym typeface="Aller Light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>
                <a:off x="3699991" y="1747171"/>
                <a:ext cx="1728790" cy="17287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605597" y="2440047"/>
              <a:ext cx="1119611" cy="915821"/>
              <a:chOff x="3427413" y="4454525"/>
              <a:chExt cx="1066800" cy="795338"/>
            </a:xfrm>
          </p:grpSpPr>
          <p:sp>
            <p:nvSpPr>
              <p:cNvPr id="6" name="Freeform 54"/>
              <p:cNvSpPr/>
              <p:nvPr/>
            </p:nvSpPr>
            <p:spPr bwMode="auto">
              <a:xfrm>
                <a:off x="3787775" y="4454525"/>
                <a:ext cx="552450" cy="615950"/>
              </a:xfrm>
              <a:custGeom>
                <a:avLst/>
                <a:gdLst>
                  <a:gd name="T0" fmla="*/ 299 w 1739"/>
                  <a:gd name="T1" fmla="*/ 818 h 1942"/>
                  <a:gd name="T2" fmla="*/ 297 w 1739"/>
                  <a:gd name="T3" fmla="*/ 534 h 1942"/>
                  <a:gd name="T4" fmla="*/ 309 w 1739"/>
                  <a:gd name="T5" fmla="*/ 475 h 1942"/>
                  <a:gd name="T6" fmla="*/ 344 w 1739"/>
                  <a:gd name="T7" fmla="*/ 410 h 1942"/>
                  <a:gd name="T8" fmla="*/ 398 w 1739"/>
                  <a:gd name="T9" fmla="*/ 343 h 1942"/>
                  <a:gd name="T10" fmla="*/ 468 w 1739"/>
                  <a:gd name="T11" fmla="*/ 274 h 1942"/>
                  <a:gd name="T12" fmla="*/ 553 w 1739"/>
                  <a:gd name="T13" fmla="*/ 207 h 1942"/>
                  <a:gd name="T14" fmla="*/ 649 w 1739"/>
                  <a:gd name="T15" fmla="*/ 145 h 1942"/>
                  <a:gd name="T16" fmla="*/ 754 w 1739"/>
                  <a:gd name="T17" fmla="*/ 90 h 1942"/>
                  <a:gd name="T18" fmla="*/ 866 w 1739"/>
                  <a:gd name="T19" fmla="*/ 46 h 1942"/>
                  <a:gd name="T20" fmla="*/ 981 w 1739"/>
                  <a:gd name="T21" fmla="*/ 16 h 1942"/>
                  <a:gd name="T22" fmla="*/ 1099 w 1739"/>
                  <a:gd name="T23" fmla="*/ 0 h 1942"/>
                  <a:gd name="T24" fmla="*/ 1216 w 1739"/>
                  <a:gd name="T25" fmla="*/ 4 h 1942"/>
                  <a:gd name="T26" fmla="*/ 1329 w 1739"/>
                  <a:gd name="T27" fmla="*/ 28 h 1942"/>
                  <a:gd name="T28" fmla="*/ 1437 w 1739"/>
                  <a:gd name="T29" fmla="*/ 78 h 1942"/>
                  <a:gd name="T30" fmla="*/ 1536 w 1739"/>
                  <a:gd name="T31" fmla="*/ 154 h 1942"/>
                  <a:gd name="T32" fmla="*/ 1626 w 1739"/>
                  <a:gd name="T33" fmla="*/ 259 h 1942"/>
                  <a:gd name="T34" fmla="*/ 1698 w 1739"/>
                  <a:gd name="T35" fmla="*/ 392 h 1942"/>
                  <a:gd name="T36" fmla="*/ 1734 w 1739"/>
                  <a:gd name="T37" fmla="*/ 531 h 1942"/>
                  <a:gd name="T38" fmla="*/ 1734 w 1739"/>
                  <a:gd name="T39" fmla="*/ 669 h 1942"/>
                  <a:gd name="T40" fmla="*/ 1703 w 1739"/>
                  <a:gd name="T41" fmla="*/ 806 h 1942"/>
                  <a:gd name="T42" fmla="*/ 1645 w 1739"/>
                  <a:gd name="T43" fmla="*/ 940 h 1942"/>
                  <a:gd name="T44" fmla="*/ 1564 w 1739"/>
                  <a:gd name="T45" fmla="*/ 1070 h 1942"/>
                  <a:gd name="T46" fmla="*/ 1464 w 1739"/>
                  <a:gd name="T47" fmla="*/ 1195 h 1942"/>
                  <a:gd name="T48" fmla="*/ 1350 w 1739"/>
                  <a:gd name="T49" fmla="*/ 1315 h 1942"/>
                  <a:gd name="T50" fmla="*/ 1227 w 1739"/>
                  <a:gd name="T51" fmla="*/ 1427 h 1942"/>
                  <a:gd name="T52" fmla="*/ 1098 w 1739"/>
                  <a:gd name="T53" fmla="*/ 1531 h 1942"/>
                  <a:gd name="T54" fmla="*/ 968 w 1739"/>
                  <a:gd name="T55" fmla="*/ 1626 h 1942"/>
                  <a:gd name="T56" fmla="*/ 841 w 1739"/>
                  <a:gd name="T57" fmla="*/ 1712 h 1942"/>
                  <a:gd name="T58" fmla="*/ 722 w 1739"/>
                  <a:gd name="T59" fmla="*/ 1786 h 1942"/>
                  <a:gd name="T60" fmla="*/ 616 w 1739"/>
                  <a:gd name="T61" fmla="*/ 1848 h 1942"/>
                  <a:gd name="T62" fmla="*/ 524 w 1739"/>
                  <a:gd name="T63" fmla="*/ 1896 h 1942"/>
                  <a:gd name="T64" fmla="*/ 455 w 1739"/>
                  <a:gd name="T65" fmla="*/ 1930 h 1942"/>
                  <a:gd name="T66" fmla="*/ 546 w 1739"/>
                  <a:gd name="T67" fmla="*/ 1841 h 1942"/>
                  <a:gd name="T68" fmla="*/ 752 w 1739"/>
                  <a:gd name="T69" fmla="*/ 1644 h 1942"/>
                  <a:gd name="T70" fmla="*/ 920 w 1739"/>
                  <a:gd name="T71" fmla="*/ 1455 h 1942"/>
                  <a:gd name="T72" fmla="*/ 1053 w 1739"/>
                  <a:gd name="T73" fmla="*/ 1277 h 1942"/>
                  <a:gd name="T74" fmla="*/ 1155 w 1739"/>
                  <a:gd name="T75" fmla="*/ 1109 h 1942"/>
                  <a:gd name="T76" fmla="*/ 1225 w 1739"/>
                  <a:gd name="T77" fmla="*/ 956 h 1942"/>
                  <a:gd name="T78" fmla="*/ 1265 w 1739"/>
                  <a:gd name="T79" fmla="*/ 816 h 1942"/>
                  <a:gd name="T80" fmla="*/ 1279 w 1739"/>
                  <a:gd name="T81" fmla="*/ 693 h 1942"/>
                  <a:gd name="T82" fmla="*/ 1265 w 1739"/>
                  <a:gd name="T83" fmla="*/ 589 h 1942"/>
                  <a:gd name="T84" fmla="*/ 1229 w 1739"/>
                  <a:gd name="T85" fmla="*/ 505 h 1942"/>
                  <a:gd name="T86" fmla="*/ 1170 w 1739"/>
                  <a:gd name="T87" fmla="*/ 442 h 1942"/>
                  <a:gd name="T88" fmla="*/ 1091 w 1739"/>
                  <a:gd name="T89" fmla="*/ 403 h 1942"/>
                  <a:gd name="T90" fmla="*/ 992 w 1739"/>
                  <a:gd name="T91" fmla="*/ 389 h 1942"/>
                  <a:gd name="T92" fmla="*/ 878 w 1739"/>
                  <a:gd name="T93" fmla="*/ 401 h 1942"/>
                  <a:gd name="T94" fmla="*/ 748 w 1739"/>
                  <a:gd name="T95" fmla="*/ 442 h 1942"/>
                  <a:gd name="T96" fmla="*/ 606 w 1739"/>
                  <a:gd name="T97" fmla="*/ 513 h 1942"/>
                  <a:gd name="T98" fmla="*/ 530 w 1739"/>
                  <a:gd name="T99" fmla="*/ 818 h 1942"/>
                  <a:gd name="T100" fmla="*/ 807 w 1739"/>
                  <a:gd name="T101" fmla="*/ 1021 h 1942"/>
                  <a:gd name="T102" fmla="*/ 530 w 1739"/>
                  <a:gd name="T103" fmla="*/ 1323 h 1942"/>
                  <a:gd name="T104" fmla="*/ 299 w 1739"/>
                  <a:gd name="T105" fmla="*/ 1021 h 1942"/>
                  <a:gd name="T106" fmla="*/ 0 w 1739"/>
                  <a:gd name="T107" fmla="*/ 818 h 1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39" h="1942">
                    <a:moveTo>
                      <a:pt x="0" y="818"/>
                    </a:moveTo>
                    <a:lnTo>
                      <a:pt x="299" y="818"/>
                    </a:lnTo>
                    <a:lnTo>
                      <a:pt x="299" y="560"/>
                    </a:lnTo>
                    <a:lnTo>
                      <a:pt x="297" y="534"/>
                    </a:lnTo>
                    <a:lnTo>
                      <a:pt x="300" y="505"/>
                    </a:lnTo>
                    <a:lnTo>
                      <a:pt x="309" y="475"/>
                    </a:lnTo>
                    <a:lnTo>
                      <a:pt x="324" y="443"/>
                    </a:lnTo>
                    <a:lnTo>
                      <a:pt x="344" y="410"/>
                    </a:lnTo>
                    <a:lnTo>
                      <a:pt x="369" y="376"/>
                    </a:lnTo>
                    <a:lnTo>
                      <a:pt x="398" y="343"/>
                    </a:lnTo>
                    <a:lnTo>
                      <a:pt x="432" y="308"/>
                    </a:lnTo>
                    <a:lnTo>
                      <a:pt x="468" y="274"/>
                    </a:lnTo>
                    <a:lnTo>
                      <a:pt x="508" y="240"/>
                    </a:lnTo>
                    <a:lnTo>
                      <a:pt x="553" y="207"/>
                    </a:lnTo>
                    <a:lnTo>
                      <a:pt x="599" y="175"/>
                    </a:lnTo>
                    <a:lnTo>
                      <a:pt x="649" y="145"/>
                    </a:lnTo>
                    <a:lnTo>
                      <a:pt x="701" y="116"/>
                    </a:lnTo>
                    <a:lnTo>
                      <a:pt x="754" y="90"/>
                    </a:lnTo>
                    <a:lnTo>
                      <a:pt x="809" y="67"/>
                    </a:lnTo>
                    <a:lnTo>
                      <a:pt x="866" y="46"/>
                    </a:lnTo>
                    <a:lnTo>
                      <a:pt x="923" y="29"/>
                    </a:lnTo>
                    <a:lnTo>
                      <a:pt x="981" y="16"/>
                    </a:lnTo>
                    <a:lnTo>
                      <a:pt x="1040" y="6"/>
                    </a:lnTo>
                    <a:lnTo>
                      <a:pt x="1099" y="0"/>
                    </a:lnTo>
                    <a:lnTo>
                      <a:pt x="1158" y="0"/>
                    </a:lnTo>
                    <a:lnTo>
                      <a:pt x="1216" y="4"/>
                    </a:lnTo>
                    <a:lnTo>
                      <a:pt x="1273" y="13"/>
                    </a:lnTo>
                    <a:lnTo>
                      <a:pt x="1329" y="28"/>
                    </a:lnTo>
                    <a:lnTo>
                      <a:pt x="1385" y="50"/>
                    </a:lnTo>
                    <a:lnTo>
                      <a:pt x="1437" y="78"/>
                    </a:lnTo>
                    <a:lnTo>
                      <a:pt x="1488" y="112"/>
                    </a:lnTo>
                    <a:lnTo>
                      <a:pt x="1536" y="154"/>
                    </a:lnTo>
                    <a:lnTo>
                      <a:pt x="1583" y="202"/>
                    </a:lnTo>
                    <a:lnTo>
                      <a:pt x="1626" y="259"/>
                    </a:lnTo>
                    <a:lnTo>
                      <a:pt x="1665" y="323"/>
                    </a:lnTo>
                    <a:lnTo>
                      <a:pt x="1698" y="392"/>
                    </a:lnTo>
                    <a:lnTo>
                      <a:pt x="1721" y="462"/>
                    </a:lnTo>
                    <a:lnTo>
                      <a:pt x="1734" y="531"/>
                    </a:lnTo>
                    <a:lnTo>
                      <a:pt x="1739" y="600"/>
                    </a:lnTo>
                    <a:lnTo>
                      <a:pt x="1734" y="669"/>
                    </a:lnTo>
                    <a:lnTo>
                      <a:pt x="1722" y="738"/>
                    </a:lnTo>
                    <a:lnTo>
                      <a:pt x="1703" y="806"/>
                    </a:lnTo>
                    <a:lnTo>
                      <a:pt x="1677" y="874"/>
                    </a:lnTo>
                    <a:lnTo>
                      <a:pt x="1645" y="940"/>
                    </a:lnTo>
                    <a:lnTo>
                      <a:pt x="1606" y="1005"/>
                    </a:lnTo>
                    <a:lnTo>
                      <a:pt x="1564" y="1070"/>
                    </a:lnTo>
                    <a:lnTo>
                      <a:pt x="1515" y="1133"/>
                    </a:lnTo>
                    <a:lnTo>
                      <a:pt x="1464" y="1195"/>
                    </a:lnTo>
                    <a:lnTo>
                      <a:pt x="1409" y="1256"/>
                    </a:lnTo>
                    <a:lnTo>
                      <a:pt x="1350" y="1315"/>
                    </a:lnTo>
                    <a:lnTo>
                      <a:pt x="1289" y="1372"/>
                    </a:lnTo>
                    <a:lnTo>
                      <a:pt x="1227" y="1427"/>
                    </a:lnTo>
                    <a:lnTo>
                      <a:pt x="1162" y="1480"/>
                    </a:lnTo>
                    <a:lnTo>
                      <a:pt x="1098" y="1531"/>
                    </a:lnTo>
                    <a:lnTo>
                      <a:pt x="1032" y="1580"/>
                    </a:lnTo>
                    <a:lnTo>
                      <a:pt x="968" y="1626"/>
                    </a:lnTo>
                    <a:lnTo>
                      <a:pt x="904" y="1670"/>
                    </a:lnTo>
                    <a:lnTo>
                      <a:pt x="841" y="1712"/>
                    </a:lnTo>
                    <a:lnTo>
                      <a:pt x="781" y="1751"/>
                    </a:lnTo>
                    <a:lnTo>
                      <a:pt x="722" y="1786"/>
                    </a:lnTo>
                    <a:lnTo>
                      <a:pt x="667" y="1818"/>
                    </a:lnTo>
                    <a:lnTo>
                      <a:pt x="616" y="1848"/>
                    </a:lnTo>
                    <a:lnTo>
                      <a:pt x="567" y="1874"/>
                    </a:lnTo>
                    <a:lnTo>
                      <a:pt x="524" y="1896"/>
                    </a:lnTo>
                    <a:lnTo>
                      <a:pt x="487" y="1915"/>
                    </a:lnTo>
                    <a:lnTo>
                      <a:pt x="455" y="1930"/>
                    </a:lnTo>
                    <a:lnTo>
                      <a:pt x="429" y="1942"/>
                    </a:lnTo>
                    <a:lnTo>
                      <a:pt x="546" y="1841"/>
                    </a:lnTo>
                    <a:lnTo>
                      <a:pt x="653" y="1742"/>
                    </a:lnTo>
                    <a:lnTo>
                      <a:pt x="752" y="1644"/>
                    </a:lnTo>
                    <a:lnTo>
                      <a:pt x="840" y="1548"/>
                    </a:lnTo>
                    <a:lnTo>
                      <a:pt x="920" y="1455"/>
                    </a:lnTo>
                    <a:lnTo>
                      <a:pt x="991" y="1365"/>
                    </a:lnTo>
                    <a:lnTo>
                      <a:pt x="1053" y="1277"/>
                    </a:lnTo>
                    <a:lnTo>
                      <a:pt x="1109" y="1191"/>
                    </a:lnTo>
                    <a:lnTo>
                      <a:pt x="1155" y="1109"/>
                    </a:lnTo>
                    <a:lnTo>
                      <a:pt x="1194" y="1030"/>
                    </a:lnTo>
                    <a:lnTo>
                      <a:pt x="1225" y="956"/>
                    </a:lnTo>
                    <a:lnTo>
                      <a:pt x="1249" y="883"/>
                    </a:lnTo>
                    <a:lnTo>
                      <a:pt x="1265" y="816"/>
                    </a:lnTo>
                    <a:lnTo>
                      <a:pt x="1275" y="753"/>
                    </a:lnTo>
                    <a:lnTo>
                      <a:pt x="1279" y="693"/>
                    </a:lnTo>
                    <a:lnTo>
                      <a:pt x="1275" y="639"/>
                    </a:lnTo>
                    <a:lnTo>
                      <a:pt x="1265" y="589"/>
                    </a:lnTo>
                    <a:lnTo>
                      <a:pt x="1250" y="545"/>
                    </a:lnTo>
                    <a:lnTo>
                      <a:pt x="1229" y="505"/>
                    </a:lnTo>
                    <a:lnTo>
                      <a:pt x="1202" y="470"/>
                    </a:lnTo>
                    <a:lnTo>
                      <a:pt x="1170" y="442"/>
                    </a:lnTo>
                    <a:lnTo>
                      <a:pt x="1133" y="419"/>
                    </a:lnTo>
                    <a:lnTo>
                      <a:pt x="1091" y="403"/>
                    </a:lnTo>
                    <a:lnTo>
                      <a:pt x="1043" y="392"/>
                    </a:lnTo>
                    <a:lnTo>
                      <a:pt x="992" y="389"/>
                    </a:lnTo>
                    <a:lnTo>
                      <a:pt x="937" y="391"/>
                    </a:lnTo>
                    <a:lnTo>
                      <a:pt x="878" y="401"/>
                    </a:lnTo>
                    <a:lnTo>
                      <a:pt x="815" y="418"/>
                    </a:lnTo>
                    <a:lnTo>
                      <a:pt x="748" y="442"/>
                    </a:lnTo>
                    <a:lnTo>
                      <a:pt x="678" y="474"/>
                    </a:lnTo>
                    <a:lnTo>
                      <a:pt x="606" y="513"/>
                    </a:lnTo>
                    <a:lnTo>
                      <a:pt x="530" y="560"/>
                    </a:lnTo>
                    <a:lnTo>
                      <a:pt x="530" y="818"/>
                    </a:lnTo>
                    <a:lnTo>
                      <a:pt x="807" y="818"/>
                    </a:lnTo>
                    <a:lnTo>
                      <a:pt x="807" y="1021"/>
                    </a:lnTo>
                    <a:lnTo>
                      <a:pt x="530" y="1021"/>
                    </a:lnTo>
                    <a:lnTo>
                      <a:pt x="530" y="1323"/>
                    </a:lnTo>
                    <a:lnTo>
                      <a:pt x="299" y="1323"/>
                    </a:lnTo>
                    <a:lnTo>
                      <a:pt x="299" y="1021"/>
                    </a:lnTo>
                    <a:lnTo>
                      <a:pt x="0" y="1021"/>
                    </a:lnTo>
                    <a:lnTo>
                      <a:pt x="0" y="81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55"/>
              <p:cNvSpPr/>
              <p:nvPr/>
            </p:nvSpPr>
            <p:spPr bwMode="auto">
              <a:xfrm>
                <a:off x="3584575" y="4473575"/>
                <a:ext cx="363538" cy="487363"/>
              </a:xfrm>
              <a:custGeom>
                <a:avLst/>
                <a:gdLst>
                  <a:gd name="T0" fmla="*/ 925 w 1146"/>
                  <a:gd name="T1" fmla="*/ 144 h 1537"/>
                  <a:gd name="T2" fmla="*/ 732 w 1146"/>
                  <a:gd name="T3" fmla="*/ 163 h 1537"/>
                  <a:gd name="T4" fmla="*/ 581 w 1146"/>
                  <a:gd name="T5" fmla="*/ 209 h 1537"/>
                  <a:gd name="T6" fmla="*/ 470 w 1146"/>
                  <a:gd name="T7" fmla="*/ 277 h 1537"/>
                  <a:gd name="T8" fmla="*/ 394 w 1146"/>
                  <a:gd name="T9" fmla="*/ 364 h 1537"/>
                  <a:gd name="T10" fmla="*/ 352 w 1146"/>
                  <a:gd name="T11" fmla="*/ 466 h 1537"/>
                  <a:gd name="T12" fmla="*/ 341 w 1146"/>
                  <a:gd name="T13" fmla="*/ 579 h 1537"/>
                  <a:gd name="T14" fmla="*/ 357 w 1146"/>
                  <a:gd name="T15" fmla="*/ 700 h 1537"/>
                  <a:gd name="T16" fmla="*/ 396 w 1146"/>
                  <a:gd name="T17" fmla="*/ 826 h 1537"/>
                  <a:gd name="T18" fmla="*/ 457 w 1146"/>
                  <a:gd name="T19" fmla="*/ 951 h 1537"/>
                  <a:gd name="T20" fmla="*/ 535 w 1146"/>
                  <a:gd name="T21" fmla="*/ 1074 h 1537"/>
                  <a:gd name="T22" fmla="*/ 628 w 1146"/>
                  <a:gd name="T23" fmla="*/ 1191 h 1537"/>
                  <a:gd name="T24" fmla="*/ 733 w 1146"/>
                  <a:gd name="T25" fmla="*/ 1297 h 1537"/>
                  <a:gd name="T26" fmla="*/ 846 w 1146"/>
                  <a:gd name="T27" fmla="*/ 1390 h 1537"/>
                  <a:gd name="T28" fmla="*/ 965 w 1146"/>
                  <a:gd name="T29" fmla="*/ 1465 h 1537"/>
                  <a:gd name="T30" fmla="*/ 1086 w 1146"/>
                  <a:gd name="T31" fmla="*/ 1519 h 1537"/>
                  <a:gd name="T32" fmla="*/ 989 w 1146"/>
                  <a:gd name="T33" fmla="*/ 1497 h 1537"/>
                  <a:gd name="T34" fmla="*/ 713 w 1146"/>
                  <a:gd name="T35" fmla="*/ 1398 h 1537"/>
                  <a:gd name="T36" fmla="*/ 486 w 1146"/>
                  <a:gd name="T37" fmla="*/ 1278 h 1537"/>
                  <a:gd name="T38" fmla="*/ 305 w 1146"/>
                  <a:gd name="T39" fmla="*/ 1141 h 1537"/>
                  <a:gd name="T40" fmla="*/ 168 w 1146"/>
                  <a:gd name="T41" fmla="*/ 992 h 1537"/>
                  <a:gd name="T42" fmla="*/ 73 w 1146"/>
                  <a:gd name="T43" fmla="*/ 838 h 1537"/>
                  <a:gd name="T44" fmla="*/ 19 w 1146"/>
                  <a:gd name="T45" fmla="*/ 682 h 1537"/>
                  <a:gd name="T46" fmla="*/ 0 w 1146"/>
                  <a:gd name="T47" fmla="*/ 530 h 1537"/>
                  <a:gd name="T48" fmla="*/ 19 w 1146"/>
                  <a:gd name="T49" fmla="*/ 389 h 1537"/>
                  <a:gd name="T50" fmla="*/ 69 w 1146"/>
                  <a:gd name="T51" fmla="*/ 261 h 1537"/>
                  <a:gd name="T52" fmla="*/ 151 w 1146"/>
                  <a:gd name="T53" fmla="*/ 153 h 1537"/>
                  <a:gd name="T54" fmla="*/ 259 w 1146"/>
                  <a:gd name="T55" fmla="*/ 70 h 1537"/>
                  <a:gd name="T56" fmla="*/ 395 w 1146"/>
                  <a:gd name="T57" fmla="*/ 17 h 1537"/>
                  <a:gd name="T58" fmla="*/ 555 w 1146"/>
                  <a:gd name="T59" fmla="*/ 0 h 1537"/>
                  <a:gd name="T60" fmla="*/ 734 w 1146"/>
                  <a:gd name="T61" fmla="*/ 23 h 1537"/>
                  <a:gd name="T62" fmla="*/ 933 w 1146"/>
                  <a:gd name="T63" fmla="*/ 92 h 1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46" h="1537">
                    <a:moveTo>
                      <a:pt x="1040" y="145"/>
                    </a:moveTo>
                    <a:lnTo>
                      <a:pt x="925" y="144"/>
                    </a:lnTo>
                    <a:lnTo>
                      <a:pt x="824" y="150"/>
                    </a:lnTo>
                    <a:lnTo>
                      <a:pt x="732" y="163"/>
                    </a:lnTo>
                    <a:lnTo>
                      <a:pt x="652" y="183"/>
                    </a:lnTo>
                    <a:lnTo>
                      <a:pt x="581" y="209"/>
                    </a:lnTo>
                    <a:lnTo>
                      <a:pt x="521" y="241"/>
                    </a:lnTo>
                    <a:lnTo>
                      <a:pt x="470" y="277"/>
                    </a:lnTo>
                    <a:lnTo>
                      <a:pt x="428" y="319"/>
                    </a:lnTo>
                    <a:lnTo>
                      <a:pt x="394" y="364"/>
                    </a:lnTo>
                    <a:lnTo>
                      <a:pt x="369" y="413"/>
                    </a:lnTo>
                    <a:lnTo>
                      <a:pt x="352" y="466"/>
                    </a:lnTo>
                    <a:lnTo>
                      <a:pt x="343" y="521"/>
                    </a:lnTo>
                    <a:lnTo>
                      <a:pt x="341" y="579"/>
                    </a:lnTo>
                    <a:lnTo>
                      <a:pt x="345" y="639"/>
                    </a:lnTo>
                    <a:lnTo>
                      <a:pt x="357" y="700"/>
                    </a:lnTo>
                    <a:lnTo>
                      <a:pt x="374" y="762"/>
                    </a:lnTo>
                    <a:lnTo>
                      <a:pt x="396" y="826"/>
                    </a:lnTo>
                    <a:lnTo>
                      <a:pt x="425" y="889"/>
                    </a:lnTo>
                    <a:lnTo>
                      <a:pt x="457" y="951"/>
                    </a:lnTo>
                    <a:lnTo>
                      <a:pt x="495" y="1013"/>
                    </a:lnTo>
                    <a:lnTo>
                      <a:pt x="535" y="1074"/>
                    </a:lnTo>
                    <a:lnTo>
                      <a:pt x="581" y="1134"/>
                    </a:lnTo>
                    <a:lnTo>
                      <a:pt x="628" y="1191"/>
                    </a:lnTo>
                    <a:lnTo>
                      <a:pt x="680" y="1246"/>
                    </a:lnTo>
                    <a:lnTo>
                      <a:pt x="733" y="1297"/>
                    </a:lnTo>
                    <a:lnTo>
                      <a:pt x="789" y="1346"/>
                    </a:lnTo>
                    <a:lnTo>
                      <a:pt x="846" y="1390"/>
                    </a:lnTo>
                    <a:lnTo>
                      <a:pt x="905" y="1429"/>
                    </a:lnTo>
                    <a:lnTo>
                      <a:pt x="965" y="1465"/>
                    </a:lnTo>
                    <a:lnTo>
                      <a:pt x="1025" y="1495"/>
                    </a:lnTo>
                    <a:lnTo>
                      <a:pt x="1086" y="1519"/>
                    </a:lnTo>
                    <a:lnTo>
                      <a:pt x="1146" y="1537"/>
                    </a:lnTo>
                    <a:lnTo>
                      <a:pt x="989" y="1497"/>
                    </a:lnTo>
                    <a:lnTo>
                      <a:pt x="844" y="1451"/>
                    </a:lnTo>
                    <a:lnTo>
                      <a:pt x="713" y="1398"/>
                    </a:lnTo>
                    <a:lnTo>
                      <a:pt x="593" y="1340"/>
                    </a:lnTo>
                    <a:lnTo>
                      <a:pt x="486" y="1278"/>
                    </a:lnTo>
                    <a:lnTo>
                      <a:pt x="389" y="1211"/>
                    </a:lnTo>
                    <a:lnTo>
                      <a:pt x="305" y="1141"/>
                    </a:lnTo>
                    <a:lnTo>
                      <a:pt x="230" y="1068"/>
                    </a:lnTo>
                    <a:lnTo>
                      <a:pt x="168" y="992"/>
                    </a:lnTo>
                    <a:lnTo>
                      <a:pt x="116" y="916"/>
                    </a:lnTo>
                    <a:lnTo>
                      <a:pt x="73" y="838"/>
                    </a:lnTo>
                    <a:lnTo>
                      <a:pt x="41" y="760"/>
                    </a:lnTo>
                    <a:lnTo>
                      <a:pt x="19" y="682"/>
                    </a:lnTo>
                    <a:lnTo>
                      <a:pt x="5" y="605"/>
                    </a:lnTo>
                    <a:lnTo>
                      <a:pt x="0" y="530"/>
                    </a:lnTo>
                    <a:lnTo>
                      <a:pt x="6" y="458"/>
                    </a:lnTo>
                    <a:lnTo>
                      <a:pt x="19" y="389"/>
                    </a:lnTo>
                    <a:lnTo>
                      <a:pt x="40" y="322"/>
                    </a:lnTo>
                    <a:lnTo>
                      <a:pt x="69" y="261"/>
                    </a:lnTo>
                    <a:lnTo>
                      <a:pt x="107" y="205"/>
                    </a:lnTo>
                    <a:lnTo>
                      <a:pt x="151" y="153"/>
                    </a:lnTo>
                    <a:lnTo>
                      <a:pt x="202" y="109"/>
                    </a:lnTo>
                    <a:lnTo>
                      <a:pt x="259" y="70"/>
                    </a:lnTo>
                    <a:lnTo>
                      <a:pt x="325" y="40"/>
                    </a:lnTo>
                    <a:lnTo>
                      <a:pt x="395" y="17"/>
                    </a:lnTo>
                    <a:lnTo>
                      <a:pt x="472" y="3"/>
                    </a:lnTo>
                    <a:lnTo>
                      <a:pt x="555" y="0"/>
                    </a:lnTo>
                    <a:lnTo>
                      <a:pt x="642" y="6"/>
                    </a:lnTo>
                    <a:lnTo>
                      <a:pt x="734" y="23"/>
                    </a:lnTo>
                    <a:lnTo>
                      <a:pt x="832" y="51"/>
                    </a:lnTo>
                    <a:lnTo>
                      <a:pt x="933" y="92"/>
                    </a:lnTo>
                    <a:lnTo>
                      <a:pt x="1040" y="14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56"/>
              <p:cNvSpPr/>
              <p:nvPr/>
            </p:nvSpPr>
            <p:spPr bwMode="auto">
              <a:xfrm>
                <a:off x="3967163" y="4770438"/>
                <a:ext cx="527050" cy="479425"/>
              </a:xfrm>
              <a:custGeom>
                <a:avLst/>
                <a:gdLst>
                  <a:gd name="T0" fmla="*/ 16 w 1659"/>
                  <a:gd name="T1" fmla="*/ 1445 h 1508"/>
                  <a:gd name="T2" fmla="*/ 47 w 1659"/>
                  <a:gd name="T3" fmla="*/ 1339 h 1508"/>
                  <a:gd name="T4" fmla="*/ 73 w 1659"/>
                  <a:gd name="T5" fmla="*/ 1263 h 1508"/>
                  <a:gd name="T6" fmla="*/ 104 w 1659"/>
                  <a:gd name="T7" fmla="*/ 1181 h 1508"/>
                  <a:gd name="T8" fmla="*/ 142 w 1659"/>
                  <a:gd name="T9" fmla="*/ 1099 h 1508"/>
                  <a:gd name="T10" fmla="*/ 187 w 1659"/>
                  <a:gd name="T11" fmla="*/ 1015 h 1508"/>
                  <a:gd name="T12" fmla="*/ 239 w 1659"/>
                  <a:gd name="T13" fmla="*/ 931 h 1508"/>
                  <a:gd name="T14" fmla="*/ 299 w 1659"/>
                  <a:gd name="T15" fmla="*/ 847 h 1508"/>
                  <a:gd name="T16" fmla="*/ 367 w 1659"/>
                  <a:gd name="T17" fmla="*/ 768 h 1508"/>
                  <a:gd name="T18" fmla="*/ 446 w 1659"/>
                  <a:gd name="T19" fmla="*/ 691 h 1508"/>
                  <a:gd name="T20" fmla="*/ 534 w 1659"/>
                  <a:gd name="T21" fmla="*/ 620 h 1508"/>
                  <a:gd name="T22" fmla="*/ 632 w 1659"/>
                  <a:gd name="T23" fmla="*/ 555 h 1508"/>
                  <a:gd name="T24" fmla="*/ 743 w 1659"/>
                  <a:gd name="T25" fmla="*/ 496 h 1508"/>
                  <a:gd name="T26" fmla="*/ 865 w 1659"/>
                  <a:gd name="T27" fmla="*/ 446 h 1508"/>
                  <a:gd name="T28" fmla="*/ 1001 w 1659"/>
                  <a:gd name="T29" fmla="*/ 406 h 1508"/>
                  <a:gd name="T30" fmla="*/ 1071 w 1659"/>
                  <a:gd name="T31" fmla="*/ 409 h 1508"/>
                  <a:gd name="T32" fmla="*/ 1061 w 1659"/>
                  <a:gd name="T33" fmla="*/ 443 h 1508"/>
                  <a:gd name="T34" fmla="*/ 1045 w 1659"/>
                  <a:gd name="T35" fmla="*/ 472 h 1508"/>
                  <a:gd name="T36" fmla="*/ 1024 w 1659"/>
                  <a:gd name="T37" fmla="*/ 500 h 1508"/>
                  <a:gd name="T38" fmla="*/ 999 w 1659"/>
                  <a:gd name="T39" fmla="*/ 524 h 1508"/>
                  <a:gd name="T40" fmla="*/ 971 w 1659"/>
                  <a:gd name="T41" fmla="*/ 548 h 1508"/>
                  <a:gd name="T42" fmla="*/ 923 w 1659"/>
                  <a:gd name="T43" fmla="*/ 579 h 1508"/>
                  <a:gd name="T44" fmla="*/ 855 w 1659"/>
                  <a:gd name="T45" fmla="*/ 620 h 1508"/>
                  <a:gd name="T46" fmla="*/ 805 w 1659"/>
                  <a:gd name="T47" fmla="*/ 652 h 1508"/>
                  <a:gd name="T48" fmla="*/ 774 w 1659"/>
                  <a:gd name="T49" fmla="*/ 674 h 1508"/>
                  <a:gd name="T50" fmla="*/ 744 w 1659"/>
                  <a:gd name="T51" fmla="*/ 699 h 1508"/>
                  <a:gd name="T52" fmla="*/ 718 w 1659"/>
                  <a:gd name="T53" fmla="*/ 726 h 1508"/>
                  <a:gd name="T54" fmla="*/ 696 w 1659"/>
                  <a:gd name="T55" fmla="*/ 757 h 1508"/>
                  <a:gd name="T56" fmla="*/ 678 w 1659"/>
                  <a:gd name="T57" fmla="*/ 791 h 1508"/>
                  <a:gd name="T58" fmla="*/ 714 w 1659"/>
                  <a:gd name="T59" fmla="*/ 815 h 1508"/>
                  <a:gd name="T60" fmla="*/ 795 w 1659"/>
                  <a:gd name="T61" fmla="*/ 812 h 1508"/>
                  <a:gd name="T62" fmla="*/ 874 w 1659"/>
                  <a:gd name="T63" fmla="*/ 791 h 1508"/>
                  <a:gd name="T64" fmla="*/ 951 w 1659"/>
                  <a:gd name="T65" fmla="*/ 755 h 1508"/>
                  <a:gd name="T66" fmla="*/ 1025 w 1659"/>
                  <a:gd name="T67" fmla="*/ 705 h 1508"/>
                  <a:gd name="T68" fmla="*/ 1095 w 1659"/>
                  <a:gd name="T69" fmla="*/ 645 h 1508"/>
                  <a:gd name="T70" fmla="*/ 1163 w 1659"/>
                  <a:gd name="T71" fmla="*/ 577 h 1508"/>
                  <a:gd name="T72" fmla="*/ 1227 w 1659"/>
                  <a:gd name="T73" fmla="*/ 503 h 1508"/>
                  <a:gd name="T74" fmla="*/ 1319 w 1659"/>
                  <a:gd name="T75" fmla="*/ 387 h 1508"/>
                  <a:gd name="T76" fmla="*/ 1431 w 1659"/>
                  <a:gd name="T77" fmla="*/ 236 h 1508"/>
                  <a:gd name="T78" fmla="*/ 1507 w 1659"/>
                  <a:gd name="T79" fmla="*/ 136 h 1508"/>
                  <a:gd name="T80" fmla="*/ 1554 w 1659"/>
                  <a:gd name="T81" fmla="*/ 81 h 1508"/>
                  <a:gd name="T82" fmla="*/ 1598 w 1659"/>
                  <a:gd name="T83" fmla="*/ 38 h 1508"/>
                  <a:gd name="T84" fmla="*/ 1639 w 1659"/>
                  <a:gd name="T85" fmla="*/ 8 h 1508"/>
                  <a:gd name="T86" fmla="*/ 1644 w 1659"/>
                  <a:gd name="T87" fmla="*/ 106 h 1508"/>
                  <a:gd name="T88" fmla="*/ 1606 w 1659"/>
                  <a:gd name="T89" fmla="*/ 296 h 1508"/>
                  <a:gd name="T90" fmla="*/ 1557 w 1659"/>
                  <a:gd name="T91" fmla="*/ 461 h 1508"/>
                  <a:gd name="T92" fmla="*/ 1500 w 1659"/>
                  <a:gd name="T93" fmla="*/ 603 h 1508"/>
                  <a:gd name="T94" fmla="*/ 1434 w 1659"/>
                  <a:gd name="T95" fmla="*/ 726 h 1508"/>
                  <a:gd name="T96" fmla="*/ 1361 w 1659"/>
                  <a:gd name="T97" fmla="*/ 832 h 1508"/>
                  <a:gd name="T98" fmla="*/ 1280 w 1659"/>
                  <a:gd name="T99" fmla="*/ 922 h 1508"/>
                  <a:gd name="T100" fmla="*/ 1194 w 1659"/>
                  <a:gd name="T101" fmla="*/ 999 h 1508"/>
                  <a:gd name="T102" fmla="*/ 1104 w 1659"/>
                  <a:gd name="T103" fmla="*/ 1067 h 1508"/>
                  <a:gd name="T104" fmla="*/ 1011 w 1659"/>
                  <a:gd name="T105" fmla="*/ 1128 h 1508"/>
                  <a:gd name="T106" fmla="*/ 865 w 1659"/>
                  <a:gd name="T107" fmla="*/ 1209 h 1508"/>
                  <a:gd name="T108" fmla="*/ 718 w 1659"/>
                  <a:gd name="T109" fmla="*/ 1287 h 1508"/>
                  <a:gd name="T110" fmla="*/ 620 w 1659"/>
                  <a:gd name="T111" fmla="*/ 1342 h 1508"/>
                  <a:gd name="T112" fmla="*/ 523 w 1659"/>
                  <a:gd name="T113" fmla="*/ 1402 h 1508"/>
                  <a:gd name="T114" fmla="*/ 428 w 1659"/>
                  <a:gd name="T115" fmla="*/ 1468 h 1508"/>
                  <a:gd name="T116" fmla="*/ 0 w 1659"/>
                  <a:gd name="T117" fmla="*/ 1508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9" h="1508">
                    <a:moveTo>
                      <a:pt x="0" y="1508"/>
                    </a:moveTo>
                    <a:lnTo>
                      <a:pt x="16" y="1445"/>
                    </a:lnTo>
                    <a:lnTo>
                      <a:pt x="35" y="1376"/>
                    </a:lnTo>
                    <a:lnTo>
                      <a:pt x="47" y="1339"/>
                    </a:lnTo>
                    <a:lnTo>
                      <a:pt x="59" y="1301"/>
                    </a:lnTo>
                    <a:lnTo>
                      <a:pt x="73" y="1263"/>
                    </a:lnTo>
                    <a:lnTo>
                      <a:pt x="87" y="1222"/>
                    </a:lnTo>
                    <a:lnTo>
                      <a:pt x="104" y="1181"/>
                    </a:lnTo>
                    <a:lnTo>
                      <a:pt x="122" y="1140"/>
                    </a:lnTo>
                    <a:lnTo>
                      <a:pt x="142" y="1099"/>
                    </a:lnTo>
                    <a:lnTo>
                      <a:pt x="163" y="1057"/>
                    </a:lnTo>
                    <a:lnTo>
                      <a:pt x="187" y="1015"/>
                    </a:lnTo>
                    <a:lnTo>
                      <a:pt x="212" y="973"/>
                    </a:lnTo>
                    <a:lnTo>
                      <a:pt x="239" y="931"/>
                    </a:lnTo>
                    <a:lnTo>
                      <a:pt x="267" y="889"/>
                    </a:lnTo>
                    <a:lnTo>
                      <a:pt x="299" y="847"/>
                    </a:lnTo>
                    <a:lnTo>
                      <a:pt x="332" y="808"/>
                    </a:lnTo>
                    <a:lnTo>
                      <a:pt x="367" y="768"/>
                    </a:lnTo>
                    <a:lnTo>
                      <a:pt x="405" y="729"/>
                    </a:lnTo>
                    <a:lnTo>
                      <a:pt x="446" y="691"/>
                    </a:lnTo>
                    <a:lnTo>
                      <a:pt x="488" y="655"/>
                    </a:lnTo>
                    <a:lnTo>
                      <a:pt x="534" y="620"/>
                    </a:lnTo>
                    <a:lnTo>
                      <a:pt x="581" y="586"/>
                    </a:lnTo>
                    <a:lnTo>
                      <a:pt x="632" y="555"/>
                    </a:lnTo>
                    <a:lnTo>
                      <a:pt x="687" y="524"/>
                    </a:lnTo>
                    <a:lnTo>
                      <a:pt x="743" y="496"/>
                    </a:lnTo>
                    <a:lnTo>
                      <a:pt x="803" y="470"/>
                    </a:lnTo>
                    <a:lnTo>
                      <a:pt x="865" y="446"/>
                    </a:lnTo>
                    <a:lnTo>
                      <a:pt x="932" y="424"/>
                    </a:lnTo>
                    <a:lnTo>
                      <a:pt x="1001" y="406"/>
                    </a:lnTo>
                    <a:lnTo>
                      <a:pt x="1073" y="391"/>
                    </a:lnTo>
                    <a:lnTo>
                      <a:pt x="1071" y="409"/>
                    </a:lnTo>
                    <a:lnTo>
                      <a:pt x="1067" y="426"/>
                    </a:lnTo>
                    <a:lnTo>
                      <a:pt x="1061" y="443"/>
                    </a:lnTo>
                    <a:lnTo>
                      <a:pt x="1053" y="457"/>
                    </a:lnTo>
                    <a:lnTo>
                      <a:pt x="1045" y="472"/>
                    </a:lnTo>
                    <a:lnTo>
                      <a:pt x="1035" y="487"/>
                    </a:lnTo>
                    <a:lnTo>
                      <a:pt x="1024" y="500"/>
                    </a:lnTo>
                    <a:lnTo>
                      <a:pt x="1011" y="513"/>
                    </a:lnTo>
                    <a:lnTo>
                      <a:pt x="999" y="524"/>
                    </a:lnTo>
                    <a:lnTo>
                      <a:pt x="985" y="536"/>
                    </a:lnTo>
                    <a:lnTo>
                      <a:pt x="971" y="548"/>
                    </a:lnTo>
                    <a:lnTo>
                      <a:pt x="955" y="558"/>
                    </a:lnTo>
                    <a:lnTo>
                      <a:pt x="923" y="579"/>
                    </a:lnTo>
                    <a:lnTo>
                      <a:pt x="889" y="600"/>
                    </a:lnTo>
                    <a:lnTo>
                      <a:pt x="855" y="620"/>
                    </a:lnTo>
                    <a:lnTo>
                      <a:pt x="821" y="640"/>
                    </a:lnTo>
                    <a:lnTo>
                      <a:pt x="805" y="652"/>
                    </a:lnTo>
                    <a:lnTo>
                      <a:pt x="788" y="663"/>
                    </a:lnTo>
                    <a:lnTo>
                      <a:pt x="774" y="674"/>
                    </a:lnTo>
                    <a:lnTo>
                      <a:pt x="758" y="687"/>
                    </a:lnTo>
                    <a:lnTo>
                      <a:pt x="744" y="699"/>
                    </a:lnTo>
                    <a:lnTo>
                      <a:pt x="731" y="713"/>
                    </a:lnTo>
                    <a:lnTo>
                      <a:pt x="718" y="726"/>
                    </a:lnTo>
                    <a:lnTo>
                      <a:pt x="706" y="741"/>
                    </a:lnTo>
                    <a:lnTo>
                      <a:pt x="696" y="757"/>
                    </a:lnTo>
                    <a:lnTo>
                      <a:pt x="687" y="773"/>
                    </a:lnTo>
                    <a:lnTo>
                      <a:pt x="678" y="791"/>
                    </a:lnTo>
                    <a:lnTo>
                      <a:pt x="672" y="809"/>
                    </a:lnTo>
                    <a:lnTo>
                      <a:pt x="714" y="815"/>
                    </a:lnTo>
                    <a:lnTo>
                      <a:pt x="755" y="816"/>
                    </a:lnTo>
                    <a:lnTo>
                      <a:pt x="795" y="812"/>
                    </a:lnTo>
                    <a:lnTo>
                      <a:pt x="836" y="804"/>
                    </a:lnTo>
                    <a:lnTo>
                      <a:pt x="874" y="791"/>
                    </a:lnTo>
                    <a:lnTo>
                      <a:pt x="914" y="775"/>
                    </a:lnTo>
                    <a:lnTo>
                      <a:pt x="951" y="755"/>
                    </a:lnTo>
                    <a:lnTo>
                      <a:pt x="989" y="732"/>
                    </a:lnTo>
                    <a:lnTo>
                      <a:pt x="1025" y="705"/>
                    </a:lnTo>
                    <a:lnTo>
                      <a:pt x="1060" y="677"/>
                    </a:lnTo>
                    <a:lnTo>
                      <a:pt x="1095" y="645"/>
                    </a:lnTo>
                    <a:lnTo>
                      <a:pt x="1129" y="612"/>
                    </a:lnTo>
                    <a:lnTo>
                      <a:pt x="1163" y="577"/>
                    </a:lnTo>
                    <a:lnTo>
                      <a:pt x="1196" y="540"/>
                    </a:lnTo>
                    <a:lnTo>
                      <a:pt x="1227" y="503"/>
                    </a:lnTo>
                    <a:lnTo>
                      <a:pt x="1259" y="464"/>
                    </a:lnTo>
                    <a:lnTo>
                      <a:pt x="1319" y="387"/>
                    </a:lnTo>
                    <a:lnTo>
                      <a:pt x="1376" y="309"/>
                    </a:lnTo>
                    <a:lnTo>
                      <a:pt x="1431" y="236"/>
                    </a:lnTo>
                    <a:lnTo>
                      <a:pt x="1482" y="167"/>
                    </a:lnTo>
                    <a:lnTo>
                      <a:pt x="1507" y="136"/>
                    </a:lnTo>
                    <a:lnTo>
                      <a:pt x="1530" y="107"/>
                    </a:lnTo>
                    <a:lnTo>
                      <a:pt x="1554" y="81"/>
                    </a:lnTo>
                    <a:lnTo>
                      <a:pt x="1577" y="57"/>
                    </a:lnTo>
                    <a:lnTo>
                      <a:pt x="1598" y="38"/>
                    </a:lnTo>
                    <a:lnTo>
                      <a:pt x="1618" y="21"/>
                    </a:lnTo>
                    <a:lnTo>
                      <a:pt x="1639" y="8"/>
                    </a:lnTo>
                    <a:lnTo>
                      <a:pt x="1659" y="0"/>
                    </a:lnTo>
                    <a:lnTo>
                      <a:pt x="1644" y="106"/>
                    </a:lnTo>
                    <a:lnTo>
                      <a:pt x="1626" y="204"/>
                    </a:lnTo>
                    <a:lnTo>
                      <a:pt x="1606" y="296"/>
                    </a:lnTo>
                    <a:lnTo>
                      <a:pt x="1583" y="380"/>
                    </a:lnTo>
                    <a:lnTo>
                      <a:pt x="1557" y="461"/>
                    </a:lnTo>
                    <a:lnTo>
                      <a:pt x="1530" y="534"/>
                    </a:lnTo>
                    <a:lnTo>
                      <a:pt x="1500" y="603"/>
                    </a:lnTo>
                    <a:lnTo>
                      <a:pt x="1468" y="668"/>
                    </a:lnTo>
                    <a:lnTo>
                      <a:pt x="1434" y="726"/>
                    </a:lnTo>
                    <a:lnTo>
                      <a:pt x="1398" y="781"/>
                    </a:lnTo>
                    <a:lnTo>
                      <a:pt x="1361" y="832"/>
                    </a:lnTo>
                    <a:lnTo>
                      <a:pt x="1321" y="878"/>
                    </a:lnTo>
                    <a:lnTo>
                      <a:pt x="1280" y="922"/>
                    </a:lnTo>
                    <a:lnTo>
                      <a:pt x="1239" y="962"/>
                    </a:lnTo>
                    <a:lnTo>
                      <a:pt x="1194" y="999"/>
                    </a:lnTo>
                    <a:lnTo>
                      <a:pt x="1150" y="1034"/>
                    </a:lnTo>
                    <a:lnTo>
                      <a:pt x="1104" y="1067"/>
                    </a:lnTo>
                    <a:lnTo>
                      <a:pt x="1058" y="1099"/>
                    </a:lnTo>
                    <a:lnTo>
                      <a:pt x="1011" y="1128"/>
                    </a:lnTo>
                    <a:lnTo>
                      <a:pt x="963" y="1155"/>
                    </a:lnTo>
                    <a:lnTo>
                      <a:pt x="865" y="1209"/>
                    </a:lnTo>
                    <a:lnTo>
                      <a:pt x="767" y="1261"/>
                    </a:lnTo>
                    <a:lnTo>
                      <a:pt x="718" y="1287"/>
                    </a:lnTo>
                    <a:lnTo>
                      <a:pt x="669" y="1315"/>
                    </a:lnTo>
                    <a:lnTo>
                      <a:pt x="620" y="1342"/>
                    </a:lnTo>
                    <a:lnTo>
                      <a:pt x="571" y="1371"/>
                    </a:lnTo>
                    <a:lnTo>
                      <a:pt x="523" y="1402"/>
                    </a:lnTo>
                    <a:lnTo>
                      <a:pt x="475" y="1434"/>
                    </a:lnTo>
                    <a:lnTo>
                      <a:pt x="428" y="1468"/>
                    </a:lnTo>
                    <a:lnTo>
                      <a:pt x="381" y="1506"/>
                    </a:lnTo>
                    <a:lnTo>
                      <a:pt x="0" y="1508"/>
                    </a:lnTo>
                    <a:close/>
                  </a:path>
                </a:pathLst>
              </a:custGeom>
              <a:solidFill>
                <a:srgbClr val="01B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57"/>
              <p:cNvSpPr/>
              <p:nvPr/>
            </p:nvSpPr>
            <p:spPr bwMode="auto">
              <a:xfrm>
                <a:off x="3427413" y="4770438"/>
                <a:ext cx="527050" cy="479425"/>
              </a:xfrm>
              <a:custGeom>
                <a:avLst/>
                <a:gdLst>
                  <a:gd name="T0" fmla="*/ 1644 w 1659"/>
                  <a:gd name="T1" fmla="*/ 1445 h 1508"/>
                  <a:gd name="T2" fmla="*/ 1613 w 1659"/>
                  <a:gd name="T3" fmla="*/ 1339 h 1508"/>
                  <a:gd name="T4" fmla="*/ 1587 w 1659"/>
                  <a:gd name="T5" fmla="*/ 1263 h 1508"/>
                  <a:gd name="T6" fmla="*/ 1555 w 1659"/>
                  <a:gd name="T7" fmla="*/ 1181 h 1508"/>
                  <a:gd name="T8" fmla="*/ 1518 w 1659"/>
                  <a:gd name="T9" fmla="*/ 1099 h 1508"/>
                  <a:gd name="T10" fmla="*/ 1473 w 1659"/>
                  <a:gd name="T11" fmla="*/ 1015 h 1508"/>
                  <a:gd name="T12" fmla="*/ 1422 w 1659"/>
                  <a:gd name="T13" fmla="*/ 931 h 1508"/>
                  <a:gd name="T14" fmla="*/ 1361 w 1659"/>
                  <a:gd name="T15" fmla="*/ 847 h 1508"/>
                  <a:gd name="T16" fmla="*/ 1293 w 1659"/>
                  <a:gd name="T17" fmla="*/ 768 h 1508"/>
                  <a:gd name="T18" fmla="*/ 1214 w 1659"/>
                  <a:gd name="T19" fmla="*/ 691 h 1508"/>
                  <a:gd name="T20" fmla="*/ 1126 w 1659"/>
                  <a:gd name="T21" fmla="*/ 620 h 1508"/>
                  <a:gd name="T22" fmla="*/ 1027 w 1659"/>
                  <a:gd name="T23" fmla="*/ 555 h 1508"/>
                  <a:gd name="T24" fmla="*/ 916 w 1659"/>
                  <a:gd name="T25" fmla="*/ 496 h 1508"/>
                  <a:gd name="T26" fmla="*/ 794 w 1659"/>
                  <a:gd name="T27" fmla="*/ 446 h 1508"/>
                  <a:gd name="T28" fmla="*/ 659 w 1659"/>
                  <a:gd name="T29" fmla="*/ 406 h 1508"/>
                  <a:gd name="T30" fmla="*/ 588 w 1659"/>
                  <a:gd name="T31" fmla="*/ 409 h 1508"/>
                  <a:gd name="T32" fmla="*/ 599 w 1659"/>
                  <a:gd name="T33" fmla="*/ 443 h 1508"/>
                  <a:gd name="T34" fmla="*/ 614 w 1659"/>
                  <a:gd name="T35" fmla="*/ 472 h 1508"/>
                  <a:gd name="T36" fmla="*/ 636 w 1659"/>
                  <a:gd name="T37" fmla="*/ 500 h 1508"/>
                  <a:gd name="T38" fmla="*/ 661 w 1659"/>
                  <a:gd name="T39" fmla="*/ 524 h 1508"/>
                  <a:gd name="T40" fmla="*/ 689 w 1659"/>
                  <a:gd name="T41" fmla="*/ 548 h 1508"/>
                  <a:gd name="T42" fmla="*/ 737 w 1659"/>
                  <a:gd name="T43" fmla="*/ 579 h 1508"/>
                  <a:gd name="T44" fmla="*/ 804 w 1659"/>
                  <a:gd name="T45" fmla="*/ 620 h 1508"/>
                  <a:gd name="T46" fmla="*/ 854 w 1659"/>
                  <a:gd name="T47" fmla="*/ 652 h 1508"/>
                  <a:gd name="T48" fmla="*/ 886 w 1659"/>
                  <a:gd name="T49" fmla="*/ 674 h 1508"/>
                  <a:gd name="T50" fmla="*/ 915 w 1659"/>
                  <a:gd name="T51" fmla="*/ 699 h 1508"/>
                  <a:gd name="T52" fmla="*/ 942 w 1659"/>
                  <a:gd name="T53" fmla="*/ 726 h 1508"/>
                  <a:gd name="T54" fmla="*/ 964 w 1659"/>
                  <a:gd name="T55" fmla="*/ 757 h 1508"/>
                  <a:gd name="T56" fmla="*/ 982 w 1659"/>
                  <a:gd name="T57" fmla="*/ 791 h 1508"/>
                  <a:gd name="T58" fmla="*/ 946 w 1659"/>
                  <a:gd name="T59" fmla="*/ 815 h 1508"/>
                  <a:gd name="T60" fmla="*/ 864 w 1659"/>
                  <a:gd name="T61" fmla="*/ 812 h 1508"/>
                  <a:gd name="T62" fmla="*/ 785 w 1659"/>
                  <a:gd name="T63" fmla="*/ 791 h 1508"/>
                  <a:gd name="T64" fmla="*/ 708 w 1659"/>
                  <a:gd name="T65" fmla="*/ 755 h 1508"/>
                  <a:gd name="T66" fmla="*/ 635 w 1659"/>
                  <a:gd name="T67" fmla="*/ 705 h 1508"/>
                  <a:gd name="T68" fmla="*/ 565 w 1659"/>
                  <a:gd name="T69" fmla="*/ 645 h 1508"/>
                  <a:gd name="T70" fmla="*/ 497 w 1659"/>
                  <a:gd name="T71" fmla="*/ 577 h 1508"/>
                  <a:gd name="T72" fmla="*/ 432 w 1659"/>
                  <a:gd name="T73" fmla="*/ 503 h 1508"/>
                  <a:gd name="T74" fmla="*/ 341 w 1659"/>
                  <a:gd name="T75" fmla="*/ 387 h 1508"/>
                  <a:gd name="T76" fmla="*/ 229 w 1659"/>
                  <a:gd name="T77" fmla="*/ 236 h 1508"/>
                  <a:gd name="T78" fmla="*/ 153 w 1659"/>
                  <a:gd name="T79" fmla="*/ 136 h 1508"/>
                  <a:gd name="T80" fmla="*/ 106 w 1659"/>
                  <a:gd name="T81" fmla="*/ 81 h 1508"/>
                  <a:gd name="T82" fmla="*/ 61 w 1659"/>
                  <a:gd name="T83" fmla="*/ 38 h 1508"/>
                  <a:gd name="T84" fmla="*/ 21 w 1659"/>
                  <a:gd name="T85" fmla="*/ 8 h 1508"/>
                  <a:gd name="T86" fmla="*/ 15 w 1659"/>
                  <a:gd name="T87" fmla="*/ 106 h 1508"/>
                  <a:gd name="T88" fmla="*/ 54 w 1659"/>
                  <a:gd name="T89" fmla="*/ 296 h 1508"/>
                  <a:gd name="T90" fmla="*/ 102 w 1659"/>
                  <a:gd name="T91" fmla="*/ 461 h 1508"/>
                  <a:gd name="T92" fmla="*/ 160 w 1659"/>
                  <a:gd name="T93" fmla="*/ 603 h 1508"/>
                  <a:gd name="T94" fmla="*/ 225 w 1659"/>
                  <a:gd name="T95" fmla="*/ 726 h 1508"/>
                  <a:gd name="T96" fmla="*/ 299 w 1659"/>
                  <a:gd name="T97" fmla="*/ 832 h 1508"/>
                  <a:gd name="T98" fmla="*/ 379 w 1659"/>
                  <a:gd name="T99" fmla="*/ 922 h 1508"/>
                  <a:gd name="T100" fmla="*/ 465 w 1659"/>
                  <a:gd name="T101" fmla="*/ 999 h 1508"/>
                  <a:gd name="T102" fmla="*/ 556 w 1659"/>
                  <a:gd name="T103" fmla="*/ 1067 h 1508"/>
                  <a:gd name="T104" fmla="*/ 648 w 1659"/>
                  <a:gd name="T105" fmla="*/ 1128 h 1508"/>
                  <a:gd name="T106" fmla="*/ 794 w 1659"/>
                  <a:gd name="T107" fmla="*/ 1209 h 1508"/>
                  <a:gd name="T108" fmla="*/ 941 w 1659"/>
                  <a:gd name="T109" fmla="*/ 1287 h 1508"/>
                  <a:gd name="T110" fmla="*/ 1040 w 1659"/>
                  <a:gd name="T111" fmla="*/ 1342 h 1508"/>
                  <a:gd name="T112" fmla="*/ 1137 w 1659"/>
                  <a:gd name="T113" fmla="*/ 1402 h 1508"/>
                  <a:gd name="T114" fmla="*/ 1232 w 1659"/>
                  <a:gd name="T115" fmla="*/ 1468 h 1508"/>
                  <a:gd name="T116" fmla="*/ 1659 w 1659"/>
                  <a:gd name="T117" fmla="*/ 1508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9" h="1508">
                    <a:moveTo>
                      <a:pt x="1659" y="1508"/>
                    </a:moveTo>
                    <a:lnTo>
                      <a:pt x="1644" y="1445"/>
                    </a:lnTo>
                    <a:lnTo>
                      <a:pt x="1624" y="1376"/>
                    </a:lnTo>
                    <a:lnTo>
                      <a:pt x="1613" y="1339"/>
                    </a:lnTo>
                    <a:lnTo>
                      <a:pt x="1601" y="1301"/>
                    </a:lnTo>
                    <a:lnTo>
                      <a:pt x="1587" y="1263"/>
                    </a:lnTo>
                    <a:lnTo>
                      <a:pt x="1572" y="1222"/>
                    </a:lnTo>
                    <a:lnTo>
                      <a:pt x="1555" y="1181"/>
                    </a:lnTo>
                    <a:lnTo>
                      <a:pt x="1537" y="1140"/>
                    </a:lnTo>
                    <a:lnTo>
                      <a:pt x="1518" y="1099"/>
                    </a:lnTo>
                    <a:lnTo>
                      <a:pt x="1497" y="1057"/>
                    </a:lnTo>
                    <a:lnTo>
                      <a:pt x="1473" y="1015"/>
                    </a:lnTo>
                    <a:lnTo>
                      <a:pt x="1448" y="973"/>
                    </a:lnTo>
                    <a:lnTo>
                      <a:pt x="1422" y="931"/>
                    </a:lnTo>
                    <a:lnTo>
                      <a:pt x="1392" y="889"/>
                    </a:lnTo>
                    <a:lnTo>
                      <a:pt x="1361" y="847"/>
                    </a:lnTo>
                    <a:lnTo>
                      <a:pt x="1328" y="808"/>
                    </a:lnTo>
                    <a:lnTo>
                      <a:pt x="1293" y="768"/>
                    </a:lnTo>
                    <a:lnTo>
                      <a:pt x="1255" y="729"/>
                    </a:lnTo>
                    <a:lnTo>
                      <a:pt x="1214" y="691"/>
                    </a:lnTo>
                    <a:lnTo>
                      <a:pt x="1172" y="655"/>
                    </a:lnTo>
                    <a:lnTo>
                      <a:pt x="1126" y="620"/>
                    </a:lnTo>
                    <a:lnTo>
                      <a:pt x="1078" y="586"/>
                    </a:lnTo>
                    <a:lnTo>
                      <a:pt x="1027" y="555"/>
                    </a:lnTo>
                    <a:lnTo>
                      <a:pt x="973" y="524"/>
                    </a:lnTo>
                    <a:lnTo>
                      <a:pt x="916" y="496"/>
                    </a:lnTo>
                    <a:lnTo>
                      <a:pt x="856" y="470"/>
                    </a:lnTo>
                    <a:lnTo>
                      <a:pt x="794" y="446"/>
                    </a:lnTo>
                    <a:lnTo>
                      <a:pt x="728" y="424"/>
                    </a:lnTo>
                    <a:lnTo>
                      <a:pt x="659" y="406"/>
                    </a:lnTo>
                    <a:lnTo>
                      <a:pt x="586" y="391"/>
                    </a:lnTo>
                    <a:lnTo>
                      <a:pt x="588" y="409"/>
                    </a:lnTo>
                    <a:lnTo>
                      <a:pt x="593" y="426"/>
                    </a:lnTo>
                    <a:lnTo>
                      <a:pt x="599" y="443"/>
                    </a:lnTo>
                    <a:lnTo>
                      <a:pt x="607" y="457"/>
                    </a:lnTo>
                    <a:lnTo>
                      <a:pt x="614" y="472"/>
                    </a:lnTo>
                    <a:lnTo>
                      <a:pt x="625" y="487"/>
                    </a:lnTo>
                    <a:lnTo>
                      <a:pt x="636" y="500"/>
                    </a:lnTo>
                    <a:lnTo>
                      <a:pt x="648" y="513"/>
                    </a:lnTo>
                    <a:lnTo>
                      <a:pt x="661" y="524"/>
                    </a:lnTo>
                    <a:lnTo>
                      <a:pt x="674" y="536"/>
                    </a:lnTo>
                    <a:lnTo>
                      <a:pt x="689" y="548"/>
                    </a:lnTo>
                    <a:lnTo>
                      <a:pt x="705" y="558"/>
                    </a:lnTo>
                    <a:lnTo>
                      <a:pt x="737" y="579"/>
                    </a:lnTo>
                    <a:lnTo>
                      <a:pt x="771" y="600"/>
                    </a:lnTo>
                    <a:lnTo>
                      <a:pt x="804" y="620"/>
                    </a:lnTo>
                    <a:lnTo>
                      <a:pt x="838" y="640"/>
                    </a:lnTo>
                    <a:lnTo>
                      <a:pt x="854" y="652"/>
                    </a:lnTo>
                    <a:lnTo>
                      <a:pt x="871" y="663"/>
                    </a:lnTo>
                    <a:lnTo>
                      <a:pt x="886" y="674"/>
                    </a:lnTo>
                    <a:lnTo>
                      <a:pt x="902" y="687"/>
                    </a:lnTo>
                    <a:lnTo>
                      <a:pt x="915" y="699"/>
                    </a:lnTo>
                    <a:lnTo>
                      <a:pt x="929" y="713"/>
                    </a:lnTo>
                    <a:lnTo>
                      <a:pt x="942" y="726"/>
                    </a:lnTo>
                    <a:lnTo>
                      <a:pt x="954" y="741"/>
                    </a:lnTo>
                    <a:lnTo>
                      <a:pt x="964" y="757"/>
                    </a:lnTo>
                    <a:lnTo>
                      <a:pt x="973" y="773"/>
                    </a:lnTo>
                    <a:lnTo>
                      <a:pt x="982" y="791"/>
                    </a:lnTo>
                    <a:lnTo>
                      <a:pt x="988" y="809"/>
                    </a:lnTo>
                    <a:lnTo>
                      <a:pt x="946" y="815"/>
                    </a:lnTo>
                    <a:lnTo>
                      <a:pt x="905" y="816"/>
                    </a:lnTo>
                    <a:lnTo>
                      <a:pt x="864" y="812"/>
                    </a:lnTo>
                    <a:lnTo>
                      <a:pt x="824" y="804"/>
                    </a:lnTo>
                    <a:lnTo>
                      <a:pt x="785" y="791"/>
                    </a:lnTo>
                    <a:lnTo>
                      <a:pt x="747" y="775"/>
                    </a:lnTo>
                    <a:lnTo>
                      <a:pt x="708" y="755"/>
                    </a:lnTo>
                    <a:lnTo>
                      <a:pt x="671" y="732"/>
                    </a:lnTo>
                    <a:lnTo>
                      <a:pt x="635" y="705"/>
                    </a:lnTo>
                    <a:lnTo>
                      <a:pt x="600" y="677"/>
                    </a:lnTo>
                    <a:lnTo>
                      <a:pt x="565" y="645"/>
                    </a:lnTo>
                    <a:lnTo>
                      <a:pt x="531" y="612"/>
                    </a:lnTo>
                    <a:lnTo>
                      <a:pt x="497" y="577"/>
                    </a:lnTo>
                    <a:lnTo>
                      <a:pt x="464" y="540"/>
                    </a:lnTo>
                    <a:lnTo>
                      <a:pt x="432" y="503"/>
                    </a:lnTo>
                    <a:lnTo>
                      <a:pt x="402" y="464"/>
                    </a:lnTo>
                    <a:lnTo>
                      <a:pt x="341" y="387"/>
                    </a:lnTo>
                    <a:lnTo>
                      <a:pt x="284" y="309"/>
                    </a:lnTo>
                    <a:lnTo>
                      <a:pt x="229" y="236"/>
                    </a:lnTo>
                    <a:lnTo>
                      <a:pt x="178" y="167"/>
                    </a:lnTo>
                    <a:lnTo>
                      <a:pt x="153" y="136"/>
                    </a:lnTo>
                    <a:lnTo>
                      <a:pt x="129" y="107"/>
                    </a:lnTo>
                    <a:lnTo>
                      <a:pt x="106" y="81"/>
                    </a:lnTo>
                    <a:lnTo>
                      <a:pt x="83" y="57"/>
                    </a:lnTo>
                    <a:lnTo>
                      <a:pt x="61" y="38"/>
                    </a:lnTo>
                    <a:lnTo>
                      <a:pt x="41" y="21"/>
                    </a:lnTo>
                    <a:lnTo>
                      <a:pt x="21" y="8"/>
                    </a:lnTo>
                    <a:lnTo>
                      <a:pt x="0" y="0"/>
                    </a:lnTo>
                    <a:lnTo>
                      <a:pt x="15" y="106"/>
                    </a:lnTo>
                    <a:lnTo>
                      <a:pt x="33" y="204"/>
                    </a:lnTo>
                    <a:lnTo>
                      <a:pt x="54" y="296"/>
                    </a:lnTo>
                    <a:lnTo>
                      <a:pt x="76" y="380"/>
                    </a:lnTo>
                    <a:lnTo>
                      <a:pt x="102" y="461"/>
                    </a:lnTo>
                    <a:lnTo>
                      <a:pt x="129" y="534"/>
                    </a:lnTo>
                    <a:lnTo>
                      <a:pt x="160" y="603"/>
                    </a:lnTo>
                    <a:lnTo>
                      <a:pt x="192" y="668"/>
                    </a:lnTo>
                    <a:lnTo>
                      <a:pt x="225" y="726"/>
                    </a:lnTo>
                    <a:lnTo>
                      <a:pt x="262" y="781"/>
                    </a:lnTo>
                    <a:lnTo>
                      <a:pt x="299" y="832"/>
                    </a:lnTo>
                    <a:lnTo>
                      <a:pt x="339" y="878"/>
                    </a:lnTo>
                    <a:lnTo>
                      <a:pt x="379" y="922"/>
                    </a:lnTo>
                    <a:lnTo>
                      <a:pt x="421" y="962"/>
                    </a:lnTo>
                    <a:lnTo>
                      <a:pt x="465" y="999"/>
                    </a:lnTo>
                    <a:lnTo>
                      <a:pt x="509" y="1034"/>
                    </a:lnTo>
                    <a:lnTo>
                      <a:pt x="556" y="1067"/>
                    </a:lnTo>
                    <a:lnTo>
                      <a:pt x="602" y="1099"/>
                    </a:lnTo>
                    <a:lnTo>
                      <a:pt x="648" y="1128"/>
                    </a:lnTo>
                    <a:lnTo>
                      <a:pt x="697" y="1155"/>
                    </a:lnTo>
                    <a:lnTo>
                      <a:pt x="794" y="1209"/>
                    </a:lnTo>
                    <a:lnTo>
                      <a:pt x="893" y="1261"/>
                    </a:lnTo>
                    <a:lnTo>
                      <a:pt x="941" y="1287"/>
                    </a:lnTo>
                    <a:lnTo>
                      <a:pt x="991" y="1315"/>
                    </a:lnTo>
                    <a:lnTo>
                      <a:pt x="1040" y="1342"/>
                    </a:lnTo>
                    <a:lnTo>
                      <a:pt x="1088" y="1371"/>
                    </a:lnTo>
                    <a:lnTo>
                      <a:pt x="1137" y="1402"/>
                    </a:lnTo>
                    <a:lnTo>
                      <a:pt x="1184" y="1434"/>
                    </a:lnTo>
                    <a:lnTo>
                      <a:pt x="1232" y="1468"/>
                    </a:lnTo>
                    <a:lnTo>
                      <a:pt x="1278" y="1506"/>
                    </a:lnTo>
                    <a:lnTo>
                      <a:pt x="1659" y="1508"/>
                    </a:lnTo>
                    <a:close/>
                  </a:path>
                </a:pathLst>
              </a:custGeom>
              <a:solidFill>
                <a:srgbClr val="01B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623816" y="1289505"/>
            <a:ext cx="8944368" cy="806748"/>
            <a:chOff x="1623816" y="1289505"/>
            <a:chExt cx="8944368" cy="806748"/>
          </a:xfrm>
        </p:grpSpPr>
        <p:sp>
          <p:nvSpPr>
            <p:cNvPr id="15" name="Shape 3883"/>
            <p:cNvSpPr/>
            <p:nvPr/>
          </p:nvSpPr>
          <p:spPr>
            <a:xfrm>
              <a:off x="1623816" y="1289505"/>
              <a:ext cx="8944368" cy="80674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lvl="0"/>
              <a:endParaRPr sz="1300"/>
            </a:p>
          </p:txBody>
        </p:sp>
        <p:sp>
          <p:nvSpPr>
            <p:cNvPr id="17" name="Text Placeholder 5"/>
            <p:cNvSpPr txBox="1"/>
            <p:nvPr/>
          </p:nvSpPr>
          <p:spPr>
            <a:xfrm>
              <a:off x="1623816" y="1458817"/>
              <a:ext cx="8944368" cy="467001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同心圈：代表医护同心协力改善病患医护质量，同心共创美好医患关系</a:t>
              </a:r>
            </a:p>
          </p:txBody>
        </p:sp>
      </p:grpSp>
      <p:grpSp>
        <p:nvGrpSpPr>
          <p:cNvPr id="18" name="Group 360"/>
          <p:cNvGrpSpPr/>
          <p:nvPr/>
        </p:nvGrpSpPr>
        <p:grpSpPr>
          <a:xfrm>
            <a:off x="4666664" y="2733821"/>
            <a:ext cx="540000" cy="540000"/>
            <a:chOff x="0" y="0"/>
            <a:chExt cx="1063243" cy="1063243"/>
          </a:xfrm>
        </p:grpSpPr>
        <p:sp>
          <p:nvSpPr>
            <p:cNvPr id="19" name="Shape 358"/>
            <p:cNvSpPr/>
            <p:nvPr/>
          </p:nvSpPr>
          <p:spPr>
            <a:xfrm>
              <a:off x="0" y="0"/>
              <a:ext cx="1063243" cy="106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0800" cap="flat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1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hape 359"/>
            <p:cNvSpPr/>
            <p:nvPr/>
          </p:nvSpPr>
          <p:spPr>
            <a:xfrm>
              <a:off x="406407" y="220471"/>
              <a:ext cx="250429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1" name="Group 360"/>
          <p:cNvGrpSpPr/>
          <p:nvPr/>
        </p:nvGrpSpPr>
        <p:grpSpPr>
          <a:xfrm>
            <a:off x="4666664" y="3899576"/>
            <a:ext cx="540000" cy="540000"/>
            <a:chOff x="0" y="0"/>
            <a:chExt cx="1063243" cy="1063243"/>
          </a:xfrm>
        </p:grpSpPr>
        <p:sp>
          <p:nvSpPr>
            <p:cNvPr id="22" name="Shape 358"/>
            <p:cNvSpPr/>
            <p:nvPr/>
          </p:nvSpPr>
          <p:spPr>
            <a:xfrm>
              <a:off x="0" y="0"/>
              <a:ext cx="1063243" cy="106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0800" cap="flat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1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359"/>
            <p:cNvSpPr/>
            <p:nvPr/>
          </p:nvSpPr>
          <p:spPr>
            <a:xfrm>
              <a:off x="406407" y="220471"/>
              <a:ext cx="250429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</a:t>
              </a:r>
              <a:endParaRPr sz="24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360"/>
          <p:cNvGrpSpPr/>
          <p:nvPr/>
        </p:nvGrpSpPr>
        <p:grpSpPr>
          <a:xfrm>
            <a:off x="4666664" y="5065331"/>
            <a:ext cx="540000" cy="540000"/>
            <a:chOff x="0" y="0"/>
            <a:chExt cx="1063243" cy="1063243"/>
          </a:xfrm>
        </p:grpSpPr>
        <p:sp>
          <p:nvSpPr>
            <p:cNvPr id="25" name="Shape 358"/>
            <p:cNvSpPr/>
            <p:nvPr/>
          </p:nvSpPr>
          <p:spPr>
            <a:xfrm>
              <a:off x="0" y="0"/>
              <a:ext cx="1063243" cy="106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0800" cap="flat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1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359"/>
            <p:cNvSpPr/>
            <p:nvPr/>
          </p:nvSpPr>
          <p:spPr>
            <a:xfrm>
              <a:off x="406407" y="220471"/>
              <a:ext cx="250429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3</a:t>
              </a:r>
              <a:endParaRPr sz="24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413070" y="2767082"/>
            <a:ext cx="545813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双手向上捧起，代表我们医护人员对患者的呵护；</a:t>
            </a:r>
          </a:p>
        </p:txBody>
      </p:sp>
      <p:sp>
        <p:nvSpPr>
          <p:cNvPr id="28" name="矩形 27"/>
          <p:cNvSpPr/>
          <p:nvPr/>
        </p:nvSpPr>
        <p:spPr>
          <a:xfrm>
            <a:off x="5413070" y="3926294"/>
            <a:ext cx="545813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爱心，代表我们医护人员拥有着一颗努力服务的信心；</a:t>
            </a:r>
          </a:p>
        </p:txBody>
      </p:sp>
      <p:sp>
        <p:nvSpPr>
          <p:cNvPr id="29" name="矩形 28"/>
          <p:cNvSpPr/>
          <p:nvPr/>
        </p:nvSpPr>
        <p:spPr>
          <a:xfrm>
            <a:off x="5413070" y="5064051"/>
            <a:ext cx="483583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外圈光环，代表我们的努力及对未来的希望；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89">
        <p15:prstTrans prst="peelOff"/>
      </p:transition>
    </mc:Choice>
    <mc:Fallback>
      <p:transition spd="slow" advTm="3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87891" y="1142537"/>
          <a:ext cx="10432613" cy="46039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49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3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9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5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主题评价题目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上级政策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重要性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迫切性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圈能力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总分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顺序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选定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提高住院患者给药正确率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3.18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2.81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8.35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降低病房红灯使用次数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4.89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4.89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3.74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3.2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16.72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减少护士被针刺伤发生件数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6.36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提高护理病历书写正确率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1.00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7.00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减少患者静脉留置针发生意外的件数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3.55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2.44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3.74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2.44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11.61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提高药物使用时间的准确性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3.55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5.00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14.54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降低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PICC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导管相关感染的发生率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4.0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3.18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8.35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0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altLang="en-US" sz="3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评价说明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分数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重要性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迫切性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圈能力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上级政策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次重要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次迫切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r>
                        <a:rPr lang="zh-CN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～</a:t>
                      </a: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50%</a:t>
                      </a:r>
                      <a:endParaRPr lang="zh-CN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次相关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重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迫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r>
                        <a:rPr lang="zh-CN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～</a:t>
                      </a: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75%</a:t>
                      </a:r>
                      <a:endParaRPr lang="zh-CN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相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极重要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极迫切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76</a:t>
                      </a:r>
                      <a:r>
                        <a:rPr lang="zh-CN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～</a:t>
                      </a:r>
                      <a:r>
                        <a:rPr lang="en-US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100%</a:t>
                      </a:r>
                      <a:endParaRPr lang="zh-CN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极相关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1079053" y="2299829"/>
            <a:ext cx="407693" cy="314597"/>
          </a:xfrm>
          <a:custGeom>
            <a:avLst/>
            <a:gdLst>
              <a:gd name="T0" fmla="*/ 1374 w 3277"/>
              <a:gd name="T1" fmla="*/ 2891 h 2891"/>
              <a:gd name="T2" fmla="*/ 0 w 3277"/>
              <a:gd name="T3" fmla="*/ 1460 h 2891"/>
              <a:gd name="T4" fmla="*/ 352 w 3277"/>
              <a:gd name="T5" fmla="*/ 1171 h 2891"/>
              <a:gd name="T6" fmla="*/ 1147 w 3277"/>
              <a:gd name="T7" fmla="*/ 1809 h 2891"/>
              <a:gd name="T8" fmla="*/ 3193 w 3277"/>
              <a:gd name="T9" fmla="*/ 0 h 2891"/>
              <a:gd name="T10" fmla="*/ 3277 w 3277"/>
              <a:gd name="T11" fmla="*/ 198 h 2891"/>
              <a:gd name="T12" fmla="*/ 1374 w 3277"/>
              <a:gd name="T13" fmla="*/ 2891 h 2891"/>
              <a:gd name="T14" fmla="*/ 1374 w 3277"/>
              <a:gd name="T15" fmla="*/ 2891 h 2891"/>
              <a:gd name="T16" fmla="*/ 1374 w 3277"/>
              <a:gd name="T17" fmla="*/ 2891 h 2891"/>
              <a:gd name="T18" fmla="*/ 1374 w 3277"/>
              <a:gd name="T19" fmla="*/ 2891 h 2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77" h="2891">
                <a:moveTo>
                  <a:pt x="1374" y="2891"/>
                </a:moveTo>
                <a:cubicBezTo>
                  <a:pt x="0" y="1460"/>
                  <a:pt x="0" y="1460"/>
                  <a:pt x="0" y="1460"/>
                </a:cubicBezTo>
                <a:cubicBezTo>
                  <a:pt x="352" y="1171"/>
                  <a:pt x="352" y="1171"/>
                  <a:pt x="352" y="1171"/>
                </a:cubicBezTo>
                <a:cubicBezTo>
                  <a:pt x="1147" y="1809"/>
                  <a:pt x="1147" y="1809"/>
                  <a:pt x="1147" y="1809"/>
                </a:cubicBezTo>
                <a:cubicBezTo>
                  <a:pt x="1473" y="1412"/>
                  <a:pt x="2196" y="626"/>
                  <a:pt x="3193" y="0"/>
                </a:cubicBezTo>
                <a:cubicBezTo>
                  <a:pt x="3277" y="198"/>
                  <a:pt x="3277" y="198"/>
                  <a:pt x="3277" y="198"/>
                </a:cubicBezTo>
                <a:cubicBezTo>
                  <a:pt x="2361" y="1059"/>
                  <a:pt x="1612" y="2272"/>
                  <a:pt x="1374" y="2891"/>
                </a:cubicBezTo>
                <a:cubicBezTo>
                  <a:pt x="1374" y="2891"/>
                  <a:pt x="1374" y="2891"/>
                  <a:pt x="1374" y="2891"/>
                </a:cubicBezTo>
                <a:moveTo>
                  <a:pt x="1374" y="2891"/>
                </a:moveTo>
                <a:cubicBezTo>
                  <a:pt x="1374" y="2891"/>
                  <a:pt x="1374" y="2891"/>
                  <a:pt x="1374" y="2891"/>
                </a:cubicBezTo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7891" y="5903811"/>
            <a:ext cx="10432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以评价法进行主题评价，共16人参与选题过程；票选分数：5分最高、3分普通、1分最低；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81">
        <p15:prstTrans prst="peelOff"/>
      </p:transition>
    </mc:Choice>
    <mc:Fallback>
      <p:transition spd="slow" advTm="2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sp>
        <p:nvSpPr>
          <p:cNvPr id="49" name="矩形 48"/>
          <p:cNvSpPr/>
          <p:nvPr/>
        </p:nvSpPr>
        <p:spPr>
          <a:xfrm>
            <a:off x="5196113" y="1513756"/>
            <a:ext cx="6995887" cy="2761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46847" y="2139309"/>
            <a:ext cx="3207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病房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红灯发生亮灯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2367720" y="5031966"/>
            <a:ext cx="8385473" cy="11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金玉梅、章晓军 床边考核模式在新护士综合能力考评中的应用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护理学报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期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[2]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凌玉  从护士执业考试看新毕业护士的在职培训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中华护理杂志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》 2007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期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[3]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吴旭丽、连瑶、蔡琳   对新护士实施个案模拟实践考核的探讨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中国实用护理杂志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》2004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期</a:t>
            </a:r>
            <a:endParaRPr lang="zh-CN" altLang="zh-CN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42" y="4545111"/>
            <a:ext cx="586854" cy="5322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561649" y="5787432"/>
            <a:ext cx="586854" cy="53226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469219" y="2036585"/>
            <a:ext cx="1399178" cy="583416"/>
            <a:chOff x="645522" y="3893868"/>
            <a:chExt cx="1399178" cy="583416"/>
          </a:xfrm>
        </p:grpSpPr>
        <p:sp>
          <p:nvSpPr>
            <p:cNvPr id="41" name="矩形: 对角圆角 40"/>
            <p:cNvSpPr/>
            <p:nvPr/>
          </p:nvSpPr>
          <p:spPr>
            <a:xfrm>
              <a:off x="645522" y="3893868"/>
              <a:ext cx="1399178" cy="583416"/>
            </a:xfrm>
            <a:prstGeom prst="round2DiagRect">
              <a:avLst>
                <a:gd name="adj1" fmla="val 49009"/>
                <a:gd name="adj2" fmla="val 0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38674" y="3986231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指标定义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469219" y="3224452"/>
            <a:ext cx="1399178" cy="583416"/>
            <a:chOff x="645522" y="3893868"/>
            <a:chExt cx="1399178" cy="583416"/>
          </a:xfrm>
        </p:grpSpPr>
        <p:sp>
          <p:nvSpPr>
            <p:cNvPr id="45" name="矩形: 对角圆角 44"/>
            <p:cNvSpPr/>
            <p:nvPr/>
          </p:nvSpPr>
          <p:spPr>
            <a:xfrm>
              <a:off x="645522" y="3893868"/>
              <a:ext cx="1399178" cy="583416"/>
            </a:xfrm>
            <a:prstGeom prst="round2DiagRect">
              <a:avLst>
                <a:gd name="adj1" fmla="val 49009"/>
                <a:gd name="adj2" fmla="val 0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38675" y="3986231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指标衡量</a:t>
              </a:r>
            </a:p>
          </p:txBody>
        </p:sp>
      </p:grpSp>
      <p:grpSp>
        <p:nvGrpSpPr>
          <p:cNvPr id="55" name="组合 54"/>
          <p:cNvGrpSpPr/>
          <p:nvPr/>
        </p:nvGrpSpPr>
        <p:grpSpPr bwMode="auto">
          <a:xfrm>
            <a:off x="7046847" y="3100647"/>
            <a:ext cx="4332435" cy="831026"/>
            <a:chOff x="1076112" y="3519806"/>
            <a:chExt cx="4221331" cy="829778"/>
          </a:xfrm>
        </p:grpSpPr>
        <p:grpSp>
          <p:nvGrpSpPr>
            <p:cNvPr id="56" name="组合 32"/>
            <p:cNvGrpSpPr/>
            <p:nvPr/>
          </p:nvGrpSpPr>
          <p:grpSpPr bwMode="auto">
            <a:xfrm>
              <a:off x="2590416" y="3519806"/>
              <a:ext cx="2707027" cy="829778"/>
              <a:chOff x="601627" y="3964608"/>
              <a:chExt cx="2707027" cy="829778"/>
            </a:xfrm>
          </p:grpSpPr>
          <p:sp>
            <p:nvSpPr>
              <p:cNvPr id="59" name="矩形 24"/>
              <p:cNvSpPr>
                <a:spLocks noChangeArrowheads="1"/>
              </p:cNvSpPr>
              <p:nvPr/>
            </p:nvSpPr>
            <p:spPr bwMode="auto">
              <a:xfrm>
                <a:off x="2305777" y="4154351"/>
                <a:ext cx="407967" cy="46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×</a:t>
                </a:r>
                <a:endPara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60" name="组合 30"/>
              <p:cNvGrpSpPr/>
              <p:nvPr/>
            </p:nvGrpSpPr>
            <p:grpSpPr bwMode="auto">
              <a:xfrm>
                <a:off x="601627" y="3964608"/>
                <a:ext cx="1740118" cy="829778"/>
                <a:chOff x="601627" y="3964608"/>
                <a:chExt cx="1740118" cy="829778"/>
              </a:xfrm>
            </p:grpSpPr>
            <p:cxnSp>
              <p:nvCxnSpPr>
                <p:cNvPr id="62" name="直接连接符 61"/>
                <p:cNvCxnSpPr/>
                <p:nvPr/>
              </p:nvCxnSpPr>
              <p:spPr>
                <a:xfrm>
                  <a:off x="601627" y="4373380"/>
                  <a:ext cx="1732693" cy="3967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3" name="矩形 27"/>
                <p:cNvSpPr>
                  <a:spLocks noChangeArrowheads="1"/>
                </p:cNvSpPr>
                <p:nvPr/>
              </p:nvSpPr>
              <p:spPr bwMode="auto">
                <a:xfrm>
                  <a:off x="608737" y="3964608"/>
                  <a:ext cx="1733001" cy="338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rPr>
                    <a:t>日使用红灯次数 </a:t>
                  </a:r>
                </a:p>
              </p:txBody>
            </p:sp>
            <p:sp>
              <p:nvSpPr>
                <p:cNvPr id="64" name="矩形 29"/>
                <p:cNvSpPr>
                  <a:spLocks noChangeArrowheads="1"/>
                </p:cNvSpPr>
                <p:nvPr/>
              </p:nvSpPr>
              <p:spPr bwMode="auto">
                <a:xfrm>
                  <a:off x="608744" y="4456340"/>
                  <a:ext cx="1733001" cy="338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rPr>
                    <a:t>总患者人数</a:t>
                  </a:r>
                </a:p>
              </p:txBody>
            </p:sp>
          </p:grpSp>
          <p:sp>
            <p:nvSpPr>
              <p:cNvPr id="61" name="矩形 31"/>
              <p:cNvSpPr>
                <a:spLocks noChangeArrowheads="1"/>
              </p:cNvSpPr>
              <p:nvPr/>
            </p:nvSpPr>
            <p:spPr bwMode="auto">
              <a:xfrm>
                <a:off x="2599240" y="4201524"/>
                <a:ext cx="709414" cy="338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100%</a:t>
                </a:r>
              </a:p>
            </p:txBody>
          </p:sp>
        </p:grpSp>
        <p:sp>
          <p:nvSpPr>
            <p:cNvPr id="57" name="矩形 33"/>
            <p:cNvSpPr>
              <a:spLocks noChangeArrowheads="1"/>
            </p:cNvSpPr>
            <p:nvPr/>
          </p:nvSpPr>
          <p:spPr bwMode="auto">
            <a:xfrm>
              <a:off x="1076112" y="3748157"/>
              <a:ext cx="1304493" cy="368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红灯亮起率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等于号 57"/>
            <p:cNvSpPr/>
            <p:nvPr/>
          </p:nvSpPr>
          <p:spPr>
            <a:xfrm>
              <a:off x="2330963" y="3711699"/>
              <a:ext cx="200869" cy="428090"/>
            </a:xfrm>
            <a:prstGeom prst="mathEqual">
              <a:avLst>
                <a:gd name="adj1" fmla="val 6686"/>
                <a:gd name="adj2" fmla="val 12223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AF9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10904" y="1516335"/>
            <a:ext cx="3885209" cy="2761118"/>
            <a:chOff x="1310904" y="1516335"/>
            <a:chExt cx="3885209" cy="2761118"/>
          </a:xfrm>
        </p:grpSpPr>
        <p:sp>
          <p:nvSpPr>
            <p:cNvPr id="6" name="矩形 5"/>
            <p:cNvSpPr/>
            <p:nvPr/>
          </p:nvSpPr>
          <p:spPr>
            <a:xfrm>
              <a:off x="1310904" y="1516335"/>
              <a:ext cx="3885209" cy="2761118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878773" y="1769977"/>
              <a:ext cx="274947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活动主题：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降低病房红灯使用次数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244" y="3067600"/>
              <a:ext cx="805439" cy="1020225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2367720" y="463185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参考文献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82">
        <p15:prstTrans prst="peelOff"/>
      </p:transition>
    </mc:Choice>
    <mc:Fallback>
      <p:transition spd="slow" advTm="2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3" grpId="0"/>
      <p:bldP spid="3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sp>
        <p:nvSpPr>
          <p:cNvPr id="11" name="矩形 10"/>
          <p:cNvSpPr/>
          <p:nvPr/>
        </p:nvSpPr>
        <p:spPr>
          <a:xfrm>
            <a:off x="1582071" y="1215093"/>
            <a:ext cx="9034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红灯发生亮起：</a:t>
            </a:r>
            <a:endParaRPr lang="en-US" altLang="zh-CN" sz="2000" b="1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目前病房呼叫器在临床普遍使用，铃声也成为病房噪音的主要来源，应铃不及时，往往引起病人的不满，在人员配备与日常工作不发生冲突的情况下，减少病房亮红灯次数，是急需解决的问题；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055546" y="4551673"/>
            <a:ext cx="4031668" cy="1684827"/>
            <a:chOff x="7055546" y="4551673"/>
            <a:chExt cx="4031668" cy="1684827"/>
          </a:xfrm>
        </p:grpSpPr>
        <p:sp>
          <p:nvSpPr>
            <p:cNvPr id="104" name="Shape 2013"/>
            <p:cNvSpPr/>
            <p:nvPr/>
          </p:nvSpPr>
          <p:spPr>
            <a:xfrm>
              <a:off x="7055546" y="4551673"/>
              <a:ext cx="3561372" cy="1684827"/>
            </a:xfrm>
            <a:prstGeom prst="roundRect">
              <a:avLst>
                <a:gd name="adj" fmla="val 6925"/>
              </a:avLst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</p:spPr>
          <p:txBody>
            <a:bodyPr lIns="19051" tIns="19051" rIns="19051" bIns="19051" anchor="ctr"/>
            <a:lstStyle/>
            <a:p>
              <a:pPr lvl="0"/>
              <a:endParaRPr sz="1735"/>
            </a:p>
          </p:txBody>
        </p:sp>
        <p:sp>
          <p:nvSpPr>
            <p:cNvPr id="114" name="Shape 2027"/>
            <p:cNvSpPr/>
            <p:nvPr/>
          </p:nvSpPr>
          <p:spPr>
            <a:xfrm>
              <a:off x="7539952" y="5118219"/>
              <a:ext cx="2312667" cy="77531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r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53585F"/>
                  </a:solidFill>
                </a:defRPr>
              </a:lvl1pPr>
            </a:lstStyle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提高主动服务意识，减轻工作压力，营造轻松愉快的工作环境，增强相互协作能力</a:t>
              </a:r>
            </a:p>
          </p:txBody>
        </p:sp>
        <p:sp>
          <p:nvSpPr>
            <p:cNvPr id="115" name="Shape 2028"/>
            <p:cNvSpPr/>
            <p:nvPr/>
          </p:nvSpPr>
          <p:spPr>
            <a:xfrm>
              <a:off x="7983808" y="4727764"/>
              <a:ext cx="1869332" cy="40161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r">
                <a:defRPr sz="3500">
                  <a:solidFill>
                    <a:srgbClr val="53585F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对个人而言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137062" y="4919010"/>
              <a:ext cx="950152" cy="950152"/>
              <a:chOff x="10137062" y="4919010"/>
              <a:chExt cx="950152" cy="950152"/>
            </a:xfrm>
          </p:grpSpPr>
          <p:sp>
            <p:nvSpPr>
              <p:cNvPr id="122" name="Shape 2035"/>
              <p:cNvSpPr/>
              <p:nvPr/>
            </p:nvSpPr>
            <p:spPr>
              <a:xfrm>
                <a:off x="10137062" y="4919010"/>
                <a:ext cx="950152" cy="9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lvl="0"/>
                <a:endParaRPr sz="1735" dirty="0"/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29498" y="5212478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1110095" y="4550780"/>
            <a:ext cx="4033349" cy="1686612"/>
            <a:chOff x="1110095" y="4550780"/>
            <a:chExt cx="4033349" cy="1686612"/>
          </a:xfrm>
        </p:grpSpPr>
        <p:sp>
          <p:nvSpPr>
            <p:cNvPr id="105" name="Shape 2014"/>
            <p:cNvSpPr/>
            <p:nvPr/>
          </p:nvSpPr>
          <p:spPr>
            <a:xfrm>
              <a:off x="1582072" y="4550780"/>
              <a:ext cx="3561372" cy="1686612"/>
            </a:xfrm>
            <a:prstGeom prst="roundRect">
              <a:avLst>
                <a:gd name="adj" fmla="val 6918"/>
              </a:avLst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</p:spPr>
          <p:txBody>
            <a:bodyPr lIns="19051" tIns="19051" rIns="19051" bIns="19051" anchor="ctr"/>
            <a:lstStyle/>
            <a:p>
              <a:pPr lvl="0"/>
              <a:endParaRPr sz="1735"/>
            </a:p>
          </p:txBody>
        </p:sp>
        <p:sp>
          <p:nvSpPr>
            <p:cNvPr id="110" name="Shape 2023"/>
            <p:cNvSpPr/>
            <p:nvPr/>
          </p:nvSpPr>
          <p:spPr>
            <a:xfrm>
              <a:off x="2322320" y="5306363"/>
              <a:ext cx="2321933" cy="485552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l">
                <a:lnSpc>
                  <a:spcPct val="120000"/>
                </a:lnSpc>
                <a:spcBef>
                  <a:spcPts val="2500"/>
                </a:spcBef>
                <a:defRPr sz="2000">
                  <a:solidFill>
                    <a:srgbClr val="53585F"/>
                  </a:solidFill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科室老年患者、重症患者多，需要安静环境休息、治疗</a:t>
              </a:r>
              <a:endPara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1" name="Shape 2024"/>
            <p:cNvSpPr/>
            <p:nvPr/>
          </p:nvSpPr>
          <p:spPr>
            <a:xfrm>
              <a:off x="2322320" y="4727764"/>
              <a:ext cx="1869332" cy="40161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l">
                <a:lnSpc>
                  <a:spcPct val="120000"/>
                </a:lnSpc>
                <a:defRPr sz="3500">
                  <a:solidFill>
                    <a:srgbClr val="53585F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对患者而言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110095" y="4919012"/>
              <a:ext cx="950152" cy="950153"/>
              <a:chOff x="1110095" y="4919012"/>
              <a:chExt cx="950152" cy="950153"/>
            </a:xfrm>
          </p:grpSpPr>
          <p:sp>
            <p:nvSpPr>
              <p:cNvPr id="120" name="Shape 2032"/>
              <p:cNvSpPr/>
              <p:nvPr/>
            </p:nvSpPr>
            <p:spPr>
              <a:xfrm>
                <a:off x="1110095" y="4919012"/>
                <a:ext cx="950152" cy="950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3867" tIns="33867" rIns="33867" bIns="33867" numCol="1" anchor="ctr">
                <a:noAutofit/>
              </a:bodyPr>
              <a:lstStyle/>
              <a:p>
                <a:pPr lvl="0"/>
                <a:endParaRPr sz="1735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44" y="5214086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22" name="组合 21"/>
          <p:cNvGrpSpPr/>
          <p:nvPr/>
        </p:nvGrpSpPr>
        <p:grpSpPr>
          <a:xfrm>
            <a:off x="7055546" y="2621197"/>
            <a:ext cx="4031695" cy="1686613"/>
            <a:chOff x="7055546" y="2621197"/>
            <a:chExt cx="4031695" cy="1686613"/>
          </a:xfrm>
        </p:grpSpPr>
        <p:sp>
          <p:nvSpPr>
            <p:cNvPr id="103" name="Shape 2012"/>
            <p:cNvSpPr/>
            <p:nvPr/>
          </p:nvSpPr>
          <p:spPr>
            <a:xfrm>
              <a:off x="7055546" y="2621197"/>
              <a:ext cx="3561372" cy="1686613"/>
            </a:xfrm>
            <a:prstGeom prst="roundRect">
              <a:avLst>
                <a:gd name="adj" fmla="val 6918"/>
              </a:avLst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</p:spPr>
          <p:txBody>
            <a:bodyPr lIns="19051" tIns="19051" rIns="19051" bIns="19051" anchor="ctr"/>
            <a:lstStyle/>
            <a:p>
              <a:pPr lvl="0"/>
              <a:endParaRPr sz="1735"/>
            </a:p>
          </p:txBody>
        </p:sp>
        <p:sp>
          <p:nvSpPr>
            <p:cNvPr id="112" name="Shape 2025"/>
            <p:cNvSpPr/>
            <p:nvPr/>
          </p:nvSpPr>
          <p:spPr>
            <a:xfrm>
              <a:off x="7554737" y="3181644"/>
              <a:ext cx="2345505" cy="102706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r">
                <a:lnSpc>
                  <a:spcPct val="120000"/>
                </a:lnSpc>
                <a:spcBef>
                  <a:spcPts val="4500"/>
                </a:spcBef>
                <a:defRPr sz="2000">
                  <a:solidFill>
                    <a:srgbClr val="53585F"/>
                  </a:solidFill>
                </a:defRPr>
              </a:lvl1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肿瘤科输液量大，呼叫器响铃次数多。且患者怕液体滴完护士不来总想按铃，这样在输液高峰期，铃声四起，直接影响病人的住院环境。</a:t>
              </a:r>
            </a:p>
          </p:txBody>
        </p:sp>
        <p:sp>
          <p:nvSpPr>
            <p:cNvPr id="113" name="Shape 2026"/>
            <p:cNvSpPr/>
            <p:nvPr/>
          </p:nvSpPr>
          <p:spPr>
            <a:xfrm>
              <a:off x="8031433" y="2763231"/>
              <a:ext cx="1869332" cy="40161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r">
                <a:defRPr sz="3500">
                  <a:solidFill>
                    <a:srgbClr val="53585F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对院方而言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0131755" y="2986761"/>
              <a:ext cx="955486" cy="955486"/>
              <a:chOff x="10131755" y="2986761"/>
              <a:chExt cx="955486" cy="955486"/>
            </a:xfrm>
          </p:grpSpPr>
          <p:sp>
            <p:nvSpPr>
              <p:cNvPr id="124" name="Shape 2038"/>
              <p:cNvSpPr/>
              <p:nvPr/>
            </p:nvSpPr>
            <p:spPr>
              <a:xfrm>
                <a:off x="10131755" y="2986761"/>
                <a:ext cx="955486" cy="95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3867" tIns="33867" rIns="33867" bIns="33867" numCol="1" anchor="ctr">
                <a:noAutofit/>
              </a:bodyPr>
              <a:lstStyle/>
              <a:p>
                <a:pPr lvl="0"/>
                <a:endParaRPr sz="1735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6918" y="3286966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1107428" y="2621197"/>
            <a:ext cx="4036016" cy="1686613"/>
            <a:chOff x="1107428" y="2621197"/>
            <a:chExt cx="4036016" cy="1686613"/>
          </a:xfrm>
        </p:grpSpPr>
        <p:sp>
          <p:nvSpPr>
            <p:cNvPr id="106" name="Shape 2015"/>
            <p:cNvSpPr/>
            <p:nvPr/>
          </p:nvSpPr>
          <p:spPr>
            <a:xfrm>
              <a:off x="1582072" y="2621197"/>
              <a:ext cx="3561372" cy="1686613"/>
            </a:xfrm>
            <a:prstGeom prst="roundRect">
              <a:avLst>
                <a:gd name="adj" fmla="val 6918"/>
              </a:avLst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</p:spPr>
          <p:txBody>
            <a:bodyPr lIns="19051" tIns="19051" rIns="19051" bIns="19051" anchor="ctr"/>
            <a:lstStyle/>
            <a:p>
              <a:pPr lvl="0"/>
              <a:endParaRPr sz="1735"/>
            </a:p>
          </p:txBody>
        </p:sp>
        <p:sp>
          <p:nvSpPr>
            <p:cNvPr id="108" name="Shape 2021"/>
            <p:cNvSpPr/>
            <p:nvPr/>
          </p:nvSpPr>
          <p:spPr>
            <a:xfrm>
              <a:off x="2330115" y="3181644"/>
              <a:ext cx="2321933" cy="1071732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l">
                <a:lnSpc>
                  <a:spcPct val="120000"/>
                </a:lnSpc>
                <a:spcBef>
                  <a:spcPts val="2500"/>
                </a:spcBef>
                <a:defRPr sz="2000">
                  <a:solidFill>
                    <a:srgbClr val="53585F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以患者为中心，降低红灯使用次数，提倡优质服务、促使医院护理水平不断提高，提升医院整体品牌形象</a:t>
              </a:r>
              <a:endPara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9" name="Shape 2022"/>
            <p:cNvSpPr/>
            <p:nvPr/>
          </p:nvSpPr>
          <p:spPr>
            <a:xfrm>
              <a:off x="2322320" y="2763231"/>
              <a:ext cx="1869332" cy="40161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l">
                <a:lnSpc>
                  <a:spcPct val="120000"/>
                </a:lnSpc>
                <a:defRPr sz="3500">
                  <a:solidFill>
                    <a:srgbClr val="53585F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对医护人员而言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107428" y="2986761"/>
              <a:ext cx="955486" cy="955486"/>
              <a:chOff x="1107428" y="2986761"/>
              <a:chExt cx="955486" cy="955486"/>
            </a:xfrm>
          </p:grpSpPr>
          <p:sp>
            <p:nvSpPr>
              <p:cNvPr id="117" name="Shape 2029"/>
              <p:cNvSpPr/>
              <p:nvPr/>
            </p:nvSpPr>
            <p:spPr>
              <a:xfrm>
                <a:off x="1107428" y="2986761"/>
                <a:ext cx="955486" cy="955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3867" tIns="33867" rIns="33867" bIns="33867" numCol="1" anchor="ctr">
                <a:noAutofit/>
              </a:bodyPr>
              <a:lstStyle/>
              <a:p>
                <a:pPr lvl="0"/>
                <a:endParaRPr sz="1735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44" y="3286966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4" name="组合 3"/>
          <p:cNvGrpSpPr/>
          <p:nvPr/>
        </p:nvGrpSpPr>
        <p:grpSpPr>
          <a:xfrm>
            <a:off x="4839495" y="3178436"/>
            <a:ext cx="2520000" cy="2520000"/>
            <a:chOff x="4666562" y="2988838"/>
            <a:chExt cx="2520000" cy="2520000"/>
          </a:xfrm>
        </p:grpSpPr>
        <p:sp>
          <p:nvSpPr>
            <p:cNvPr id="107" name="Shape 2016"/>
            <p:cNvSpPr/>
            <p:nvPr/>
          </p:nvSpPr>
          <p:spPr>
            <a:xfrm>
              <a:off x="4666562" y="2988838"/>
              <a:ext cx="2520000" cy="252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B05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5"/>
            </a:p>
          </p:txBody>
        </p:sp>
        <p:sp>
          <p:nvSpPr>
            <p:cNvPr id="126" name="Text Placeholder 5"/>
            <p:cNvSpPr txBox="1"/>
            <p:nvPr/>
          </p:nvSpPr>
          <p:spPr>
            <a:xfrm>
              <a:off x="5157958" y="3931978"/>
              <a:ext cx="1535488" cy="63371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5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选题理由</a:t>
              </a:r>
              <a:endParaRPr lang="en-GB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74">
        <p15:prstTrans prst="peelOff"/>
      </p:transition>
    </mc:Choice>
    <mc:Fallback>
      <p:transition spd="slow" advTm="2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56684" y="1268467"/>
          <a:ext cx="11172282" cy="5037513"/>
        </p:xfrm>
        <a:graphic>
          <a:graphicData uri="http://schemas.openxmlformats.org/drawingml/2006/table">
            <a:tbl>
              <a:tblPr firstRow="1" firstCol="1" lastRow="1" lastCol="1" bandRow="1" bandCol="1">
                <a:effectLst/>
              </a:tblPr>
              <a:tblGrid>
                <a:gridCol w="1436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24426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0723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0723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685853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2752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月份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   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周期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400" b="0" kern="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活动项目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r>
                        <a:rPr lang="zh-CN" sz="1400" b="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负责人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0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周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B0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选出圈名及圈徽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主题确定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活动计划拟定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现状把握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目标设定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原因解析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alt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对策拟定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对策实施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效果确认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标准化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检讨及改进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r>
                        <a:rPr lang="zh-CN" sz="1200" b="0" kern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资料整理及发表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xxx</a:t>
                      </a:r>
                      <a:endParaRPr lang="zh-CN" altLang="zh-CN" sz="1200" b="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4" name="圆角矩形 43"/>
          <p:cNvSpPr/>
          <p:nvPr/>
        </p:nvSpPr>
        <p:spPr>
          <a:xfrm>
            <a:off x="9873023" y="5990127"/>
            <a:ext cx="121545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>
            <a:off x="5054924" y="4698051"/>
            <a:ext cx="3491284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8025229" y="5016354"/>
            <a:ext cx="121545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8657565" y="5334657"/>
            <a:ext cx="121545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圆角矩形 55"/>
          <p:cNvSpPr/>
          <p:nvPr/>
        </p:nvSpPr>
        <p:spPr>
          <a:xfrm>
            <a:off x="9873024" y="5662392"/>
            <a:ext cx="121545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>
            <a:off x="5635116" y="3723442"/>
            <a:ext cx="66833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角矩形 49"/>
          <p:cNvSpPr/>
          <p:nvPr/>
        </p:nvSpPr>
        <p:spPr>
          <a:xfrm>
            <a:off x="4419657" y="3047086"/>
            <a:ext cx="1767156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6723019" y="4061444"/>
            <a:ext cx="121545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圆角矩形 52"/>
          <p:cNvSpPr/>
          <p:nvPr/>
        </p:nvSpPr>
        <p:spPr>
          <a:xfrm>
            <a:off x="6303455" y="4374672"/>
            <a:ext cx="571547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>
            <a:off x="5010647" y="3409053"/>
            <a:ext cx="668339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2383388" y="2324788"/>
            <a:ext cx="1767156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3482205" y="2682657"/>
            <a:ext cx="806746" cy="72000"/>
          </a:xfrm>
          <a:prstGeom prst="roundRect">
            <a:avLst>
              <a:gd name="adj" fmla="val 50000"/>
            </a:avLst>
          </a:pr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823">
        <p15:prstTrans prst="peelOff"/>
      </p:transition>
    </mc:Choice>
    <mc:Fallback>
      <p:transition spd="slow" advTm="2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52" grpId="0" bldLvl="0" animBg="1"/>
      <p:bldP spid="54" grpId="0" bldLvl="0" animBg="1"/>
      <p:bldP spid="55" grpId="0" bldLvl="0" animBg="1"/>
      <p:bldP spid="56" grpId="0" bldLvl="0" animBg="1"/>
      <p:bldP spid="48" grpId="0" bldLvl="0" animBg="1"/>
      <p:bldP spid="50" grpId="0" bldLvl="0" animBg="1"/>
      <p:bldP spid="51" grpId="0" bldLvl="0" animBg="1"/>
      <p:bldP spid="53" grpId="0" bldLvl="0" animBg="1"/>
      <p:bldP spid="57" grpId="0" bldLvl="0" animBg="1"/>
      <p:bldP spid="4" grpId="0" bldLvl="0" animBg="1"/>
      <p:bldP spid="4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对策实施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1082351" y="1566447"/>
            <a:ext cx="4394722" cy="3930377"/>
            <a:chOff x="3116423" y="682540"/>
            <a:chExt cx="4394722" cy="3930377"/>
          </a:xfrm>
        </p:grpSpPr>
        <p:sp>
          <p:nvSpPr>
            <p:cNvPr id="3" name="自选图形 2"/>
            <p:cNvSpPr>
              <a:spLocks noChangeArrowheads="1"/>
            </p:cNvSpPr>
            <p:nvPr/>
          </p:nvSpPr>
          <p:spPr bwMode="auto">
            <a:xfrm>
              <a:off x="5570551" y="682540"/>
              <a:ext cx="1385484" cy="488174"/>
            </a:xfrm>
            <a:prstGeom prst="flowChartTerminator">
              <a:avLst/>
            </a:prstGeom>
            <a:solidFill>
              <a:srgbClr val="00B05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红灯亮起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4979266" y="1534515"/>
              <a:ext cx="2531878" cy="403849"/>
            </a:xfrm>
            <a:prstGeom prst="rect">
              <a:avLst/>
            </a:prstGeom>
            <a:solidFill>
              <a:srgbClr val="00B05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护士询问何事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自选图形 8"/>
            <p:cNvSpPr>
              <a:spLocks noChangeArrowheads="1"/>
            </p:cNvSpPr>
            <p:nvPr/>
          </p:nvSpPr>
          <p:spPr bwMode="auto">
            <a:xfrm>
              <a:off x="5015441" y="2307228"/>
              <a:ext cx="2495704" cy="507675"/>
            </a:xfrm>
            <a:prstGeom prst="diamond">
              <a:avLst/>
            </a:prstGeom>
            <a:solidFill>
              <a:srgbClr val="00B05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判断状况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10"/>
            <p:cNvSpPr>
              <a:spLocks noChangeArrowheads="1"/>
            </p:cNvSpPr>
            <p:nvPr/>
          </p:nvSpPr>
          <p:spPr bwMode="auto">
            <a:xfrm>
              <a:off x="4973681" y="3224090"/>
              <a:ext cx="2537463" cy="456087"/>
            </a:xfrm>
            <a:prstGeom prst="rect">
              <a:avLst/>
            </a:prstGeom>
            <a:solidFill>
              <a:srgbClr val="00B05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至病房处理问题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" name="自选图形 70"/>
            <p:cNvCxnSpPr>
              <a:cxnSpLocks noChangeShapeType="1"/>
            </p:cNvCxnSpPr>
            <p:nvPr/>
          </p:nvCxnSpPr>
          <p:spPr bwMode="auto">
            <a:xfrm>
              <a:off x="6263293" y="3755760"/>
              <a:ext cx="0" cy="2411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矩形 95"/>
            <p:cNvSpPr>
              <a:spLocks noChangeArrowheads="1"/>
            </p:cNvSpPr>
            <p:nvPr/>
          </p:nvSpPr>
          <p:spPr bwMode="auto">
            <a:xfrm>
              <a:off x="3116423" y="2307228"/>
              <a:ext cx="1123873" cy="507675"/>
            </a:xfrm>
            <a:prstGeom prst="rect">
              <a:avLst/>
            </a:prstGeom>
            <a:solidFill>
              <a:srgbClr val="00B0F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直接回答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3" name="自选图形 72"/>
            <p:cNvCxnSpPr>
              <a:cxnSpLocks noChangeShapeType="1"/>
            </p:cNvCxnSpPr>
            <p:nvPr/>
          </p:nvCxnSpPr>
          <p:spPr bwMode="auto">
            <a:xfrm flipH="1">
              <a:off x="4331330" y="2553521"/>
              <a:ext cx="642351" cy="1545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自选图形 6"/>
            <p:cNvCxnSpPr>
              <a:cxnSpLocks noChangeShapeType="1"/>
            </p:cNvCxnSpPr>
            <p:nvPr/>
          </p:nvCxnSpPr>
          <p:spPr bwMode="auto">
            <a:xfrm>
              <a:off x="6263293" y="1983823"/>
              <a:ext cx="586" cy="2411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自选图形 6"/>
            <p:cNvCxnSpPr>
              <a:cxnSpLocks noChangeShapeType="1"/>
            </p:cNvCxnSpPr>
            <p:nvPr/>
          </p:nvCxnSpPr>
          <p:spPr bwMode="auto">
            <a:xfrm>
              <a:off x="6267560" y="2931956"/>
              <a:ext cx="586" cy="2411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形状 148"/>
            <p:cNvCxnSpPr>
              <a:cxnSpLocks noChangeShapeType="1"/>
              <a:stCxn id="21" idx="2"/>
              <a:endCxn id="8" idx="1"/>
            </p:cNvCxnSpPr>
            <p:nvPr/>
          </p:nvCxnSpPr>
          <p:spPr bwMode="auto">
            <a:xfrm rot="16200000" flipH="1">
              <a:off x="4007405" y="2485857"/>
              <a:ext cx="637231" cy="1295321"/>
            </a:xfrm>
            <a:prstGeom prst="bentConnector2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311033" y="1968592"/>
              <a:ext cx="645002" cy="27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YES</a:t>
              </a:r>
              <a:endParaRPr kumimoji="0" lang="zh-CN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4407100" y="2209055"/>
              <a:ext cx="490810" cy="282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NO</a:t>
              </a:r>
              <a:endParaRPr kumimoji="0" lang="zh-CN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8" name="自选图形 6"/>
            <p:cNvCxnSpPr>
              <a:cxnSpLocks noChangeShapeType="1"/>
            </p:cNvCxnSpPr>
            <p:nvPr/>
          </p:nvCxnSpPr>
          <p:spPr bwMode="auto">
            <a:xfrm>
              <a:off x="6263293" y="1222521"/>
              <a:ext cx="586" cy="2411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自选图形 2"/>
            <p:cNvSpPr>
              <a:spLocks noChangeArrowheads="1"/>
            </p:cNvSpPr>
            <p:nvPr/>
          </p:nvSpPr>
          <p:spPr bwMode="auto">
            <a:xfrm>
              <a:off x="5570551" y="4124743"/>
              <a:ext cx="1385484" cy="488174"/>
            </a:xfrm>
            <a:prstGeom prst="flowChartTerminator">
              <a:avLst/>
            </a:prstGeom>
            <a:solidFill>
              <a:srgbClr val="00B050"/>
            </a:solidFill>
            <a:ln w="15875">
              <a:noFill/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黑体" panose="02010600030101010101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结束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6096000" y="1566446"/>
            <a:ext cx="6095999" cy="39303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99">
        <p15:prstTrans prst="peelOff"/>
      </p:transition>
    </mc:Choice>
    <mc:Fallback>
      <p:transition spd="slow" advTm="1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766515" y="4056968"/>
              <a:ext cx="237744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效果确认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85">
        <p15:prstTrans prst="peelOff"/>
      </p:transition>
    </mc:Choice>
    <mc:Fallback>
      <p:transition spd="slow" advTm="4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效果确认 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171575" y="1040130"/>
            <a:ext cx="9848850" cy="646429"/>
            <a:chOff x="1703385" y="1181583"/>
            <a:chExt cx="8785227" cy="646331"/>
          </a:xfrm>
        </p:grpSpPr>
        <p:sp>
          <p:nvSpPr>
            <p:cNvPr id="32" name="矩形 31"/>
            <p:cNvSpPr/>
            <p:nvPr/>
          </p:nvSpPr>
          <p:spPr>
            <a:xfrm>
              <a:off x="1703386" y="1181583"/>
              <a:ext cx="8785225" cy="6463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703385" y="1182218"/>
              <a:ext cx="8785227" cy="645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本圈在现状把握阶段利用查检表张贴在护士台，并收集了</a:t>
              </a: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29</a:t>
              </a: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日至</a:t>
              </a: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</a:t>
              </a: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25</a:t>
              </a: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日的查检数据，统计住院患者共</a:t>
              </a: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1462</a:t>
              </a:r>
              <a:r>
                <a: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人次，现将统计结果整理如下表：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31" name="Group 138"/>
          <p:cNvGraphicFramePr>
            <a:graphicFrameLocks noGrp="1"/>
          </p:cNvGraphicFramePr>
          <p:nvPr/>
        </p:nvGraphicFramePr>
        <p:xfrm>
          <a:off x="1171575" y="1686560"/>
          <a:ext cx="9848850" cy="46800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0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统计项目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27</a:t>
                      </a:r>
                      <a:endParaRPr kumimoji="0" lang="en-US" altLang="zh-TW" sz="14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合 计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白班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前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夜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后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夜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白班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前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夜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后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夜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</a:t>
                      </a:r>
                      <a:r>
                        <a:rPr kumimoji="0" lang="zh-CN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滴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问题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误按红灯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未  回  答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换        药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管路问题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疼      痛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MBD</a:t>
                      </a: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事宜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红铃掉落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找  护  士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TW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其         他</a:t>
                      </a:r>
                      <a:endParaRPr kumimoji="0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192">
        <p15:prstTrans prst="peelOff"/>
      </p:transition>
    </mc:Choice>
    <mc:Fallback>
      <p:transition spd="slow" advTm="2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效果确认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338260" y="1112043"/>
            <a:ext cx="9515477" cy="5046008"/>
            <a:chOff x="1338260" y="1112043"/>
            <a:chExt cx="9515477" cy="5046008"/>
          </a:xfrm>
        </p:grpSpPr>
        <p:graphicFrame>
          <p:nvGraphicFramePr>
            <p:cNvPr id="4" name="Chart 1"/>
            <p:cNvGraphicFramePr/>
            <p:nvPr/>
          </p:nvGraphicFramePr>
          <p:xfrm>
            <a:off x="1338262" y="1678779"/>
            <a:ext cx="9515475" cy="44792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矩形: 圆角 5"/>
            <p:cNvSpPr/>
            <p:nvPr/>
          </p:nvSpPr>
          <p:spPr>
            <a:xfrm>
              <a:off x="1338260" y="1112043"/>
              <a:ext cx="9515477" cy="566736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890711" y="1196974"/>
              <a:ext cx="3481389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总住院人日数：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768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人日</a:t>
              </a:r>
              <a:endParaRPr kumimoji="1" lang="zh-TW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6605737" y="1196974"/>
              <a:ext cx="4248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kumimoji="1" lang="zh-TW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收集日期：</a:t>
              </a:r>
              <a:r>
                <a:rPr kumimoji="1" lang="en-US" altLang="zh-TW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07/02/26 ~ 07/03/10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40">
        <p15:prstTrans prst="peelOff"/>
      </p:transition>
    </mc:Choice>
    <mc:Fallback>
      <p:transition spd="slow" advTm="1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766515" y="4056968"/>
              <a:ext cx="237744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成员介绍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158">
        <p14:ripple/>
      </p:transition>
    </mc:Choice>
    <mc:Fallback>
      <p:transition spd="slow" advTm="4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效果确认 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08791" y="1422400"/>
            <a:ext cx="7899400" cy="1485900"/>
            <a:chOff x="3390900" y="1600200"/>
            <a:chExt cx="7899400" cy="1485900"/>
          </a:xfrm>
        </p:grpSpPr>
        <p:sp>
          <p:nvSpPr>
            <p:cNvPr id="7" name="矩形 6"/>
            <p:cNvSpPr/>
            <p:nvPr/>
          </p:nvSpPr>
          <p:spPr>
            <a:xfrm>
              <a:off x="3390900" y="1600200"/>
              <a:ext cx="7899400" cy="14859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4483100" y="1673736"/>
              <a:ext cx="6096000" cy="1338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目标值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现况值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（现况值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×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改善重点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×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圈能力）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改善前红灯使用次数为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46.6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次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/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（百人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·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日）</a:t>
              </a:r>
              <a:endPara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目标值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44.6-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44.6 x78.2% x 68%)=20.9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87891" y="1422400"/>
            <a:ext cx="2120900" cy="1485900"/>
            <a:chOff x="1143000" y="1600200"/>
            <a:chExt cx="2247900" cy="1485900"/>
          </a:xfrm>
        </p:grpSpPr>
        <p:sp>
          <p:nvSpPr>
            <p:cNvPr id="4" name="矩形 3"/>
            <p:cNvSpPr/>
            <p:nvPr/>
          </p:nvSpPr>
          <p:spPr>
            <a:xfrm>
              <a:off x="1143000" y="1600200"/>
              <a:ext cx="2247900" cy="14859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899" y="1738640"/>
              <a:ext cx="774103" cy="6858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636008" y="2424440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目标一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00082" y="3290560"/>
            <a:ext cx="4908109" cy="3227726"/>
            <a:chOff x="6300082" y="3290560"/>
            <a:chExt cx="4908109" cy="3227726"/>
          </a:xfrm>
        </p:grpSpPr>
        <p:sp>
          <p:nvSpPr>
            <p:cNvPr id="13" name="矩形 12"/>
            <p:cNvSpPr/>
            <p:nvPr/>
          </p:nvSpPr>
          <p:spPr>
            <a:xfrm>
              <a:off x="6300082" y="3290560"/>
              <a:ext cx="4908109" cy="3227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" name="对象 13"/>
            <p:cNvGraphicFramePr>
              <a:graphicFrameLocks noChangeAspect="1"/>
            </p:cNvGraphicFramePr>
            <p:nvPr/>
          </p:nvGraphicFramePr>
          <p:xfrm>
            <a:off x="6300082" y="3290560"/>
            <a:ext cx="4908109" cy="32277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5" name="矩形 14"/>
          <p:cNvSpPr/>
          <p:nvPr/>
        </p:nvSpPr>
        <p:spPr>
          <a:xfrm>
            <a:off x="1187890" y="3290560"/>
            <a:ext cx="4680391" cy="322772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58">
        <p15:prstTrans prst="peelOff"/>
      </p:transition>
    </mc:Choice>
    <mc:Fallback>
      <p:transition spd="slow" advTm="2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101795" y="4056968"/>
              <a:ext cx="1706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标准化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914">
        <p15:prstTrans prst="peelOff"/>
      </p:transition>
    </mc:Choice>
    <mc:Fallback>
      <p:transition spd="slow" advTm="3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标准化</a:t>
            </a:r>
          </a:p>
        </p:txBody>
      </p:sp>
      <p:sp>
        <p:nvSpPr>
          <p:cNvPr id="30" name="六边形 29"/>
          <p:cNvSpPr/>
          <p:nvPr/>
        </p:nvSpPr>
        <p:spPr>
          <a:xfrm>
            <a:off x="1204838" y="3234261"/>
            <a:ext cx="1587263" cy="1368152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1" rIns="91445" bIns="45721" rtlCol="0" anchor="ctr"/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分析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50063" y="2351021"/>
            <a:ext cx="1345616" cy="3156778"/>
            <a:chOff x="2450063" y="2351021"/>
            <a:chExt cx="1345616" cy="3156778"/>
          </a:xfrm>
        </p:grpSpPr>
        <p:cxnSp>
          <p:nvCxnSpPr>
            <p:cNvPr id="31" name="直接箭头连接符 30"/>
            <p:cNvCxnSpPr>
              <a:stCxn id="30" idx="5"/>
              <a:endCxn id="28" idx="1"/>
            </p:cNvCxnSpPr>
            <p:nvPr/>
          </p:nvCxnSpPr>
          <p:spPr>
            <a:xfrm flipV="1">
              <a:off x="2450063" y="2351021"/>
              <a:ext cx="1345616" cy="88324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30" idx="0"/>
              <a:endCxn id="35" idx="1"/>
            </p:cNvCxnSpPr>
            <p:nvPr/>
          </p:nvCxnSpPr>
          <p:spPr>
            <a:xfrm flipV="1">
              <a:off x="2792100" y="3915449"/>
              <a:ext cx="1003579" cy="288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stCxn id="30" idx="1"/>
              <a:endCxn id="38" idx="1"/>
            </p:cNvCxnSpPr>
            <p:nvPr/>
          </p:nvCxnSpPr>
          <p:spPr>
            <a:xfrm>
              <a:off x="2450063" y="4602414"/>
              <a:ext cx="1345616" cy="9053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3795679" y="1574062"/>
            <a:ext cx="6803600" cy="1336381"/>
            <a:chOff x="3795679" y="1574062"/>
            <a:chExt cx="6803600" cy="1336381"/>
          </a:xfrm>
        </p:grpSpPr>
        <p:sp>
          <p:nvSpPr>
            <p:cNvPr id="28" name="矩形 27"/>
            <p:cNvSpPr/>
            <p:nvPr/>
          </p:nvSpPr>
          <p:spPr>
            <a:xfrm>
              <a:off x="3795679" y="1791598"/>
              <a:ext cx="6803600" cy="11188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871007" y="1574062"/>
              <a:ext cx="4686911" cy="43662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真因验证一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89733" y="2091230"/>
              <a:ext cx="6049460" cy="738666"/>
            </a:xfrm>
            <a:prstGeom prst="rect">
              <a:avLst/>
            </a:prstGeom>
            <a:noFill/>
          </p:spPr>
          <p:txBody>
            <a:bodyPr wrap="square" lIns="91445" tIns="45721" rIns="91445" bIns="4572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kern="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因点滴问题造成红灯使用次数高的真因为时间未控制好、点滴管脱落及姿势不当，故只需围绕这三个真因来拟定对策实施。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95679" y="3148734"/>
            <a:ext cx="6803600" cy="1326138"/>
            <a:chOff x="3795679" y="3148734"/>
            <a:chExt cx="6803600" cy="1326138"/>
          </a:xfrm>
        </p:grpSpPr>
        <p:sp>
          <p:nvSpPr>
            <p:cNvPr id="35" name="矩形 34"/>
            <p:cNvSpPr/>
            <p:nvPr/>
          </p:nvSpPr>
          <p:spPr>
            <a:xfrm>
              <a:off x="3795679" y="3356027"/>
              <a:ext cx="6803600" cy="11188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871007" y="3148734"/>
              <a:ext cx="4686911" cy="43662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真因验证二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5531" y="3646246"/>
              <a:ext cx="6049460" cy="738666"/>
            </a:xfrm>
            <a:prstGeom prst="rect">
              <a:avLst/>
            </a:prstGeom>
            <a:noFill/>
          </p:spPr>
          <p:txBody>
            <a:bodyPr wrap="square" lIns="91445" tIns="45721" rIns="91445" bIns="4572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经检查，因未回答造成红灯使用次数高的真因是“新患者入院宣教不够”和“宣教内容未及时更新”，故只需围绕这两项真因来拟定对策。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95679" y="4741084"/>
            <a:ext cx="6803600" cy="1326137"/>
            <a:chOff x="3795679" y="4741084"/>
            <a:chExt cx="6803600" cy="1326137"/>
          </a:xfrm>
        </p:grpSpPr>
        <p:sp>
          <p:nvSpPr>
            <p:cNvPr id="38" name="矩形 37"/>
            <p:cNvSpPr/>
            <p:nvPr/>
          </p:nvSpPr>
          <p:spPr>
            <a:xfrm>
              <a:off x="3795679" y="4948376"/>
              <a:ext cx="6803600" cy="11188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71007" y="4741084"/>
              <a:ext cx="4686911" cy="43662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5" tIns="45721" rIns="91445" bIns="45721" rtlCol="0" anchor="ctr"/>
            <a:lstStyle/>
            <a:p>
              <a:pPr algn="ctr"/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真因验证三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89733" y="5281876"/>
              <a:ext cx="6049460" cy="738666"/>
            </a:xfrm>
            <a:prstGeom prst="rect">
              <a:avLst/>
            </a:prstGeom>
            <a:noFill/>
          </p:spPr>
          <p:txBody>
            <a:bodyPr wrap="square" lIns="91445" tIns="45721" rIns="91445" bIns="4572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因换药造成红灯使用次数高的真因是未及时换药及未妥善固定胶布，故只需根据这两项真因来拟定对策改善。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35">
        <p15:prstTrans prst="peelOff"/>
      </p:transition>
    </mc:Choice>
    <mc:Fallback>
      <p:transition spd="slow" advTm="2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标准化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" y="1263745"/>
          <a:ext cx="12192001" cy="51546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79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8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9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9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6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8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63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92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97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问题</a:t>
                      </a:r>
                    </a:p>
                  </a:txBody>
                  <a:tcPr marL="34534" marR="3453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原因分析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对策方案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评价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提案人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实施计划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负责人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备注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4534" marR="3453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原因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说明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可行性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经济性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效益性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得分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选定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20">
                <a:tc rowSpan="1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为何点滴问题造成病房红灯使用次数高</a:t>
                      </a:r>
                    </a:p>
                  </a:txBody>
                  <a:tcPr marL="34534" marR="3453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时间未控制好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护士未注意患者点滴余量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增加巡视班，定期查看输液患者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张某某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6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使用药量、滴速及滴空时间对照表计算点滴的滴速，控制点滴时间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李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6.7-6.11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李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对策一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对小容量输液，半小时查看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123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王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点滴管脱落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护士未规范化操作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对护理人员规范化培训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制作固定胶布规范化培训教程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6.14-6.18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对策二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姿势不当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输液患者姿势错误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输液时告知患者异常现象如何处理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37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吴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制作宣传卡放置输液架上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53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刘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6.21-25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刘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对策三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输液时告知患者正确的姿势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37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倪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对新患者入院宣教不够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护士对新患者交代不够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设计新患者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1137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沈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6.28-7.3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沈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对策四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主动告知患者注意事项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37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李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宣教内容未及时更新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宣教卡及宣传报告内容陈旧未及时更新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由专人负责宣教资料整理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王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7.5-7.10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王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对策五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及时更新宣传内容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454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141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7.5-7.10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对策五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未及时换药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护士人手少，责任不明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每日由当天责任班整理需换药患者名单并公布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137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沈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7.12-7.16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沈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对策六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固定分管护士及时换药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47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146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李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7.12-7.16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沈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对策六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未妥善固定胶布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操作不规范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对护理人员规范化培训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★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  <a:r>
                        <a:rPr lang="zh-CN" alt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某某</a:t>
                      </a:r>
                      <a:endParaRPr lang="zh-CN" alt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6.14-6.18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对策二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</a:t>
                      </a:r>
                      <a:r>
                        <a:rPr lang="zh-CN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制作固定胶布规范化培训教程</a:t>
                      </a: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34534" marR="34534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81">
        <p15:prstTrans prst="peelOff"/>
      </p:transition>
    </mc:Choice>
    <mc:Fallback>
      <p:transition spd="slow" advTm="1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274515" y="4056968"/>
              <a:ext cx="136144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总 结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92">
        <p15:prstTrans prst="peelOff"/>
      </p:transition>
    </mc:Choice>
    <mc:Fallback>
      <p:transition spd="slow" advTm="3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0001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总 结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23850" y="1169988"/>
          <a:ext cx="6439127" cy="33682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4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67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项</a:t>
                      </a:r>
                      <a:r>
                        <a:rPr lang="en-US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目</a:t>
                      </a:r>
                      <a:endParaRPr lang="zh-CN" sz="12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solidFill>
                      <a:srgbClr val="01B05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改善前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改善后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活动成长</a:t>
                      </a:r>
                    </a:p>
                  </a:txBody>
                  <a:tcPr marL="0" marR="0" marT="0" marB="0" anchor="ctr">
                    <a:solidFill>
                      <a:srgbClr val="01B05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正</a:t>
                      </a:r>
                      <a:r>
                        <a:rPr lang="en-US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负向</a:t>
                      </a:r>
                      <a:endParaRPr lang="zh-CN" sz="1200" kern="1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1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总分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平均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总分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平均</a:t>
                      </a:r>
                    </a:p>
                  </a:txBody>
                  <a:tcPr marL="0" marR="0" marT="0" marB="0">
                    <a:solidFill>
                      <a:srgbClr val="01B0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2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责任与荣誉感</a:t>
                      </a: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endParaRPr lang="zh-CN" sz="12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49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4.5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1.7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 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解决问题能力</a:t>
                      </a:r>
                      <a:endParaRPr lang="zh-CN" sz="12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1.2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积极性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29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2.6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49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4.5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1.9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和谐度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2.7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1.3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沟通技巧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49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4.5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质管工具应用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3.6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2.2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凝聚力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34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52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4.7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1.6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8942" name="对象 5"/>
          <p:cNvGraphicFramePr>
            <a:graphicFrameLocks noChangeAspect="1"/>
          </p:cNvGraphicFramePr>
          <p:nvPr/>
        </p:nvGraphicFramePr>
        <p:xfrm>
          <a:off x="6762750" y="1169988"/>
          <a:ext cx="542925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3" imgW="5438775" imgH="3362325" progId="excel.sheet.8">
                  <p:embed/>
                </p:oleObj>
              </mc:Choice>
              <mc:Fallback>
                <p:oleObj r:id="rId3" imgW="5438775" imgH="3362325" progId="excel.sheet.8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2750" y="1169988"/>
                        <a:ext cx="5429250" cy="3359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43" name="矩形 38"/>
          <p:cNvSpPr/>
          <p:nvPr/>
        </p:nvSpPr>
        <p:spPr>
          <a:xfrm>
            <a:off x="323850" y="4719638"/>
            <a:ext cx="11420475" cy="1089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在开展持续改进提高孕妇从待产室到分娩后留置针的完好率，小组成员通过集中讨论分析原因，及时更新发送设备设施，制定适合本科的采集发送流程等一系列对策，有效减少各种导致标本采集发送环节失误的节点，同时提升了相关人员业务水平和解决应急事件，沟通等能力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88">
        <p15:prstTrans prst="peelOff"/>
      </p:transition>
    </mc:Choice>
    <mc:Fallback>
      <p:transition spd="slow" advTm="1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9292" y="1842988"/>
            <a:ext cx="13461385" cy="6391734"/>
            <a:chOff x="-639292" y="1842988"/>
            <a:chExt cx="13461385" cy="6391734"/>
          </a:xfrm>
        </p:grpSpPr>
        <p:sp>
          <p:nvSpPr>
            <p:cNvPr id="4" name="椭圆 3"/>
            <p:cNvSpPr/>
            <p:nvPr/>
          </p:nvSpPr>
          <p:spPr>
            <a:xfrm>
              <a:off x="-639292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10662217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7472" y="1740168"/>
            <a:ext cx="1573566" cy="1773359"/>
            <a:chOff x="5309217" y="1620688"/>
            <a:chExt cx="1573566" cy="1773359"/>
          </a:xfrm>
        </p:grpSpPr>
        <p:grpSp>
          <p:nvGrpSpPr>
            <p:cNvPr id="34" name="组合 33"/>
            <p:cNvGrpSpPr/>
            <p:nvPr/>
          </p:nvGrpSpPr>
          <p:grpSpPr>
            <a:xfrm>
              <a:off x="5309217" y="1620688"/>
              <a:ext cx="1573566" cy="1773359"/>
              <a:chOff x="5308868" y="840747"/>
              <a:chExt cx="1573566" cy="1773359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Freeform 17"/>
            <p:cNvSpPr>
              <a:spLocks noEditPoints="1"/>
            </p:cNvSpPr>
            <p:nvPr/>
          </p:nvSpPr>
          <p:spPr bwMode="auto">
            <a:xfrm>
              <a:off x="5686431" y="2136533"/>
              <a:ext cx="700506" cy="702029"/>
            </a:xfrm>
            <a:custGeom>
              <a:avLst/>
              <a:gdLst>
                <a:gd name="T0" fmla="*/ 345 w 460"/>
                <a:gd name="T1" fmla="*/ 461 h 461"/>
                <a:gd name="T2" fmla="*/ 192 w 460"/>
                <a:gd name="T3" fmla="*/ 346 h 461"/>
                <a:gd name="T4" fmla="*/ 403 w 460"/>
                <a:gd name="T5" fmla="*/ 58 h 461"/>
                <a:gd name="T6" fmla="*/ 132 w 460"/>
                <a:gd name="T7" fmla="*/ 300 h 461"/>
                <a:gd name="T8" fmla="*/ 0 w 460"/>
                <a:gd name="T9" fmla="*/ 202 h 461"/>
                <a:gd name="T10" fmla="*/ 460 w 460"/>
                <a:gd name="T11" fmla="*/ 0 h 461"/>
                <a:gd name="T12" fmla="*/ 345 w 460"/>
                <a:gd name="T13" fmla="*/ 461 h 461"/>
                <a:gd name="T14" fmla="*/ 115 w 460"/>
                <a:gd name="T15" fmla="*/ 461 h 461"/>
                <a:gd name="T16" fmla="*/ 115 w 460"/>
                <a:gd name="T17" fmla="*/ 346 h 461"/>
                <a:gd name="T18" fmla="*/ 202 w 460"/>
                <a:gd name="T19" fmla="*/ 404 h 461"/>
                <a:gd name="T20" fmla="*/ 115 w 460"/>
                <a:gd name="T21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0" h="461">
                  <a:moveTo>
                    <a:pt x="345" y="461"/>
                  </a:moveTo>
                  <a:lnTo>
                    <a:pt x="192" y="346"/>
                  </a:lnTo>
                  <a:lnTo>
                    <a:pt x="403" y="58"/>
                  </a:lnTo>
                  <a:lnTo>
                    <a:pt x="132" y="300"/>
                  </a:lnTo>
                  <a:lnTo>
                    <a:pt x="0" y="202"/>
                  </a:lnTo>
                  <a:lnTo>
                    <a:pt x="460" y="0"/>
                  </a:lnTo>
                  <a:lnTo>
                    <a:pt x="345" y="461"/>
                  </a:lnTo>
                  <a:close/>
                  <a:moveTo>
                    <a:pt x="115" y="461"/>
                  </a:moveTo>
                  <a:lnTo>
                    <a:pt x="115" y="346"/>
                  </a:lnTo>
                  <a:lnTo>
                    <a:pt x="202" y="404"/>
                  </a:lnTo>
                  <a:lnTo>
                    <a:pt x="115" y="4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3521594" y="3746849"/>
            <a:ext cx="5148580" cy="1066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Droid Sans" panose="020B0606030804020204" pitchFamily="34" charset="0"/>
              </a:rPr>
              <a:t>感谢收看 请多指点</a:t>
            </a:r>
          </a:p>
          <a:p>
            <a:pPr algn="ctr"/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Droid Sans" panose="020B0606030804020204" pitchFamily="34" charset="0"/>
              </a:rPr>
              <a:t>Thank </a:t>
            </a:r>
            <a:r>
              <a:rPr lang="en-US" altLang="zh-CN" sz="3200" dirty="0">
                <a:solidFill>
                  <a:srgbClr val="FFC000"/>
                </a:solidFill>
                <a:latin typeface="华文中宋" panose="02010600040101010101" charset="-122"/>
                <a:ea typeface="华文中宋" panose="02010600040101010101" charset="-122"/>
                <a:cs typeface="Droid Sans" panose="020B0606030804020204" pitchFamily="34" charset="0"/>
              </a:rPr>
              <a:t>You 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Droid Sans" panose="020B0606030804020204" pitchFamily="34" charset="0"/>
              </a:rPr>
              <a:t>For </a:t>
            </a:r>
            <a:r>
              <a:rPr lang="en-US" altLang="zh-CN" sz="3200" dirty="0">
                <a:solidFill>
                  <a:srgbClr val="2ABD82"/>
                </a:solidFill>
                <a:latin typeface="华文中宋" panose="02010600040101010101" charset="-122"/>
                <a:ea typeface="华文中宋" panose="02010600040101010101" charset="-122"/>
                <a:cs typeface="Droid Sans" panose="020B0606030804020204" pitchFamily="34" charset="0"/>
              </a:rPr>
              <a:t>Watching</a:t>
            </a:r>
            <a:endParaRPr lang="zh-CN" altLang="en-US" sz="3200" dirty="0">
              <a:solidFill>
                <a:srgbClr val="2ABD82"/>
              </a:solidFill>
              <a:latin typeface="华文中宋" panose="02010600040101010101" charset="-122"/>
              <a:ea typeface="华文中宋" panose="02010600040101010101" charset="-122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013">
        <p14:vortex dir="r"/>
      </p:transition>
    </mc:Choice>
    <mc:Fallback>
      <p:transition spd="slow" advTm="7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成员介绍 </a:t>
            </a:r>
          </a:p>
        </p:txBody>
      </p:sp>
      <p:sp>
        <p:nvSpPr>
          <p:cNvPr id="44" name="Shape 1460"/>
          <p:cNvSpPr/>
          <p:nvPr/>
        </p:nvSpPr>
        <p:spPr>
          <a:xfrm>
            <a:off x="2181945" y="1679483"/>
            <a:ext cx="3600000" cy="360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2700" cap="flat">
            <a:solidFill>
              <a:schemeClr val="bg1">
                <a:lumMod val="50000"/>
              </a:schemeClr>
            </a:solidFill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/>
            <a:endParaRPr sz="1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Shape 1460"/>
          <p:cNvSpPr/>
          <p:nvPr/>
        </p:nvSpPr>
        <p:spPr>
          <a:xfrm>
            <a:off x="4827231" y="1741931"/>
            <a:ext cx="720000" cy="7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Shape 1460"/>
          <p:cNvSpPr/>
          <p:nvPr/>
        </p:nvSpPr>
        <p:spPr>
          <a:xfrm>
            <a:off x="5421945" y="3119483"/>
            <a:ext cx="720000" cy="7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47" name="Shape 1460"/>
          <p:cNvSpPr/>
          <p:nvPr/>
        </p:nvSpPr>
        <p:spPr>
          <a:xfrm>
            <a:off x="4827231" y="4497035"/>
            <a:ext cx="720000" cy="7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lvl="0"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sp>
        <p:nvSpPr>
          <p:cNvPr id="51" name="矩形 50"/>
          <p:cNvSpPr/>
          <p:nvPr/>
        </p:nvSpPr>
        <p:spPr>
          <a:xfrm>
            <a:off x="6286619" y="3154604"/>
            <a:ext cx="182689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协调员/秘书：</a:t>
            </a:r>
          </a:p>
        </p:txBody>
      </p:sp>
      <p:sp>
        <p:nvSpPr>
          <p:cNvPr id="52" name="矩形 51"/>
          <p:cNvSpPr/>
          <p:nvPr/>
        </p:nvSpPr>
        <p:spPr>
          <a:xfrm>
            <a:off x="7997241" y="3100556"/>
            <a:ext cx="322950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陈 洁</a:t>
            </a:r>
          </a:p>
        </p:txBody>
      </p:sp>
      <p:sp>
        <p:nvSpPr>
          <p:cNvPr id="53" name="矩形 52"/>
          <p:cNvSpPr/>
          <p:nvPr/>
        </p:nvSpPr>
        <p:spPr>
          <a:xfrm>
            <a:off x="5880611" y="1792648"/>
            <a:ext cx="944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组长：</a:t>
            </a:r>
          </a:p>
        </p:txBody>
      </p:sp>
      <p:sp>
        <p:nvSpPr>
          <p:cNvPr id="54" name="矩形 53"/>
          <p:cNvSpPr/>
          <p:nvPr/>
        </p:nvSpPr>
        <p:spPr>
          <a:xfrm>
            <a:off x="6689233" y="1731382"/>
            <a:ext cx="322950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仇春波 </a:t>
            </a:r>
          </a:p>
        </p:txBody>
      </p:sp>
      <p:sp>
        <p:nvSpPr>
          <p:cNvPr id="55" name="矩形 54"/>
          <p:cNvSpPr/>
          <p:nvPr/>
        </p:nvSpPr>
        <p:spPr>
          <a:xfrm>
            <a:off x="5880611" y="4528173"/>
            <a:ext cx="944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成员：</a:t>
            </a:r>
          </a:p>
        </p:txBody>
      </p:sp>
      <p:sp>
        <p:nvSpPr>
          <p:cNvPr id="56" name="矩形 55"/>
          <p:cNvSpPr/>
          <p:nvPr/>
        </p:nvSpPr>
        <p:spPr>
          <a:xfrm>
            <a:off x="6825615" y="4257675"/>
            <a:ext cx="371221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王渊萍 王芳 邱燕燕 许梦霞 洪雅华 朱维娜 岑月方 梅丹妮 戎丹露 江瑛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2181945" y="2399483"/>
            <a:ext cx="2160000" cy="2160000"/>
            <a:chOff x="1727920" y="2385513"/>
            <a:chExt cx="2160000" cy="2160000"/>
          </a:xfrm>
        </p:grpSpPr>
        <p:sp>
          <p:nvSpPr>
            <p:cNvPr id="24" name="Shape 1460"/>
            <p:cNvSpPr/>
            <p:nvPr/>
          </p:nvSpPr>
          <p:spPr>
            <a:xfrm>
              <a:off x="1727920" y="2385513"/>
              <a:ext cx="2160000" cy="216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lvl="0"/>
              <a:endParaRPr sz="13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021" y="2743563"/>
              <a:ext cx="723899" cy="723899"/>
            </a:xfrm>
            <a:prstGeom prst="rect">
              <a:avLst/>
            </a:prstGeom>
          </p:spPr>
        </p:pic>
        <p:sp>
          <p:nvSpPr>
            <p:cNvPr id="57" name="矩形 56"/>
            <p:cNvSpPr/>
            <p:nvPr/>
          </p:nvSpPr>
          <p:spPr>
            <a:xfrm>
              <a:off x="2259280" y="3523838"/>
              <a:ext cx="10972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成立改</a:t>
              </a:r>
            </a:p>
            <a:p>
              <a:pPr algn="l">
                <a:lnSpc>
                  <a:spcPct val="10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进小组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893">
        <p15:prstTrans prst="peelOff"/>
      </p:transition>
    </mc:Choice>
    <mc:Fallback>
      <p:transition spd="slow" advTm="4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33 -1.48148E-6 L -0.10885 -1.48148E-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568 -1.48148E-6 L -4.375E-6 -1.48148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524 3.33333E-6 L -0.10885 3.33333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01602 3.33333E-6 L -1.875E-6 3.33333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01524 3.33333E-6 L -0.10885 3.33333E-6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2" nodeType="withEffect">
                                  <p:stCondLst>
                                    <p:cond delay="2850"/>
                                  </p:stCondLst>
                                  <p:childTnLst>
                                    <p:animMotion origin="layout" path="M 0.01602 3.33333E-6 L -1.875E-6 3.33333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1524 3.33333E-6 L -0.10885 3.33333E-6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2950"/>
                                  </p:stCondLst>
                                  <p:childTnLst>
                                    <p:animMotion origin="layout" path="M 0.01602 3.33333E-6 L -1.875E-6 3.33333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5" grpId="1" bldLvl="0" animBg="1"/>
      <p:bldP spid="45" grpId="2" bldLvl="0" animBg="1"/>
      <p:bldP spid="46" grpId="0" bldLvl="0" animBg="1"/>
      <p:bldP spid="46" grpId="1" bldLvl="0" animBg="1"/>
      <p:bldP spid="46" grpId="2" bldLvl="0" animBg="1"/>
      <p:bldP spid="47" grpId="0" bldLvl="0" animBg="1"/>
      <p:bldP spid="47" grpId="1" bldLvl="0" animBg="1"/>
      <p:bldP spid="47" grpId="2" bldLvl="0" animBg="1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847795" y="4056968"/>
              <a:ext cx="221488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主题选定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60">
        <p15:prstTrans prst="peelOff"/>
      </p:transition>
    </mc:Choice>
    <mc:Fallback>
      <p:transition spd="slow" advTm="4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主题选定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623816" y="1289505"/>
            <a:ext cx="8944368" cy="806748"/>
            <a:chOff x="1623816" y="1289505"/>
            <a:chExt cx="8944368" cy="806748"/>
          </a:xfrm>
        </p:grpSpPr>
        <p:sp>
          <p:nvSpPr>
            <p:cNvPr id="15" name="Shape 3883"/>
            <p:cNvSpPr/>
            <p:nvPr/>
          </p:nvSpPr>
          <p:spPr>
            <a:xfrm>
              <a:off x="1623816" y="1289505"/>
              <a:ext cx="8944368" cy="80674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lvl="0"/>
              <a:endParaRPr sz="1300"/>
            </a:p>
          </p:txBody>
        </p:sp>
        <p:sp>
          <p:nvSpPr>
            <p:cNvPr id="17" name="Text Placeholder 5"/>
            <p:cNvSpPr txBox="1"/>
            <p:nvPr/>
          </p:nvSpPr>
          <p:spPr>
            <a:xfrm>
              <a:off x="1623816" y="1458817"/>
              <a:ext cx="8944368" cy="467001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静脉留置针在产妇分娩中有着很大的优越性，运用留置针：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1710055" y="2299335"/>
            <a:ext cx="4606290" cy="355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静脉留置针在产妇分娩中有着很大的优越性，运用留置针：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有利于保持静脉通路，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降低输液渗透，针头脱出，针头堵塞发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生率避免反复穿刺，减轻孕妇痛苦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降低护士的工作量。提高工作效率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参考文献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静脉留置针在产妇分娩中的应用体会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朱晓红18G留置针在产妇分娩中的应用体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会王英静脉留置针在分娩过程中的应用</a:t>
            </a:r>
          </a:p>
        </p:txBody>
      </p:sp>
      <p:sp>
        <p:nvSpPr>
          <p:cNvPr id="31" name="矩形 30"/>
          <p:cNvSpPr/>
          <p:nvPr/>
        </p:nvSpPr>
        <p:spPr>
          <a:xfrm>
            <a:off x="6333490" y="2299335"/>
            <a:ext cx="4436745" cy="364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但是孕妇在分娩过程中留置针容易滑脱，反折，3M敷贴固定容易卷边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导致：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1、输液不能以最快的速度进入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2、留置针浪费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3、孕妇重复的留置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4、助产士重复工作量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5、3M敷贴浪费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6、住院病人满意度降低。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所以，提高孕妇从穿刺到分娩后留置针的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完好率迫在眉睫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01">
        <p15:prstTrans prst="peelOff"/>
      </p:transition>
    </mc:Choice>
    <mc:Fallback>
      <p:transition spd="slow" advTm="2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主题选定</a:t>
            </a:r>
          </a:p>
        </p:txBody>
      </p:sp>
      <p:sp>
        <p:nvSpPr>
          <p:cNvPr id="3" name="平行四边形 2"/>
          <p:cNvSpPr/>
          <p:nvPr/>
        </p:nvSpPr>
        <p:spPr>
          <a:xfrm rot="2353060">
            <a:off x="4550198" y="3894911"/>
            <a:ext cx="898904" cy="646561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  <a:gd name="connsiteX0-11" fmla="*/ 0 w 1525434"/>
              <a:gd name="connsiteY0-12" fmla="*/ 613014 h 613095"/>
              <a:gd name="connsiteX1-13" fmla="*/ 143655 w 1525434"/>
              <a:gd name="connsiteY1-14" fmla="*/ 1014 h 613095"/>
              <a:gd name="connsiteX2-15" fmla="*/ 965458 w 1525434"/>
              <a:gd name="connsiteY2-16" fmla="*/ 0 h 613095"/>
              <a:gd name="connsiteX3-17" fmla="*/ 1525434 w 1525434"/>
              <a:gd name="connsiteY3-18" fmla="*/ 613095 h 613095"/>
              <a:gd name="connsiteX4-19" fmla="*/ 0 w 1525434"/>
              <a:gd name="connsiteY4-20" fmla="*/ 613014 h 613095"/>
              <a:gd name="connsiteX0-21" fmla="*/ 0 w 990402"/>
              <a:gd name="connsiteY0-22" fmla="*/ 613014 h 613285"/>
              <a:gd name="connsiteX1-23" fmla="*/ 143655 w 990402"/>
              <a:gd name="connsiteY1-24" fmla="*/ 1014 h 613285"/>
              <a:gd name="connsiteX2-25" fmla="*/ 965458 w 990402"/>
              <a:gd name="connsiteY2-26" fmla="*/ 0 h 613285"/>
              <a:gd name="connsiteX3-27" fmla="*/ 990402 w 990402"/>
              <a:gd name="connsiteY3-28" fmla="*/ 613285 h 613285"/>
              <a:gd name="connsiteX4-29" fmla="*/ 0 w 990402"/>
              <a:gd name="connsiteY4-30" fmla="*/ 613014 h 613285"/>
              <a:gd name="connsiteX0-31" fmla="*/ 0 w 965458"/>
              <a:gd name="connsiteY0-32" fmla="*/ 613014 h 613014"/>
              <a:gd name="connsiteX1-33" fmla="*/ 143655 w 965458"/>
              <a:gd name="connsiteY1-34" fmla="*/ 1014 h 613014"/>
              <a:gd name="connsiteX2-35" fmla="*/ 965458 w 965458"/>
              <a:gd name="connsiteY2-36" fmla="*/ 0 h 613014"/>
              <a:gd name="connsiteX3-37" fmla="*/ 892039 w 965458"/>
              <a:gd name="connsiteY3-38" fmla="*/ 584330 h 613014"/>
              <a:gd name="connsiteX4-39" fmla="*/ 0 w 965458"/>
              <a:gd name="connsiteY4-40" fmla="*/ 613014 h 613014"/>
              <a:gd name="connsiteX0-41" fmla="*/ 0 w 965458"/>
              <a:gd name="connsiteY0-42" fmla="*/ 613014 h 613014"/>
              <a:gd name="connsiteX1-43" fmla="*/ 143655 w 965458"/>
              <a:gd name="connsiteY1-44" fmla="*/ 1014 h 613014"/>
              <a:gd name="connsiteX2-45" fmla="*/ 965458 w 965458"/>
              <a:gd name="connsiteY2-46" fmla="*/ 0 h 613014"/>
              <a:gd name="connsiteX3-47" fmla="*/ 815065 w 965458"/>
              <a:gd name="connsiteY3-48" fmla="*/ 566027 h 613014"/>
              <a:gd name="connsiteX4-49" fmla="*/ 0 w 965458"/>
              <a:gd name="connsiteY4-50" fmla="*/ 613014 h 613014"/>
              <a:gd name="connsiteX0-51" fmla="*/ 0 w 965458"/>
              <a:gd name="connsiteY0-52" fmla="*/ 613014 h 613014"/>
              <a:gd name="connsiteX1-53" fmla="*/ 143655 w 965458"/>
              <a:gd name="connsiteY1-54" fmla="*/ 1014 h 613014"/>
              <a:gd name="connsiteX2-55" fmla="*/ 965458 w 965458"/>
              <a:gd name="connsiteY2-56" fmla="*/ 0 h 613014"/>
              <a:gd name="connsiteX3-57" fmla="*/ 889102 w 965458"/>
              <a:gd name="connsiteY3-58" fmla="*/ 590436 h 613014"/>
              <a:gd name="connsiteX4-59" fmla="*/ 0 w 965458"/>
              <a:gd name="connsiteY4-60" fmla="*/ 613014 h 613014"/>
              <a:gd name="connsiteX0-61" fmla="*/ 0 w 895659"/>
              <a:gd name="connsiteY0-62" fmla="*/ 612000 h 612000"/>
              <a:gd name="connsiteX1-63" fmla="*/ 143655 w 895659"/>
              <a:gd name="connsiteY1-64" fmla="*/ 0 h 612000"/>
              <a:gd name="connsiteX2-65" fmla="*/ 895659 w 895659"/>
              <a:gd name="connsiteY2-66" fmla="*/ 17644 h 612000"/>
              <a:gd name="connsiteX3-67" fmla="*/ 889102 w 895659"/>
              <a:gd name="connsiteY3-68" fmla="*/ 589422 h 612000"/>
              <a:gd name="connsiteX4-69" fmla="*/ 0 w 895659"/>
              <a:gd name="connsiteY4-70" fmla="*/ 612000 h 612000"/>
              <a:gd name="connsiteX0-71" fmla="*/ 0 w 921393"/>
              <a:gd name="connsiteY0-72" fmla="*/ 612000 h 612000"/>
              <a:gd name="connsiteX1-73" fmla="*/ 143655 w 921393"/>
              <a:gd name="connsiteY1-74" fmla="*/ 0 h 612000"/>
              <a:gd name="connsiteX2-75" fmla="*/ 921393 w 921393"/>
              <a:gd name="connsiteY2-76" fmla="*/ 9538 h 612000"/>
              <a:gd name="connsiteX3-77" fmla="*/ 889102 w 921393"/>
              <a:gd name="connsiteY3-78" fmla="*/ 589422 h 612000"/>
              <a:gd name="connsiteX4-79" fmla="*/ 0 w 921393"/>
              <a:gd name="connsiteY4-80" fmla="*/ 612000 h 612000"/>
              <a:gd name="connsiteX0-81" fmla="*/ 0 w 921393"/>
              <a:gd name="connsiteY0-82" fmla="*/ 612000 h 612000"/>
              <a:gd name="connsiteX1-83" fmla="*/ 143655 w 921393"/>
              <a:gd name="connsiteY1-84" fmla="*/ 0 h 612000"/>
              <a:gd name="connsiteX2-85" fmla="*/ 921393 w 921393"/>
              <a:gd name="connsiteY2-86" fmla="*/ 9538 h 612000"/>
              <a:gd name="connsiteX3-87" fmla="*/ 883698 w 921393"/>
              <a:gd name="connsiteY3-88" fmla="*/ 597414 h 612000"/>
              <a:gd name="connsiteX4-89" fmla="*/ 0 w 921393"/>
              <a:gd name="connsiteY4-90" fmla="*/ 612000 h 612000"/>
              <a:gd name="connsiteX0-91" fmla="*/ 0 w 921393"/>
              <a:gd name="connsiteY0-92" fmla="*/ 612000 h 612000"/>
              <a:gd name="connsiteX1-93" fmla="*/ 143655 w 921393"/>
              <a:gd name="connsiteY1-94" fmla="*/ 0 h 612000"/>
              <a:gd name="connsiteX2-95" fmla="*/ 921393 w 921393"/>
              <a:gd name="connsiteY2-96" fmla="*/ 9538 h 612000"/>
              <a:gd name="connsiteX3-97" fmla="*/ 889602 w 921393"/>
              <a:gd name="connsiteY3-98" fmla="*/ 590004 h 612000"/>
              <a:gd name="connsiteX4-99" fmla="*/ 0 w 921393"/>
              <a:gd name="connsiteY4-100" fmla="*/ 612000 h 612000"/>
              <a:gd name="connsiteX0-101" fmla="*/ 0 w 894278"/>
              <a:gd name="connsiteY0-102" fmla="*/ 612000 h 612000"/>
              <a:gd name="connsiteX1-103" fmla="*/ 143655 w 894278"/>
              <a:gd name="connsiteY1-104" fmla="*/ 0 h 612000"/>
              <a:gd name="connsiteX2-105" fmla="*/ 894278 w 894278"/>
              <a:gd name="connsiteY2-106" fmla="*/ 10138 h 612000"/>
              <a:gd name="connsiteX3-107" fmla="*/ 889602 w 894278"/>
              <a:gd name="connsiteY3-108" fmla="*/ 590004 h 612000"/>
              <a:gd name="connsiteX4-109" fmla="*/ 0 w 894278"/>
              <a:gd name="connsiteY4-110" fmla="*/ 612000 h 612000"/>
              <a:gd name="connsiteX0-111" fmla="*/ 0 w 901763"/>
              <a:gd name="connsiteY0-112" fmla="*/ 612000 h 612000"/>
              <a:gd name="connsiteX1-113" fmla="*/ 143655 w 901763"/>
              <a:gd name="connsiteY1-114" fmla="*/ 0 h 612000"/>
              <a:gd name="connsiteX2-115" fmla="*/ 894278 w 901763"/>
              <a:gd name="connsiteY2-116" fmla="*/ 10138 h 612000"/>
              <a:gd name="connsiteX3-117" fmla="*/ 901487 w 901763"/>
              <a:gd name="connsiteY3-118" fmla="*/ 589544 h 612000"/>
              <a:gd name="connsiteX4-119" fmla="*/ 0 w 901763"/>
              <a:gd name="connsiteY4-120" fmla="*/ 612000 h 612000"/>
              <a:gd name="connsiteX0-121" fmla="*/ 0 w 901770"/>
              <a:gd name="connsiteY0-122" fmla="*/ 612000 h 612000"/>
              <a:gd name="connsiteX1-123" fmla="*/ 143655 w 901770"/>
              <a:gd name="connsiteY1-124" fmla="*/ 0 h 612000"/>
              <a:gd name="connsiteX2-125" fmla="*/ 894617 w 901770"/>
              <a:gd name="connsiteY2-126" fmla="*/ 6980 h 612000"/>
              <a:gd name="connsiteX3-127" fmla="*/ 901487 w 901770"/>
              <a:gd name="connsiteY3-128" fmla="*/ 589544 h 612000"/>
              <a:gd name="connsiteX4-129" fmla="*/ 0 w 901770"/>
              <a:gd name="connsiteY4-130" fmla="*/ 612000 h 612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01770" h="612000">
                <a:moveTo>
                  <a:pt x="0" y="612000"/>
                </a:moveTo>
                <a:lnTo>
                  <a:pt x="143655" y="0"/>
                </a:lnTo>
                <a:lnTo>
                  <a:pt x="894617" y="6980"/>
                </a:lnTo>
                <a:cubicBezTo>
                  <a:pt x="892431" y="197573"/>
                  <a:pt x="903673" y="398951"/>
                  <a:pt x="901487" y="589544"/>
                </a:cubicBezTo>
                <a:lnTo>
                  <a:pt x="0" y="612000"/>
                </a:lnTo>
                <a:close/>
              </a:path>
            </a:pathLst>
          </a:cu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平行四边形 2"/>
          <p:cNvSpPr/>
          <p:nvPr/>
        </p:nvSpPr>
        <p:spPr>
          <a:xfrm rot="8460000" flipV="1">
            <a:off x="6590431" y="3739059"/>
            <a:ext cx="1612452" cy="610202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20000" h="612081">
                <a:moveTo>
                  <a:pt x="0" y="612000"/>
                </a:moveTo>
                <a:lnTo>
                  <a:pt x="143655" y="0"/>
                </a:lnTo>
                <a:lnTo>
                  <a:pt x="1620000" y="0"/>
                </a:lnTo>
                <a:lnTo>
                  <a:pt x="1525434" y="612081"/>
                </a:lnTo>
                <a:lnTo>
                  <a:pt x="0" y="612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平行四边形 2"/>
          <p:cNvSpPr/>
          <p:nvPr/>
        </p:nvSpPr>
        <p:spPr>
          <a:xfrm rot="7740000">
            <a:off x="5197715" y="2398510"/>
            <a:ext cx="916885" cy="644981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  <a:gd name="connsiteX0-11" fmla="*/ 0 w 1525434"/>
              <a:gd name="connsiteY0-12" fmla="*/ 613014 h 613095"/>
              <a:gd name="connsiteX1-13" fmla="*/ 143655 w 1525434"/>
              <a:gd name="connsiteY1-14" fmla="*/ 1014 h 613095"/>
              <a:gd name="connsiteX2-15" fmla="*/ 965458 w 1525434"/>
              <a:gd name="connsiteY2-16" fmla="*/ 0 h 613095"/>
              <a:gd name="connsiteX3-17" fmla="*/ 1525434 w 1525434"/>
              <a:gd name="connsiteY3-18" fmla="*/ 613095 h 613095"/>
              <a:gd name="connsiteX4-19" fmla="*/ 0 w 1525434"/>
              <a:gd name="connsiteY4-20" fmla="*/ 613014 h 613095"/>
              <a:gd name="connsiteX0-21" fmla="*/ 0 w 990402"/>
              <a:gd name="connsiteY0-22" fmla="*/ 613014 h 613285"/>
              <a:gd name="connsiteX1-23" fmla="*/ 143655 w 990402"/>
              <a:gd name="connsiteY1-24" fmla="*/ 1014 h 613285"/>
              <a:gd name="connsiteX2-25" fmla="*/ 965458 w 990402"/>
              <a:gd name="connsiteY2-26" fmla="*/ 0 h 613285"/>
              <a:gd name="connsiteX3-27" fmla="*/ 990402 w 990402"/>
              <a:gd name="connsiteY3-28" fmla="*/ 613285 h 613285"/>
              <a:gd name="connsiteX4-29" fmla="*/ 0 w 990402"/>
              <a:gd name="connsiteY4-30" fmla="*/ 613014 h 613285"/>
              <a:gd name="connsiteX0-31" fmla="*/ 0 w 965458"/>
              <a:gd name="connsiteY0-32" fmla="*/ 613014 h 613014"/>
              <a:gd name="connsiteX1-33" fmla="*/ 143655 w 965458"/>
              <a:gd name="connsiteY1-34" fmla="*/ 1014 h 613014"/>
              <a:gd name="connsiteX2-35" fmla="*/ 965458 w 965458"/>
              <a:gd name="connsiteY2-36" fmla="*/ 0 h 613014"/>
              <a:gd name="connsiteX3-37" fmla="*/ 892039 w 965458"/>
              <a:gd name="connsiteY3-38" fmla="*/ 584330 h 613014"/>
              <a:gd name="connsiteX4-39" fmla="*/ 0 w 965458"/>
              <a:gd name="connsiteY4-40" fmla="*/ 613014 h 613014"/>
              <a:gd name="connsiteX0-41" fmla="*/ 0 w 965458"/>
              <a:gd name="connsiteY0-42" fmla="*/ 613014 h 613014"/>
              <a:gd name="connsiteX1-43" fmla="*/ 143655 w 965458"/>
              <a:gd name="connsiteY1-44" fmla="*/ 1014 h 613014"/>
              <a:gd name="connsiteX2-45" fmla="*/ 965458 w 965458"/>
              <a:gd name="connsiteY2-46" fmla="*/ 0 h 613014"/>
              <a:gd name="connsiteX3-47" fmla="*/ 815065 w 965458"/>
              <a:gd name="connsiteY3-48" fmla="*/ 566027 h 613014"/>
              <a:gd name="connsiteX4-49" fmla="*/ 0 w 965458"/>
              <a:gd name="connsiteY4-50" fmla="*/ 613014 h 613014"/>
              <a:gd name="connsiteX0-51" fmla="*/ 0 w 965458"/>
              <a:gd name="connsiteY0-52" fmla="*/ 613014 h 613014"/>
              <a:gd name="connsiteX1-53" fmla="*/ 143655 w 965458"/>
              <a:gd name="connsiteY1-54" fmla="*/ 1014 h 613014"/>
              <a:gd name="connsiteX2-55" fmla="*/ 965458 w 965458"/>
              <a:gd name="connsiteY2-56" fmla="*/ 0 h 613014"/>
              <a:gd name="connsiteX3-57" fmla="*/ 889102 w 965458"/>
              <a:gd name="connsiteY3-58" fmla="*/ 590436 h 613014"/>
              <a:gd name="connsiteX4-59" fmla="*/ 0 w 965458"/>
              <a:gd name="connsiteY4-60" fmla="*/ 613014 h 613014"/>
              <a:gd name="connsiteX0-61" fmla="*/ 0 w 895659"/>
              <a:gd name="connsiteY0-62" fmla="*/ 612000 h 612000"/>
              <a:gd name="connsiteX1-63" fmla="*/ 143655 w 895659"/>
              <a:gd name="connsiteY1-64" fmla="*/ 0 h 612000"/>
              <a:gd name="connsiteX2-65" fmla="*/ 895659 w 895659"/>
              <a:gd name="connsiteY2-66" fmla="*/ 17644 h 612000"/>
              <a:gd name="connsiteX3-67" fmla="*/ 889102 w 895659"/>
              <a:gd name="connsiteY3-68" fmla="*/ 589422 h 612000"/>
              <a:gd name="connsiteX4-69" fmla="*/ 0 w 895659"/>
              <a:gd name="connsiteY4-70" fmla="*/ 612000 h 612000"/>
              <a:gd name="connsiteX0-71" fmla="*/ 0 w 921393"/>
              <a:gd name="connsiteY0-72" fmla="*/ 612000 h 612000"/>
              <a:gd name="connsiteX1-73" fmla="*/ 143655 w 921393"/>
              <a:gd name="connsiteY1-74" fmla="*/ 0 h 612000"/>
              <a:gd name="connsiteX2-75" fmla="*/ 921393 w 921393"/>
              <a:gd name="connsiteY2-76" fmla="*/ 9538 h 612000"/>
              <a:gd name="connsiteX3-77" fmla="*/ 889102 w 921393"/>
              <a:gd name="connsiteY3-78" fmla="*/ 589422 h 612000"/>
              <a:gd name="connsiteX4-79" fmla="*/ 0 w 921393"/>
              <a:gd name="connsiteY4-80" fmla="*/ 612000 h 612000"/>
              <a:gd name="connsiteX0-81" fmla="*/ 0 w 921393"/>
              <a:gd name="connsiteY0-82" fmla="*/ 612000 h 612000"/>
              <a:gd name="connsiteX1-83" fmla="*/ 143655 w 921393"/>
              <a:gd name="connsiteY1-84" fmla="*/ 0 h 612000"/>
              <a:gd name="connsiteX2-85" fmla="*/ 921393 w 921393"/>
              <a:gd name="connsiteY2-86" fmla="*/ 9538 h 612000"/>
              <a:gd name="connsiteX3-87" fmla="*/ 883698 w 921393"/>
              <a:gd name="connsiteY3-88" fmla="*/ 597414 h 612000"/>
              <a:gd name="connsiteX4-89" fmla="*/ 0 w 921393"/>
              <a:gd name="connsiteY4-90" fmla="*/ 612000 h 612000"/>
              <a:gd name="connsiteX0-91" fmla="*/ 0 w 921393"/>
              <a:gd name="connsiteY0-92" fmla="*/ 612000 h 612000"/>
              <a:gd name="connsiteX1-93" fmla="*/ 143655 w 921393"/>
              <a:gd name="connsiteY1-94" fmla="*/ 0 h 612000"/>
              <a:gd name="connsiteX2-95" fmla="*/ 921393 w 921393"/>
              <a:gd name="connsiteY2-96" fmla="*/ 9538 h 612000"/>
              <a:gd name="connsiteX3-97" fmla="*/ 889602 w 921393"/>
              <a:gd name="connsiteY3-98" fmla="*/ 590004 h 612000"/>
              <a:gd name="connsiteX4-99" fmla="*/ 0 w 921393"/>
              <a:gd name="connsiteY4-100" fmla="*/ 612000 h 612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1393" h="612000">
                <a:moveTo>
                  <a:pt x="0" y="612000"/>
                </a:moveTo>
                <a:lnTo>
                  <a:pt x="143655" y="0"/>
                </a:lnTo>
                <a:lnTo>
                  <a:pt x="921393" y="9538"/>
                </a:lnTo>
                <a:cubicBezTo>
                  <a:pt x="919207" y="200131"/>
                  <a:pt x="891788" y="399411"/>
                  <a:pt x="889602" y="590004"/>
                </a:cubicBezTo>
                <a:lnTo>
                  <a:pt x="0" y="612000"/>
                </a:lnTo>
                <a:close/>
              </a:path>
            </a:pathLst>
          </a:cu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平行四边形 2"/>
          <p:cNvSpPr/>
          <p:nvPr/>
        </p:nvSpPr>
        <p:spPr>
          <a:xfrm rot="13140000">
            <a:off x="6707413" y="3035587"/>
            <a:ext cx="916885" cy="644981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  <a:gd name="connsiteX0-11" fmla="*/ 0 w 1525434"/>
              <a:gd name="connsiteY0-12" fmla="*/ 613014 h 613095"/>
              <a:gd name="connsiteX1-13" fmla="*/ 143655 w 1525434"/>
              <a:gd name="connsiteY1-14" fmla="*/ 1014 h 613095"/>
              <a:gd name="connsiteX2-15" fmla="*/ 965458 w 1525434"/>
              <a:gd name="connsiteY2-16" fmla="*/ 0 h 613095"/>
              <a:gd name="connsiteX3-17" fmla="*/ 1525434 w 1525434"/>
              <a:gd name="connsiteY3-18" fmla="*/ 613095 h 613095"/>
              <a:gd name="connsiteX4-19" fmla="*/ 0 w 1525434"/>
              <a:gd name="connsiteY4-20" fmla="*/ 613014 h 613095"/>
              <a:gd name="connsiteX0-21" fmla="*/ 0 w 990402"/>
              <a:gd name="connsiteY0-22" fmla="*/ 613014 h 613285"/>
              <a:gd name="connsiteX1-23" fmla="*/ 143655 w 990402"/>
              <a:gd name="connsiteY1-24" fmla="*/ 1014 h 613285"/>
              <a:gd name="connsiteX2-25" fmla="*/ 965458 w 990402"/>
              <a:gd name="connsiteY2-26" fmla="*/ 0 h 613285"/>
              <a:gd name="connsiteX3-27" fmla="*/ 990402 w 990402"/>
              <a:gd name="connsiteY3-28" fmla="*/ 613285 h 613285"/>
              <a:gd name="connsiteX4-29" fmla="*/ 0 w 990402"/>
              <a:gd name="connsiteY4-30" fmla="*/ 613014 h 613285"/>
              <a:gd name="connsiteX0-31" fmla="*/ 0 w 965458"/>
              <a:gd name="connsiteY0-32" fmla="*/ 613014 h 613014"/>
              <a:gd name="connsiteX1-33" fmla="*/ 143655 w 965458"/>
              <a:gd name="connsiteY1-34" fmla="*/ 1014 h 613014"/>
              <a:gd name="connsiteX2-35" fmla="*/ 965458 w 965458"/>
              <a:gd name="connsiteY2-36" fmla="*/ 0 h 613014"/>
              <a:gd name="connsiteX3-37" fmla="*/ 892039 w 965458"/>
              <a:gd name="connsiteY3-38" fmla="*/ 584330 h 613014"/>
              <a:gd name="connsiteX4-39" fmla="*/ 0 w 965458"/>
              <a:gd name="connsiteY4-40" fmla="*/ 613014 h 613014"/>
              <a:gd name="connsiteX0-41" fmla="*/ 0 w 965458"/>
              <a:gd name="connsiteY0-42" fmla="*/ 613014 h 613014"/>
              <a:gd name="connsiteX1-43" fmla="*/ 143655 w 965458"/>
              <a:gd name="connsiteY1-44" fmla="*/ 1014 h 613014"/>
              <a:gd name="connsiteX2-45" fmla="*/ 965458 w 965458"/>
              <a:gd name="connsiteY2-46" fmla="*/ 0 h 613014"/>
              <a:gd name="connsiteX3-47" fmla="*/ 815065 w 965458"/>
              <a:gd name="connsiteY3-48" fmla="*/ 566027 h 613014"/>
              <a:gd name="connsiteX4-49" fmla="*/ 0 w 965458"/>
              <a:gd name="connsiteY4-50" fmla="*/ 613014 h 613014"/>
              <a:gd name="connsiteX0-51" fmla="*/ 0 w 965458"/>
              <a:gd name="connsiteY0-52" fmla="*/ 613014 h 613014"/>
              <a:gd name="connsiteX1-53" fmla="*/ 143655 w 965458"/>
              <a:gd name="connsiteY1-54" fmla="*/ 1014 h 613014"/>
              <a:gd name="connsiteX2-55" fmla="*/ 965458 w 965458"/>
              <a:gd name="connsiteY2-56" fmla="*/ 0 h 613014"/>
              <a:gd name="connsiteX3-57" fmla="*/ 889102 w 965458"/>
              <a:gd name="connsiteY3-58" fmla="*/ 590436 h 613014"/>
              <a:gd name="connsiteX4-59" fmla="*/ 0 w 965458"/>
              <a:gd name="connsiteY4-60" fmla="*/ 613014 h 613014"/>
              <a:gd name="connsiteX0-61" fmla="*/ 0 w 895659"/>
              <a:gd name="connsiteY0-62" fmla="*/ 612000 h 612000"/>
              <a:gd name="connsiteX1-63" fmla="*/ 143655 w 895659"/>
              <a:gd name="connsiteY1-64" fmla="*/ 0 h 612000"/>
              <a:gd name="connsiteX2-65" fmla="*/ 895659 w 895659"/>
              <a:gd name="connsiteY2-66" fmla="*/ 17644 h 612000"/>
              <a:gd name="connsiteX3-67" fmla="*/ 889102 w 895659"/>
              <a:gd name="connsiteY3-68" fmla="*/ 589422 h 612000"/>
              <a:gd name="connsiteX4-69" fmla="*/ 0 w 895659"/>
              <a:gd name="connsiteY4-70" fmla="*/ 612000 h 612000"/>
              <a:gd name="connsiteX0-71" fmla="*/ 0 w 921393"/>
              <a:gd name="connsiteY0-72" fmla="*/ 612000 h 612000"/>
              <a:gd name="connsiteX1-73" fmla="*/ 143655 w 921393"/>
              <a:gd name="connsiteY1-74" fmla="*/ 0 h 612000"/>
              <a:gd name="connsiteX2-75" fmla="*/ 921393 w 921393"/>
              <a:gd name="connsiteY2-76" fmla="*/ 9538 h 612000"/>
              <a:gd name="connsiteX3-77" fmla="*/ 889102 w 921393"/>
              <a:gd name="connsiteY3-78" fmla="*/ 589422 h 612000"/>
              <a:gd name="connsiteX4-79" fmla="*/ 0 w 921393"/>
              <a:gd name="connsiteY4-80" fmla="*/ 612000 h 612000"/>
              <a:gd name="connsiteX0-81" fmla="*/ 0 w 921393"/>
              <a:gd name="connsiteY0-82" fmla="*/ 612000 h 612000"/>
              <a:gd name="connsiteX1-83" fmla="*/ 143655 w 921393"/>
              <a:gd name="connsiteY1-84" fmla="*/ 0 h 612000"/>
              <a:gd name="connsiteX2-85" fmla="*/ 921393 w 921393"/>
              <a:gd name="connsiteY2-86" fmla="*/ 9538 h 612000"/>
              <a:gd name="connsiteX3-87" fmla="*/ 883698 w 921393"/>
              <a:gd name="connsiteY3-88" fmla="*/ 597414 h 612000"/>
              <a:gd name="connsiteX4-89" fmla="*/ 0 w 921393"/>
              <a:gd name="connsiteY4-90" fmla="*/ 612000 h 612000"/>
              <a:gd name="connsiteX0-91" fmla="*/ 0 w 921393"/>
              <a:gd name="connsiteY0-92" fmla="*/ 612000 h 612000"/>
              <a:gd name="connsiteX1-93" fmla="*/ 143655 w 921393"/>
              <a:gd name="connsiteY1-94" fmla="*/ 0 h 612000"/>
              <a:gd name="connsiteX2-95" fmla="*/ 921393 w 921393"/>
              <a:gd name="connsiteY2-96" fmla="*/ 9538 h 612000"/>
              <a:gd name="connsiteX3-97" fmla="*/ 889602 w 921393"/>
              <a:gd name="connsiteY3-98" fmla="*/ 590004 h 612000"/>
              <a:gd name="connsiteX4-99" fmla="*/ 0 w 921393"/>
              <a:gd name="connsiteY4-100" fmla="*/ 612000 h 612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1393" h="612000">
                <a:moveTo>
                  <a:pt x="0" y="612000"/>
                </a:moveTo>
                <a:lnTo>
                  <a:pt x="143655" y="0"/>
                </a:lnTo>
                <a:lnTo>
                  <a:pt x="921393" y="9538"/>
                </a:lnTo>
                <a:cubicBezTo>
                  <a:pt x="919207" y="200131"/>
                  <a:pt x="891788" y="399411"/>
                  <a:pt x="889602" y="590004"/>
                </a:cubicBezTo>
                <a:lnTo>
                  <a:pt x="0" y="612000"/>
                </a:lnTo>
                <a:close/>
              </a:path>
            </a:pathLst>
          </a:cu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平行四边形 2"/>
          <p:cNvSpPr/>
          <p:nvPr/>
        </p:nvSpPr>
        <p:spPr>
          <a:xfrm rot="18540000">
            <a:off x="6072708" y="4546075"/>
            <a:ext cx="916885" cy="646563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  <a:gd name="connsiteX0-11" fmla="*/ 0 w 1525434"/>
              <a:gd name="connsiteY0-12" fmla="*/ 613014 h 613095"/>
              <a:gd name="connsiteX1-13" fmla="*/ 143655 w 1525434"/>
              <a:gd name="connsiteY1-14" fmla="*/ 1014 h 613095"/>
              <a:gd name="connsiteX2-15" fmla="*/ 965458 w 1525434"/>
              <a:gd name="connsiteY2-16" fmla="*/ 0 h 613095"/>
              <a:gd name="connsiteX3-17" fmla="*/ 1525434 w 1525434"/>
              <a:gd name="connsiteY3-18" fmla="*/ 613095 h 613095"/>
              <a:gd name="connsiteX4-19" fmla="*/ 0 w 1525434"/>
              <a:gd name="connsiteY4-20" fmla="*/ 613014 h 613095"/>
              <a:gd name="connsiteX0-21" fmla="*/ 0 w 990402"/>
              <a:gd name="connsiteY0-22" fmla="*/ 613014 h 613285"/>
              <a:gd name="connsiteX1-23" fmla="*/ 143655 w 990402"/>
              <a:gd name="connsiteY1-24" fmla="*/ 1014 h 613285"/>
              <a:gd name="connsiteX2-25" fmla="*/ 965458 w 990402"/>
              <a:gd name="connsiteY2-26" fmla="*/ 0 h 613285"/>
              <a:gd name="connsiteX3-27" fmla="*/ 990402 w 990402"/>
              <a:gd name="connsiteY3-28" fmla="*/ 613285 h 613285"/>
              <a:gd name="connsiteX4-29" fmla="*/ 0 w 990402"/>
              <a:gd name="connsiteY4-30" fmla="*/ 613014 h 613285"/>
              <a:gd name="connsiteX0-31" fmla="*/ 0 w 965458"/>
              <a:gd name="connsiteY0-32" fmla="*/ 613014 h 613014"/>
              <a:gd name="connsiteX1-33" fmla="*/ 143655 w 965458"/>
              <a:gd name="connsiteY1-34" fmla="*/ 1014 h 613014"/>
              <a:gd name="connsiteX2-35" fmla="*/ 965458 w 965458"/>
              <a:gd name="connsiteY2-36" fmla="*/ 0 h 613014"/>
              <a:gd name="connsiteX3-37" fmla="*/ 892039 w 965458"/>
              <a:gd name="connsiteY3-38" fmla="*/ 584330 h 613014"/>
              <a:gd name="connsiteX4-39" fmla="*/ 0 w 965458"/>
              <a:gd name="connsiteY4-40" fmla="*/ 613014 h 613014"/>
              <a:gd name="connsiteX0-41" fmla="*/ 0 w 965458"/>
              <a:gd name="connsiteY0-42" fmla="*/ 613014 h 613014"/>
              <a:gd name="connsiteX1-43" fmla="*/ 143655 w 965458"/>
              <a:gd name="connsiteY1-44" fmla="*/ 1014 h 613014"/>
              <a:gd name="connsiteX2-45" fmla="*/ 965458 w 965458"/>
              <a:gd name="connsiteY2-46" fmla="*/ 0 h 613014"/>
              <a:gd name="connsiteX3-47" fmla="*/ 815065 w 965458"/>
              <a:gd name="connsiteY3-48" fmla="*/ 566027 h 613014"/>
              <a:gd name="connsiteX4-49" fmla="*/ 0 w 965458"/>
              <a:gd name="connsiteY4-50" fmla="*/ 613014 h 613014"/>
              <a:gd name="connsiteX0-51" fmla="*/ 0 w 965458"/>
              <a:gd name="connsiteY0-52" fmla="*/ 613014 h 613014"/>
              <a:gd name="connsiteX1-53" fmla="*/ 143655 w 965458"/>
              <a:gd name="connsiteY1-54" fmla="*/ 1014 h 613014"/>
              <a:gd name="connsiteX2-55" fmla="*/ 965458 w 965458"/>
              <a:gd name="connsiteY2-56" fmla="*/ 0 h 613014"/>
              <a:gd name="connsiteX3-57" fmla="*/ 889102 w 965458"/>
              <a:gd name="connsiteY3-58" fmla="*/ 590436 h 613014"/>
              <a:gd name="connsiteX4-59" fmla="*/ 0 w 965458"/>
              <a:gd name="connsiteY4-60" fmla="*/ 613014 h 613014"/>
              <a:gd name="connsiteX0-61" fmla="*/ 0 w 895659"/>
              <a:gd name="connsiteY0-62" fmla="*/ 612000 h 612000"/>
              <a:gd name="connsiteX1-63" fmla="*/ 143655 w 895659"/>
              <a:gd name="connsiteY1-64" fmla="*/ 0 h 612000"/>
              <a:gd name="connsiteX2-65" fmla="*/ 895659 w 895659"/>
              <a:gd name="connsiteY2-66" fmla="*/ 17644 h 612000"/>
              <a:gd name="connsiteX3-67" fmla="*/ 889102 w 895659"/>
              <a:gd name="connsiteY3-68" fmla="*/ 589422 h 612000"/>
              <a:gd name="connsiteX4-69" fmla="*/ 0 w 895659"/>
              <a:gd name="connsiteY4-70" fmla="*/ 612000 h 612000"/>
              <a:gd name="connsiteX0-71" fmla="*/ 0 w 921393"/>
              <a:gd name="connsiteY0-72" fmla="*/ 612000 h 612000"/>
              <a:gd name="connsiteX1-73" fmla="*/ 143655 w 921393"/>
              <a:gd name="connsiteY1-74" fmla="*/ 0 h 612000"/>
              <a:gd name="connsiteX2-75" fmla="*/ 921393 w 921393"/>
              <a:gd name="connsiteY2-76" fmla="*/ 9538 h 612000"/>
              <a:gd name="connsiteX3-77" fmla="*/ 889102 w 921393"/>
              <a:gd name="connsiteY3-78" fmla="*/ 589422 h 612000"/>
              <a:gd name="connsiteX4-79" fmla="*/ 0 w 921393"/>
              <a:gd name="connsiteY4-80" fmla="*/ 612000 h 612000"/>
              <a:gd name="connsiteX0-81" fmla="*/ 0 w 921393"/>
              <a:gd name="connsiteY0-82" fmla="*/ 612000 h 612000"/>
              <a:gd name="connsiteX1-83" fmla="*/ 143655 w 921393"/>
              <a:gd name="connsiteY1-84" fmla="*/ 0 h 612000"/>
              <a:gd name="connsiteX2-85" fmla="*/ 921393 w 921393"/>
              <a:gd name="connsiteY2-86" fmla="*/ 9538 h 612000"/>
              <a:gd name="connsiteX3-87" fmla="*/ 883698 w 921393"/>
              <a:gd name="connsiteY3-88" fmla="*/ 597414 h 612000"/>
              <a:gd name="connsiteX4-89" fmla="*/ 0 w 921393"/>
              <a:gd name="connsiteY4-90" fmla="*/ 612000 h 612000"/>
              <a:gd name="connsiteX0-91" fmla="*/ 0 w 921393"/>
              <a:gd name="connsiteY0-92" fmla="*/ 612000 h 612000"/>
              <a:gd name="connsiteX1-93" fmla="*/ 143655 w 921393"/>
              <a:gd name="connsiteY1-94" fmla="*/ 0 h 612000"/>
              <a:gd name="connsiteX2-95" fmla="*/ 921393 w 921393"/>
              <a:gd name="connsiteY2-96" fmla="*/ 9538 h 612000"/>
              <a:gd name="connsiteX3-97" fmla="*/ 889602 w 921393"/>
              <a:gd name="connsiteY3-98" fmla="*/ 590004 h 612000"/>
              <a:gd name="connsiteX4-99" fmla="*/ 0 w 921393"/>
              <a:gd name="connsiteY4-100" fmla="*/ 612000 h 612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1393" h="612000">
                <a:moveTo>
                  <a:pt x="0" y="612000"/>
                </a:moveTo>
                <a:lnTo>
                  <a:pt x="143655" y="0"/>
                </a:lnTo>
                <a:lnTo>
                  <a:pt x="921393" y="9538"/>
                </a:lnTo>
                <a:cubicBezTo>
                  <a:pt x="919207" y="200131"/>
                  <a:pt x="891788" y="399411"/>
                  <a:pt x="889602" y="590004"/>
                </a:cubicBezTo>
                <a:lnTo>
                  <a:pt x="0" y="612000"/>
                </a:lnTo>
                <a:close/>
              </a:path>
            </a:pathLst>
          </a:custGeom>
          <a:solidFill>
            <a:srgbClr val="01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平行四边形 2"/>
          <p:cNvSpPr/>
          <p:nvPr/>
        </p:nvSpPr>
        <p:spPr>
          <a:xfrm rot="3060000" flipV="1">
            <a:off x="5536015" y="2189841"/>
            <a:ext cx="1612452" cy="610202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20000" h="612081">
                <a:moveTo>
                  <a:pt x="0" y="612000"/>
                </a:moveTo>
                <a:lnTo>
                  <a:pt x="143655" y="0"/>
                </a:lnTo>
                <a:lnTo>
                  <a:pt x="1620000" y="0"/>
                </a:lnTo>
                <a:lnTo>
                  <a:pt x="1525434" y="612081"/>
                </a:lnTo>
                <a:lnTo>
                  <a:pt x="0" y="612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平行四边形 2"/>
          <p:cNvSpPr/>
          <p:nvPr/>
        </p:nvSpPr>
        <p:spPr bwMode="auto">
          <a:xfrm rot="3060000" flipV="1">
            <a:off x="5001693" y="4760279"/>
            <a:ext cx="1614033" cy="608621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20000" h="612081">
                <a:moveTo>
                  <a:pt x="0" y="612000"/>
                </a:moveTo>
                <a:lnTo>
                  <a:pt x="143655" y="0"/>
                </a:lnTo>
                <a:lnTo>
                  <a:pt x="1620000" y="0"/>
                </a:lnTo>
                <a:lnTo>
                  <a:pt x="1525434" y="612081"/>
                </a:lnTo>
                <a:lnTo>
                  <a:pt x="0" y="612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平行四边形 2"/>
          <p:cNvSpPr/>
          <p:nvPr/>
        </p:nvSpPr>
        <p:spPr bwMode="auto">
          <a:xfrm rot="8460000" flipH="1">
            <a:off x="3990748" y="3241098"/>
            <a:ext cx="1614033" cy="608624"/>
          </a:xfrm>
          <a:custGeom>
            <a:avLst/>
            <a:gdLst>
              <a:gd name="connsiteX0" fmla="*/ 0 w 1620000"/>
              <a:gd name="connsiteY0" fmla="*/ 612000 h 612000"/>
              <a:gd name="connsiteX1" fmla="*/ 143655 w 1620000"/>
              <a:gd name="connsiteY1" fmla="*/ 0 h 612000"/>
              <a:gd name="connsiteX2" fmla="*/ 1620000 w 1620000"/>
              <a:gd name="connsiteY2" fmla="*/ 0 h 612000"/>
              <a:gd name="connsiteX3" fmla="*/ 1476345 w 1620000"/>
              <a:gd name="connsiteY3" fmla="*/ 612000 h 612000"/>
              <a:gd name="connsiteX4" fmla="*/ 0 w 1620000"/>
              <a:gd name="connsiteY4" fmla="*/ 612000 h 612000"/>
              <a:gd name="connsiteX0-1" fmla="*/ 0 w 1620000"/>
              <a:gd name="connsiteY0-2" fmla="*/ 612000 h 612081"/>
              <a:gd name="connsiteX1-3" fmla="*/ 143655 w 1620000"/>
              <a:gd name="connsiteY1-4" fmla="*/ 0 h 612081"/>
              <a:gd name="connsiteX2-5" fmla="*/ 1620000 w 1620000"/>
              <a:gd name="connsiteY2-6" fmla="*/ 0 h 612081"/>
              <a:gd name="connsiteX3-7" fmla="*/ 1525434 w 1620000"/>
              <a:gd name="connsiteY3-8" fmla="*/ 612081 h 612081"/>
              <a:gd name="connsiteX4-9" fmla="*/ 0 w 1620000"/>
              <a:gd name="connsiteY4-10" fmla="*/ 612000 h 6120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20000" h="612081">
                <a:moveTo>
                  <a:pt x="0" y="612000"/>
                </a:moveTo>
                <a:lnTo>
                  <a:pt x="143655" y="0"/>
                </a:lnTo>
                <a:lnTo>
                  <a:pt x="1620000" y="0"/>
                </a:lnTo>
                <a:lnTo>
                  <a:pt x="1525434" y="612081"/>
                </a:lnTo>
                <a:lnTo>
                  <a:pt x="0" y="612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771888" y="3490937"/>
            <a:ext cx="625015" cy="615925"/>
            <a:chOff x="3451225" y="3006725"/>
            <a:chExt cx="436563" cy="430213"/>
          </a:xfrm>
          <a:solidFill>
            <a:srgbClr val="00B0F0"/>
          </a:solidFill>
        </p:grpSpPr>
        <p:sp>
          <p:nvSpPr>
            <p:cNvPr id="14" name="Freeform 828"/>
            <p:cNvSpPr>
              <a:spLocks noEditPoints="1"/>
            </p:cNvSpPr>
            <p:nvPr/>
          </p:nvSpPr>
          <p:spPr bwMode="auto">
            <a:xfrm>
              <a:off x="3451225" y="3006725"/>
              <a:ext cx="376238" cy="430213"/>
            </a:xfrm>
            <a:custGeom>
              <a:avLst/>
              <a:gdLst>
                <a:gd name="T0" fmla="*/ 0 w 147"/>
                <a:gd name="T1" fmla="*/ 10 h 168"/>
                <a:gd name="T2" fmla="*/ 0 w 147"/>
                <a:gd name="T3" fmla="*/ 158 h 168"/>
                <a:gd name="T4" fmla="*/ 10 w 147"/>
                <a:gd name="T5" fmla="*/ 168 h 168"/>
                <a:gd name="T6" fmla="*/ 22 w 147"/>
                <a:gd name="T7" fmla="*/ 168 h 168"/>
                <a:gd name="T8" fmla="*/ 22 w 147"/>
                <a:gd name="T9" fmla="*/ 0 h 168"/>
                <a:gd name="T10" fmla="*/ 10 w 147"/>
                <a:gd name="T11" fmla="*/ 0 h 168"/>
                <a:gd name="T12" fmla="*/ 0 w 147"/>
                <a:gd name="T13" fmla="*/ 10 h 168"/>
                <a:gd name="T14" fmla="*/ 34 w 147"/>
                <a:gd name="T15" fmla="*/ 0 h 168"/>
                <a:gd name="T16" fmla="*/ 34 w 147"/>
                <a:gd name="T17" fmla="*/ 168 h 168"/>
                <a:gd name="T18" fmla="*/ 147 w 147"/>
                <a:gd name="T19" fmla="*/ 168 h 168"/>
                <a:gd name="T20" fmla="*/ 147 w 147"/>
                <a:gd name="T21" fmla="*/ 0 h 168"/>
                <a:gd name="T22" fmla="*/ 34 w 147"/>
                <a:gd name="T23" fmla="*/ 0 h 168"/>
                <a:gd name="T24" fmla="*/ 134 w 147"/>
                <a:gd name="T25" fmla="*/ 124 h 168"/>
                <a:gd name="T26" fmla="*/ 47 w 147"/>
                <a:gd name="T27" fmla="*/ 124 h 168"/>
                <a:gd name="T28" fmla="*/ 47 w 147"/>
                <a:gd name="T29" fmla="*/ 111 h 168"/>
                <a:gd name="T30" fmla="*/ 58 w 147"/>
                <a:gd name="T31" fmla="*/ 104 h 168"/>
                <a:gd name="T32" fmla="*/ 71 w 147"/>
                <a:gd name="T33" fmla="*/ 99 h 168"/>
                <a:gd name="T34" fmla="*/ 75 w 147"/>
                <a:gd name="T35" fmla="*/ 98 h 168"/>
                <a:gd name="T36" fmla="*/ 79 w 147"/>
                <a:gd name="T37" fmla="*/ 92 h 168"/>
                <a:gd name="T38" fmla="*/ 80 w 147"/>
                <a:gd name="T39" fmla="*/ 91 h 168"/>
                <a:gd name="T40" fmla="*/ 78 w 147"/>
                <a:gd name="T41" fmla="*/ 87 h 168"/>
                <a:gd name="T42" fmla="*/ 77 w 147"/>
                <a:gd name="T43" fmla="*/ 80 h 168"/>
                <a:gd name="T44" fmla="*/ 76 w 147"/>
                <a:gd name="T45" fmla="*/ 80 h 168"/>
                <a:gd name="T46" fmla="*/ 73 w 147"/>
                <a:gd name="T47" fmla="*/ 70 h 168"/>
                <a:gd name="T48" fmla="*/ 74 w 147"/>
                <a:gd name="T49" fmla="*/ 66 h 168"/>
                <a:gd name="T50" fmla="*/ 81 w 147"/>
                <a:gd name="T51" fmla="*/ 46 h 168"/>
                <a:gd name="T52" fmla="*/ 99 w 147"/>
                <a:gd name="T53" fmla="*/ 46 h 168"/>
                <a:gd name="T54" fmla="*/ 101 w 147"/>
                <a:gd name="T55" fmla="*/ 48 h 168"/>
                <a:gd name="T56" fmla="*/ 104 w 147"/>
                <a:gd name="T57" fmla="*/ 48 h 168"/>
                <a:gd name="T58" fmla="*/ 106 w 147"/>
                <a:gd name="T59" fmla="*/ 52 h 168"/>
                <a:gd name="T60" fmla="*/ 107 w 147"/>
                <a:gd name="T61" fmla="*/ 58 h 168"/>
                <a:gd name="T62" fmla="*/ 106 w 147"/>
                <a:gd name="T63" fmla="*/ 66 h 168"/>
                <a:gd name="T64" fmla="*/ 107 w 147"/>
                <a:gd name="T65" fmla="*/ 69 h 168"/>
                <a:gd name="T66" fmla="*/ 107 w 147"/>
                <a:gd name="T67" fmla="*/ 75 h 168"/>
                <a:gd name="T68" fmla="*/ 106 w 147"/>
                <a:gd name="T69" fmla="*/ 79 h 168"/>
                <a:gd name="T70" fmla="*/ 103 w 147"/>
                <a:gd name="T71" fmla="*/ 81 h 168"/>
                <a:gd name="T72" fmla="*/ 103 w 147"/>
                <a:gd name="T73" fmla="*/ 86 h 168"/>
                <a:gd name="T74" fmla="*/ 100 w 147"/>
                <a:gd name="T75" fmla="*/ 91 h 168"/>
                <a:gd name="T76" fmla="*/ 103 w 147"/>
                <a:gd name="T77" fmla="*/ 92 h 168"/>
                <a:gd name="T78" fmla="*/ 106 w 147"/>
                <a:gd name="T79" fmla="*/ 98 h 168"/>
                <a:gd name="T80" fmla="*/ 110 w 147"/>
                <a:gd name="T81" fmla="*/ 99 h 168"/>
                <a:gd name="T82" fmla="*/ 124 w 147"/>
                <a:gd name="T83" fmla="*/ 104 h 168"/>
                <a:gd name="T84" fmla="*/ 134 w 147"/>
                <a:gd name="T85" fmla="*/ 111 h 168"/>
                <a:gd name="T86" fmla="*/ 134 w 147"/>
                <a:gd name="T8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" h="168">
                  <a:moveTo>
                    <a:pt x="0" y="10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64"/>
                    <a:pt x="4" y="168"/>
                    <a:pt x="10" y="168"/>
                  </a:cubicBezTo>
                  <a:cubicBezTo>
                    <a:pt x="22" y="168"/>
                    <a:pt x="22" y="168"/>
                    <a:pt x="22" y="168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lose/>
                  <a:moveTo>
                    <a:pt x="34" y="0"/>
                  </a:moveTo>
                  <a:cubicBezTo>
                    <a:pt x="34" y="168"/>
                    <a:pt x="34" y="168"/>
                    <a:pt x="34" y="168"/>
                  </a:cubicBezTo>
                  <a:cubicBezTo>
                    <a:pt x="147" y="168"/>
                    <a:pt x="147" y="168"/>
                    <a:pt x="147" y="168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34" y="0"/>
                  </a:lnTo>
                  <a:close/>
                  <a:moveTo>
                    <a:pt x="134" y="124"/>
                  </a:moveTo>
                  <a:cubicBezTo>
                    <a:pt x="47" y="124"/>
                    <a:pt x="47" y="124"/>
                    <a:pt x="47" y="124"/>
                  </a:cubicBezTo>
                  <a:cubicBezTo>
                    <a:pt x="47" y="120"/>
                    <a:pt x="47" y="114"/>
                    <a:pt x="47" y="111"/>
                  </a:cubicBezTo>
                  <a:cubicBezTo>
                    <a:pt x="49" y="107"/>
                    <a:pt x="54" y="106"/>
                    <a:pt x="58" y="104"/>
                  </a:cubicBezTo>
                  <a:cubicBezTo>
                    <a:pt x="62" y="103"/>
                    <a:pt x="67" y="100"/>
                    <a:pt x="71" y="99"/>
                  </a:cubicBezTo>
                  <a:cubicBezTo>
                    <a:pt x="72" y="98"/>
                    <a:pt x="74" y="98"/>
                    <a:pt x="75" y="98"/>
                  </a:cubicBezTo>
                  <a:cubicBezTo>
                    <a:pt x="76" y="97"/>
                    <a:pt x="78" y="93"/>
                    <a:pt x="79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89"/>
                    <a:pt x="79" y="89"/>
                    <a:pt x="78" y="87"/>
                  </a:cubicBezTo>
                  <a:cubicBezTo>
                    <a:pt x="78" y="85"/>
                    <a:pt x="78" y="82"/>
                    <a:pt x="77" y="80"/>
                  </a:cubicBezTo>
                  <a:cubicBezTo>
                    <a:pt x="77" y="80"/>
                    <a:pt x="76" y="80"/>
                    <a:pt x="76" y="80"/>
                  </a:cubicBezTo>
                  <a:cubicBezTo>
                    <a:pt x="73" y="78"/>
                    <a:pt x="73" y="72"/>
                    <a:pt x="73" y="70"/>
                  </a:cubicBezTo>
                  <a:cubicBezTo>
                    <a:pt x="73" y="69"/>
                    <a:pt x="74" y="68"/>
                    <a:pt x="74" y="66"/>
                  </a:cubicBezTo>
                  <a:cubicBezTo>
                    <a:pt x="71" y="54"/>
                    <a:pt x="75" y="48"/>
                    <a:pt x="81" y="46"/>
                  </a:cubicBezTo>
                  <a:cubicBezTo>
                    <a:pt x="85" y="45"/>
                    <a:pt x="92" y="42"/>
                    <a:pt x="99" y="46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5" y="49"/>
                    <a:pt x="106" y="52"/>
                    <a:pt x="106" y="52"/>
                  </a:cubicBezTo>
                  <a:cubicBezTo>
                    <a:pt x="107" y="54"/>
                    <a:pt x="107" y="55"/>
                    <a:pt x="107" y="58"/>
                  </a:cubicBezTo>
                  <a:cubicBezTo>
                    <a:pt x="107" y="59"/>
                    <a:pt x="106" y="64"/>
                    <a:pt x="106" y="66"/>
                  </a:cubicBezTo>
                  <a:cubicBezTo>
                    <a:pt x="106" y="67"/>
                    <a:pt x="107" y="67"/>
                    <a:pt x="107" y="69"/>
                  </a:cubicBezTo>
                  <a:cubicBezTo>
                    <a:pt x="108" y="71"/>
                    <a:pt x="108" y="73"/>
                    <a:pt x="107" y="75"/>
                  </a:cubicBezTo>
                  <a:cubicBezTo>
                    <a:pt x="107" y="76"/>
                    <a:pt x="107" y="78"/>
                    <a:pt x="106" y="79"/>
                  </a:cubicBezTo>
                  <a:cubicBezTo>
                    <a:pt x="105" y="80"/>
                    <a:pt x="104" y="80"/>
                    <a:pt x="103" y="81"/>
                  </a:cubicBezTo>
                  <a:cubicBezTo>
                    <a:pt x="103" y="82"/>
                    <a:pt x="103" y="85"/>
                    <a:pt x="103" y="86"/>
                  </a:cubicBezTo>
                  <a:cubicBezTo>
                    <a:pt x="102" y="88"/>
                    <a:pt x="100" y="89"/>
                    <a:pt x="100" y="91"/>
                  </a:cubicBezTo>
                  <a:cubicBezTo>
                    <a:pt x="101" y="91"/>
                    <a:pt x="102" y="91"/>
                    <a:pt x="103" y="92"/>
                  </a:cubicBezTo>
                  <a:cubicBezTo>
                    <a:pt x="103" y="93"/>
                    <a:pt x="105" y="97"/>
                    <a:pt x="106" y="98"/>
                  </a:cubicBezTo>
                  <a:cubicBezTo>
                    <a:pt x="108" y="98"/>
                    <a:pt x="109" y="98"/>
                    <a:pt x="110" y="99"/>
                  </a:cubicBezTo>
                  <a:cubicBezTo>
                    <a:pt x="114" y="100"/>
                    <a:pt x="119" y="103"/>
                    <a:pt x="124" y="104"/>
                  </a:cubicBezTo>
                  <a:cubicBezTo>
                    <a:pt x="128" y="106"/>
                    <a:pt x="132" y="107"/>
                    <a:pt x="134" y="111"/>
                  </a:cubicBezTo>
                  <a:cubicBezTo>
                    <a:pt x="134" y="114"/>
                    <a:pt x="134" y="120"/>
                    <a:pt x="134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055" tIns="45527" rIns="91055" bIns="45527" numCol="1" anchor="t" anchorCtr="0" compatLnSpc="1"/>
            <a:lstStyle/>
            <a:p>
              <a:endParaRPr lang="zh-CN" altLang="en-US" sz="13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Rectangle 829"/>
            <p:cNvSpPr>
              <a:spLocks noChangeArrowheads="1"/>
            </p:cNvSpPr>
            <p:nvPr/>
          </p:nvSpPr>
          <p:spPr bwMode="auto">
            <a:xfrm>
              <a:off x="3848100" y="3006725"/>
              <a:ext cx="39688" cy="96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055" tIns="45527" rIns="91055" bIns="45527" numCol="1" anchor="t" anchorCtr="0" compatLnSpc="1"/>
            <a:lstStyle/>
            <a:p>
              <a:endParaRPr lang="zh-CN" altLang="en-US" sz="13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Rectangle 830"/>
            <p:cNvSpPr>
              <a:spLocks noChangeArrowheads="1"/>
            </p:cNvSpPr>
            <p:nvPr/>
          </p:nvSpPr>
          <p:spPr bwMode="auto">
            <a:xfrm>
              <a:off x="3848100" y="3128963"/>
              <a:ext cx="39688" cy="100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055" tIns="45527" rIns="91055" bIns="45527" numCol="1" anchor="t" anchorCtr="0" compatLnSpc="1"/>
            <a:lstStyle/>
            <a:p>
              <a:endParaRPr lang="zh-CN" altLang="en-US" sz="13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Rectangle 831"/>
            <p:cNvSpPr>
              <a:spLocks noChangeArrowheads="1"/>
            </p:cNvSpPr>
            <p:nvPr/>
          </p:nvSpPr>
          <p:spPr bwMode="auto">
            <a:xfrm>
              <a:off x="3848100" y="3254375"/>
              <a:ext cx="39688" cy="100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055" tIns="45527" rIns="91055" bIns="45527" numCol="1" anchor="t" anchorCtr="0" compatLnSpc="1"/>
            <a:lstStyle/>
            <a:p>
              <a:endParaRPr lang="zh-CN" altLang="en-US" sz="13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TextBox 76"/>
          <p:cNvSpPr txBox="1"/>
          <p:nvPr/>
        </p:nvSpPr>
        <p:spPr>
          <a:xfrm>
            <a:off x="8103235" y="1849755"/>
            <a:ext cx="225679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对患者而言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103001" y="2217387"/>
            <a:ext cx="3038534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9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促进患者积极配合，确保治疗和护理的顺利实施，促进患者早日康复。</a:t>
            </a:r>
          </a:p>
        </p:txBody>
      </p:sp>
      <p:sp>
        <p:nvSpPr>
          <p:cNvPr id="21" name="TextBox 76"/>
          <p:cNvSpPr txBox="1"/>
          <p:nvPr/>
        </p:nvSpPr>
        <p:spPr>
          <a:xfrm>
            <a:off x="8103235" y="4380230"/>
            <a:ext cx="225679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对个人而言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103001" y="4747883"/>
            <a:ext cx="3038534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9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提高个人专业能力，增加患者对医护人员的信任，体现职业价值感。</a:t>
            </a:r>
          </a:p>
        </p:txBody>
      </p:sp>
      <p:sp>
        <p:nvSpPr>
          <p:cNvPr id="23" name="TextBox 76"/>
          <p:cNvSpPr txBox="1"/>
          <p:nvPr/>
        </p:nvSpPr>
        <p:spPr>
          <a:xfrm>
            <a:off x="1709420" y="1849755"/>
            <a:ext cx="23850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对医院而言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56067" y="2217387"/>
            <a:ext cx="3038534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9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提高患者满意度，增加社会效应，提升医院的整体品牌形象</a:t>
            </a:r>
          </a:p>
        </p:txBody>
      </p:sp>
      <p:sp>
        <p:nvSpPr>
          <p:cNvPr id="25" name="TextBox 76"/>
          <p:cNvSpPr txBox="1"/>
          <p:nvPr/>
        </p:nvSpPr>
        <p:spPr>
          <a:xfrm>
            <a:off x="1709420" y="4380230"/>
            <a:ext cx="23850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对科室而言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56067" y="4747883"/>
            <a:ext cx="3038534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9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增加团队凝聚力，改善工作效率和品质，提高病区整体形象。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18">
        <p15:prstTrans prst="peelOff"/>
      </p:transition>
    </mc:Choice>
    <mc:Fallback>
      <p:transition spd="slow" advTm="1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1" grpId="0" bldLvl="0" animBg="1"/>
      <p:bldP spid="12" grpId="0" bldLvl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19476" y="4339303"/>
            <a:ext cx="13221753" cy="3880814"/>
            <a:chOff x="-519476" y="4353908"/>
            <a:chExt cx="13221753" cy="3880814"/>
          </a:xfrm>
        </p:grpSpPr>
        <p:sp>
          <p:nvSpPr>
            <p:cNvPr id="10" name="椭圆 9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0936" y="3871946"/>
            <a:ext cx="4480968" cy="706755"/>
            <a:chOff x="3714751" y="4056968"/>
            <a:chExt cx="4480968" cy="706755"/>
          </a:xfrm>
        </p:grpSpPr>
        <p:sp>
          <p:nvSpPr>
            <p:cNvPr id="37" name="矩形 36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766515" y="4056968"/>
              <a:ext cx="2377440" cy="7067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Droid Sans" panose="020B0606030804020204" pitchFamily="34" charset="0"/>
                </a:rPr>
                <a:t>计划拟定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41" name="组合 40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7" name="Freeform 161"/>
              <p:cNvSpPr/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62"/>
              <p:cNvSpPr/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/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/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92">
        <p15:prstTrans prst="peelOff"/>
      </p:transition>
    </mc:Choice>
    <mc:Fallback>
      <p:transition spd="slow" advTm="3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251520" y="208003"/>
            <a:ext cx="713680" cy="693697"/>
            <a:chOff x="298460" y="987574"/>
            <a:chExt cx="288032" cy="279687"/>
          </a:xfrm>
        </p:grpSpPr>
        <p:sp>
          <p:nvSpPr>
            <p:cNvPr id="10" name="矩形 9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1B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187891" y="277319"/>
            <a:ext cx="17113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计划拟定 </a:t>
            </a:r>
          </a:p>
        </p:txBody>
      </p:sp>
      <p:graphicFrame>
        <p:nvGraphicFramePr>
          <p:cNvPr id="3" name="表格 -1"/>
          <p:cNvGraphicFramePr/>
          <p:nvPr/>
        </p:nvGraphicFramePr>
        <p:xfrm>
          <a:off x="386715" y="1066800"/>
          <a:ext cx="11418570" cy="5361940"/>
        </p:xfrm>
        <a:graphic>
          <a:graphicData uri="http://schemas.openxmlformats.org/drawingml/2006/table">
            <a:tbl>
              <a:tblPr firstRow="1" bandRow="1"/>
              <a:tblGrid>
                <a:gridCol w="313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8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0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97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97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098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844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59309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88415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</a:tblGrid>
              <a:tr h="541020"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WHAT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WHEN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WHO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HOW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rowSpan="2"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主题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日期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4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5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6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2017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年</a:t>
                      </a: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8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月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413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负责人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PDCA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工具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15"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cap="flat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周数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B0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确定成员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85"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P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主题选定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头脑风暴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计划拟定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头脑风暴、甘特图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现况把握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查检表、柏拉图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目标设定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条形图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解析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鱼骨图、柏拉图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对策拟定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FFF0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头脑风暴、小组讨论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D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实施与检讨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00B0F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PDCA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C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效果确认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AC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柏拉图、雷达图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A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标准化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FBD4B4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头脑风暴、小组讨论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_GB2312" panose="02010609030101010101" charset="-122"/>
                        </a:rPr>
                        <a:t>检讨与改进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92D05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 dirty="0">
                          <a:highlight>
                            <a:srgbClr val="92D050"/>
                          </a:highlight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 dirty="0">
                        <a:highlight>
                          <a:srgbClr val="92D05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 dirty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 dirty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小组讨论</a:t>
                      </a:r>
                    </a:p>
                  </a:txBody>
                  <a:tcPr marL="68578" marR="6857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25602" name="直接连接符 78"/>
          <p:cNvCxnSpPr/>
          <p:nvPr/>
        </p:nvCxnSpPr>
        <p:spPr>
          <a:xfrm>
            <a:off x="7518400" y="5486400"/>
            <a:ext cx="1233488" cy="22225"/>
          </a:xfrm>
          <a:prstGeom prst="line">
            <a:avLst/>
          </a:prstGeom>
          <a:ln w="19050" cap="flat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25603" name="直接连接符 80"/>
          <p:cNvCxnSpPr/>
          <p:nvPr/>
        </p:nvCxnSpPr>
        <p:spPr>
          <a:xfrm>
            <a:off x="7489825" y="5568950"/>
            <a:ext cx="1262063" cy="33338"/>
          </a:xfrm>
          <a:prstGeom prst="line">
            <a:avLst/>
          </a:prstGeom>
          <a:ln w="19050" cap="flat" cmpd="sng">
            <a:solidFill>
              <a:srgbClr val="E946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04" name="直接连接符 81"/>
          <p:cNvCxnSpPr/>
          <p:nvPr/>
        </p:nvCxnSpPr>
        <p:spPr>
          <a:xfrm flipV="1">
            <a:off x="8980488" y="5913438"/>
            <a:ext cx="334962" cy="11112"/>
          </a:xfrm>
          <a:prstGeom prst="line">
            <a:avLst/>
          </a:prstGeom>
          <a:ln w="19050" cap="flat" cmpd="sng">
            <a:solidFill>
              <a:srgbClr val="E946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05" name="直接连接符 82"/>
          <p:cNvCxnSpPr/>
          <p:nvPr/>
        </p:nvCxnSpPr>
        <p:spPr>
          <a:xfrm flipV="1">
            <a:off x="8980488" y="5799138"/>
            <a:ext cx="334962" cy="11112"/>
          </a:xfrm>
          <a:prstGeom prst="line">
            <a:avLst/>
          </a:prstGeom>
          <a:ln w="19050" cap="flat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25606" name="直接连接符 83"/>
          <p:cNvCxnSpPr/>
          <p:nvPr/>
        </p:nvCxnSpPr>
        <p:spPr>
          <a:xfrm flipV="1">
            <a:off x="9444038" y="6296025"/>
            <a:ext cx="333375" cy="9525"/>
          </a:xfrm>
          <a:prstGeom prst="line">
            <a:avLst/>
          </a:prstGeom>
          <a:ln w="19050" cap="flat" cmpd="sng">
            <a:solidFill>
              <a:srgbClr val="E946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07" name="直接连接符 84"/>
          <p:cNvCxnSpPr/>
          <p:nvPr/>
        </p:nvCxnSpPr>
        <p:spPr>
          <a:xfrm flipV="1">
            <a:off x="9448800" y="6191250"/>
            <a:ext cx="334963" cy="11113"/>
          </a:xfrm>
          <a:prstGeom prst="line">
            <a:avLst/>
          </a:prstGeom>
          <a:ln w="19050" cap="flat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142" name="直接连接符 141"/>
          <p:cNvCxnSpPr/>
          <p:nvPr/>
        </p:nvCxnSpPr>
        <p:spPr>
          <a:xfrm>
            <a:off x="2093913" y="2119313"/>
            <a:ext cx="17462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2093913" y="2200275"/>
            <a:ext cx="17462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1804988" y="3225800"/>
            <a:ext cx="10795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1804988" y="3306763"/>
            <a:ext cx="1079500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>
            <a:off x="2884488" y="3533775"/>
            <a:ext cx="17462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2884488" y="3614738"/>
            <a:ext cx="17462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2978150" y="3975100"/>
            <a:ext cx="39687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2978150" y="4056063"/>
            <a:ext cx="39687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3592513" y="4206875"/>
            <a:ext cx="25241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3592513" y="4287838"/>
            <a:ext cx="252413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4437063" y="5133975"/>
            <a:ext cx="2878138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4437063" y="5214938"/>
            <a:ext cx="293687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文本框 155"/>
          <p:cNvSpPr txBox="1"/>
          <p:nvPr/>
        </p:nvSpPr>
        <p:spPr>
          <a:xfrm>
            <a:off x="1773238" y="4292600"/>
            <a:ext cx="815975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30%</a:t>
            </a:r>
          </a:p>
        </p:txBody>
      </p:sp>
      <p:sp>
        <p:nvSpPr>
          <p:cNvPr id="157" name="文本框 156"/>
          <p:cNvSpPr txBox="1"/>
          <p:nvPr/>
        </p:nvSpPr>
        <p:spPr>
          <a:xfrm>
            <a:off x="5497513" y="4545013"/>
            <a:ext cx="815975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40%</a:t>
            </a:r>
          </a:p>
        </p:txBody>
      </p:sp>
      <p:sp>
        <p:nvSpPr>
          <p:cNvPr id="158" name="文本框 157"/>
          <p:cNvSpPr txBox="1"/>
          <p:nvPr/>
        </p:nvSpPr>
        <p:spPr>
          <a:xfrm>
            <a:off x="7713663" y="4975225"/>
            <a:ext cx="804862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20%</a:t>
            </a:r>
          </a:p>
        </p:txBody>
      </p:sp>
      <p:sp>
        <p:nvSpPr>
          <p:cNvPr id="159" name="文本框 158"/>
          <p:cNvSpPr txBox="1"/>
          <p:nvPr/>
        </p:nvSpPr>
        <p:spPr>
          <a:xfrm>
            <a:off x="9063038" y="5214938"/>
            <a:ext cx="7620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10%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1630363" y="2441575"/>
            <a:ext cx="17462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630363" y="2522538"/>
            <a:ext cx="17462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804988" y="2868613"/>
            <a:ext cx="17462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804988" y="2949575"/>
            <a:ext cx="174625" cy="0"/>
          </a:xfrm>
          <a:prstGeom prst="line">
            <a:avLst/>
          </a:prstGeom>
          <a:ln w="19050">
            <a:solidFill>
              <a:srgbClr val="E94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24">
        <p15:prstTrans prst="peelOff"/>
      </p:transition>
    </mc:Choice>
    <mc:Fallback>
      <p:transition spd="slow" advTm="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/>
      <p:bldP spid="158" grpId="0"/>
      <p:bldP spid="15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2849</Words>
  <Application>Microsoft Office PowerPoint</Application>
  <PresentationFormat>宽屏</PresentationFormat>
  <Paragraphs>1361</Paragraphs>
  <Slides>36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6" baseType="lpstr">
      <vt:lpstr>Aller Light</vt:lpstr>
      <vt:lpstr>Droid Sans</vt:lpstr>
      <vt:lpstr>Gill Sans</vt:lpstr>
      <vt:lpstr>Oxygen</vt:lpstr>
      <vt:lpstr>方正兰亭细黑_GBK</vt:lpstr>
      <vt:lpstr>方正正纤黑简体</vt:lpstr>
      <vt:lpstr>仿宋_GB2312</vt:lpstr>
      <vt:lpstr>华文中宋</vt:lpstr>
      <vt:lpstr>宋体</vt:lpstr>
      <vt:lpstr>微软雅黑</vt:lpstr>
      <vt:lpstr>微软雅黑 Light</vt:lpstr>
      <vt:lpstr>Arial</vt:lpstr>
      <vt:lpstr>Calibri</vt:lpstr>
      <vt:lpstr>Calibri Light</vt:lpstr>
      <vt:lpstr>Impact</vt:lpstr>
      <vt:lpstr>Open Sans</vt:lpstr>
      <vt:lpstr>Times New Roman</vt:lpstr>
      <vt:lpstr>Wingdings</vt:lpstr>
      <vt:lpstr>Office 主题</vt:lpstr>
      <vt:lpstr>Microsoft Excel 97-2003 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7</cp:revision>
  <dcterms:created xsi:type="dcterms:W3CDTF">2017-10-17T11:38:00Z</dcterms:created>
  <dcterms:modified xsi:type="dcterms:W3CDTF">2017-10-19T05:34:12Z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